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8.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9.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notesSlides/notesSlide10.xml" ContentType="application/vnd.openxmlformats-officedocument.presentationml.notesSl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6.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3.xml" ContentType="application/vnd.openxmlformats-officedocument.presentationml.notesSlide+xml"/>
  <Override PartName="/ppt/charts/chart2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8.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9.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0.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1.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2.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3.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14.xml" ContentType="application/vnd.openxmlformats-officedocument.presentationml.notesSlide+xml"/>
  <Override PartName="/ppt/charts/chart34.xml" ContentType="application/vnd.openxmlformats-officedocument.drawingml.chart+xml"/>
  <Override PartName="/ppt/notesSlides/notesSlide15.xml" ContentType="application/vnd.openxmlformats-officedocument.presentationml.notesSlide+xml"/>
  <Override PartName="/ppt/charts/chart3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9.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40.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41.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16.xml" ContentType="application/vnd.openxmlformats-officedocument.presentationml.notesSlide+xml"/>
  <Override PartName="/ppt/charts/chart42.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3.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4.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17.xml" ContentType="application/vnd.openxmlformats-officedocument.presentationml.notesSlide+xml"/>
  <Override PartName="/ppt/charts/chart45.xml" ContentType="application/vnd.openxmlformats-officedocument.drawingml.chart+xml"/>
  <Override PartName="/ppt/charts/style41.xml" ContentType="application/vnd.ms-office.chartstyle+xml"/>
  <Override PartName="/ppt/charts/colors41.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46.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7.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5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51.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52.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53.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4.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5.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6.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7.xml" ContentType="application/vnd.openxmlformats-officedocument.drawingml.chart+xml"/>
  <Override PartName="/ppt/charts/style53.xml" ContentType="application/vnd.ms-office.chartstyle+xml"/>
  <Override PartName="/ppt/charts/colors53.xml" ContentType="application/vnd.ms-office.chartcolorstyle+xml"/>
  <Override PartName="/ppt/notesSlides/notesSlide19.xml" ContentType="application/vnd.openxmlformats-officedocument.presentationml.notesSlide+xml"/>
  <Override PartName="/ppt/charts/chart58.xml" ContentType="application/vnd.openxmlformats-officedocument.drawingml.chart+xml"/>
  <Override PartName="/ppt/charts/style54.xml" ContentType="application/vnd.ms-office.chartstyle+xml"/>
  <Override PartName="/ppt/charts/colors54.xml" ContentType="application/vnd.ms-office.chartcolorstyle+xml"/>
  <Override PartName="/ppt/notesSlides/notesSlide20.xml" ContentType="application/vnd.openxmlformats-officedocument.presentationml.notesSlide+xml"/>
  <Override PartName="/ppt/charts/chart59.xml" ContentType="application/vnd.openxmlformats-officedocument.drawingml.chart+xml"/>
  <Override PartName="/ppt/charts/style55.xml" ContentType="application/vnd.ms-office.chartstyle+xml"/>
  <Override PartName="/ppt/charts/colors55.xml" ContentType="application/vnd.ms-office.chartcolorstyle+xml"/>
  <Override PartName="/ppt/notesSlides/notesSlide21.xml" ContentType="application/vnd.openxmlformats-officedocument.presentationml.notesSlide+xml"/>
  <Override PartName="/ppt/charts/chart60.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61.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62.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6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4.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5.xml" ContentType="application/vnd.openxmlformats-officedocument.drawingml.chart+xml"/>
  <Override PartName="/ppt/charts/style61.xml" ContentType="application/vnd.ms-office.chartstyle+xml"/>
  <Override PartName="/ppt/charts/colors6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2" r:id="rId1"/>
  </p:sldMasterIdLst>
  <p:notesMasterIdLst>
    <p:notesMasterId r:id="rId116"/>
  </p:notesMasterIdLst>
  <p:handoutMasterIdLst>
    <p:handoutMasterId r:id="rId117"/>
  </p:handoutMasterIdLst>
  <p:sldIdLst>
    <p:sldId id="727" r:id="rId2"/>
    <p:sldId id="729" r:id="rId3"/>
    <p:sldId id="847" r:id="rId4"/>
    <p:sldId id="842" r:id="rId5"/>
    <p:sldId id="843" r:id="rId6"/>
    <p:sldId id="956" r:id="rId7"/>
    <p:sldId id="844" r:id="rId8"/>
    <p:sldId id="957" r:id="rId9"/>
    <p:sldId id="845" r:id="rId10"/>
    <p:sldId id="846" r:id="rId11"/>
    <p:sldId id="855" r:id="rId12"/>
    <p:sldId id="731" r:id="rId13"/>
    <p:sldId id="954" r:id="rId14"/>
    <p:sldId id="740" r:id="rId15"/>
    <p:sldId id="741" r:id="rId16"/>
    <p:sldId id="742" r:id="rId17"/>
    <p:sldId id="879" r:id="rId18"/>
    <p:sldId id="880" r:id="rId19"/>
    <p:sldId id="881" r:id="rId20"/>
    <p:sldId id="744" r:id="rId21"/>
    <p:sldId id="745" r:id="rId22"/>
    <p:sldId id="746" r:id="rId23"/>
    <p:sldId id="962" r:id="rId24"/>
    <p:sldId id="963" r:id="rId25"/>
    <p:sldId id="747" r:id="rId26"/>
    <p:sldId id="748" r:id="rId27"/>
    <p:sldId id="749" r:id="rId28"/>
    <p:sldId id="964" r:id="rId29"/>
    <p:sldId id="965" r:id="rId30"/>
    <p:sldId id="750" r:id="rId31"/>
    <p:sldId id="941" r:id="rId32"/>
    <p:sldId id="942" r:id="rId33"/>
    <p:sldId id="882" r:id="rId34"/>
    <p:sldId id="883" r:id="rId35"/>
    <p:sldId id="753" r:id="rId36"/>
    <p:sldId id="754" r:id="rId37"/>
    <p:sldId id="755" r:id="rId38"/>
    <p:sldId id="884" r:id="rId39"/>
    <p:sldId id="877" r:id="rId40"/>
    <p:sldId id="966" r:id="rId41"/>
    <p:sldId id="967" r:id="rId42"/>
    <p:sldId id="885" r:id="rId43"/>
    <p:sldId id="968" r:id="rId44"/>
    <p:sldId id="969" r:id="rId45"/>
    <p:sldId id="886" r:id="rId46"/>
    <p:sldId id="759" r:id="rId47"/>
    <p:sldId id="887" r:id="rId48"/>
    <p:sldId id="888" r:id="rId49"/>
    <p:sldId id="889" r:id="rId50"/>
    <p:sldId id="763" r:id="rId51"/>
    <p:sldId id="890" r:id="rId52"/>
    <p:sldId id="891" r:id="rId53"/>
    <p:sldId id="970" r:id="rId54"/>
    <p:sldId id="971" r:id="rId55"/>
    <p:sldId id="766" r:id="rId56"/>
    <p:sldId id="767" r:id="rId57"/>
    <p:sldId id="769" r:id="rId58"/>
    <p:sldId id="892" r:id="rId59"/>
    <p:sldId id="972" r:id="rId60"/>
    <p:sldId id="973" r:id="rId61"/>
    <p:sldId id="893" r:id="rId62"/>
    <p:sldId id="974" r:id="rId63"/>
    <p:sldId id="975" r:id="rId64"/>
    <p:sldId id="894" r:id="rId65"/>
    <p:sldId id="949" r:id="rId66"/>
    <p:sldId id="950" r:id="rId67"/>
    <p:sldId id="895" r:id="rId68"/>
    <p:sldId id="849" r:id="rId69"/>
    <p:sldId id="896" r:id="rId70"/>
    <p:sldId id="775" r:id="rId71"/>
    <p:sldId id="897" r:id="rId72"/>
    <p:sldId id="898" r:id="rId73"/>
    <p:sldId id="899" r:id="rId74"/>
    <p:sldId id="900" r:id="rId75"/>
    <p:sldId id="901" r:id="rId76"/>
    <p:sldId id="902" r:id="rId77"/>
    <p:sldId id="903" r:id="rId78"/>
    <p:sldId id="904" r:id="rId79"/>
    <p:sldId id="929" r:id="rId80"/>
    <p:sldId id="905" r:id="rId81"/>
    <p:sldId id="906" r:id="rId82"/>
    <p:sldId id="907" r:id="rId83"/>
    <p:sldId id="908" r:id="rId84"/>
    <p:sldId id="909" r:id="rId85"/>
    <p:sldId id="932" r:id="rId86"/>
    <p:sldId id="911" r:id="rId87"/>
    <p:sldId id="791" r:id="rId88"/>
    <p:sldId id="910" r:id="rId89"/>
    <p:sldId id="912" r:id="rId90"/>
    <p:sldId id="913" r:id="rId91"/>
    <p:sldId id="850" r:id="rId92"/>
    <p:sldId id="799" r:id="rId93"/>
    <p:sldId id="803" r:id="rId94"/>
    <p:sldId id="914" r:id="rId95"/>
    <p:sldId id="801" r:id="rId96"/>
    <p:sldId id="802" r:id="rId97"/>
    <p:sldId id="804" r:id="rId98"/>
    <p:sldId id="915" r:id="rId99"/>
    <p:sldId id="917" r:id="rId100"/>
    <p:sldId id="918" r:id="rId101"/>
    <p:sldId id="916" r:id="rId102"/>
    <p:sldId id="955" r:id="rId103"/>
    <p:sldId id="934" r:id="rId104"/>
    <p:sldId id="936" r:id="rId105"/>
    <p:sldId id="976" r:id="rId106"/>
    <p:sldId id="926" r:id="rId107"/>
    <p:sldId id="925" r:id="rId108"/>
    <p:sldId id="809" r:id="rId109"/>
    <p:sldId id="919" r:id="rId110"/>
    <p:sldId id="920" r:id="rId111"/>
    <p:sldId id="922" r:id="rId112"/>
    <p:sldId id="921" r:id="rId113"/>
    <p:sldId id="923" r:id="rId114"/>
    <p:sldId id="924" r:id="rId115"/>
  </p:sldIdLst>
  <p:sldSz cx="9144000" cy="6858000" type="screen4x3"/>
  <p:notesSz cx="6794500" cy="99314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5" pos="249" userDrawn="1">
          <p15:clr>
            <a:srgbClr val="A4A3A4"/>
          </p15:clr>
        </p15:guide>
        <p15:guide id="6" orient="horz" pos="1434" userDrawn="1">
          <p15:clr>
            <a:srgbClr val="A4A3A4"/>
          </p15:clr>
        </p15:guide>
        <p15:guide id="7" orient="horz" pos="3271" userDrawn="1">
          <p15:clr>
            <a:srgbClr val="A4A3A4"/>
          </p15:clr>
        </p15:guide>
        <p15:guide id="8" orient="horz" pos="14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Natalia Kumar" initials="NK" lastIdx="1" clrIdx="6">
    <p:extLst>
      <p:ext uri="{19B8F6BF-5375-455C-9EA6-DF929625EA0E}">
        <p15:presenceInfo xmlns:p15="http://schemas.microsoft.com/office/powerpoint/2012/main" userId="S-1-5-21-926527171-330037567-3044887810-1423" providerId="AD"/>
      </p:ext>
    </p:extLst>
  </p:cmAuthor>
  <p:cmAuthor id="1" name="Paul Glinkowski" initials="PG" lastIdx="270" clrIdx="0">
    <p:extLst>
      <p:ext uri="{19B8F6BF-5375-455C-9EA6-DF929625EA0E}">
        <p15:presenceInfo xmlns:p15="http://schemas.microsoft.com/office/powerpoint/2012/main" userId="S-1-5-21-1401851140-3615082981-2635332702-51518" providerId="AD"/>
      </p:ext>
    </p:extLst>
  </p:cmAuthor>
  <p:cmAuthor id="2" name="Paul Glinkowski" initials="PG [2]" lastIdx="55" clrIdx="1">
    <p:extLst>
      <p:ext uri="{19B8F6BF-5375-455C-9EA6-DF929625EA0E}">
        <p15:presenceInfo xmlns:p15="http://schemas.microsoft.com/office/powerpoint/2012/main" userId="Paul Glinkowski" providerId="None"/>
      </p:ext>
    </p:extLst>
  </p:cmAuthor>
  <p:cmAuthor id="3" name="Vivien Niblett" initials="VN" lastIdx="9" clrIdx="2">
    <p:extLst>
      <p:ext uri="{19B8F6BF-5375-455C-9EA6-DF929625EA0E}">
        <p15:presenceInfo xmlns:p15="http://schemas.microsoft.com/office/powerpoint/2012/main" userId="Vivien Niblett" providerId="None"/>
      </p:ext>
    </p:extLst>
  </p:cmAuthor>
  <p:cmAuthor id="4" name="Matthew Macaulay" initials="MM" lastIdx="98" clrIdx="3">
    <p:extLst>
      <p:ext uri="{19B8F6BF-5375-455C-9EA6-DF929625EA0E}">
        <p15:presenceInfo xmlns:p15="http://schemas.microsoft.com/office/powerpoint/2012/main" userId="S-1-5-21-926527171-330037567-3044887810-1326" providerId="AD"/>
      </p:ext>
    </p:extLst>
  </p:cmAuthor>
  <p:cmAuthor id="5" name="Fiona Watt" initials="FW" lastIdx="54" clrIdx="4">
    <p:extLst>
      <p:ext uri="{19B8F6BF-5375-455C-9EA6-DF929625EA0E}">
        <p15:presenceInfo xmlns:p15="http://schemas.microsoft.com/office/powerpoint/2012/main" userId="S-1-5-21-926527171-330037567-3044887810-1517" providerId="AD"/>
      </p:ext>
    </p:extLst>
  </p:cmAuthor>
  <p:cmAuthor id="6" name="Sarah Willmoth" initials="SW" lastIdx="14" clrIdx="5">
    <p:extLst>
      <p:ext uri="{19B8F6BF-5375-455C-9EA6-DF929625EA0E}">
        <p15:presenceInfo xmlns:p15="http://schemas.microsoft.com/office/powerpoint/2012/main" userId="S-1-5-21-926527171-330037567-3044887810-13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646"/>
    <a:srgbClr val="76767A"/>
    <a:srgbClr val="FF7A14"/>
    <a:srgbClr val="374046"/>
    <a:srgbClr val="A0C6E8"/>
    <a:srgbClr val="6BA6DB"/>
    <a:srgbClr val="468FD2"/>
    <a:srgbClr val="2D76B9"/>
    <a:srgbClr val="FAB0C5"/>
    <a:srgbClr val="F56B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3" autoAdjust="0"/>
    <p:restoredTop sz="95330" autoAdjust="0"/>
  </p:normalViewPr>
  <p:slideViewPr>
    <p:cSldViewPr snapToGrid="0" showGuides="1">
      <p:cViewPr varScale="1">
        <p:scale>
          <a:sx n="114" d="100"/>
          <a:sy n="114" d="100"/>
        </p:scale>
        <p:origin x="1506" y="138"/>
      </p:cViewPr>
      <p:guideLst>
        <p:guide pos="249"/>
        <p:guide orient="horz" pos="1434"/>
        <p:guide orient="horz" pos="3271"/>
        <p:guide orient="horz" pos="1412"/>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79" d="100"/>
          <a:sy n="79" d="100"/>
        </p:scale>
        <p:origin x="3990"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0.xml"/><Relationship Id="rId1" Type="http://schemas.microsoft.com/office/2011/relationships/chartStyle" Target="style20.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1.xml"/><Relationship Id="rId1" Type="http://schemas.microsoft.com/office/2011/relationships/chartStyle" Target="style21.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2.xml"/><Relationship Id="rId1" Type="http://schemas.microsoft.com/office/2011/relationships/chartStyle" Target="style22.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3.xml"/><Relationship Id="rId1" Type="http://schemas.microsoft.com/office/2011/relationships/chartStyle" Target="style23.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4.xml"/><Relationship Id="rId1" Type="http://schemas.microsoft.com/office/2011/relationships/chartStyle" Target="style2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5.xml"/><Relationship Id="rId1" Type="http://schemas.microsoft.com/office/2011/relationships/chartStyle" Target="style25.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7.xml"/><Relationship Id="rId1" Type="http://schemas.microsoft.com/office/2011/relationships/chartStyle" Target="style27.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8.xml"/><Relationship Id="rId1" Type="http://schemas.microsoft.com/office/2011/relationships/chartStyle" Target="style28.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9.xml"/><Relationship Id="rId1" Type="http://schemas.microsoft.com/office/2011/relationships/chartStyle" Target="style29.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0.xml"/><Relationship Id="rId1" Type="http://schemas.microsoft.com/office/2011/relationships/chartStyle" Target="style30.xml"/></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1.xml"/><Relationship Id="rId1" Type="http://schemas.microsoft.com/office/2011/relationships/chartStyle" Target="style31.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2.xml"/><Relationship Id="rId1" Type="http://schemas.microsoft.com/office/2011/relationships/chartStyle" Target="style32.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3.xml"/><Relationship Id="rId1" Type="http://schemas.microsoft.com/office/2011/relationships/chartStyle" Target="style33.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4.xml"/><Relationship Id="rId1" Type="http://schemas.microsoft.com/office/2011/relationships/chartStyle" Target="style34.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5.xml"/><Relationship Id="rId1" Type="http://schemas.microsoft.com/office/2011/relationships/chartStyle" Target="style35.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6.xml"/><Relationship Id="rId1" Type="http://schemas.microsoft.com/office/2011/relationships/chartStyle" Target="style36.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7.xml"/><Relationship Id="rId1" Type="http://schemas.microsoft.com/office/2011/relationships/chartStyle" Target="style37.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38.xml"/><Relationship Id="rId1" Type="http://schemas.microsoft.com/office/2011/relationships/chartStyle" Target="style38.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39.xml"/><Relationship Id="rId1" Type="http://schemas.microsoft.com/office/2011/relationships/chartStyle" Target="style39.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0.xml"/><Relationship Id="rId1" Type="http://schemas.microsoft.com/office/2011/relationships/chartStyle" Target="style40.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chartUserShapes" Target="../drawings/drawing1.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2.xml"/><Relationship Id="rId1" Type="http://schemas.microsoft.com/office/2011/relationships/chartStyle" Target="style42.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3.xml"/><Relationship Id="rId1" Type="http://schemas.microsoft.com/office/2011/relationships/chartStyle" Target="style43.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4.xml"/><Relationship Id="rId1" Type="http://schemas.microsoft.com/office/2011/relationships/chartStyle" Target="style44.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5.xml"/><Relationship Id="rId1" Type="http://schemas.microsoft.com/office/2011/relationships/chartStyle" Target="style45.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46.xml"/><Relationship Id="rId1" Type="http://schemas.microsoft.com/office/2011/relationships/chartStyle" Target="style46.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47.xml"/><Relationship Id="rId1" Type="http://schemas.microsoft.com/office/2011/relationships/chartStyle" Target="style47.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48.xml"/><Relationship Id="rId1" Type="http://schemas.microsoft.com/office/2011/relationships/chartStyle" Target="style48.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49.xml"/><Relationship Id="rId1" Type="http://schemas.microsoft.com/office/2011/relationships/chartStyle" Target="style49.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0.xml"/><Relationship Id="rId1" Type="http://schemas.microsoft.com/office/2011/relationships/chartStyle" Target="style50.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1.xml"/><Relationship Id="rId1" Type="http://schemas.microsoft.com/office/2011/relationships/chartStyle" Target="style51.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2.xml"/><Relationship Id="rId1" Type="http://schemas.microsoft.com/office/2011/relationships/chartStyle" Target="style52.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3.xml"/><Relationship Id="rId1" Type="http://schemas.microsoft.com/office/2011/relationships/chartStyle" Target="style53.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4.xml"/><Relationship Id="rId1" Type="http://schemas.microsoft.com/office/2011/relationships/chartStyle" Target="style54.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5.xml"/><Relationship Id="rId1" Type="http://schemas.microsoft.com/office/2011/relationships/chartStyle" Target="style5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56.xml"/><Relationship Id="rId1" Type="http://schemas.microsoft.com/office/2011/relationships/chartStyle" Target="style56.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57.xml"/><Relationship Id="rId1" Type="http://schemas.microsoft.com/office/2011/relationships/chartStyle" Target="style57.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58.xml"/><Relationship Id="rId1" Type="http://schemas.microsoft.com/office/2011/relationships/chartStyle" Target="style58.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59.xml"/><Relationship Id="rId1" Type="http://schemas.microsoft.com/office/2011/relationships/chartStyle" Target="style59.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0.xml"/><Relationship Id="rId1" Type="http://schemas.microsoft.com/office/2011/relationships/chartStyle" Target="style60.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1.xml"/><Relationship Id="rId1" Type="http://schemas.microsoft.com/office/2011/relationships/chartStyle" Target="style6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600555745225193"/>
          <c:y val="0.19795321600300669"/>
          <c:w val="0.52558165926796807"/>
          <c:h val="0.56216750870073662"/>
        </c:manualLayout>
      </c:layout>
      <c:pieChart>
        <c:varyColors val="1"/>
        <c:ser>
          <c:idx val="0"/>
          <c:order val="0"/>
          <c:tx>
            <c:strRef>
              <c:f>Sheet1!$B$1</c:f>
              <c:strCache>
                <c:ptCount val="1"/>
                <c:pt idx="0">
                  <c:v>L2D</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584F-47F4-96AE-2951A72346E2}"/>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584F-47F4-96AE-2951A72346E2}"/>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584F-47F4-96AE-2951A72346E2}"/>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584F-47F4-96AE-2951A72346E2}"/>
              </c:ext>
            </c:extLst>
          </c:dPt>
          <c:dPt>
            <c:idx val="4"/>
            <c:bubble3D val="0"/>
            <c:spPr>
              <a:solidFill>
                <a:schemeClr val="accent2"/>
              </a:solidFill>
              <a:ln w="19050">
                <a:solidFill>
                  <a:schemeClr val="lt1"/>
                </a:solidFill>
              </a:ln>
              <a:effectLst/>
            </c:spPr>
            <c:extLst>
              <c:ext xmlns:c16="http://schemas.microsoft.com/office/drawing/2014/chart" uri="{C3380CC4-5D6E-409C-BE32-E72D297353CC}">
                <c16:uniqueId val="{0000000B-584F-47F4-96AE-2951A72346E2}"/>
              </c:ext>
            </c:extLst>
          </c:dPt>
          <c:dPt>
            <c:idx val="5"/>
            <c:bubble3D val="0"/>
            <c:spPr>
              <a:solidFill>
                <a:schemeClr val="accent2"/>
              </a:solidFill>
              <a:ln w="19050">
                <a:solidFill>
                  <a:schemeClr val="lt1"/>
                </a:solidFill>
              </a:ln>
              <a:effectLst/>
            </c:spPr>
            <c:extLst>
              <c:ext xmlns:c16="http://schemas.microsoft.com/office/drawing/2014/chart" uri="{C3380CC4-5D6E-409C-BE32-E72D297353CC}">
                <c16:uniqueId val="{0000000C-584F-47F4-96AE-2951A72346E2}"/>
              </c:ext>
            </c:extLst>
          </c:dPt>
          <c:dPt>
            <c:idx val="6"/>
            <c:bubble3D val="0"/>
            <c:spPr>
              <a:solidFill>
                <a:schemeClr val="accent2"/>
              </a:solidFill>
              <a:ln w="19050">
                <a:solidFill>
                  <a:schemeClr val="lt1"/>
                </a:solidFill>
              </a:ln>
              <a:effectLst/>
            </c:spPr>
            <c:extLst>
              <c:ext xmlns:c16="http://schemas.microsoft.com/office/drawing/2014/chart" uri="{C3380CC4-5D6E-409C-BE32-E72D297353CC}">
                <c16:uniqueId val="{0000000D-584F-47F4-96AE-2951A72346E2}"/>
              </c:ext>
            </c:extLst>
          </c:dPt>
          <c:dPt>
            <c:idx val="7"/>
            <c:bubble3D val="0"/>
            <c:spPr>
              <a:solidFill>
                <a:schemeClr val="accent6"/>
              </a:solidFill>
              <a:ln w="19050">
                <a:solidFill>
                  <a:schemeClr val="lt1"/>
                </a:solidFill>
              </a:ln>
              <a:effectLst/>
            </c:spPr>
            <c:extLst>
              <c:ext xmlns:c16="http://schemas.microsoft.com/office/drawing/2014/chart" uri="{C3380CC4-5D6E-409C-BE32-E72D297353CC}">
                <c16:uniqueId val="{0000000A-584F-47F4-96AE-2951A72346E2}"/>
              </c:ext>
            </c:extLst>
          </c:dPt>
          <c:dLbls>
            <c:dLbl>
              <c:idx val="0"/>
              <c:layout>
                <c:manualLayout>
                  <c:x val="-7.7970508029546548E-3"/>
                  <c:y val="2.7342598342035965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84F-47F4-96AE-2951A72346E2}"/>
                </c:ext>
              </c:extLst>
            </c:dLbl>
            <c:dLbl>
              <c:idx val="5"/>
              <c:layout>
                <c:manualLayout>
                  <c:x val="2.7450979332600767E-2"/>
                  <c:y val="3.8281388826928803E-2"/>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8017155781335656"/>
                      <c:h val="8.2067698236421627E-2"/>
                    </c:manualLayout>
                  </c15:layout>
                </c:ext>
                <c:ext xmlns:c16="http://schemas.microsoft.com/office/drawing/2014/chart" uri="{C3380CC4-5D6E-409C-BE32-E72D297353CC}">
                  <c16:uniqueId val="{0000000C-584F-47F4-96AE-2951A72346E2}"/>
                </c:ext>
              </c:extLst>
            </c:dLbl>
            <c:dLbl>
              <c:idx val="6"/>
              <c:layout>
                <c:manualLayout>
                  <c:x val="-2.7450979332600798E-2"/>
                  <c:y val="-3.6458328847810591E-3"/>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84F-47F4-96AE-2951A72346E2}"/>
                </c:ext>
              </c:extLst>
            </c:dLbl>
            <c:dLbl>
              <c:idx val="7"/>
              <c:layout>
                <c:manualLayout>
                  <c:x val="9.5857820138265382E-2"/>
                  <c:y val="2.1313194556283478E-2"/>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6844201912760459"/>
                      <c:h val="0.12824547306691195"/>
                    </c:manualLayout>
                  </c15:layout>
                </c:ext>
                <c:ext xmlns:c16="http://schemas.microsoft.com/office/drawing/2014/chart" uri="{C3380CC4-5D6E-409C-BE32-E72D297353CC}">
                  <c16:uniqueId val="{0000000A-584F-47F4-96AE-2951A72346E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Sheet1!$A$2:$A$9</c:f>
              <c:strCache>
                <c:ptCount val="8"/>
                <c:pt idx="0">
                  <c:v>Visual arts</c:v>
                </c:pt>
                <c:pt idx="1">
                  <c:v>Literature</c:v>
                </c:pt>
                <c:pt idx="2">
                  <c:v>Museum</c:v>
                </c:pt>
                <c:pt idx="3">
                  <c:v>Music</c:v>
                </c:pt>
                <c:pt idx="4">
                  <c:v>Dance</c:v>
                </c:pt>
                <c:pt idx="5">
                  <c:v>Comb. arts</c:v>
                </c:pt>
                <c:pt idx="6">
                  <c:v>Opera</c:v>
                </c:pt>
                <c:pt idx="7">
                  <c:v>Not specified</c:v>
                </c:pt>
              </c:strCache>
            </c:strRef>
          </c:cat>
          <c:val>
            <c:numRef>
              <c:f>Sheet1!$B$2:$B$9</c:f>
              <c:numCache>
                <c:formatCode>0%</c:formatCode>
                <c:ptCount val="8"/>
                <c:pt idx="0">
                  <c:v>0.22</c:v>
                </c:pt>
                <c:pt idx="1">
                  <c:v>0.1</c:v>
                </c:pt>
                <c:pt idx="2">
                  <c:v>0.12</c:v>
                </c:pt>
                <c:pt idx="3">
                  <c:v>0.25</c:v>
                </c:pt>
                <c:pt idx="4">
                  <c:v>0.09</c:v>
                </c:pt>
                <c:pt idx="5">
                  <c:v>0.1</c:v>
                </c:pt>
                <c:pt idx="6">
                  <c:v>0.01</c:v>
                </c:pt>
                <c:pt idx="7">
                  <c:v>0.1100000000000001</c:v>
                </c:pt>
              </c:numCache>
            </c:numRef>
          </c:val>
          <c:extLst>
            <c:ext xmlns:c16="http://schemas.microsoft.com/office/drawing/2014/chart" uri="{C3380CC4-5D6E-409C-BE32-E72D297353CC}">
              <c16:uniqueId val="{00000000-9C74-4D92-A36A-1D501FD65889}"/>
            </c:ext>
          </c:extLst>
        </c:ser>
        <c:ser>
          <c:idx val="1"/>
          <c:order val="1"/>
          <c:tx>
            <c:strRef>
              <c:f>Sheet1!$C$1</c:f>
              <c:strCache>
                <c:ptCount val="1"/>
                <c:pt idx="0">
                  <c:v>Non L2D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1-0BAC-4816-8797-4C2A4EA2114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3-0BAC-4816-8797-4C2A4EA2114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5-0BAC-4816-8797-4C2A4EA2114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7-0BAC-4816-8797-4C2A4EA2114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9-0BAC-4816-8797-4C2A4EA2114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B-0BAC-4816-8797-4C2A4EA2114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D-0BAC-4816-8797-4C2A4EA2114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1F-0BAC-4816-8797-4C2A4EA2114C}"/>
              </c:ext>
            </c:extLst>
          </c:dPt>
          <c:cat>
            <c:strRef>
              <c:f>Sheet1!$A$2:$A$9</c:f>
              <c:strCache>
                <c:ptCount val="8"/>
                <c:pt idx="0">
                  <c:v>Visual arts</c:v>
                </c:pt>
                <c:pt idx="1">
                  <c:v>Literature</c:v>
                </c:pt>
                <c:pt idx="2">
                  <c:v>Museum</c:v>
                </c:pt>
                <c:pt idx="3">
                  <c:v>Music</c:v>
                </c:pt>
                <c:pt idx="4">
                  <c:v>Dance</c:v>
                </c:pt>
                <c:pt idx="5">
                  <c:v>Comb. arts</c:v>
                </c:pt>
                <c:pt idx="6">
                  <c:v>Opera</c:v>
                </c:pt>
                <c:pt idx="7">
                  <c:v>Not specified</c:v>
                </c:pt>
              </c:strCache>
            </c:strRef>
          </c:cat>
          <c:val>
            <c:numRef>
              <c:f>Sheet1!$C$2:$C$9</c:f>
              <c:numCache>
                <c:formatCode>0%</c:formatCode>
                <c:ptCount val="8"/>
                <c:pt idx="0">
                  <c:v>0.22</c:v>
                </c:pt>
                <c:pt idx="1">
                  <c:v>0.12</c:v>
                </c:pt>
                <c:pt idx="2">
                  <c:v>0.23</c:v>
                </c:pt>
                <c:pt idx="3">
                  <c:v>0.15</c:v>
                </c:pt>
                <c:pt idx="4">
                  <c:v>0.04</c:v>
                </c:pt>
                <c:pt idx="5">
                  <c:v>0.15</c:v>
                </c:pt>
                <c:pt idx="6">
                  <c:v>0.01</c:v>
                </c:pt>
                <c:pt idx="7">
                  <c:v>7.999999999999996E-2</c:v>
                </c:pt>
              </c:numCache>
            </c:numRef>
          </c:val>
          <c:extLst>
            <c:ext xmlns:c16="http://schemas.microsoft.com/office/drawing/2014/chart" uri="{C3380CC4-5D6E-409C-BE32-E72D297353CC}">
              <c16:uniqueId val="{00000008-584F-47F4-96AE-2951A72346E2}"/>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73944642133744"/>
          <c:y val="0.11255930307521916"/>
          <c:w val="0.31694217858221441"/>
          <c:h val="0.87485527570075439"/>
        </c:manualLayout>
      </c:layout>
      <c:barChart>
        <c:barDir val="bar"/>
        <c:grouping val="clustered"/>
        <c:varyColors val="0"/>
        <c:ser>
          <c:idx val="0"/>
          <c:order val="0"/>
          <c:tx>
            <c:strRef>
              <c:f>Sheet1!$B$1</c:f>
              <c:strCache>
                <c:ptCount val="1"/>
                <c:pt idx="0">
                  <c:v>A reason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To reach a larger audience</c:v>
                </c:pt>
                <c:pt idx="1">
                  <c:v>To reach a more diverse audience</c:v>
                </c:pt>
                <c:pt idx="2">
                  <c:v>To engage more deeply with our existing audience</c:v>
                </c:pt>
                <c:pt idx="3">
                  <c:v>To provide new experiences for audiences</c:v>
                </c:pt>
                <c:pt idx="4">
                  <c:v>To reach a new audience</c:v>
                </c:pt>
                <c:pt idx="5">
                  <c:v>To push artisitic boundaries</c:v>
                </c:pt>
                <c:pt idx="6">
                  <c:v>To boost our public profile</c:v>
                </c:pt>
                <c:pt idx="7">
                  <c:v>As a marketing exercise</c:v>
                </c:pt>
                <c:pt idx="8">
                  <c:v>To serve the educational sector</c:v>
                </c:pt>
                <c:pt idx="9">
                  <c:v>To make the most of new technology</c:v>
                </c:pt>
                <c:pt idx="10">
                  <c:v>To build our brand</c:v>
                </c:pt>
                <c:pt idx="11">
                  <c:v>To generate revenue</c:v>
                </c:pt>
                <c:pt idx="12">
                  <c:v>Other</c:v>
                </c:pt>
              </c:strCache>
            </c:strRef>
          </c:cat>
          <c:val>
            <c:numRef>
              <c:f>Sheet1!$B$2:$B$14</c:f>
              <c:numCache>
                <c:formatCode>0%</c:formatCode>
                <c:ptCount val="13"/>
                <c:pt idx="0">
                  <c:v>0.8623188405797001</c:v>
                </c:pt>
                <c:pt idx="1">
                  <c:v>0.7463768115942</c:v>
                </c:pt>
                <c:pt idx="2">
                  <c:v>0.69565217391299994</c:v>
                </c:pt>
                <c:pt idx="3">
                  <c:v>0.61594202898549999</c:v>
                </c:pt>
                <c:pt idx="4">
                  <c:v>0.79710144927540005</c:v>
                </c:pt>
                <c:pt idx="5">
                  <c:v>0.30434782608700001</c:v>
                </c:pt>
                <c:pt idx="6">
                  <c:v>0.70289855072459995</c:v>
                </c:pt>
                <c:pt idx="7">
                  <c:v>0.47101449275359997</c:v>
                </c:pt>
                <c:pt idx="8">
                  <c:v>0.3260869565217</c:v>
                </c:pt>
                <c:pt idx="9">
                  <c:v>0.47826086956520003</c:v>
                </c:pt>
                <c:pt idx="10">
                  <c:v>0.57971014492750006</c:v>
                </c:pt>
                <c:pt idx="11">
                  <c:v>7.2463768115939992E-2</c:v>
                </c:pt>
                <c:pt idx="12">
                  <c:v>9.4202898550719991E-2</c:v>
                </c:pt>
              </c:numCache>
            </c:numRef>
          </c:val>
          <c:extLst>
            <c:ext xmlns:c16="http://schemas.microsoft.com/office/drawing/2014/chart" uri="{C3380CC4-5D6E-409C-BE32-E72D297353CC}">
              <c16:uniqueId val="{00000000-81C7-492E-B0B8-ECB9006AE696}"/>
            </c:ext>
          </c:extLst>
        </c:ser>
        <c:ser>
          <c:idx val="1"/>
          <c:order val="1"/>
          <c:tx>
            <c:strRef>
              <c:f>Sheet1!$C$1</c:f>
              <c:strCache>
                <c:ptCount val="1"/>
                <c:pt idx="0">
                  <c:v>The main reason</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To reach a larger audience</c:v>
                </c:pt>
                <c:pt idx="1">
                  <c:v>To reach a more diverse audience</c:v>
                </c:pt>
                <c:pt idx="2">
                  <c:v>To engage more deeply with our existing audience</c:v>
                </c:pt>
                <c:pt idx="3">
                  <c:v>To provide new experiences for audiences</c:v>
                </c:pt>
                <c:pt idx="4">
                  <c:v>To reach a new audience</c:v>
                </c:pt>
                <c:pt idx="5">
                  <c:v>To push artisitic boundaries</c:v>
                </c:pt>
                <c:pt idx="6">
                  <c:v>To boost our public profile</c:v>
                </c:pt>
                <c:pt idx="7">
                  <c:v>As a marketing exercise</c:v>
                </c:pt>
                <c:pt idx="8">
                  <c:v>To serve the educational sector</c:v>
                </c:pt>
                <c:pt idx="9">
                  <c:v>To make the most of new technology</c:v>
                </c:pt>
                <c:pt idx="10">
                  <c:v>To build our brand</c:v>
                </c:pt>
                <c:pt idx="11">
                  <c:v>To generate revenue</c:v>
                </c:pt>
                <c:pt idx="12">
                  <c:v>Other</c:v>
                </c:pt>
              </c:strCache>
            </c:strRef>
          </c:cat>
          <c:val>
            <c:numRef>
              <c:f>Sheet1!$C$2:$C$14</c:f>
              <c:numCache>
                <c:formatCode>0%</c:formatCode>
                <c:ptCount val="13"/>
                <c:pt idx="0">
                  <c:v>0.36956521739129999</c:v>
                </c:pt>
                <c:pt idx="1">
                  <c:v>0.1014492753623</c:v>
                </c:pt>
                <c:pt idx="2">
                  <c:v>0.1014492753623</c:v>
                </c:pt>
                <c:pt idx="3">
                  <c:v>7.971014492754E-2</c:v>
                </c:pt>
                <c:pt idx="4">
                  <c:v>6.5217391304350003E-2</c:v>
                </c:pt>
                <c:pt idx="5">
                  <c:v>4.3478260869570004E-2</c:v>
                </c:pt>
                <c:pt idx="6">
                  <c:v>4.3478260869570004E-2</c:v>
                </c:pt>
                <c:pt idx="7">
                  <c:v>4.3478260869570004E-2</c:v>
                </c:pt>
                <c:pt idx="8">
                  <c:v>3.6231884057969996E-2</c:v>
                </c:pt>
                <c:pt idx="9">
                  <c:v>3.6231884057969996E-2</c:v>
                </c:pt>
                <c:pt idx="10">
                  <c:v>7.246376811594E-3</c:v>
                </c:pt>
                <c:pt idx="11">
                  <c:v>7.246376811594E-3</c:v>
                </c:pt>
                <c:pt idx="12">
                  <c:v>6.5217391304350003E-2</c:v>
                </c:pt>
              </c:numCache>
            </c:numRef>
          </c:val>
          <c:extLst>
            <c:ext xmlns:c16="http://schemas.microsoft.com/office/drawing/2014/chart" uri="{C3380CC4-5D6E-409C-BE32-E72D297353CC}">
              <c16:uniqueId val="{00000001-81C7-492E-B0B8-ECB9006AE696}"/>
            </c:ext>
          </c:extLst>
        </c:ser>
        <c:dLbls>
          <c:showLegendKey val="0"/>
          <c:showVal val="0"/>
          <c:showCatName val="0"/>
          <c:showSerName val="0"/>
          <c:showPercent val="0"/>
          <c:showBubbleSize val="0"/>
        </c:dLbls>
        <c:gapWidth val="42"/>
        <c:axId val="352977560"/>
        <c:axId val="352977952"/>
      </c:barChart>
      <c:catAx>
        <c:axId val="352977560"/>
        <c:scaling>
          <c:orientation val="maxMin"/>
        </c:scaling>
        <c:delete val="1"/>
        <c:axPos val="l"/>
        <c:numFmt formatCode="General" sourceLinked="1"/>
        <c:majorTickMark val="none"/>
        <c:minorTickMark val="none"/>
        <c:tickLblPos val="nextTo"/>
        <c:crossAx val="352977952"/>
        <c:crosses val="autoZero"/>
        <c:auto val="1"/>
        <c:lblAlgn val="ctr"/>
        <c:lblOffset val="100"/>
        <c:noMultiLvlLbl val="0"/>
      </c:catAx>
      <c:valAx>
        <c:axId val="352977952"/>
        <c:scaling>
          <c:orientation val="minMax"/>
        </c:scaling>
        <c:delete val="1"/>
        <c:axPos val="t"/>
        <c:numFmt formatCode="0%" sourceLinked="1"/>
        <c:majorTickMark val="none"/>
        <c:minorTickMark val="none"/>
        <c:tickLblPos val="nextTo"/>
        <c:crossAx val="352977560"/>
        <c:crosses val="autoZero"/>
        <c:crossBetween val="between"/>
      </c:valAx>
      <c:spPr>
        <a:noFill/>
        <a:ln>
          <a:noFill/>
        </a:ln>
        <a:effectLst/>
      </c:spPr>
    </c:plotArea>
    <c:legend>
      <c:legendPos val="b"/>
      <c:layout>
        <c:manualLayout>
          <c:xMode val="edge"/>
          <c:yMode val="edge"/>
          <c:x val="4.1602261528739734E-2"/>
          <c:y val="2.6254139506179643E-2"/>
          <c:w val="0.62832558592638388"/>
          <c:h val="5.562129786260972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78992957697163535"/>
          <c:y val="7.8605366911161777E-3"/>
          <c:w val="0.21007042302836471"/>
          <c:h val="0.95603086704033613"/>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Any audience that has not yet seen our work</c:v>
                </c:pt>
                <c:pt idx="1">
                  <c:v>National audiences who are, geographically, further away from our venue(s)</c:v>
                </c:pt>
                <c:pt idx="2">
                  <c:v>International audiences</c:v>
                </c:pt>
                <c:pt idx="3">
                  <c:v>Any other audiences who otherwise may not be able to attend</c:v>
                </c:pt>
                <c:pt idx="4">
                  <c:v>Our existing live audience</c:v>
                </c:pt>
                <c:pt idx="5">
                  <c:v>Generally, a more diverse audience than we traditionally serve</c:v>
                </c:pt>
                <c:pt idx="6">
                  <c:v>Disabled audiences</c:v>
                </c:pt>
                <c:pt idx="7">
                  <c:v>Younger audiences than we typically reach</c:v>
                </c:pt>
                <c:pt idx="8">
                  <c:v>Rural audiences</c:v>
                </c:pt>
                <c:pt idx="9">
                  <c:v>Students in formal education - college/university</c:v>
                </c:pt>
                <c:pt idx="10">
                  <c:v>Students in formal education - primary/ secondary</c:v>
                </c:pt>
                <c:pt idx="11">
                  <c:v>Audiences for whom our live ticket prices might be a barrier</c:v>
                </c:pt>
                <c:pt idx="12">
                  <c:v>Older audiences than we typically reach</c:v>
                </c:pt>
                <c:pt idx="13">
                  <c:v>Other</c:v>
                </c:pt>
              </c:strCache>
            </c:strRef>
          </c:cat>
          <c:val>
            <c:numRef>
              <c:f>Sheet1!$B$2:$B$15</c:f>
              <c:numCache>
                <c:formatCode>0%</c:formatCode>
                <c:ptCount val="14"/>
                <c:pt idx="0">
                  <c:v>0.68115942028990006</c:v>
                </c:pt>
                <c:pt idx="1">
                  <c:v>0.66666666666669994</c:v>
                </c:pt>
                <c:pt idx="2">
                  <c:v>0.60869565217389998</c:v>
                </c:pt>
                <c:pt idx="3">
                  <c:v>0.57971014492750006</c:v>
                </c:pt>
                <c:pt idx="4">
                  <c:v>0.55797101449279995</c:v>
                </c:pt>
                <c:pt idx="5">
                  <c:v>0.55072463768120006</c:v>
                </c:pt>
                <c:pt idx="6">
                  <c:v>0.3768115942029</c:v>
                </c:pt>
                <c:pt idx="7">
                  <c:v>0.3260869565217</c:v>
                </c:pt>
                <c:pt idx="8">
                  <c:v>0.30434782608700001</c:v>
                </c:pt>
                <c:pt idx="9">
                  <c:v>0.2971014492754</c:v>
                </c:pt>
                <c:pt idx="10">
                  <c:v>0.2028985507246</c:v>
                </c:pt>
                <c:pt idx="11">
                  <c:v>0.18840579710139999</c:v>
                </c:pt>
                <c:pt idx="12">
                  <c:v>0.1739130434783</c:v>
                </c:pt>
                <c:pt idx="13">
                  <c:v>4.3478260869570004E-2</c:v>
                </c:pt>
              </c:numCache>
            </c:numRef>
          </c:val>
          <c:extLst>
            <c:ext xmlns:c16="http://schemas.microsoft.com/office/drawing/2014/chart" uri="{C3380CC4-5D6E-409C-BE32-E72D297353CC}">
              <c16:uniqueId val="{00000000-7ED4-4E89-93E9-EBBF5EFEE197}"/>
            </c:ext>
          </c:extLst>
        </c:ser>
        <c:dLbls>
          <c:showLegendKey val="0"/>
          <c:showVal val="0"/>
          <c:showCatName val="0"/>
          <c:showSerName val="0"/>
          <c:showPercent val="0"/>
          <c:showBubbleSize val="0"/>
        </c:dLbls>
        <c:gapWidth val="42"/>
        <c:axId val="352979128"/>
        <c:axId val="150363336"/>
      </c:barChart>
      <c:catAx>
        <c:axId val="352979128"/>
        <c:scaling>
          <c:orientation val="maxMin"/>
        </c:scaling>
        <c:delete val="1"/>
        <c:axPos val="l"/>
        <c:numFmt formatCode="General" sourceLinked="1"/>
        <c:majorTickMark val="none"/>
        <c:minorTickMark val="none"/>
        <c:tickLblPos val="nextTo"/>
        <c:crossAx val="150363336"/>
        <c:crosses val="autoZero"/>
        <c:auto val="1"/>
        <c:lblAlgn val="ctr"/>
        <c:lblOffset val="100"/>
        <c:noMultiLvlLbl val="0"/>
      </c:catAx>
      <c:valAx>
        <c:axId val="150363336"/>
        <c:scaling>
          <c:orientation val="minMax"/>
        </c:scaling>
        <c:delete val="1"/>
        <c:axPos val="t"/>
        <c:numFmt formatCode="0%" sourceLinked="1"/>
        <c:majorTickMark val="none"/>
        <c:minorTickMark val="none"/>
        <c:tickLblPos val="nextTo"/>
        <c:crossAx val="352979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2696082312689871"/>
          <c:y val="9.1502954032374267E-2"/>
          <c:w val="0.26012593608181261"/>
          <c:h val="0.8431377930873583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0-AB32-4E44-89F4-A37F6ABCAA7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None</c:v>
                </c:pt>
                <c:pt idx="1">
                  <c:v>Replacement for traditional income from touring</c:v>
                </c:pt>
                <c:pt idx="2">
                  <c:v>Replacement for declingin income for live events/ performances</c:v>
                </c:pt>
                <c:pt idx="3">
                  <c:v>Additional income through programming that appeals to new audiences</c:v>
                </c:pt>
                <c:pt idx="4">
                  <c:v>Additional stream of earned income</c:v>
                </c:pt>
                <c:pt idx="5">
                  <c:v>Additional income through programming that appeals to new funders</c:v>
                </c:pt>
              </c:strCache>
            </c:strRef>
          </c:cat>
          <c:val>
            <c:numRef>
              <c:f>Sheet1!$B$2:$B$7</c:f>
              <c:numCache>
                <c:formatCode>0%</c:formatCode>
                <c:ptCount val="6"/>
                <c:pt idx="0">
                  <c:v>0.54</c:v>
                </c:pt>
                <c:pt idx="1">
                  <c:v>0.01</c:v>
                </c:pt>
                <c:pt idx="2">
                  <c:v>0.01</c:v>
                </c:pt>
                <c:pt idx="3">
                  <c:v>0.22</c:v>
                </c:pt>
                <c:pt idx="4">
                  <c:v>0.23</c:v>
                </c:pt>
                <c:pt idx="5">
                  <c:v>0.25</c:v>
                </c:pt>
              </c:numCache>
            </c:numRef>
          </c:val>
          <c:extLst>
            <c:ext xmlns:c16="http://schemas.microsoft.com/office/drawing/2014/chart" uri="{C3380CC4-5D6E-409C-BE32-E72D297353CC}">
              <c16:uniqueId val="{00000000-E889-4E43-8D5A-241807A0D886}"/>
            </c:ext>
          </c:extLst>
        </c:ser>
        <c:dLbls>
          <c:showLegendKey val="0"/>
          <c:showVal val="0"/>
          <c:showCatName val="0"/>
          <c:showSerName val="0"/>
          <c:showPercent val="0"/>
          <c:showBubbleSize val="0"/>
        </c:dLbls>
        <c:gapWidth val="99"/>
        <c:axId val="352351376"/>
        <c:axId val="352352944"/>
      </c:barChart>
      <c:catAx>
        <c:axId val="352351376"/>
        <c:scaling>
          <c:orientation val="minMax"/>
        </c:scaling>
        <c:delete val="1"/>
        <c:axPos val="l"/>
        <c:numFmt formatCode="General" sourceLinked="1"/>
        <c:majorTickMark val="none"/>
        <c:minorTickMark val="none"/>
        <c:tickLblPos val="nextTo"/>
        <c:crossAx val="352352944"/>
        <c:crosses val="autoZero"/>
        <c:auto val="1"/>
        <c:lblAlgn val="ctr"/>
        <c:lblOffset val="100"/>
        <c:noMultiLvlLbl val="0"/>
      </c:catAx>
      <c:valAx>
        <c:axId val="352352944"/>
        <c:scaling>
          <c:orientation val="minMax"/>
        </c:scaling>
        <c:delete val="1"/>
        <c:axPos val="b"/>
        <c:numFmt formatCode="0%" sourceLinked="1"/>
        <c:majorTickMark val="none"/>
        <c:minorTickMark val="none"/>
        <c:tickLblPos val="nextTo"/>
        <c:crossAx val="352351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65236079422135"/>
          <c:w val="0.94786311389076683"/>
          <c:h val="0.66952784115572994"/>
        </c:manualLayout>
      </c:layout>
      <c:barChart>
        <c:barDir val="bar"/>
        <c:grouping val="stacked"/>
        <c:varyColors val="0"/>
        <c:ser>
          <c:idx val="0"/>
          <c:order val="0"/>
          <c:tx>
            <c:strRef>
              <c:f>Sheet1!$B$1</c:f>
              <c:strCache>
                <c:ptCount val="1"/>
                <c:pt idx="0">
                  <c:v>Series 1</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0.2</c:v>
                </c:pt>
              </c:numCache>
            </c:numRef>
          </c:val>
          <c:extLst>
            <c:ext xmlns:c16="http://schemas.microsoft.com/office/drawing/2014/chart" uri="{C3380CC4-5D6E-409C-BE32-E72D297353CC}">
              <c16:uniqueId val="{00000000-CE1A-43E7-B593-15FC4A92FDBC}"/>
            </c:ext>
          </c:extLst>
        </c:ser>
        <c:ser>
          <c:idx val="1"/>
          <c:order val="1"/>
          <c:tx>
            <c:strRef>
              <c:f>Sheet1!$C$1</c:f>
              <c:strCache>
                <c:ptCount val="1"/>
                <c:pt idx="0">
                  <c:v>Series 2</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130A-467E-817E-D35D304DFFE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0.45</c:v>
                </c:pt>
              </c:numCache>
            </c:numRef>
          </c:val>
          <c:extLst>
            <c:ext xmlns:c16="http://schemas.microsoft.com/office/drawing/2014/chart" uri="{C3380CC4-5D6E-409C-BE32-E72D297353CC}">
              <c16:uniqueId val="{00000001-CE1A-43E7-B593-15FC4A92FDBC}"/>
            </c:ext>
          </c:extLst>
        </c:ser>
        <c:ser>
          <c:idx val="2"/>
          <c:order val="2"/>
          <c:tx>
            <c:strRef>
              <c:f>Sheet1!$D$1</c:f>
              <c:strCache>
                <c:ptCount val="1"/>
                <c:pt idx="0">
                  <c:v>Series 3</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0.12</c:v>
                </c:pt>
              </c:numCache>
            </c:numRef>
          </c:val>
          <c:extLst>
            <c:ext xmlns:c16="http://schemas.microsoft.com/office/drawing/2014/chart" uri="{C3380CC4-5D6E-409C-BE32-E72D297353CC}">
              <c16:uniqueId val="{00000002-CE1A-43E7-B593-15FC4A92FDBC}"/>
            </c:ext>
          </c:extLst>
        </c:ser>
        <c:ser>
          <c:idx val="3"/>
          <c:order val="3"/>
          <c:tx>
            <c:strRef>
              <c:f>Sheet1!$E$1</c:f>
              <c:strCache>
                <c:ptCount val="1"/>
                <c:pt idx="0">
                  <c:v>Series 4</c:v>
                </c:pt>
              </c:strCache>
            </c:strRef>
          </c:tx>
          <c:spPr>
            <a:solidFill>
              <a:schemeClr val="bg1"/>
            </a:solidFill>
            <a:ln>
              <a:noFill/>
            </a:ln>
            <a:effectLst/>
          </c:spPr>
          <c:invertIfNegative val="0"/>
          <c:cat>
            <c:strRef>
              <c:f>Sheet1!$A$2</c:f>
              <c:strCache>
                <c:ptCount val="1"/>
                <c:pt idx="0">
                  <c:v>Category 1</c:v>
                </c:pt>
              </c:strCache>
            </c:strRef>
          </c:cat>
          <c:val>
            <c:numRef>
              <c:f>Sheet1!$E$2</c:f>
              <c:numCache>
                <c:formatCode>0%</c:formatCode>
                <c:ptCount val="1"/>
                <c:pt idx="0">
                  <c:v>0.05</c:v>
                </c:pt>
              </c:numCache>
            </c:numRef>
          </c:val>
          <c:extLst>
            <c:ext xmlns:c16="http://schemas.microsoft.com/office/drawing/2014/chart" uri="{C3380CC4-5D6E-409C-BE32-E72D297353CC}">
              <c16:uniqueId val="{00000003-CE1A-43E7-B593-15FC4A92FDBC}"/>
            </c:ext>
          </c:extLst>
        </c:ser>
        <c:ser>
          <c:idx val="4"/>
          <c:order val="4"/>
          <c:tx>
            <c:strRef>
              <c:f>Sheet1!$F$1</c:f>
              <c:strCache>
                <c:ptCount val="1"/>
                <c:pt idx="0">
                  <c:v>Series 5</c:v>
                </c:pt>
              </c:strCache>
            </c:strRef>
          </c:tx>
          <c:spPr>
            <a:solidFill>
              <a:schemeClr val="accent6">
                <a:lumMod val="60000"/>
                <a:lumOff val="40000"/>
              </a:schemeClr>
            </a:solidFill>
            <a:ln w="19050">
              <a:solidFill>
                <a:schemeClr val="accent6">
                  <a:lumMod val="75000"/>
                </a:schemeClr>
              </a:solidFill>
              <a:prstDash val="sysDot"/>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Sheet1!$F$2</c:f>
              <c:numCache>
                <c:formatCode>0%</c:formatCode>
                <c:ptCount val="1"/>
                <c:pt idx="0">
                  <c:v>0.23</c:v>
                </c:pt>
              </c:numCache>
            </c:numRef>
          </c:val>
          <c:extLst>
            <c:ext xmlns:c16="http://schemas.microsoft.com/office/drawing/2014/chart" uri="{C3380CC4-5D6E-409C-BE32-E72D297353CC}">
              <c16:uniqueId val="{00000004-CE1A-43E7-B593-15FC4A92FDBC}"/>
            </c:ext>
          </c:extLst>
        </c:ser>
        <c:dLbls>
          <c:showLegendKey val="0"/>
          <c:showVal val="0"/>
          <c:showCatName val="0"/>
          <c:showSerName val="0"/>
          <c:showPercent val="0"/>
          <c:showBubbleSize val="0"/>
        </c:dLbls>
        <c:gapWidth val="70"/>
        <c:overlap val="100"/>
        <c:axId val="352352160"/>
        <c:axId val="352354120"/>
      </c:barChart>
      <c:catAx>
        <c:axId val="352352160"/>
        <c:scaling>
          <c:orientation val="minMax"/>
        </c:scaling>
        <c:delete val="1"/>
        <c:axPos val="l"/>
        <c:numFmt formatCode="General" sourceLinked="1"/>
        <c:majorTickMark val="none"/>
        <c:minorTickMark val="none"/>
        <c:tickLblPos val="nextTo"/>
        <c:crossAx val="352354120"/>
        <c:crosses val="autoZero"/>
        <c:auto val="1"/>
        <c:lblAlgn val="ctr"/>
        <c:lblOffset val="100"/>
        <c:noMultiLvlLbl val="0"/>
      </c:catAx>
      <c:valAx>
        <c:axId val="352354120"/>
        <c:scaling>
          <c:orientation val="minMax"/>
          <c:max val="1.05"/>
          <c:min val="0"/>
        </c:scaling>
        <c:delete val="1"/>
        <c:axPos val="b"/>
        <c:numFmt formatCode="0%" sourceLinked="1"/>
        <c:majorTickMark val="out"/>
        <c:minorTickMark val="none"/>
        <c:tickLblPos val="nextTo"/>
        <c:crossAx val="352352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011069614037655"/>
          <c:y val="1.2199229681648001E-3"/>
          <c:w val="0.24984872809346598"/>
          <c:h val="0.74090504487070963"/>
        </c:manualLayout>
      </c:layout>
      <c:pieChart>
        <c:varyColors val="1"/>
        <c:ser>
          <c:idx val="0"/>
          <c:order val="0"/>
          <c:tx>
            <c:strRef>
              <c:f>Sheet1!$B$1</c:f>
              <c:strCache>
                <c:ptCount val="1"/>
                <c:pt idx="0">
                  <c:v>Sales</c:v>
                </c:pt>
              </c:strCache>
            </c:strRef>
          </c:tx>
          <c:spPr>
            <a:solidFill>
              <a:schemeClr val="accent5">
                <a:lumMod val="75000"/>
              </a:schemeClr>
            </a:solidFill>
          </c:spPr>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73CE-4D6A-A135-9D8E4FA3FB5C}"/>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1-7CAC-4DA4-B5D1-10E734D449F5}"/>
              </c:ext>
            </c:extLst>
          </c:dPt>
          <c:dPt>
            <c:idx val="2"/>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2-7CAC-4DA4-B5D1-10E734D449F5}"/>
              </c:ext>
            </c:extLst>
          </c:dPt>
          <c:dLbls>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1">
                          <a:lumMod val="75000"/>
                        </a:schemeClr>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1-73CE-4D6A-A135-9D8E4FA3FB5C}"/>
                </c:ext>
              </c:extLst>
            </c:dLbl>
            <c:dLbl>
              <c:idx val="1"/>
              <c:layout>
                <c:manualLayout>
                  <c:x val="-1.0290094906719848E-2"/>
                  <c:y val="-3.888495661811732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32235904254065245"/>
                      <c:h val="0.28453136972429949"/>
                    </c:manualLayout>
                  </c15:layout>
                </c:ext>
                <c:ext xmlns:c16="http://schemas.microsoft.com/office/drawing/2014/chart" uri="{C3380CC4-5D6E-409C-BE32-E72D297353CC}">
                  <c16:uniqueId val="{00000001-7CAC-4DA4-B5D1-10E734D449F5}"/>
                </c:ext>
              </c:extLst>
            </c:dLbl>
            <c:dLbl>
              <c:idx val="2"/>
              <c:layout>
                <c:manualLayout>
                  <c:x val="-4.7901255522081691E-3"/>
                  <c:y val="-3.5760003913890191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accent5">
                          <a:lumMod val="7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33632678462822307"/>
                      <c:h val="0.37724586727336656"/>
                    </c:manualLayout>
                  </c15:layout>
                </c:ext>
                <c:ext xmlns:c16="http://schemas.microsoft.com/office/drawing/2014/chart" uri="{C3380CC4-5D6E-409C-BE32-E72D297353CC}">
                  <c16:uniqueId val="{00000002-7CAC-4DA4-B5D1-10E734D449F5}"/>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Sheet1!$A$2:$A$4</c:f>
              <c:strCache>
                <c:ptCount val="3"/>
                <c:pt idx="0">
                  <c:v>It was a success and we'd really like to do more of it</c:v>
                </c:pt>
                <c:pt idx="1">
                  <c:v>It was a good experience and we'll keep doing it when appropriate</c:v>
                </c:pt>
                <c:pt idx="2">
                  <c:v>It didn't really deliver what we'd hoped for so we're not sure if we'll do it again</c:v>
                </c:pt>
              </c:strCache>
            </c:strRef>
          </c:cat>
          <c:val>
            <c:numRef>
              <c:f>Sheet1!$B$2:$B$4</c:f>
              <c:numCache>
                <c:formatCode>0%</c:formatCode>
                <c:ptCount val="3"/>
                <c:pt idx="0">
                  <c:v>0.46</c:v>
                </c:pt>
                <c:pt idx="1">
                  <c:v>0.53</c:v>
                </c:pt>
                <c:pt idx="2">
                  <c:v>0.01</c:v>
                </c:pt>
              </c:numCache>
            </c:numRef>
          </c:val>
          <c:extLst>
            <c:ext xmlns:c16="http://schemas.microsoft.com/office/drawing/2014/chart" uri="{C3380CC4-5D6E-409C-BE32-E72D297353CC}">
              <c16:uniqueId val="{00000000-7CAC-4DA4-B5D1-10E734D449F5}"/>
            </c:ext>
          </c:extLst>
        </c:ser>
        <c:dLbls>
          <c:showLegendKey val="0"/>
          <c:showVal val="0"/>
          <c:showCatName val="0"/>
          <c:showSerName val="0"/>
          <c:showPercent val="0"/>
          <c:showBubbleSize val="0"/>
          <c:showLeaderLines val="0"/>
        </c:dLbls>
        <c:firstSliceAng val="18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806A-4119-B578-AE4C7F17D633}"/>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1-ED20-4ABF-9B2A-F406BB552A28}"/>
              </c:ext>
            </c:extLst>
          </c:dPt>
          <c:cat>
            <c:strRef>
              <c:f>Sheet1!$A$2:$A$3</c:f>
              <c:strCache>
                <c:ptCount val="2"/>
                <c:pt idx="0">
                  <c:v>1st Qtr</c:v>
                </c:pt>
                <c:pt idx="1">
                  <c:v>2nd Qtr</c:v>
                </c:pt>
              </c:strCache>
            </c:strRef>
          </c:cat>
          <c:val>
            <c:numRef>
              <c:f>Sheet1!$B$2:$B$3</c:f>
              <c:numCache>
                <c:formatCode>General</c:formatCode>
                <c:ptCount val="2"/>
                <c:pt idx="0">
                  <c:v>0.79</c:v>
                </c:pt>
                <c:pt idx="1">
                  <c:v>0.20999999999999996</c:v>
                </c:pt>
              </c:numCache>
            </c:numRef>
          </c:val>
          <c:extLst>
            <c:ext xmlns:c16="http://schemas.microsoft.com/office/drawing/2014/chart" uri="{C3380CC4-5D6E-409C-BE32-E72D297353CC}">
              <c16:uniqueId val="{00000000-ED20-4ABF-9B2A-F406BB552A2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426468539476661"/>
          <c:y val="3.4375000000000003E-2"/>
          <c:w val="0.39281866239770757"/>
          <c:h val="0.84963312007874014"/>
        </c:manualLayout>
      </c:layout>
      <c:barChart>
        <c:barDir val="bar"/>
        <c:grouping val="percentStacked"/>
        <c:varyColors val="0"/>
        <c:ser>
          <c:idx val="0"/>
          <c:order val="0"/>
          <c:tx>
            <c:strRef>
              <c:f>Sheet1!$B$1</c:f>
              <c:strCache>
                <c:ptCount val="1"/>
                <c:pt idx="0">
                  <c:v>Positive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Generating revenue</c:v>
                </c:pt>
                <c:pt idx="1">
                  <c:v>Pushing artistic boundaries</c:v>
                </c:pt>
                <c:pt idx="2">
                  <c:v>Making the most of new technology</c:v>
                </c:pt>
                <c:pt idx="3">
                  <c:v>Serving the educational sector</c:v>
                </c:pt>
                <c:pt idx="4">
                  <c:v>Promoting live performances/ exhibitions</c:v>
                </c:pt>
                <c:pt idx="5">
                  <c:v>Engaging more deeply with our existing audiences</c:v>
                </c:pt>
                <c:pt idx="6">
                  <c:v>Reaching a more diverse audience</c:v>
                </c:pt>
                <c:pt idx="7">
                  <c:v>Building our brand</c:v>
                </c:pt>
                <c:pt idx="8">
                  <c:v>Providing new experiences for audiences</c:v>
                </c:pt>
                <c:pt idx="9">
                  <c:v>Boosting our public profile</c:v>
                </c:pt>
                <c:pt idx="10">
                  <c:v>Reaching a new audience</c:v>
                </c:pt>
                <c:pt idx="11">
                  <c:v>Reaching a larger audience</c:v>
                </c:pt>
              </c:strCache>
            </c:strRef>
          </c:cat>
          <c:val>
            <c:numRef>
              <c:f>Sheet1!$B$2:$B$13</c:f>
              <c:numCache>
                <c:formatCode>0%</c:formatCode>
                <c:ptCount val="12"/>
                <c:pt idx="0">
                  <c:v>0.38</c:v>
                </c:pt>
                <c:pt idx="1">
                  <c:v>0.74</c:v>
                </c:pt>
                <c:pt idx="2">
                  <c:v>0.74</c:v>
                </c:pt>
                <c:pt idx="3">
                  <c:v>0.75</c:v>
                </c:pt>
                <c:pt idx="4">
                  <c:v>0.76</c:v>
                </c:pt>
                <c:pt idx="5">
                  <c:v>0.8</c:v>
                </c:pt>
                <c:pt idx="6">
                  <c:v>0.82</c:v>
                </c:pt>
                <c:pt idx="7">
                  <c:v>0.85</c:v>
                </c:pt>
                <c:pt idx="8">
                  <c:v>0.87</c:v>
                </c:pt>
                <c:pt idx="9">
                  <c:v>0.89</c:v>
                </c:pt>
                <c:pt idx="10">
                  <c:v>0.9</c:v>
                </c:pt>
                <c:pt idx="11">
                  <c:v>0.91</c:v>
                </c:pt>
              </c:numCache>
            </c:numRef>
          </c:val>
          <c:extLst>
            <c:ext xmlns:c16="http://schemas.microsoft.com/office/drawing/2014/chart" uri="{C3380CC4-5D6E-409C-BE32-E72D297353CC}">
              <c16:uniqueId val="{00000000-5B76-46EA-B375-0EED5B8FC18B}"/>
            </c:ext>
          </c:extLst>
        </c:ser>
        <c:ser>
          <c:idx val="1"/>
          <c:order val="1"/>
          <c:tx>
            <c:strRef>
              <c:f>Sheet1!$C$1</c:f>
              <c:strCache>
                <c:ptCount val="1"/>
                <c:pt idx="0">
                  <c:v>Neutral</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Generating revenue</c:v>
                </c:pt>
                <c:pt idx="1">
                  <c:v>Pushing artistic boundaries</c:v>
                </c:pt>
                <c:pt idx="2">
                  <c:v>Making the most of new technology</c:v>
                </c:pt>
                <c:pt idx="3">
                  <c:v>Serving the educational sector</c:v>
                </c:pt>
                <c:pt idx="4">
                  <c:v>Promoting live performances/ exhibitions</c:v>
                </c:pt>
                <c:pt idx="5">
                  <c:v>Engaging more deeply with our existing audiences</c:v>
                </c:pt>
                <c:pt idx="6">
                  <c:v>Reaching a more diverse audience</c:v>
                </c:pt>
                <c:pt idx="7">
                  <c:v>Building our brand</c:v>
                </c:pt>
                <c:pt idx="8">
                  <c:v>Providing new experiences for audiences</c:v>
                </c:pt>
                <c:pt idx="9">
                  <c:v>Boosting our public profile</c:v>
                </c:pt>
                <c:pt idx="10">
                  <c:v>Reaching a new audience</c:v>
                </c:pt>
                <c:pt idx="11">
                  <c:v>Reaching a larger audience</c:v>
                </c:pt>
              </c:strCache>
            </c:strRef>
          </c:cat>
          <c:val>
            <c:numRef>
              <c:f>Sheet1!$C$2:$C$13</c:f>
              <c:numCache>
                <c:formatCode>0%</c:formatCode>
                <c:ptCount val="12"/>
                <c:pt idx="0">
                  <c:v>0.57999999999999996</c:v>
                </c:pt>
                <c:pt idx="1">
                  <c:v>0.26</c:v>
                </c:pt>
                <c:pt idx="2">
                  <c:v>0.26</c:v>
                </c:pt>
                <c:pt idx="3">
                  <c:v>0.23</c:v>
                </c:pt>
                <c:pt idx="4">
                  <c:v>0.21</c:v>
                </c:pt>
                <c:pt idx="5">
                  <c:v>0.18</c:v>
                </c:pt>
                <c:pt idx="6">
                  <c:v>0.18</c:v>
                </c:pt>
                <c:pt idx="7">
                  <c:v>0.15</c:v>
                </c:pt>
                <c:pt idx="8">
                  <c:v>0.13</c:v>
                </c:pt>
                <c:pt idx="9">
                  <c:v>0.11</c:v>
                </c:pt>
                <c:pt idx="10">
                  <c:v>0.1</c:v>
                </c:pt>
                <c:pt idx="11">
                  <c:v>0.09</c:v>
                </c:pt>
              </c:numCache>
            </c:numRef>
          </c:val>
          <c:extLst>
            <c:ext xmlns:c16="http://schemas.microsoft.com/office/drawing/2014/chart" uri="{C3380CC4-5D6E-409C-BE32-E72D297353CC}">
              <c16:uniqueId val="{00000001-5B76-46EA-B375-0EED5B8FC18B}"/>
            </c:ext>
          </c:extLst>
        </c:ser>
        <c:ser>
          <c:idx val="2"/>
          <c:order val="2"/>
          <c:tx>
            <c:strRef>
              <c:f>Sheet1!$D$1</c:f>
              <c:strCache>
                <c:ptCount val="1"/>
                <c:pt idx="0">
                  <c:v>Negative</c:v>
                </c:pt>
              </c:strCache>
            </c:strRef>
          </c:tx>
          <c:spPr>
            <a:solidFill>
              <a:schemeClr val="accent2"/>
            </a:solidFill>
            <a:ln>
              <a:noFill/>
            </a:ln>
            <a:effectLst/>
          </c:spPr>
          <c:invertIfNegative val="0"/>
          <c:cat>
            <c:strRef>
              <c:f>Sheet1!$A$2:$A$13</c:f>
              <c:strCache>
                <c:ptCount val="12"/>
                <c:pt idx="0">
                  <c:v>Generating revenue</c:v>
                </c:pt>
                <c:pt idx="1">
                  <c:v>Pushing artistic boundaries</c:v>
                </c:pt>
                <c:pt idx="2">
                  <c:v>Making the most of new technology</c:v>
                </c:pt>
                <c:pt idx="3">
                  <c:v>Serving the educational sector</c:v>
                </c:pt>
                <c:pt idx="4">
                  <c:v>Promoting live performances/ exhibitions</c:v>
                </c:pt>
                <c:pt idx="5">
                  <c:v>Engaging more deeply with our existing audiences</c:v>
                </c:pt>
                <c:pt idx="6">
                  <c:v>Reaching a more diverse audience</c:v>
                </c:pt>
                <c:pt idx="7">
                  <c:v>Building our brand</c:v>
                </c:pt>
                <c:pt idx="8">
                  <c:v>Providing new experiences for audiences</c:v>
                </c:pt>
                <c:pt idx="9">
                  <c:v>Boosting our public profile</c:v>
                </c:pt>
                <c:pt idx="10">
                  <c:v>Reaching a new audience</c:v>
                </c:pt>
                <c:pt idx="11">
                  <c:v>Reaching a larger audience</c:v>
                </c:pt>
              </c:strCache>
            </c:strRef>
          </c:cat>
          <c:val>
            <c:numRef>
              <c:f>Sheet1!$D$2:$D$13</c:f>
              <c:numCache>
                <c:formatCode>0%</c:formatCode>
                <c:ptCount val="12"/>
                <c:pt idx="0">
                  <c:v>0.04</c:v>
                </c:pt>
                <c:pt idx="1">
                  <c:v>0</c:v>
                </c:pt>
                <c:pt idx="2">
                  <c:v>0</c:v>
                </c:pt>
                <c:pt idx="3">
                  <c:v>0.01</c:v>
                </c:pt>
                <c:pt idx="4">
                  <c:v>0.03</c:v>
                </c:pt>
                <c:pt idx="5">
                  <c:v>0.01</c:v>
                </c:pt>
                <c:pt idx="6">
                  <c:v>0</c:v>
                </c:pt>
                <c:pt idx="7">
                  <c:v>0</c:v>
                </c:pt>
                <c:pt idx="8">
                  <c:v>0</c:v>
                </c:pt>
                <c:pt idx="9">
                  <c:v>0</c:v>
                </c:pt>
                <c:pt idx="10" formatCode="General">
                  <c:v>0</c:v>
                </c:pt>
                <c:pt idx="11">
                  <c:v>0</c:v>
                </c:pt>
              </c:numCache>
            </c:numRef>
          </c:val>
          <c:extLst>
            <c:ext xmlns:c16="http://schemas.microsoft.com/office/drawing/2014/chart" uri="{C3380CC4-5D6E-409C-BE32-E72D297353CC}">
              <c16:uniqueId val="{00000002-5B76-46EA-B375-0EED5B8FC18B}"/>
            </c:ext>
          </c:extLst>
        </c:ser>
        <c:dLbls>
          <c:showLegendKey val="0"/>
          <c:showVal val="0"/>
          <c:showCatName val="0"/>
          <c:showSerName val="0"/>
          <c:showPercent val="0"/>
          <c:showBubbleSize val="0"/>
        </c:dLbls>
        <c:gapWidth val="60"/>
        <c:overlap val="100"/>
        <c:axId val="353354200"/>
        <c:axId val="353354592"/>
      </c:barChart>
      <c:catAx>
        <c:axId val="353354200"/>
        <c:scaling>
          <c:orientation val="minMax"/>
        </c:scaling>
        <c:delete val="1"/>
        <c:axPos val="l"/>
        <c:numFmt formatCode="General" sourceLinked="1"/>
        <c:majorTickMark val="out"/>
        <c:minorTickMark val="none"/>
        <c:tickLblPos val="nextTo"/>
        <c:crossAx val="353354592"/>
        <c:crosses val="autoZero"/>
        <c:auto val="1"/>
        <c:lblAlgn val="ctr"/>
        <c:lblOffset val="100"/>
        <c:noMultiLvlLbl val="0"/>
      </c:catAx>
      <c:valAx>
        <c:axId val="353354592"/>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353354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348220921855633E-2"/>
          <c:y val="9.0476821235641325E-2"/>
          <c:w val="0.92918521572168233"/>
          <c:h val="0.5675419962384797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Core budget</c:v>
                </c:pt>
                <c:pt idx="1">
                  <c:v>Public funding</c:v>
                </c:pt>
                <c:pt idx="2">
                  <c:v>Technical support or expertise 'in kind'</c:v>
                </c:pt>
                <c:pt idx="3">
                  <c:v>Private funding</c:v>
                </c:pt>
                <c:pt idx="4">
                  <c:v>Co-production</c:v>
                </c:pt>
                <c:pt idx="5">
                  <c:v>Commercial investment</c:v>
                </c:pt>
                <c:pt idx="6">
                  <c:v>Crowd funding</c:v>
                </c:pt>
                <c:pt idx="7">
                  <c:v>Other type of specific findraising</c:v>
                </c:pt>
                <c:pt idx="8">
                  <c:v>Other</c:v>
                </c:pt>
              </c:strCache>
            </c:strRef>
          </c:cat>
          <c:val>
            <c:numRef>
              <c:f>Sheet1!$B$2:$B$10</c:f>
              <c:numCache>
                <c:formatCode>0%</c:formatCode>
                <c:ptCount val="9"/>
                <c:pt idx="0">
                  <c:v>0.62</c:v>
                </c:pt>
                <c:pt idx="1">
                  <c:v>0.36</c:v>
                </c:pt>
                <c:pt idx="2">
                  <c:v>0.28000000000000003</c:v>
                </c:pt>
                <c:pt idx="3">
                  <c:v>0.21</c:v>
                </c:pt>
                <c:pt idx="4">
                  <c:v>0.12</c:v>
                </c:pt>
                <c:pt idx="5">
                  <c:v>0.08</c:v>
                </c:pt>
                <c:pt idx="6">
                  <c:v>0.01</c:v>
                </c:pt>
                <c:pt idx="7">
                  <c:v>0.04</c:v>
                </c:pt>
                <c:pt idx="8">
                  <c:v>0.13</c:v>
                </c:pt>
              </c:numCache>
            </c:numRef>
          </c:val>
          <c:extLst>
            <c:ext xmlns:c16="http://schemas.microsoft.com/office/drawing/2014/chart" uri="{C3380CC4-5D6E-409C-BE32-E72D297353CC}">
              <c16:uniqueId val="{00000000-1273-4289-9683-766CF820A313}"/>
            </c:ext>
          </c:extLst>
        </c:ser>
        <c:dLbls>
          <c:showLegendKey val="0"/>
          <c:showVal val="0"/>
          <c:showCatName val="0"/>
          <c:showSerName val="0"/>
          <c:showPercent val="0"/>
          <c:showBubbleSize val="0"/>
        </c:dLbls>
        <c:gapWidth val="69"/>
        <c:axId val="150362160"/>
        <c:axId val="150361768"/>
      </c:barChart>
      <c:catAx>
        <c:axId val="150362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361768"/>
        <c:crosses val="autoZero"/>
        <c:auto val="1"/>
        <c:lblAlgn val="ctr"/>
        <c:lblOffset val="100"/>
        <c:noMultiLvlLbl val="0"/>
      </c:catAx>
      <c:valAx>
        <c:axId val="150361768"/>
        <c:scaling>
          <c:orientation val="minMax"/>
        </c:scaling>
        <c:delete val="1"/>
        <c:axPos val="l"/>
        <c:numFmt formatCode="0%" sourceLinked="1"/>
        <c:majorTickMark val="none"/>
        <c:minorTickMark val="none"/>
        <c:tickLblPos val="nextTo"/>
        <c:crossAx val="150362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D40-41AE-8E48-FD595D129FDE}"/>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3-8D40-41AE-8E48-FD595D129FDE}"/>
              </c:ext>
            </c:extLst>
          </c:dPt>
          <c:cat>
            <c:strRef>
              <c:f>Sheet1!$A$2:$A$3</c:f>
              <c:strCache>
                <c:ptCount val="2"/>
                <c:pt idx="0">
                  <c:v>1st Qtr</c:v>
                </c:pt>
                <c:pt idx="1">
                  <c:v>2nd Qtr</c:v>
                </c:pt>
              </c:strCache>
            </c:strRef>
          </c:cat>
          <c:val>
            <c:numRef>
              <c:f>Sheet1!$B$2:$B$3</c:f>
              <c:numCache>
                <c:formatCode>General</c:formatCode>
                <c:ptCount val="2"/>
                <c:pt idx="0">
                  <c:v>0.34</c:v>
                </c:pt>
                <c:pt idx="1">
                  <c:v>0.65999999999999992</c:v>
                </c:pt>
              </c:numCache>
            </c:numRef>
          </c:val>
          <c:extLst>
            <c:ext xmlns:c16="http://schemas.microsoft.com/office/drawing/2014/chart" uri="{C3380CC4-5D6E-409C-BE32-E72D297353CC}">
              <c16:uniqueId val="{00000004-8D40-41AE-8E48-FD595D129FD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decreased</c:v>
                </c:pt>
              </c:strCache>
            </c:strRef>
          </c:tx>
          <c:spPr>
            <a:solidFill>
              <a:schemeClr val="accent5">
                <a:lumMod val="75000"/>
              </a:schemeClr>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4BAF-441C-AEFB-147A4BE143A1}"/>
              </c:ext>
            </c:extLst>
          </c:dPt>
          <c:cat>
            <c:strRef>
              <c:f>Sheet1!$A$2</c:f>
              <c:strCache>
                <c:ptCount val="1"/>
                <c:pt idx="0">
                  <c:v>Category 1</c:v>
                </c:pt>
              </c:strCache>
            </c:strRef>
          </c:cat>
          <c:val>
            <c:numRef>
              <c:f>Sheet1!$B$2</c:f>
              <c:numCache>
                <c:formatCode>0%</c:formatCode>
                <c:ptCount val="1"/>
                <c:pt idx="0">
                  <c:v>0.04</c:v>
                </c:pt>
              </c:numCache>
            </c:numRef>
          </c:val>
          <c:extLst>
            <c:ext xmlns:c16="http://schemas.microsoft.com/office/drawing/2014/chart" uri="{C3380CC4-5D6E-409C-BE32-E72D297353CC}">
              <c16:uniqueId val="{00000000-BB0B-461E-B32D-555B9434FA12}"/>
            </c:ext>
          </c:extLst>
        </c:ser>
        <c:ser>
          <c:idx val="1"/>
          <c:order val="1"/>
          <c:tx>
            <c:strRef>
              <c:f>Sheet1!$C$1</c:f>
              <c:strCache>
                <c:ptCount val="1"/>
                <c:pt idx="0">
                  <c:v>remained level</c:v>
                </c:pt>
              </c:strCache>
            </c:strRef>
          </c:tx>
          <c:spPr>
            <a:solidFill>
              <a:schemeClr val="accent6"/>
            </a:solidFill>
            <a:ln>
              <a:noFill/>
            </a:ln>
            <a:effectLst/>
          </c:spPr>
          <c:invertIfNegative val="0"/>
          <c:cat>
            <c:strRef>
              <c:f>Sheet1!$A$2</c:f>
              <c:strCache>
                <c:ptCount val="1"/>
                <c:pt idx="0">
                  <c:v>Category 1</c:v>
                </c:pt>
              </c:strCache>
            </c:strRef>
          </c:cat>
          <c:val>
            <c:numRef>
              <c:f>Sheet1!$C$2</c:f>
              <c:numCache>
                <c:formatCode>0%</c:formatCode>
                <c:ptCount val="1"/>
                <c:pt idx="0">
                  <c:v>0.43</c:v>
                </c:pt>
              </c:numCache>
            </c:numRef>
          </c:val>
          <c:extLst>
            <c:ext xmlns:c16="http://schemas.microsoft.com/office/drawing/2014/chart" uri="{C3380CC4-5D6E-409C-BE32-E72D297353CC}">
              <c16:uniqueId val="{00000001-BB0B-461E-B32D-555B9434FA12}"/>
            </c:ext>
          </c:extLst>
        </c:ser>
        <c:ser>
          <c:idx val="2"/>
          <c:order val="2"/>
          <c:tx>
            <c:strRef>
              <c:f>Sheet1!$D$1</c:f>
              <c:strCache>
                <c:ptCount val="1"/>
                <c:pt idx="0">
                  <c:v>increased</c:v>
                </c:pt>
              </c:strCache>
            </c:strRef>
          </c:tx>
          <c:spPr>
            <a:solidFill>
              <a:schemeClr val="accent3">
                <a:lumMod val="75000"/>
              </a:schemeClr>
            </a:solidFill>
            <a:ln>
              <a:noFill/>
            </a:ln>
            <a:effectLst/>
          </c:spPr>
          <c:invertIfNegative val="0"/>
          <c:cat>
            <c:strRef>
              <c:f>Sheet1!$A$2</c:f>
              <c:strCache>
                <c:ptCount val="1"/>
                <c:pt idx="0">
                  <c:v>Category 1</c:v>
                </c:pt>
              </c:strCache>
            </c:strRef>
          </c:cat>
          <c:val>
            <c:numRef>
              <c:f>Sheet1!$D$2</c:f>
              <c:numCache>
                <c:formatCode>0%</c:formatCode>
                <c:ptCount val="1"/>
                <c:pt idx="0">
                  <c:v>0.53</c:v>
                </c:pt>
              </c:numCache>
            </c:numRef>
          </c:val>
          <c:extLst>
            <c:ext xmlns:c16="http://schemas.microsoft.com/office/drawing/2014/chart" uri="{C3380CC4-5D6E-409C-BE32-E72D297353CC}">
              <c16:uniqueId val="{00000002-BB0B-461E-B32D-555B9434FA12}"/>
            </c:ext>
          </c:extLst>
        </c:ser>
        <c:dLbls>
          <c:showLegendKey val="0"/>
          <c:showVal val="0"/>
          <c:showCatName val="0"/>
          <c:showSerName val="0"/>
          <c:showPercent val="0"/>
          <c:showBubbleSize val="0"/>
        </c:dLbls>
        <c:gapWidth val="150"/>
        <c:overlap val="100"/>
        <c:axId val="353355376"/>
        <c:axId val="353355768"/>
      </c:barChart>
      <c:catAx>
        <c:axId val="353355376"/>
        <c:scaling>
          <c:orientation val="minMax"/>
        </c:scaling>
        <c:delete val="1"/>
        <c:axPos val="b"/>
        <c:numFmt formatCode="General" sourceLinked="1"/>
        <c:majorTickMark val="none"/>
        <c:minorTickMark val="none"/>
        <c:tickLblPos val="nextTo"/>
        <c:crossAx val="353355768"/>
        <c:crosses val="autoZero"/>
        <c:auto val="1"/>
        <c:lblAlgn val="ctr"/>
        <c:lblOffset val="100"/>
        <c:noMultiLvlLbl val="0"/>
      </c:catAx>
      <c:valAx>
        <c:axId val="353355768"/>
        <c:scaling>
          <c:orientation val="minMax"/>
        </c:scaling>
        <c:delete val="1"/>
        <c:axPos val="l"/>
        <c:numFmt formatCode="0%" sourceLinked="1"/>
        <c:majorTickMark val="none"/>
        <c:minorTickMark val="none"/>
        <c:tickLblPos val="nextTo"/>
        <c:crossAx val="353355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600555745225193"/>
          <c:y val="0.19795321600300669"/>
          <c:w val="0.52558165926796807"/>
          <c:h val="0.56216750870073662"/>
        </c:manualLayout>
      </c:layout>
      <c:pieChart>
        <c:varyColors val="1"/>
        <c:ser>
          <c:idx val="0"/>
          <c:order val="0"/>
          <c:tx>
            <c:strRef>
              <c:f>Sheet1!$B$1</c:f>
              <c:strCache>
                <c:ptCount val="1"/>
                <c:pt idx="0">
                  <c:v>L2D</c:v>
                </c:pt>
              </c:strCache>
            </c:strRef>
          </c:tx>
          <c:dPt>
            <c:idx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1-56B1-4E03-BB3A-B93A5B384D8F}"/>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56B1-4E03-BB3A-B93A5B384D8F}"/>
              </c:ext>
            </c:extLst>
          </c:dPt>
          <c:dPt>
            <c:idx val="2"/>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5-56B1-4E03-BB3A-B93A5B384D8F}"/>
              </c:ext>
            </c:extLst>
          </c:dPt>
          <c:dPt>
            <c:idx val="3"/>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7-56B1-4E03-BB3A-B93A5B384D8F}"/>
              </c:ext>
            </c:extLst>
          </c:dPt>
          <c:dPt>
            <c:idx val="4"/>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9-56B1-4E03-BB3A-B93A5B384D8F}"/>
              </c:ext>
            </c:extLst>
          </c:dPt>
          <c:dPt>
            <c:idx val="5"/>
            <c:bubble3D val="0"/>
            <c:spPr>
              <a:solidFill>
                <a:schemeClr val="accent3"/>
              </a:solidFill>
              <a:ln w="19050">
                <a:solidFill>
                  <a:schemeClr val="lt1"/>
                </a:solidFill>
              </a:ln>
              <a:effectLst/>
            </c:spPr>
            <c:extLst>
              <c:ext xmlns:c16="http://schemas.microsoft.com/office/drawing/2014/chart" uri="{C3380CC4-5D6E-409C-BE32-E72D297353CC}">
                <c16:uniqueId val="{0000000B-56B1-4E03-BB3A-B93A5B384D8F}"/>
              </c:ext>
            </c:extLst>
          </c:dPt>
          <c:dPt>
            <c:idx val="6"/>
            <c:bubble3D val="0"/>
            <c:spPr>
              <a:solidFill>
                <a:schemeClr val="accent3">
                  <a:lumMod val="50000"/>
                </a:schemeClr>
              </a:solidFill>
              <a:ln w="19050">
                <a:solidFill>
                  <a:schemeClr val="lt1"/>
                </a:solidFill>
              </a:ln>
              <a:effectLst/>
            </c:spPr>
            <c:extLst>
              <c:ext xmlns:c16="http://schemas.microsoft.com/office/drawing/2014/chart" uri="{C3380CC4-5D6E-409C-BE32-E72D297353CC}">
                <c16:uniqueId val="{0000000D-56B1-4E03-BB3A-B93A5B384D8F}"/>
              </c:ext>
            </c:extLst>
          </c:dPt>
          <c:dPt>
            <c:idx val="7"/>
            <c:bubble3D val="0"/>
            <c:spPr>
              <a:solidFill>
                <a:schemeClr val="accent6"/>
              </a:solidFill>
              <a:ln w="19050">
                <a:solidFill>
                  <a:schemeClr val="lt1"/>
                </a:solidFill>
              </a:ln>
              <a:effectLst/>
            </c:spPr>
            <c:extLst>
              <c:ext xmlns:c16="http://schemas.microsoft.com/office/drawing/2014/chart" uri="{C3380CC4-5D6E-409C-BE32-E72D297353CC}">
                <c16:uniqueId val="{0000000F-56B1-4E03-BB3A-B93A5B384D8F}"/>
              </c:ext>
            </c:extLst>
          </c:dPt>
          <c:dLbls>
            <c:dLbl>
              <c:idx val="0"/>
              <c:layout>
                <c:manualLayout>
                  <c:x val="-1.8091159500873932E-2"/>
                  <c:y val="4.192605929325003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B1-4E03-BB3A-B93A5B384D8F}"/>
                </c:ext>
              </c:extLst>
            </c:dLbl>
            <c:dLbl>
              <c:idx val="7"/>
              <c:layout>
                <c:manualLayout>
                  <c:x val="0.15075966250728273"/>
                  <c:y val="3.2250814840961581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36746160139525103"/>
                      <c:h val="0.12824549218679571"/>
                    </c:manualLayout>
                  </c15:layout>
                </c:ext>
                <c:ext xmlns:c16="http://schemas.microsoft.com/office/drawing/2014/chart" uri="{C3380CC4-5D6E-409C-BE32-E72D297353CC}">
                  <c16:uniqueId val="{0000000F-56B1-4E03-BB3A-B93A5B384D8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Visual arts</c:v>
                </c:pt>
                <c:pt idx="1">
                  <c:v>Literature</c:v>
                </c:pt>
                <c:pt idx="2">
                  <c:v>Museum</c:v>
                </c:pt>
                <c:pt idx="3">
                  <c:v>Music</c:v>
                </c:pt>
                <c:pt idx="4">
                  <c:v>Dance</c:v>
                </c:pt>
                <c:pt idx="5">
                  <c:v>Comb. arts</c:v>
                </c:pt>
                <c:pt idx="6">
                  <c:v>Opera</c:v>
                </c:pt>
                <c:pt idx="7">
                  <c:v>Not specified</c:v>
                </c:pt>
              </c:strCache>
            </c:strRef>
          </c:cat>
          <c:val>
            <c:numRef>
              <c:f>Sheet1!$B$2:$B$9</c:f>
            </c:numRef>
          </c:val>
          <c:extLst>
            <c:ext xmlns:c16="http://schemas.microsoft.com/office/drawing/2014/chart" uri="{C3380CC4-5D6E-409C-BE32-E72D297353CC}">
              <c16:uniqueId val="{00000010-56B1-4E03-BB3A-B93A5B384D8F}"/>
            </c:ext>
          </c:extLst>
        </c:ser>
        <c:ser>
          <c:idx val="1"/>
          <c:order val="1"/>
          <c:tx>
            <c:strRef>
              <c:f>Sheet1!$C$1</c:f>
              <c:strCache>
                <c:ptCount val="1"/>
                <c:pt idx="0">
                  <c:v>Non L2D</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12-56B1-4E03-BB3A-B93A5B384D8F}"/>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14-56B1-4E03-BB3A-B93A5B384D8F}"/>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16-56B1-4E03-BB3A-B93A5B384D8F}"/>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18-56B1-4E03-BB3A-B93A5B384D8F}"/>
              </c:ext>
            </c:extLst>
          </c:dPt>
          <c:dPt>
            <c:idx val="4"/>
            <c:bubble3D val="0"/>
            <c:spPr>
              <a:solidFill>
                <a:schemeClr val="accent2"/>
              </a:solidFill>
              <a:ln w="19050">
                <a:solidFill>
                  <a:schemeClr val="lt1"/>
                </a:solidFill>
              </a:ln>
              <a:effectLst/>
            </c:spPr>
            <c:extLst>
              <c:ext xmlns:c16="http://schemas.microsoft.com/office/drawing/2014/chart" uri="{C3380CC4-5D6E-409C-BE32-E72D297353CC}">
                <c16:uniqueId val="{0000001A-56B1-4E03-BB3A-B93A5B384D8F}"/>
              </c:ext>
            </c:extLst>
          </c:dPt>
          <c:dPt>
            <c:idx val="5"/>
            <c:bubble3D val="0"/>
            <c:spPr>
              <a:solidFill>
                <a:schemeClr val="accent2"/>
              </a:solidFill>
              <a:ln w="19050">
                <a:solidFill>
                  <a:schemeClr val="lt1"/>
                </a:solidFill>
              </a:ln>
              <a:effectLst/>
            </c:spPr>
            <c:extLst>
              <c:ext xmlns:c16="http://schemas.microsoft.com/office/drawing/2014/chart" uri="{C3380CC4-5D6E-409C-BE32-E72D297353CC}">
                <c16:uniqueId val="{0000001C-56B1-4E03-BB3A-B93A5B384D8F}"/>
              </c:ext>
            </c:extLst>
          </c:dPt>
          <c:dPt>
            <c:idx val="6"/>
            <c:bubble3D val="0"/>
            <c:spPr>
              <a:solidFill>
                <a:schemeClr val="accent2"/>
              </a:solidFill>
              <a:ln w="19050">
                <a:solidFill>
                  <a:schemeClr val="lt1"/>
                </a:solidFill>
              </a:ln>
              <a:effectLst/>
            </c:spPr>
            <c:extLst>
              <c:ext xmlns:c16="http://schemas.microsoft.com/office/drawing/2014/chart" uri="{C3380CC4-5D6E-409C-BE32-E72D297353CC}">
                <c16:uniqueId val="{0000001E-56B1-4E03-BB3A-B93A5B384D8F}"/>
              </c:ext>
            </c:extLst>
          </c:dPt>
          <c:dPt>
            <c:idx val="7"/>
            <c:bubble3D val="0"/>
            <c:spPr>
              <a:solidFill>
                <a:schemeClr val="accent6"/>
              </a:solidFill>
              <a:ln w="19050">
                <a:solidFill>
                  <a:schemeClr val="lt1"/>
                </a:solidFill>
              </a:ln>
              <a:effectLst/>
            </c:spPr>
            <c:extLst>
              <c:ext xmlns:c16="http://schemas.microsoft.com/office/drawing/2014/chart" uri="{C3380CC4-5D6E-409C-BE32-E72D297353CC}">
                <c16:uniqueId val="{00000020-56B1-4E03-BB3A-B93A5B384D8F}"/>
              </c:ext>
            </c:extLst>
          </c:dPt>
          <c:dLbls>
            <c:dLbl>
              <c:idx val="0"/>
              <c:layout>
                <c:manualLayout>
                  <c:x val="-8.23529379978023E-2"/>
                  <c:y val="3.6458328847810591E-3"/>
                </c:manualLayout>
              </c:layout>
              <c:dLblPos val="bestFit"/>
              <c:showLegendKey val="0"/>
              <c:showVal val="0"/>
              <c:showCatName val="1"/>
              <c:showSerName val="0"/>
              <c:showPercent val="0"/>
              <c:showBubbleSize val="0"/>
              <c:extLst>
                <c:ext xmlns:c15="http://schemas.microsoft.com/office/drawing/2012/chart" uri="{CE6537A1-D6FC-4f65-9D91-7224C49458BB}">
                  <c15:layout>
                    <c:manualLayout>
                      <c:w val="0.26348346983621007"/>
                      <c:h val="0.10481769543745545"/>
                    </c:manualLayout>
                  </c15:layout>
                </c:ext>
                <c:ext xmlns:c16="http://schemas.microsoft.com/office/drawing/2014/chart" uri="{C3380CC4-5D6E-409C-BE32-E72D297353CC}">
                  <c16:uniqueId val="{00000012-56B1-4E03-BB3A-B93A5B384D8F}"/>
                </c:ext>
              </c:extLst>
            </c:dLbl>
            <c:dLbl>
              <c:idx val="2"/>
              <c:layout>
                <c:manualLayout>
                  <c:x val="7.5490193164652108E-2"/>
                  <c:y val="-5.1041660386934827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6-56B1-4E03-BB3A-B93A5B384D8F}"/>
                </c:ext>
              </c:extLst>
            </c:dLbl>
            <c:dLbl>
              <c:idx val="3"/>
              <c:layout>
                <c:manualLayout>
                  <c:x val="4.4607841415476232E-2"/>
                  <c:y val="-2.1874997308686354E-2"/>
                </c:manualLayout>
              </c:layout>
              <c:dLblPos val="bestFit"/>
              <c:showLegendKey val="0"/>
              <c:showVal val="0"/>
              <c:showCatName val="1"/>
              <c:showSerName val="0"/>
              <c:showPercent val="0"/>
              <c:showBubbleSize val="0"/>
              <c:extLst>
                <c:ext xmlns:c15="http://schemas.microsoft.com/office/drawing/2012/chart" uri="{CE6537A1-D6FC-4f65-9D91-7224C49458BB}">
                  <c15:layout>
                    <c:manualLayout>
                      <c:w val="0.26390685255879065"/>
                      <c:h val="0.10481769543745545"/>
                    </c:manualLayout>
                  </c15:layout>
                </c:ext>
                <c:ext xmlns:c16="http://schemas.microsoft.com/office/drawing/2014/chart" uri="{C3380CC4-5D6E-409C-BE32-E72D297353CC}">
                  <c16:uniqueId val="{00000018-56B1-4E03-BB3A-B93A5B384D8F}"/>
                </c:ext>
              </c:extLst>
            </c:dLbl>
            <c:dLbl>
              <c:idx val="5"/>
              <c:layout>
                <c:manualLayout>
                  <c:x val="3.4313859259153187E-2"/>
                  <c:y val="4.3749994617372674E-2"/>
                </c:manualLayout>
              </c:layout>
              <c:dLblPos val="bestFit"/>
              <c:showLegendKey val="0"/>
              <c:showVal val="0"/>
              <c:showCatName val="1"/>
              <c:showSerName val="0"/>
              <c:showPercent val="0"/>
              <c:showBubbleSize val="0"/>
              <c:extLst>
                <c:ext xmlns:c15="http://schemas.microsoft.com/office/drawing/2012/chart" uri="{CE6537A1-D6FC-4f65-9D91-7224C49458BB}">
                  <c15:layout>
                    <c:manualLayout>
                      <c:w val="0.32102191133928082"/>
                      <c:h val="0.10481769543745545"/>
                    </c:manualLayout>
                  </c15:layout>
                </c:ext>
                <c:ext xmlns:c16="http://schemas.microsoft.com/office/drawing/2014/chart" uri="{C3380CC4-5D6E-409C-BE32-E72D297353CC}">
                  <c16:uniqueId val="{0000001C-56B1-4E03-BB3A-B93A5B384D8F}"/>
                </c:ext>
              </c:extLst>
            </c:dLbl>
            <c:dLbl>
              <c:idx val="6"/>
              <c:layout>
                <c:manualLayout>
                  <c:x val="3.7745231675728269E-2"/>
                  <c:y val="4.0104161732591619E-2"/>
                </c:manualLayout>
              </c:layout>
              <c:dLblPos val="bestFit"/>
              <c:showLegendKey val="0"/>
              <c:showVal val="0"/>
              <c:showCatName val="1"/>
              <c:showSerName val="0"/>
              <c:showPercent val="0"/>
              <c:showBubbleSize val="0"/>
              <c:extLst>
                <c:ext xmlns:c15="http://schemas.microsoft.com/office/drawing/2012/chart" uri="{CE6537A1-D6FC-4f65-9D91-7224C49458BB}">
                  <c15:layout>
                    <c:manualLayout>
                      <c:w val="0.32718135992043534"/>
                      <c:h val="0.10481769543745545"/>
                    </c:manualLayout>
                  </c15:layout>
                </c:ext>
                <c:ext xmlns:c16="http://schemas.microsoft.com/office/drawing/2014/chart" uri="{C3380CC4-5D6E-409C-BE32-E72D297353CC}">
                  <c16:uniqueId val="{0000001E-56B1-4E03-BB3A-B93A5B384D8F}"/>
                </c:ext>
              </c:extLst>
            </c:dLbl>
            <c:dLbl>
              <c:idx val="7"/>
              <c:layout>
                <c:manualLayout>
                  <c:x val="4.6323797810568189E-2"/>
                  <c:y val="-3.6458328847810591E-3"/>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5192387865046014"/>
                      <c:h val="8.5677072792354883E-2"/>
                    </c:manualLayout>
                  </c15:layout>
                </c:ext>
                <c:ext xmlns:c16="http://schemas.microsoft.com/office/drawing/2014/chart" uri="{C3380CC4-5D6E-409C-BE32-E72D297353CC}">
                  <c16:uniqueId val="{00000020-56B1-4E03-BB3A-B93A5B384D8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Sheet1!$A$2:$A$9</c:f>
              <c:strCache>
                <c:ptCount val="8"/>
                <c:pt idx="0">
                  <c:v>Visual arts</c:v>
                </c:pt>
                <c:pt idx="1">
                  <c:v>Literature</c:v>
                </c:pt>
                <c:pt idx="2">
                  <c:v>Museum</c:v>
                </c:pt>
                <c:pt idx="3">
                  <c:v>Music</c:v>
                </c:pt>
                <c:pt idx="4">
                  <c:v>Dance</c:v>
                </c:pt>
                <c:pt idx="5">
                  <c:v>Comb. arts</c:v>
                </c:pt>
                <c:pt idx="6">
                  <c:v>Opera</c:v>
                </c:pt>
                <c:pt idx="7">
                  <c:v>Not specified</c:v>
                </c:pt>
              </c:strCache>
            </c:strRef>
          </c:cat>
          <c:val>
            <c:numRef>
              <c:f>Sheet1!$C$2:$C$9</c:f>
              <c:numCache>
                <c:formatCode>0%</c:formatCode>
                <c:ptCount val="8"/>
                <c:pt idx="0">
                  <c:v>0.22</c:v>
                </c:pt>
                <c:pt idx="1">
                  <c:v>0.12</c:v>
                </c:pt>
                <c:pt idx="2">
                  <c:v>0.23</c:v>
                </c:pt>
                <c:pt idx="3">
                  <c:v>0.15</c:v>
                </c:pt>
                <c:pt idx="4">
                  <c:v>0.04</c:v>
                </c:pt>
                <c:pt idx="5">
                  <c:v>0.15</c:v>
                </c:pt>
                <c:pt idx="6">
                  <c:v>0.01</c:v>
                </c:pt>
                <c:pt idx="7">
                  <c:v>7.999999999999996E-2</c:v>
                </c:pt>
              </c:numCache>
            </c:numRef>
          </c:val>
          <c:extLst>
            <c:ext xmlns:c16="http://schemas.microsoft.com/office/drawing/2014/chart" uri="{C3380CC4-5D6E-409C-BE32-E72D297353CC}">
              <c16:uniqueId val="{00000021-56B1-4E03-BB3A-B93A5B384D8F}"/>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Affected some other way</c:v>
                </c:pt>
              </c:strCache>
            </c:strRef>
          </c:tx>
          <c:spPr>
            <a:solidFill>
              <a:schemeClr val="accent5"/>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3-886D-45A4-B8CD-82357DC5DF01}"/>
              </c:ext>
            </c:extLst>
          </c:dPt>
          <c:cat>
            <c:strRef>
              <c:f>Sheet1!$A$2</c:f>
              <c:strCache>
                <c:ptCount val="1"/>
                <c:pt idx="0">
                  <c:v>Category 1</c:v>
                </c:pt>
              </c:strCache>
            </c:strRef>
          </c:cat>
          <c:val>
            <c:numRef>
              <c:f>Sheet1!$B$2</c:f>
              <c:numCache>
                <c:formatCode>0%</c:formatCode>
                <c:ptCount val="1"/>
                <c:pt idx="0">
                  <c:v>0.06</c:v>
                </c:pt>
              </c:numCache>
            </c:numRef>
          </c:val>
          <c:extLst>
            <c:ext xmlns:c16="http://schemas.microsoft.com/office/drawing/2014/chart" uri="{C3380CC4-5D6E-409C-BE32-E72D297353CC}">
              <c16:uniqueId val="{00000000-886D-45A4-B8CD-82357DC5DF01}"/>
            </c:ext>
          </c:extLst>
        </c:ser>
        <c:ser>
          <c:idx val="1"/>
          <c:order val="1"/>
          <c:tx>
            <c:strRef>
              <c:f>Sheet1!$C$1</c:f>
              <c:strCache>
                <c:ptCount val="1"/>
                <c:pt idx="0">
                  <c:v>no impact</c:v>
                </c:pt>
              </c:strCache>
            </c:strRef>
          </c:tx>
          <c:spPr>
            <a:solidFill>
              <a:schemeClr val="accent6"/>
            </a:solidFill>
            <a:ln>
              <a:noFill/>
            </a:ln>
            <a:effectLst/>
          </c:spPr>
          <c:invertIfNegative val="0"/>
          <c:cat>
            <c:strRef>
              <c:f>Sheet1!$A$2</c:f>
              <c:strCache>
                <c:ptCount val="1"/>
                <c:pt idx="0">
                  <c:v>Category 1</c:v>
                </c:pt>
              </c:strCache>
            </c:strRef>
          </c:cat>
          <c:val>
            <c:numRef>
              <c:f>Sheet1!$C$2</c:f>
              <c:numCache>
                <c:formatCode>0%</c:formatCode>
                <c:ptCount val="1"/>
                <c:pt idx="0">
                  <c:v>0.83</c:v>
                </c:pt>
              </c:numCache>
            </c:numRef>
          </c:val>
          <c:extLst>
            <c:ext xmlns:c16="http://schemas.microsoft.com/office/drawing/2014/chart" uri="{C3380CC4-5D6E-409C-BE32-E72D297353CC}">
              <c16:uniqueId val="{00000001-886D-45A4-B8CD-82357DC5DF01}"/>
            </c:ext>
          </c:extLst>
        </c:ser>
        <c:ser>
          <c:idx val="2"/>
          <c:order val="2"/>
          <c:tx>
            <c:strRef>
              <c:f>Sheet1!$D$1</c:f>
              <c:strCache>
                <c:ptCount val="1"/>
                <c:pt idx="0">
                  <c:v>increased</c:v>
                </c:pt>
              </c:strCache>
            </c:strRef>
          </c:tx>
          <c:spPr>
            <a:solidFill>
              <a:schemeClr val="accent3">
                <a:lumMod val="75000"/>
              </a:schemeClr>
            </a:solidFill>
            <a:ln>
              <a:noFill/>
            </a:ln>
            <a:effectLst/>
          </c:spPr>
          <c:invertIfNegative val="0"/>
          <c:cat>
            <c:strRef>
              <c:f>Sheet1!$A$2</c:f>
              <c:strCache>
                <c:ptCount val="1"/>
                <c:pt idx="0">
                  <c:v>Category 1</c:v>
                </c:pt>
              </c:strCache>
            </c:strRef>
          </c:cat>
          <c:val>
            <c:numRef>
              <c:f>Sheet1!$D$2</c:f>
              <c:numCache>
                <c:formatCode>0%</c:formatCode>
                <c:ptCount val="1"/>
                <c:pt idx="0">
                  <c:v>0.11</c:v>
                </c:pt>
              </c:numCache>
            </c:numRef>
          </c:val>
          <c:extLst>
            <c:ext xmlns:c16="http://schemas.microsoft.com/office/drawing/2014/chart" uri="{C3380CC4-5D6E-409C-BE32-E72D297353CC}">
              <c16:uniqueId val="{00000002-886D-45A4-B8CD-82357DC5DF01}"/>
            </c:ext>
          </c:extLst>
        </c:ser>
        <c:dLbls>
          <c:showLegendKey val="0"/>
          <c:showVal val="0"/>
          <c:showCatName val="0"/>
          <c:showSerName val="0"/>
          <c:showPercent val="0"/>
          <c:showBubbleSize val="0"/>
        </c:dLbls>
        <c:gapWidth val="150"/>
        <c:overlap val="100"/>
        <c:axId val="352354904"/>
        <c:axId val="352352552"/>
      </c:barChart>
      <c:catAx>
        <c:axId val="352354904"/>
        <c:scaling>
          <c:orientation val="minMax"/>
        </c:scaling>
        <c:delete val="1"/>
        <c:axPos val="b"/>
        <c:numFmt formatCode="General" sourceLinked="1"/>
        <c:majorTickMark val="none"/>
        <c:minorTickMark val="none"/>
        <c:tickLblPos val="nextTo"/>
        <c:crossAx val="352352552"/>
        <c:crosses val="autoZero"/>
        <c:auto val="1"/>
        <c:lblAlgn val="ctr"/>
        <c:lblOffset val="100"/>
        <c:noMultiLvlLbl val="0"/>
      </c:catAx>
      <c:valAx>
        <c:axId val="352352552"/>
        <c:scaling>
          <c:orientation val="minMax"/>
        </c:scaling>
        <c:delete val="1"/>
        <c:axPos val="l"/>
        <c:numFmt formatCode="0%" sourceLinked="1"/>
        <c:majorTickMark val="none"/>
        <c:minorTickMark val="none"/>
        <c:tickLblPos val="nextTo"/>
        <c:crossAx val="35235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01935695538047E-2"/>
          <c:y val="7.242101377952756E-2"/>
          <c:w val="0.74884612860892386"/>
          <c:h val="0.92757898622047241"/>
        </c:manualLayout>
      </c:layout>
      <c:doughnutChart>
        <c:varyColors val="1"/>
        <c:ser>
          <c:idx val="0"/>
          <c:order val="0"/>
          <c:tx>
            <c:strRef>
              <c:f>Sheet1!$B$1</c:f>
              <c:strCache>
                <c:ptCount val="1"/>
                <c:pt idx="0">
                  <c:v>Sales</c:v>
                </c:pt>
              </c:strCache>
            </c:strRef>
          </c:tx>
          <c:dPt>
            <c:idx val="0"/>
            <c:bubble3D val="0"/>
            <c:spPr>
              <a:solidFill>
                <a:schemeClr val="accent1">
                  <a:lumMod val="50000"/>
                </a:schemeClr>
              </a:solidFill>
              <a:ln w="19050">
                <a:solidFill>
                  <a:schemeClr val="bg1"/>
                </a:solidFill>
              </a:ln>
              <a:effectLst/>
            </c:spPr>
            <c:extLst>
              <c:ext xmlns:c16="http://schemas.microsoft.com/office/drawing/2014/chart" uri="{C3380CC4-5D6E-409C-BE32-E72D297353CC}">
                <c16:uniqueId val="{00000001-1292-466E-A55A-81B77CB10749}"/>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1292-466E-A55A-81B77CB10749}"/>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1292-466E-A55A-81B77CB10749}"/>
              </c:ext>
            </c:extLst>
          </c:dPt>
          <c:dPt>
            <c:idx val="3"/>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7-1292-466E-A55A-81B77CB10749}"/>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1292-466E-A55A-81B77CB10749}"/>
              </c:ext>
            </c:extLst>
          </c:dPt>
          <c:dPt>
            <c:idx val="5"/>
            <c:bubble3D val="0"/>
            <c:spPr>
              <a:solidFill>
                <a:schemeClr val="bg1"/>
              </a:solidFill>
              <a:ln w="19050">
                <a:solidFill>
                  <a:schemeClr val="lt1"/>
                </a:solidFill>
              </a:ln>
              <a:effectLst/>
            </c:spPr>
            <c:extLst>
              <c:ext xmlns:c16="http://schemas.microsoft.com/office/drawing/2014/chart" uri="{C3380CC4-5D6E-409C-BE32-E72D297353CC}">
                <c16:uniqueId val="{0000000B-1292-466E-A55A-81B77CB10749}"/>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1292-466E-A55A-81B77CB10749}"/>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1292-466E-A55A-81B77CB10749}"/>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1292-466E-A55A-81B77CB10749}"/>
                </c:ext>
              </c:extLst>
            </c:dLbl>
            <c:dLbl>
              <c:idx val="5"/>
              <c:delete val="1"/>
              <c:extLst>
                <c:ext xmlns:c15="http://schemas.microsoft.com/office/drawing/2012/chart" uri="{CE6537A1-D6FC-4f65-9D91-7224C49458BB}"/>
                <c:ext xmlns:c16="http://schemas.microsoft.com/office/drawing/2014/chart" uri="{C3380CC4-5D6E-409C-BE32-E72D297353CC}">
                  <c16:uniqueId val="{0000000B-1292-466E-A55A-81B77CB1074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5"/>
                <c:pt idx="0">
                  <c:v>Key consideration</c:v>
                </c:pt>
                <c:pt idx="1">
                  <c:v>Often  influences</c:v>
                </c:pt>
                <c:pt idx="2">
                  <c:v>Something we consider</c:v>
                </c:pt>
                <c:pt idx="3">
                  <c:v>It has no influence </c:v>
                </c:pt>
                <c:pt idx="4">
                  <c:v>Don't know</c:v>
                </c:pt>
              </c:strCache>
            </c:strRef>
          </c:cat>
          <c:val>
            <c:numRef>
              <c:f>Sheet1!$B$2:$B$7</c:f>
              <c:numCache>
                <c:formatCode>0%</c:formatCode>
                <c:ptCount val="6"/>
                <c:pt idx="0">
                  <c:v>0.03</c:v>
                </c:pt>
                <c:pt idx="1">
                  <c:v>0.06</c:v>
                </c:pt>
                <c:pt idx="2">
                  <c:v>0.46</c:v>
                </c:pt>
                <c:pt idx="3">
                  <c:v>0.39</c:v>
                </c:pt>
                <c:pt idx="4">
                  <c:v>0.06</c:v>
                </c:pt>
                <c:pt idx="5">
                  <c:v>1</c:v>
                </c:pt>
              </c:numCache>
            </c:numRef>
          </c:val>
          <c:extLst>
            <c:ext xmlns:c16="http://schemas.microsoft.com/office/drawing/2014/chart" uri="{C3380CC4-5D6E-409C-BE32-E72D297353CC}">
              <c16:uniqueId val="{0000000C-1292-466E-A55A-81B77CB10749}"/>
            </c:ext>
          </c:extLst>
        </c:ser>
        <c:dLbls>
          <c:showLegendKey val="0"/>
          <c:showVal val="0"/>
          <c:showCatName val="0"/>
          <c:showSerName val="0"/>
          <c:showPercent val="0"/>
          <c:showBubbleSize val="0"/>
          <c:showLeaderLines val="1"/>
        </c:dLbls>
        <c:firstSliceAng val="27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923139763779528"/>
          <c:y val="3.6303630363036306E-2"/>
          <c:w val="0.38476935695538056"/>
          <c:h val="0.84119669447259682"/>
        </c:manualLayout>
      </c:layout>
      <c:barChart>
        <c:barDir val="bar"/>
        <c:grouping val="percentStacked"/>
        <c:varyColors val="0"/>
        <c:ser>
          <c:idx val="0"/>
          <c:order val="0"/>
          <c:tx>
            <c:strRef>
              <c:f>Sheet1!$B$1</c:f>
              <c:strCache>
                <c:ptCount val="1"/>
                <c:pt idx="0">
                  <c:v>Significant bariier</c:v>
                </c:pt>
              </c:strCache>
            </c:strRef>
          </c:tx>
          <c:spPr>
            <a:solidFill>
              <a:schemeClr val="accent5">
                <a:lumMod val="50000"/>
              </a:schemeClr>
            </a:solidFill>
            <a:ln>
              <a:noFill/>
            </a:ln>
            <a:effectLst/>
          </c:spPr>
          <c:invertIfNegative val="0"/>
          <c:dLbls>
            <c:dLbl>
              <c:idx val="1"/>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5FC-4B83-82D0-50C9BD5AE4D7}"/>
                </c:ext>
              </c:extLst>
            </c:dLbl>
            <c:dLbl>
              <c:idx val="4"/>
              <c:layout>
                <c:manualLayout>
                  <c:x val="8.4897323260929667E-3"/>
                  <c:y val="0"/>
                </c:manualLayout>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87-4DF3-911D-A5E056D3C1D1}"/>
                </c:ext>
              </c:extLst>
            </c:dLbl>
            <c:dLbl>
              <c:idx val="6"/>
              <c:delete val="1"/>
              <c:extLst>
                <c:ext xmlns:c15="http://schemas.microsoft.com/office/drawing/2012/chart" uri="{CE6537A1-D6FC-4f65-9D91-7224C49458BB}"/>
                <c:ext xmlns:c16="http://schemas.microsoft.com/office/drawing/2014/chart" uri="{C3380CC4-5D6E-409C-BE32-E72D297353CC}">
                  <c16:uniqueId val="{00000001-B5FC-4B83-82D0-50C9BD5AE4D7}"/>
                </c:ext>
              </c:extLst>
            </c:dLbl>
            <c:dLbl>
              <c:idx val="8"/>
              <c:delete val="1"/>
              <c:extLst>
                <c:ext xmlns:c15="http://schemas.microsoft.com/office/drawing/2012/chart" uri="{CE6537A1-D6FC-4f65-9D91-7224C49458BB}"/>
                <c:ext xmlns:c16="http://schemas.microsoft.com/office/drawing/2014/chart" uri="{C3380CC4-5D6E-409C-BE32-E72D297353CC}">
                  <c16:uniqueId val="{00000003-B5FC-4B83-82D0-50C9BD5AE4D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lack of funds/ costs too much</c:v>
                </c:pt>
                <c:pt idx="1">
                  <c:v>Lack of staff time</c:v>
                </c:pt>
                <c:pt idx="2">
                  <c:v>Lacking in the brand power to make live-to-digital financially viable</c:v>
                </c:pt>
                <c:pt idx="3">
                  <c:v>Lack of internal expertise</c:v>
                </c:pt>
                <c:pt idx="4">
                  <c:v>Rights clearance</c:v>
                </c:pt>
                <c:pt idx="5">
                  <c:v>Lack of creative interest</c:v>
                </c:pt>
                <c:pt idx="6">
                  <c:v>Lack of support from senior leadership</c:v>
                </c:pt>
                <c:pt idx="7">
                  <c:v>Does not fit with our mission</c:v>
                </c:pt>
                <c:pt idx="8">
                  <c:v>Lack of interest from our audience</c:v>
                </c:pt>
              </c:strCache>
            </c:strRef>
          </c:cat>
          <c:val>
            <c:numRef>
              <c:f>Sheet1!$B$2:$B$10</c:f>
              <c:numCache>
                <c:formatCode>0%</c:formatCode>
                <c:ptCount val="9"/>
                <c:pt idx="0">
                  <c:v>0.68</c:v>
                </c:pt>
                <c:pt idx="1">
                  <c:v>0.49</c:v>
                </c:pt>
                <c:pt idx="2">
                  <c:v>0.42</c:v>
                </c:pt>
                <c:pt idx="3">
                  <c:v>0.42</c:v>
                </c:pt>
                <c:pt idx="4">
                  <c:v>0.1</c:v>
                </c:pt>
                <c:pt idx="5">
                  <c:v>0.19</c:v>
                </c:pt>
                <c:pt idx="6">
                  <c:v>0.1</c:v>
                </c:pt>
                <c:pt idx="7">
                  <c:v>0.17</c:v>
                </c:pt>
                <c:pt idx="8">
                  <c:v>0.06</c:v>
                </c:pt>
              </c:numCache>
            </c:numRef>
          </c:val>
          <c:extLst>
            <c:ext xmlns:c16="http://schemas.microsoft.com/office/drawing/2014/chart" uri="{C3380CC4-5D6E-409C-BE32-E72D297353CC}">
              <c16:uniqueId val="{00000000-17E2-4305-8820-2AE2F333B359}"/>
            </c:ext>
          </c:extLst>
        </c:ser>
        <c:ser>
          <c:idx val="1"/>
          <c:order val="1"/>
          <c:tx>
            <c:strRef>
              <c:f>Sheet1!$C$1</c:f>
              <c:strCache>
                <c:ptCount val="1"/>
                <c:pt idx="0">
                  <c:v>Slight barrier</c:v>
                </c:pt>
              </c:strCache>
            </c:strRef>
          </c:tx>
          <c:spPr>
            <a:solidFill>
              <a:schemeClr val="accent5"/>
            </a:solidFill>
            <a:ln>
              <a:noFill/>
            </a:ln>
            <a:effectLst/>
          </c:spPr>
          <c:invertIfNegative val="0"/>
          <c:dLbls>
            <c:dLbl>
              <c:idx val="6"/>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FC3D-40A9-9152-F147D5B3FBF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lack of funds/ costs too much</c:v>
                </c:pt>
                <c:pt idx="1">
                  <c:v>Lack of staff time</c:v>
                </c:pt>
                <c:pt idx="2">
                  <c:v>Lacking in the brand power to make live-to-digital financially viable</c:v>
                </c:pt>
                <c:pt idx="3">
                  <c:v>Lack of internal expertise</c:v>
                </c:pt>
                <c:pt idx="4">
                  <c:v>Rights clearance</c:v>
                </c:pt>
                <c:pt idx="5">
                  <c:v>Lack of creative interest</c:v>
                </c:pt>
                <c:pt idx="6">
                  <c:v>Lack of support from senior leadership</c:v>
                </c:pt>
                <c:pt idx="7">
                  <c:v>Does not fit with our mission</c:v>
                </c:pt>
                <c:pt idx="8">
                  <c:v>Lack of interest from our audience</c:v>
                </c:pt>
              </c:strCache>
            </c:strRef>
          </c:cat>
          <c:val>
            <c:numRef>
              <c:f>Sheet1!$C$2:$C$10</c:f>
              <c:numCache>
                <c:formatCode>0%</c:formatCode>
                <c:ptCount val="9"/>
                <c:pt idx="0">
                  <c:v>0.27</c:v>
                </c:pt>
                <c:pt idx="1">
                  <c:v>0.39</c:v>
                </c:pt>
                <c:pt idx="2">
                  <c:v>0.33</c:v>
                </c:pt>
                <c:pt idx="3">
                  <c:v>0.46</c:v>
                </c:pt>
                <c:pt idx="4">
                  <c:v>0.27</c:v>
                </c:pt>
                <c:pt idx="5">
                  <c:v>0.3</c:v>
                </c:pt>
                <c:pt idx="6">
                  <c:v>0.12</c:v>
                </c:pt>
                <c:pt idx="7">
                  <c:v>0.27</c:v>
                </c:pt>
                <c:pt idx="8">
                  <c:v>0.31</c:v>
                </c:pt>
              </c:numCache>
            </c:numRef>
          </c:val>
          <c:extLst>
            <c:ext xmlns:c16="http://schemas.microsoft.com/office/drawing/2014/chart" uri="{C3380CC4-5D6E-409C-BE32-E72D297353CC}">
              <c16:uniqueId val="{00000001-17E2-4305-8820-2AE2F333B359}"/>
            </c:ext>
          </c:extLst>
        </c:ser>
        <c:ser>
          <c:idx val="2"/>
          <c:order val="2"/>
          <c:tx>
            <c:strRef>
              <c:f>Sheet1!$D$1</c:f>
              <c:strCache>
                <c:ptCount val="1"/>
                <c:pt idx="0">
                  <c:v>Not at all a barrier</c:v>
                </c:pt>
              </c:strCache>
            </c:strRef>
          </c:tx>
          <c:spPr>
            <a:noFill/>
            <a:ln>
              <a:noFill/>
            </a:ln>
            <a:effectLst/>
          </c:spPr>
          <c:invertIfNegative val="0"/>
          <c:cat>
            <c:strRef>
              <c:f>Sheet1!$A$2:$A$10</c:f>
              <c:strCache>
                <c:ptCount val="9"/>
                <c:pt idx="0">
                  <c:v>lack of funds/ costs too much</c:v>
                </c:pt>
                <c:pt idx="1">
                  <c:v>Lack of staff time</c:v>
                </c:pt>
                <c:pt idx="2">
                  <c:v>Lacking in the brand power to make live-to-digital financially viable</c:v>
                </c:pt>
                <c:pt idx="3">
                  <c:v>Lack of internal expertise</c:v>
                </c:pt>
                <c:pt idx="4">
                  <c:v>Rights clearance</c:v>
                </c:pt>
                <c:pt idx="5">
                  <c:v>Lack of creative interest</c:v>
                </c:pt>
                <c:pt idx="6">
                  <c:v>Lack of support from senior leadership</c:v>
                </c:pt>
                <c:pt idx="7">
                  <c:v>Does not fit with our mission</c:v>
                </c:pt>
                <c:pt idx="8">
                  <c:v>Lack of interest from our audience</c:v>
                </c:pt>
              </c:strCache>
            </c:strRef>
          </c:cat>
          <c:val>
            <c:numRef>
              <c:f>Sheet1!$D$2:$D$10</c:f>
              <c:numCache>
                <c:formatCode>0%</c:formatCode>
                <c:ptCount val="9"/>
                <c:pt idx="0">
                  <c:v>0.06</c:v>
                </c:pt>
                <c:pt idx="1">
                  <c:v>0.13</c:v>
                </c:pt>
                <c:pt idx="2">
                  <c:v>0.24</c:v>
                </c:pt>
                <c:pt idx="3">
                  <c:v>0.13</c:v>
                </c:pt>
                <c:pt idx="4">
                  <c:v>0.63</c:v>
                </c:pt>
                <c:pt idx="5">
                  <c:v>0.51</c:v>
                </c:pt>
                <c:pt idx="6">
                  <c:v>0.78</c:v>
                </c:pt>
                <c:pt idx="7">
                  <c:v>0.56000000000000005</c:v>
                </c:pt>
                <c:pt idx="8">
                  <c:v>0.63</c:v>
                </c:pt>
              </c:numCache>
            </c:numRef>
          </c:val>
          <c:extLst>
            <c:ext xmlns:c16="http://schemas.microsoft.com/office/drawing/2014/chart" uri="{C3380CC4-5D6E-409C-BE32-E72D297353CC}">
              <c16:uniqueId val="{00000002-17E2-4305-8820-2AE2F333B359}"/>
            </c:ext>
          </c:extLst>
        </c:ser>
        <c:dLbls>
          <c:showLegendKey val="0"/>
          <c:showVal val="0"/>
          <c:showCatName val="0"/>
          <c:showSerName val="0"/>
          <c:showPercent val="0"/>
          <c:showBubbleSize val="0"/>
        </c:dLbls>
        <c:gapWidth val="92"/>
        <c:overlap val="100"/>
        <c:axId val="355780552"/>
        <c:axId val="355781728"/>
      </c:barChart>
      <c:catAx>
        <c:axId val="355780552"/>
        <c:scaling>
          <c:orientation val="maxMin"/>
        </c:scaling>
        <c:delete val="1"/>
        <c:axPos val="l"/>
        <c:numFmt formatCode="General" sourceLinked="1"/>
        <c:majorTickMark val="none"/>
        <c:minorTickMark val="none"/>
        <c:tickLblPos val="nextTo"/>
        <c:crossAx val="355781728"/>
        <c:crosses val="autoZero"/>
        <c:auto val="1"/>
        <c:lblAlgn val="ctr"/>
        <c:lblOffset val="100"/>
        <c:noMultiLvlLbl val="0"/>
      </c:catAx>
      <c:valAx>
        <c:axId val="355781728"/>
        <c:scaling>
          <c:orientation val="minMax"/>
        </c:scaling>
        <c:delete val="1"/>
        <c:axPos val="t"/>
        <c:numFmt formatCode="0%" sourceLinked="1"/>
        <c:majorTickMark val="none"/>
        <c:minorTickMark val="none"/>
        <c:tickLblPos val="nextTo"/>
        <c:crossAx val="355780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923139763779528"/>
          <c:y val="3.6303630363036306E-2"/>
          <c:w val="0.38476935695538056"/>
          <c:h val="0.84119669447259682"/>
        </c:manualLayout>
      </c:layout>
      <c:barChart>
        <c:barDir val="bar"/>
        <c:grouping val="stacked"/>
        <c:varyColors val="0"/>
        <c:ser>
          <c:idx val="0"/>
          <c:order val="0"/>
          <c:tx>
            <c:strRef>
              <c:f>Sheet1!$B$1</c:f>
              <c:strCache>
                <c:ptCount val="1"/>
                <c:pt idx="0">
                  <c:v>Significant bariier</c:v>
                </c:pt>
              </c:strCache>
            </c:strRef>
          </c:tx>
          <c:spPr>
            <a:solidFill>
              <a:schemeClr val="accent1">
                <a:lumMod val="50000"/>
              </a:schemeClr>
            </a:solidFill>
            <a:ln>
              <a:noFill/>
            </a:ln>
            <a:effectLst/>
          </c:spPr>
          <c:invertIfNegative val="0"/>
          <c:dLbls>
            <c:dLbl>
              <c:idx val="4"/>
              <c:layout>
                <c:manualLayout>
                  <c:x val="5.659821550728713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AFD-455F-85EF-563249518ADC}"/>
                </c:ext>
              </c:extLst>
            </c:dLbl>
            <c:dLbl>
              <c:idx val="5"/>
              <c:delete val="1"/>
              <c:extLst>
                <c:ext xmlns:c15="http://schemas.microsoft.com/office/drawing/2012/chart" uri="{CE6537A1-D6FC-4f65-9D91-7224C49458BB}"/>
                <c:ext xmlns:c16="http://schemas.microsoft.com/office/drawing/2014/chart" uri="{C3380CC4-5D6E-409C-BE32-E72D297353CC}">
                  <c16:uniqueId val="{00000000-2E63-467C-95DD-1D3971E52418}"/>
                </c:ext>
              </c:extLst>
            </c:dLbl>
            <c:dLbl>
              <c:idx val="6"/>
              <c:delete val="1"/>
              <c:extLst>
                <c:ext xmlns:c15="http://schemas.microsoft.com/office/drawing/2012/chart" uri="{CE6537A1-D6FC-4f65-9D91-7224C49458BB}"/>
                <c:ext xmlns:c16="http://schemas.microsoft.com/office/drawing/2014/chart" uri="{C3380CC4-5D6E-409C-BE32-E72D297353CC}">
                  <c16:uniqueId val="{00000001-2E63-467C-95DD-1D3971E52418}"/>
                </c:ext>
              </c:extLst>
            </c:dLbl>
            <c:dLbl>
              <c:idx val="7"/>
              <c:delete val="1"/>
              <c:extLst>
                <c:ext xmlns:c15="http://schemas.microsoft.com/office/drawing/2012/chart" uri="{CE6537A1-D6FC-4f65-9D91-7224C49458BB}"/>
                <c:ext xmlns:c16="http://schemas.microsoft.com/office/drawing/2014/chart" uri="{C3380CC4-5D6E-409C-BE32-E72D297353CC}">
                  <c16:uniqueId val="{00000002-2E63-467C-95DD-1D3971E52418}"/>
                </c:ext>
              </c:extLst>
            </c:dLbl>
            <c:dLbl>
              <c:idx val="8"/>
              <c:delete val="1"/>
              <c:extLst>
                <c:ext xmlns:c15="http://schemas.microsoft.com/office/drawing/2012/chart" uri="{CE6537A1-D6FC-4f65-9D91-7224C49458BB}"/>
                <c:ext xmlns:c16="http://schemas.microsoft.com/office/drawing/2014/chart" uri="{C3380CC4-5D6E-409C-BE32-E72D297353CC}">
                  <c16:uniqueId val="{00000003-2E63-467C-95DD-1D3971E5241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lack of funds/ costs too much</c:v>
                </c:pt>
                <c:pt idx="1">
                  <c:v>Lack of staff time</c:v>
                </c:pt>
                <c:pt idx="2">
                  <c:v>Lacking in the brand power to make live-to-digital financially viable</c:v>
                </c:pt>
                <c:pt idx="3">
                  <c:v>Lack of internal expertise</c:v>
                </c:pt>
                <c:pt idx="4">
                  <c:v>Rights clearance</c:v>
                </c:pt>
                <c:pt idx="5">
                  <c:v>Lack of creative interest</c:v>
                </c:pt>
                <c:pt idx="6">
                  <c:v>Lack of support from senior leadership</c:v>
                </c:pt>
                <c:pt idx="7">
                  <c:v>Does not fit with our mission</c:v>
                </c:pt>
                <c:pt idx="8">
                  <c:v>Lack of interest from our audience</c:v>
                </c:pt>
              </c:strCache>
            </c:strRef>
          </c:cat>
          <c:val>
            <c:numRef>
              <c:f>Sheet1!$B$2:$B$10</c:f>
              <c:numCache>
                <c:formatCode>0%</c:formatCode>
                <c:ptCount val="9"/>
                <c:pt idx="0">
                  <c:v>0.49</c:v>
                </c:pt>
                <c:pt idx="1">
                  <c:v>0.47</c:v>
                </c:pt>
                <c:pt idx="2">
                  <c:v>0.28000000000000003</c:v>
                </c:pt>
                <c:pt idx="3">
                  <c:v>0.21</c:v>
                </c:pt>
                <c:pt idx="4">
                  <c:v>0.12</c:v>
                </c:pt>
                <c:pt idx="5">
                  <c:v>0.05</c:v>
                </c:pt>
                <c:pt idx="6">
                  <c:v>0.05</c:v>
                </c:pt>
                <c:pt idx="7">
                  <c:v>0.02</c:v>
                </c:pt>
                <c:pt idx="8">
                  <c:v>0.02</c:v>
                </c:pt>
              </c:numCache>
            </c:numRef>
          </c:val>
          <c:extLst>
            <c:ext xmlns:c16="http://schemas.microsoft.com/office/drawing/2014/chart" uri="{C3380CC4-5D6E-409C-BE32-E72D297353CC}">
              <c16:uniqueId val="{00000000-C404-4E4D-9462-16C19F181A95}"/>
            </c:ext>
          </c:extLst>
        </c:ser>
        <c:ser>
          <c:idx val="1"/>
          <c:order val="1"/>
          <c:tx>
            <c:strRef>
              <c:f>Sheet1!$C$1</c:f>
              <c:strCache>
                <c:ptCount val="1"/>
                <c:pt idx="0">
                  <c:v>Slight barrier</c:v>
                </c:pt>
              </c:strCache>
            </c:strRef>
          </c:tx>
          <c:spPr>
            <a:solidFill>
              <a:schemeClr val="accent1"/>
            </a:solidFill>
            <a:ln>
              <a:noFill/>
            </a:ln>
            <a:effectLst/>
          </c:spPr>
          <c:invertIfNegative val="0"/>
          <c:dLbls>
            <c:dLbl>
              <c:idx val="6"/>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DDF9-470F-B4B1-5594CEB9908E}"/>
                </c:ext>
              </c:extLst>
            </c:dLbl>
            <c:dLbl>
              <c:idx val="7"/>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DDF9-470F-B4B1-5594CEB9908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lack of funds/ costs too much</c:v>
                </c:pt>
                <c:pt idx="1">
                  <c:v>Lack of staff time</c:v>
                </c:pt>
                <c:pt idx="2">
                  <c:v>Lacking in the brand power to make live-to-digital financially viable</c:v>
                </c:pt>
                <c:pt idx="3">
                  <c:v>Lack of internal expertise</c:v>
                </c:pt>
                <c:pt idx="4">
                  <c:v>Rights clearance</c:v>
                </c:pt>
                <c:pt idx="5">
                  <c:v>Lack of creative interest</c:v>
                </c:pt>
                <c:pt idx="6">
                  <c:v>Lack of support from senior leadership</c:v>
                </c:pt>
                <c:pt idx="7">
                  <c:v>Does not fit with our mission</c:v>
                </c:pt>
                <c:pt idx="8">
                  <c:v>Lack of interest from our audience</c:v>
                </c:pt>
              </c:strCache>
            </c:strRef>
          </c:cat>
          <c:val>
            <c:numRef>
              <c:f>Sheet1!$C$2:$C$10</c:f>
              <c:numCache>
                <c:formatCode>0%</c:formatCode>
                <c:ptCount val="9"/>
                <c:pt idx="0">
                  <c:v>0.38</c:v>
                </c:pt>
                <c:pt idx="1">
                  <c:v>0.41</c:v>
                </c:pt>
                <c:pt idx="2">
                  <c:v>0.32</c:v>
                </c:pt>
                <c:pt idx="3">
                  <c:v>0.5</c:v>
                </c:pt>
                <c:pt idx="4">
                  <c:v>0.41</c:v>
                </c:pt>
                <c:pt idx="5">
                  <c:v>0.17</c:v>
                </c:pt>
                <c:pt idx="6">
                  <c:v>0.12</c:v>
                </c:pt>
                <c:pt idx="7">
                  <c:v>0.13</c:v>
                </c:pt>
                <c:pt idx="8">
                  <c:v>0.23</c:v>
                </c:pt>
              </c:numCache>
            </c:numRef>
          </c:val>
          <c:extLst>
            <c:ext xmlns:c16="http://schemas.microsoft.com/office/drawing/2014/chart" uri="{C3380CC4-5D6E-409C-BE32-E72D297353CC}">
              <c16:uniqueId val="{00000001-C404-4E4D-9462-16C19F181A95}"/>
            </c:ext>
          </c:extLst>
        </c:ser>
        <c:ser>
          <c:idx val="2"/>
          <c:order val="2"/>
          <c:tx>
            <c:strRef>
              <c:f>Sheet1!$D$1</c:f>
              <c:strCache>
                <c:ptCount val="1"/>
                <c:pt idx="0">
                  <c:v>Not at all a barrier</c:v>
                </c:pt>
              </c:strCache>
            </c:strRef>
          </c:tx>
          <c:spPr>
            <a:noFill/>
            <a:ln>
              <a:noFill/>
            </a:ln>
            <a:effectLst/>
          </c:spPr>
          <c:invertIfNegative val="0"/>
          <c:cat>
            <c:strRef>
              <c:f>Sheet1!$A$2:$A$10</c:f>
              <c:strCache>
                <c:ptCount val="9"/>
                <c:pt idx="0">
                  <c:v>lack of funds/ costs too much</c:v>
                </c:pt>
                <c:pt idx="1">
                  <c:v>Lack of staff time</c:v>
                </c:pt>
                <c:pt idx="2">
                  <c:v>Lacking in the brand power to make live-to-digital financially viable</c:v>
                </c:pt>
                <c:pt idx="3">
                  <c:v>Lack of internal expertise</c:v>
                </c:pt>
                <c:pt idx="4">
                  <c:v>Rights clearance</c:v>
                </c:pt>
                <c:pt idx="5">
                  <c:v>Lack of creative interest</c:v>
                </c:pt>
                <c:pt idx="6">
                  <c:v>Lack of support from senior leadership</c:v>
                </c:pt>
                <c:pt idx="7">
                  <c:v>Does not fit with our mission</c:v>
                </c:pt>
                <c:pt idx="8">
                  <c:v>Lack of interest from our audience</c:v>
                </c:pt>
              </c:strCache>
            </c:strRef>
          </c:cat>
          <c:val>
            <c:numRef>
              <c:f>Sheet1!$D$2:$D$10</c:f>
              <c:numCache>
                <c:formatCode>0%</c:formatCode>
                <c:ptCount val="9"/>
                <c:pt idx="0">
                  <c:v>0.13</c:v>
                </c:pt>
                <c:pt idx="1">
                  <c:v>0.12</c:v>
                </c:pt>
                <c:pt idx="2">
                  <c:v>0.4</c:v>
                </c:pt>
                <c:pt idx="3">
                  <c:v>0.28999999999999998</c:v>
                </c:pt>
                <c:pt idx="4">
                  <c:v>0.12</c:v>
                </c:pt>
                <c:pt idx="5">
                  <c:v>0.78</c:v>
                </c:pt>
                <c:pt idx="6">
                  <c:v>0.83</c:v>
                </c:pt>
                <c:pt idx="7">
                  <c:v>0.84</c:v>
                </c:pt>
                <c:pt idx="8">
                  <c:v>0.76</c:v>
                </c:pt>
              </c:numCache>
            </c:numRef>
          </c:val>
          <c:extLst>
            <c:ext xmlns:c16="http://schemas.microsoft.com/office/drawing/2014/chart" uri="{C3380CC4-5D6E-409C-BE32-E72D297353CC}">
              <c16:uniqueId val="{00000002-C404-4E4D-9462-16C19F181A95}"/>
            </c:ext>
          </c:extLst>
        </c:ser>
        <c:dLbls>
          <c:showLegendKey val="0"/>
          <c:showVal val="0"/>
          <c:showCatName val="0"/>
          <c:showSerName val="0"/>
          <c:showPercent val="0"/>
          <c:showBubbleSize val="0"/>
        </c:dLbls>
        <c:gapWidth val="92"/>
        <c:overlap val="100"/>
        <c:axId val="352465632"/>
        <c:axId val="352466808"/>
      </c:barChart>
      <c:catAx>
        <c:axId val="352465632"/>
        <c:scaling>
          <c:orientation val="maxMin"/>
        </c:scaling>
        <c:delete val="1"/>
        <c:axPos val="l"/>
        <c:numFmt formatCode="General" sourceLinked="1"/>
        <c:majorTickMark val="out"/>
        <c:minorTickMark val="none"/>
        <c:tickLblPos val="nextTo"/>
        <c:crossAx val="352466808"/>
        <c:crosses val="autoZero"/>
        <c:auto val="1"/>
        <c:lblAlgn val="ctr"/>
        <c:lblOffset val="100"/>
        <c:noMultiLvlLbl val="0"/>
      </c:catAx>
      <c:valAx>
        <c:axId val="352466808"/>
        <c:scaling>
          <c:orientation val="minMax"/>
          <c:max val="1"/>
        </c:scaling>
        <c:delete val="1"/>
        <c:axPos val="t"/>
        <c:numFmt formatCode="0%" sourceLinked="1"/>
        <c:majorTickMark val="out"/>
        <c:minorTickMark val="none"/>
        <c:tickLblPos val="nextTo"/>
        <c:crossAx val="352465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474287153523083"/>
          <c:y val="3.4374937066511235E-2"/>
          <c:w val="0.35477648047793675"/>
          <c:h val="0.93125000000000002"/>
        </c:manualLayout>
      </c:layout>
      <c:barChart>
        <c:barDir val="bar"/>
        <c:grouping val="clustered"/>
        <c:varyColors val="0"/>
        <c:ser>
          <c:idx val="0"/>
          <c:order val="0"/>
          <c:tx>
            <c:strRef>
              <c:f>Sheet1!$B$1</c:f>
              <c:strCache>
                <c:ptCount val="1"/>
                <c:pt idx="0">
                  <c:v>Series 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Better understanding of the platforms available to publish and distribute work on</c:v>
                </c:pt>
                <c:pt idx="1">
                  <c:v>Development of less expensive technology for producing and distributing live-to-digital</c:v>
                </c:pt>
                <c:pt idx="2">
                  <c:v>Greater clarity on the benefits live-to-digital can bring</c:v>
                </c:pt>
                <c:pt idx="3">
                  <c:v>Better understanding of what the opportunities are within your art form</c:v>
                </c:pt>
                <c:pt idx="4">
                  <c:v>Artistic staff becoming interested in live-to-digital for its creative potential</c:v>
                </c:pt>
                <c:pt idx="5">
                  <c:v>Development of better technology for producing and distributing live-to-digital productions</c:v>
                </c:pt>
                <c:pt idx="6">
                  <c:v>Improved processes for clearing rights</c:v>
                </c:pt>
                <c:pt idx="7">
                  <c:v>Improved ability to clear 'downstream' rights (beyond the live/encore broadcast)</c:v>
                </c:pt>
                <c:pt idx="8">
                  <c:v>Greater interest from senior leadership</c:v>
                </c:pt>
              </c:strCache>
            </c:strRef>
          </c:cat>
          <c:val>
            <c:numRef>
              <c:f>Sheet1!$B$2:$B$10</c:f>
              <c:numCache>
                <c:formatCode>0%</c:formatCode>
                <c:ptCount val="9"/>
                <c:pt idx="0">
                  <c:v>0.56000000000000005</c:v>
                </c:pt>
                <c:pt idx="1">
                  <c:v>0.53</c:v>
                </c:pt>
                <c:pt idx="2">
                  <c:v>0.53</c:v>
                </c:pt>
                <c:pt idx="3">
                  <c:v>0.51</c:v>
                </c:pt>
                <c:pt idx="4">
                  <c:v>0.28999999999999998</c:v>
                </c:pt>
                <c:pt idx="5">
                  <c:v>0.23</c:v>
                </c:pt>
                <c:pt idx="6">
                  <c:v>0.19</c:v>
                </c:pt>
                <c:pt idx="7">
                  <c:v>0.14000000000000001</c:v>
                </c:pt>
                <c:pt idx="8">
                  <c:v>0.1</c:v>
                </c:pt>
              </c:numCache>
            </c:numRef>
          </c:val>
          <c:extLst>
            <c:ext xmlns:c16="http://schemas.microsoft.com/office/drawing/2014/chart" uri="{C3380CC4-5D6E-409C-BE32-E72D297353CC}">
              <c16:uniqueId val="{00000000-D548-4C0A-976F-B6E301A17415}"/>
            </c:ext>
          </c:extLst>
        </c:ser>
        <c:dLbls>
          <c:showLegendKey val="0"/>
          <c:showVal val="0"/>
          <c:showCatName val="0"/>
          <c:showSerName val="0"/>
          <c:showPercent val="0"/>
          <c:showBubbleSize val="0"/>
        </c:dLbls>
        <c:gapWidth val="99"/>
        <c:axId val="358061816"/>
        <c:axId val="358062208"/>
      </c:barChart>
      <c:catAx>
        <c:axId val="358061816"/>
        <c:scaling>
          <c:orientation val="maxMin"/>
        </c:scaling>
        <c:delete val="1"/>
        <c:axPos val="l"/>
        <c:numFmt formatCode="General" sourceLinked="1"/>
        <c:majorTickMark val="none"/>
        <c:minorTickMark val="none"/>
        <c:tickLblPos val="nextTo"/>
        <c:crossAx val="358062208"/>
        <c:crosses val="autoZero"/>
        <c:auto val="1"/>
        <c:lblAlgn val="ctr"/>
        <c:lblOffset val="100"/>
        <c:noMultiLvlLbl val="0"/>
      </c:catAx>
      <c:valAx>
        <c:axId val="358062208"/>
        <c:scaling>
          <c:orientation val="minMax"/>
        </c:scaling>
        <c:delete val="1"/>
        <c:axPos val="t"/>
        <c:numFmt formatCode="0%" sourceLinked="1"/>
        <c:majorTickMark val="none"/>
        <c:minorTickMark val="none"/>
        <c:tickLblPos val="nextTo"/>
        <c:crossAx val="358061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750000000000001"/>
          <c:w val="0.99943103730380922"/>
          <c:h val="0.49338312007874019"/>
        </c:manualLayout>
      </c:layout>
      <c:barChart>
        <c:barDir val="col"/>
        <c:grouping val="clustered"/>
        <c:varyColors val="0"/>
        <c:ser>
          <c:idx val="0"/>
          <c:order val="0"/>
          <c:tx>
            <c:strRef>
              <c:f>Sheet1!$B$1</c:f>
              <c:strCache>
                <c:ptCount val="1"/>
                <c:pt idx="0">
                  <c:v>Non-L2D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9"/>
                <c:pt idx="0">
                  <c:v>Producers/ 
production 
companies</c:v>
                </c:pt>
                <c:pt idx="1">
                  <c:v>Venues</c:v>
                </c:pt>
                <c:pt idx="2">
                  <c:v>Arts &amp; culture 
organisations 
- same art form</c:v>
                </c:pt>
                <c:pt idx="3">
                  <c:v>Educational 
establishments</c:v>
                </c:pt>
                <c:pt idx="4">
                  <c:v>Ats &amp; culture 
organisations
- different art forms</c:v>
                </c:pt>
                <c:pt idx="5">
                  <c:v>Broadcasters</c:v>
                </c:pt>
                <c:pt idx="6">
                  <c:v>Initiatives 
to support 
live-to-digital</c:v>
                </c:pt>
                <c:pt idx="7">
                  <c:v>Commercial 
organisations</c:v>
                </c:pt>
                <c:pt idx="8">
                  <c:v>Distributors</c:v>
                </c:pt>
              </c:strCache>
            </c:strRef>
          </c:cat>
          <c:val>
            <c:numRef>
              <c:f>Sheet1!$B$2:$B$13</c:f>
            </c:numRef>
          </c:val>
          <c:extLst>
            <c:ext xmlns:c16="http://schemas.microsoft.com/office/drawing/2014/chart" uri="{C3380CC4-5D6E-409C-BE32-E72D297353CC}">
              <c16:uniqueId val="{00000000-575D-4ABD-97A4-1D370BBA5163}"/>
            </c:ext>
          </c:extLst>
        </c:ser>
        <c:ser>
          <c:idx val="1"/>
          <c:order val="1"/>
          <c:tx>
            <c:strRef>
              <c:f>Sheet1!$C$1</c:f>
              <c:strCache>
                <c:ptCount val="1"/>
                <c:pt idx="0">
                  <c:v>Have partnered with (Organisations who have produced L2D in 2016/17)</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9"/>
                <c:pt idx="0">
                  <c:v>Producers/ 
production 
companies</c:v>
                </c:pt>
                <c:pt idx="1">
                  <c:v>Venues</c:v>
                </c:pt>
                <c:pt idx="2">
                  <c:v>Arts &amp; culture 
organisations 
- same art form</c:v>
                </c:pt>
                <c:pt idx="3">
                  <c:v>Educational 
establishments</c:v>
                </c:pt>
                <c:pt idx="4">
                  <c:v>Ats &amp; culture 
organisations
- different art forms</c:v>
                </c:pt>
                <c:pt idx="5">
                  <c:v>Broadcasters</c:v>
                </c:pt>
                <c:pt idx="6">
                  <c:v>Initiatives 
to support 
live-to-digital</c:v>
                </c:pt>
                <c:pt idx="7">
                  <c:v>Commercial 
organisations</c:v>
                </c:pt>
                <c:pt idx="8">
                  <c:v>Distributors</c:v>
                </c:pt>
              </c:strCache>
            </c:strRef>
          </c:cat>
          <c:val>
            <c:numRef>
              <c:f>Sheet1!$C$2:$C$13</c:f>
              <c:numCache>
                <c:formatCode>0%</c:formatCode>
                <c:ptCount val="9"/>
                <c:pt idx="0">
                  <c:v>0.31</c:v>
                </c:pt>
                <c:pt idx="1">
                  <c:v>0.22</c:v>
                </c:pt>
                <c:pt idx="2">
                  <c:v>0.19</c:v>
                </c:pt>
                <c:pt idx="3">
                  <c:v>0.17</c:v>
                </c:pt>
                <c:pt idx="4">
                  <c:v>0.14000000000000001</c:v>
                </c:pt>
                <c:pt idx="5">
                  <c:v>0.12</c:v>
                </c:pt>
                <c:pt idx="6">
                  <c:v>0.09</c:v>
                </c:pt>
                <c:pt idx="7">
                  <c:v>0.08</c:v>
                </c:pt>
                <c:pt idx="8">
                  <c:v>7.0000000000000007E-2</c:v>
                </c:pt>
              </c:numCache>
            </c:numRef>
          </c:val>
          <c:extLst>
            <c:ext xmlns:c16="http://schemas.microsoft.com/office/drawing/2014/chart" uri="{C3380CC4-5D6E-409C-BE32-E72D297353CC}">
              <c16:uniqueId val="{00000001-575D-4ABD-97A4-1D370BBA5163}"/>
            </c:ext>
          </c:extLst>
        </c:ser>
        <c:ser>
          <c:idx val="2"/>
          <c:order val="2"/>
          <c:tx>
            <c:strRef>
              <c:f>Sheet1!$D$1</c:f>
              <c:strCache>
                <c:ptCount val="1"/>
                <c:pt idx="0">
                  <c:v>Would like to partner with (Organisations who have not produced L2D in 2016/17)</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9"/>
                <c:pt idx="0">
                  <c:v>Producers/ 
production 
companies</c:v>
                </c:pt>
                <c:pt idx="1">
                  <c:v>Venues</c:v>
                </c:pt>
                <c:pt idx="2">
                  <c:v>Arts &amp; culture 
organisations 
- same art form</c:v>
                </c:pt>
                <c:pt idx="3">
                  <c:v>Educational 
establishments</c:v>
                </c:pt>
                <c:pt idx="4">
                  <c:v>Ats &amp; culture 
organisations
- different art forms</c:v>
                </c:pt>
                <c:pt idx="5">
                  <c:v>Broadcasters</c:v>
                </c:pt>
                <c:pt idx="6">
                  <c:v>Initiatives 
to support 
live-to-digital</c:v>
                </c:pt>
                <c:pt idx="7">
                  <c:v>Commercial 
organisations</c:v>
                </c:pt>
                <c:pt idx="8">
                  <c:v>Distributors</c:v>
                </c:pt>
              </c:strCache>
            </c:strRef>
          </c:cat>
          <c:val>
            <c:numRef>
              <c:f>Sheet1!$D$2:$D$13</c:f>
            </c:numRef>
          </c:val>
          <c:extLst>
            <c:ext xmlns:c16="http://schemas.microsoft.com/office/drawing/2014/chart" uri="{C3380CC4-5D6E-409C-BE32-E72D297353CC}">
              <c16:uniqueId val="{00000000-F304-45FB-ACFE-0B4A63CF533C}"/>
            </c:ext>
          </c:extLst>
        </c:ser>
        <c:dLbls>
          <c:showLegendKey val="0"/>
          <c:showVal val="0"/>
          <c:showCatName val="0"/>
          <c:showSerName val="0"/>
          <c:showPercent val="0"/>
          <c:showBubbleSize val="0"/>
        </c:dLbls>
        <c:gapWidth val="102"/>
        <c:axId val="358414376"/>
        <c:axId val="358414768"/>
      </c:barChart>
      <c:catAx>
        <c:axId val="358414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58414768"/>
        <c:crosses val="autoZero"/>
        <c:auto val="1"/>
        <c:lblAlgn val="ctr"/>
        <c:lblOffset val="100"/>
        <c:noMultiLvlLbl val="0"/>
      </c:catAx>
      <c:valAx>
        <c:axId val="358414768"/>
        <c:scaling>
          <c:orientation val="minMax"/>
        </c:scaling>
        <c:delete val="1"/>
        <c:axPos val="l"/>
        <c:numFmt formatCode="0%" sourceLinked="1"/>
        <c:majorTickMark val="none"/>
        <c:minorTickMark val="none"/>
        <c:tickLblPos val="nextTo"/>
        <c:crossAx val="358414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042169482636775"/>
          <c:y val="1.5506643700787401E-2"/>
          <c:w val="0.4626157768575721"/>
          <c:h val="0.84963312007874014"/>
        </c:manualLayout>
      </c:layout>
      <c:barChart>
        <c:barDir val="bar"/>
        <c:grouping val="clustered"/>
        <c:varyColors val="0"/>
        <c:ser>
          <c:idx val="0"/>
          <c:order val="0"/>
          <c:tx>
            <c:strRef>
              <c:f>Sheet1!$B$1</c:f>
              <c:strCache>
                <c:ptCount val="1"/>
                <c:pt idx="0">
                  <c:v>Have worked with (L2D)</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Reach to new audiences</c:v>
                </c:pt>
                <c:pt idx="1">
                  <c:v>Use of skills</c:v>
                </c:pt>
                <c:pt idx="2">
                  <c:v>Use of equipment/ venue space</c:v>
                </c:pt>
                <c:pt idx="3">
                  <c:v>Promotion</c:v>
                </c:pt>
                <c:pt idx="4">
                  <c:v>Artistic input</c:v>
                </c:pt>
                <c:pt idx="5">
                  <c:v>Funding</c:v>
                </c:pt>
                <c:pt idx="6">
                  <c:v>None of these</c:v>
                </c:pt>
              </c:strCache>
            </c:strRef>
          </c:cat>
          <c:val>
            <c:numRef>
              <c:f>Sheet1!$B$2:$B$8</c:f>
              <c:numCache>
                <c:formatCode>0%</c:formatCode>
                <c:ptCount val="7"/>
                <c:pt idx="0">
                  <c:v>0.43</c:v>
                </c:pt>
                <c:pt idx="1">
                  <c:v>0.38</c:v>
                </c:pt>
                <c:pt idx="2">
                  <c:v>0.3</c:v>
                </c:pt>
                <c:pt idx="3">
                  <c:v>0.26</c:v>
                </c:pt>
                <c:pt idx="4">
                  <c:v>0.21</c:v>
                </c:pt>
                <c:pt idx="5">
                  <c:v>0.12</c:v>
                </c:pt>
                <c:pt idx="6">
                  <c:v>0.02</c:v>
                </c:pt>
              </c:numCache>
            </c:numRef>
          </c:val>
          <c:extLst>
            <c:ext xmlns:c16="http://schemas.microsoft.com/office/drawing/2014/chart" uri="{C3380CC4-5D6E-409C-BE32-E72D297353CC}">
              <c16:uniqueId val="{00000000-3BA0-4C92-A9C6-54B3D5B229AF}"/>
            </c:ext>
          </c:extLst>
        </c:ser>
        <c:dLbls>
          <c:showLegendKey val="0"/>
          <c:showVal val="0"/>
          <c:showCatName val="0"/>
          <c:showSerName val="0"/>
          <c:showPercent val="0"/>
          <c:showBubbleSize val="0"/>
        </c:dLbls>
        <c:gapWidth val="102"/>
        <c:axId val="355780944"/>
        <c:axId val="358413592"/>
      </c:barChart>
      <c:catAx>
        <c:axId val="3557809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58413592"/>
        <c:crosses val="autoZero"/>
        <c:auto val="1"/>
        <c:lblAlgn val="ctr"/>
        <c:lblOffset val="100"/>
        <c:noMultiLvlLbl val="0"/>
      </c:catAx>
      <c:valAx>
        <c:axId val="358413592"/>
        <c:scaling>
          <c:orientation val="minMax"/>
        </c:scaling>
        <c:delete val="1"/>
        <c:axPos val="t"/>
        <c:numFmt formatCode="0%" sourceLinked="1"/>
        <c:majorTickMark val="none"/>
        <c:minorTickMark val="none"/>
        <c:tickLblPos val="nextTo"/>
        <c:crossAx val="355780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spPr>
            <a:ln w="28575">
              <a:solidFill>
                <a:schemeClr val="bg1"/>
              </a:solidFill>
            </a:ln>
          </c:spPr>
          <c:dPt>
            <c:idx val="0"/>
            <c:bubble3D val="0"/>
            <c:explosion val="10"/>
            <c:spPr>
              <a:solidFill>
                <a:schemeClr val="accent1"/>
              </a:solidFill>
              <a:ln w="28575">
                <a:solidFill>
                  <a:schemeClr val="bg1"/>
                </a:solidFill>
              </a:ln>
              <a:effectLst/>
            </c:spPr>
            <c:extLst>
              <c:ext xmlns:c16="http://schemas.microsoft.com/office/drawing/2014/chart" uri="{C3380CC4-5D6E-409C-BE32-E72D297353CC}">
                <c16:uniqueId val="{00000001-D254-46A7-BAFE-EACCE91CFB76}"/>
              </c:ext>
            </c:extLst>
          </c:dPt>
          <c:dPt>
            <c:idx val="1"/>
            <c:bubble3D val="0"/>
            <c:spPr>
              <a:solidFill>
                <a:schemeClr val="bg2">
                  <a:lumMod val="50000"/>
                </a:schemeClr>
              </a:solidFill>
              <a:ln w="28575">
                <a:solidFill>
                  <a:schemeClr val="bg1"/>
                </a:solidFill>
              </a:ln>
              <a:effectLst/>
            </c:spPr>
            <c:extLst>
              <c:ext xmlns:c16="http://schemas.microsoft.com/office/drawing/2014/chart" uri="{C3380CC4-5D6E-409C-BE32-E72D297353CC}">
                <c16:uniqueId val="{00000003-D254-46A7-BAFE-EACCE91CFB76}"/>
              </c:ext>
            </c:extLst>
          </c:dPt>
          <c:dPt>
            <c:idx val="2"/>
            <c:bubble3D val="0"/>
            <c:spPr>
              <a:solidFill>
                <a:schemeClr val="accent6"/>
              </a:solidFill>
              <a:ln w="28575">
                <a:solidFill>
                  <a:schemeClr val="bg1"/>
                </a:solidFill>
              </a:ln>
              <a:effectLst/>
            </c:spPr>
            <c:extLst>
              <c:ext xmlns:c16="http://schemas.microsoft.com/office/drawing/2014/chart" uri="{C3380CC4-5D6E-409C-BE32-E72D297353CC}">
                <c16:uniqueId val="{00000005-D254-46A7-BAFE-EACCE91CFB76}"/>
              </c:ext>
            </c:extLst>
          </c:dPt>
          <c:dPt>
            <c:idx val="3"/>
            <c:bubble3D val="0"/>
            <c:spPr>
              <a:solidFill>
                <a:schemeClr val="accent1">
                  <a:lumMod val="50000"/>
                </a:schemeClr>
              </a:solidFill>
              <a:ln w="28575">
                <a:solidFill>
                  <a:schemeClr val="bg1"/>
                </a:solidFill>
              </a:ln>
              <a:effectLst/>
            </c:spPr>
            <c:extLst>
              <c:ext xmlns:c16="http://schemas.microsoft.com/office/drawing/2014/chart" uri="{C3380CC4-5D6E-409C-BE32-E72D297353CC}">
                <c16:uniqueId val="{00000007-D254-46A7-BAFE-EACCE91CFB76}"/>
              </c:ext>
            </c:extLst>
          </c:dPt>
          <c:cat>
            <c:strRef>
              <c:f>Sheet1!$A$2:$A$5</c:f>
              <c:strCache>
                <c:ptCount val="4"/>
                <c:pt idx="0">
                  <c:v>In house with very little external support</c:v>
                </c:pt>
                <c:pt idx="1">
                  <c:v>We have the equipment but not the staff</c:v>
                </c:pt>
                <c:pt idx="2">
                  <c:v>We have the staff but not the equipment</c:v>
                </c:pt>
                <c:pt idx="3">
                  <c:v>We rely on external support</c:v>
                </c:pt>
              </c:strCache>
            </c:strRef>
          </c:cat>
          <c:val>
            <c:numRef>
              <c:f>Sheet1!$B$2:$B$5</c:f>
              <c:numCache>
                <c:formatCode>0%</c:formatCode>
                <c:ptCount val="4"/>
                <c:pt idx="0">
                  <c:v>0.49</c:v>
                </c:pt>
                <c:pt idx="1">
                  <c:v>0.13</c:v>
                </c:pt>
                <c:pt idx="2">
                  <c:v>0.04</c:v>
                </c:pt>
                <c:pt idx="3">
                  <c:v>0.34</c:v>
                </c:pt>
              </c:numCache>
            </c:numRef>
          </c:val>
          <c:extLst>
            <c:ext xmlns:c16="http://schemas.microsoft.com/office/drawing/2014/chart" uri="{C3380CC4-5D6E-409C-BE32-E72D297353CC}">
              <c16:uniqueId val="{00000008-D254-46A7-BAFE-EACCE91CFB76}"/>
            </c:ext>
          </c:extLst>
        </c:ser>
        <c:dLbls>
          <c:showLegendKey val="0"/>
          <c:showVal val="0"/>
          <c:showCatName val="0"/>
          <c:showSerName val="0"/>
          <c:showPercent val="0"/>
          <c:showBubbleSize val="0"/>
          <c:showLeaderLines val="1"/>
        </c:dLbls>
        <c:firstSliceAng val="0"/>
      </c:pieChart>
      <c:spPr>
        <a:noFill/>
        <a:ln>
          <a:solidFill>
            <a:schemeClr val="bg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791666666666667"/>
          <c:y val="3.4375000000000003E-2"/>
          <c:w val="0.47916666666666669"/>
          <c:h val="0.79145374015748027"/>
        </c:manualLayout>
      </c:layout>
      <c:barChart>
        <c:barDir val="bar"/>
        <c:grouping val="clustered"/>
        <c:varyColors val="0"/>
        <c:ser>
          <c:idx val="0"/>
          <c:order val="0"/>
          <c:tx>
            <c:strRef>
              <c:f>Sheet1!$B$1</c:f>
              <c:strCache>
                <c:ptCount val="1"/>
                <c:pt idx="0">
                  <c:v>Organisations that produced live-to-digital in 2016/17</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Funding specifically aimed at live-to-digital productions</c:v>
                </c:pt>
                <c:pt idx="1">
                  <c:v>Information and guidance on the opportunities that exist within your specifc art form</c:v>
                </c:pt>
                <c:pt idx="2">
                  <c:v>Increased collaboration between organisations</c:v>
                </c:pt>
                <c:pt idx="3">
                  <c:v>Information about the benefits live-to-digital can bring to an organisation such as yours</c:v>
                </c:pt>
                <c:pt idx="4">
                  <c:v>Targeted training in video/ audio production</c:v>
                </c:pt>
                <c:pt idx="5">
                  <c:v>Training in distribution/ marketing of live-to-digital</c:v>
                </c:pt>
                <c:pt idx="6">
                  <c:v>Industry events/ conferences/ workshops on live-to-digital</c:v>
                </c:pt>
              </c:strCache>
            </c:strRef>
          </c:cat>
          <c:val>
            <c:numRef>
              <c:f>Sheet1!$B$2:$B$8</c:f>
              <c:numCache>
                <c:formatCode>0%</c:formatCode>
                <c:ptCount val="7"/>
                <c:pt idx="0">
                  <c:v>0.78</c:v>
                </c:pt>
                <c:pt idx="1">
                  <c:v>0.56000000000000005</c:v>
                </c:pt>
                <c:pt idx="2">
                  <c:v>0.54</c:v>
                </c:pt>
                <c:pt idx="3">
                  <c:v>0.48</c:v>
                </c:pt>
                <c:pt idx="4">
                  <c:v>0.54</c:v>
                </c:pt>
                <c:pt idx="5">
                  <c:v>0.57999999999999996</c:v>
                </c:pt>
                <c:pt idx="6">
                  <c:v>0.4</c:v>
                </c:pt>
              </c:numCache>
            </c:numRef>
          </c:val>
          <c:extLst>
            <c:ext xmlns:c16="http://schemas.microsoft.com/office/drawing/2014/chart" uri="{C3380CC4-5D6E-409C-BE32-E72D297353CC}">
              <c16:uniqueId val="{00000000-DF98-4D79-B672-56826B144E07}"/>
            </c:ext>
          </c:extLst>
        </c:ser>
        <c:ser>
          <c:idx val="1"/>
          <c:order val="1"/>
          <c:tx>
            <c:strRef>
              <c:f>Sheet1!$C$1</c:f>
              <c:strCache>
                <c:ptCount val="1"/>
                <c:pt idx="0">
                  <c:v>Organisations that did not produce live-to-digital in 2016/17</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Funding specifically aimed at live-to-digital productions</c:v>
                </c:pt>
                <c:pt idx="1">
                  <c:v>Information and guidance on the opportunities that exist within your specifc art form</c:v>
                </c:pt>
                <c:pt idx="2">
                  <c:v>Increased collaboration between organisations</c:v>
                </c:pt>
                <c:pt idx="3">
                  <c:v>Information about the benefits live-to-digital can bring to an organisation such as yours</c:v>
                </c:pt>
                <c:pt idx="4">
                  <c:v>Targeted training in video/ audio production</c:v>
                </c:pt>
                <c:pt idx="5">
                  <c:v>Training in distribution/ marketing of live-to-digital</c:v>
                </c:pt>
                <c:pt idx="6">
                  <c:v>Industry events/ conferences/ workshops on live-to-digital</c:v>
                </c:pt>
              </c:strCache>
            </c:strRef>
          </c:cat>
          <c:val>
            <c:numRef>
              <c:f>Sheet1!$C$2:$C$8</c:f>
              <c:numCache>
                <c:formatCode>0%</c:formatCode>
                <c:ptCount val="7"/>
                <c:pt idx="0">
                  <c:v>0.77</c:v>
                </c:pt>
                <c:pt idx="1">
                  <c:v>0.62</c:v>
                </c:pt>
                <c:pt idx="2">
                  <c:v>0.53</c:v>
                </c:pt>
                <c:pt idx="3">
                  <c:v>0.53</c:v>
                </c:pt>
                <c:pt idx="4">
                  <c:v>0.45</c:v>
                </c:pt>
                <c:pt idx="5">
                  <c:v>0.42</c:v>
                </c:pt>
                <c:pt idx="6">
                  <c:v>0.32</c:v>
                </c:pt>
              </c:numCache>
            </c:numRef>
          </c:val>
          <c:extLst>
            <c:ext xmlns:c16="http://schemas.microsoft.com/office/drawing/2014/chart" uri="{C3380CC4-5D6E-409C-BE32-E72D297353CC}">
              <c16:uniqueId val="{00000003-DF98-4D79-B672-56826B144E07}"/>
            </c:ext>
          </c:extLst>
        </c:ser>
        <c:dLbls>
          <c:showLegendKey val="0"/>
          <c:showVal val="0"/>
          <c:showCatName val="0"/>
          <c:showSerName val="0"/>
          <c:showPercent val="0"/>
          <c:showBubbleSize val="0"/>
        </c:dLbls>
        <c:gapWidth val="102"/>
        <c:axId val="358416728"/>
        <c:axId val="358417120"/>
      </c:barChart>
      <c:catAx>
        <c:axId val="358416728"/>
        <c:scaling>
          <c:orientation val="maxMin"/>
        </c:scaling>
        <c:delete val="1"/>
        <c:axPos val="l"/>
        <c:numFmt formatCode="General" sourceLinked="1"/>
        <c:majorTickMark val="none"/>
        <c:minorTickMark val="none"/>
        <c:tickLblPos val="nextTo"/>
        <c:crossAx val="358417120"/>
        <c:crosses val="autoZero"/>
        <c:auto val="1"/>
        <c:lblAlgn val="ctr"/>
        <c:lblOffset val="100"/>
        <c:noMultiLvlLbl val="0"/>
      </c:catAx>
      <c:valAx>
        <c:axId val="358417120"/>
        <c:scaling>
          <c:orientation val="minMax"/>
        </c:scaling>
        <c:delete val="1"/>
        <c:axPos val="t"/>
        <c:numFmt formatCode="0%" sourceLinked="1"/>
        <c:majorTickMark val="none"/>
        <c:minorTickMark val="none"/>
        <c:tickLblPos val="nextTo"/>
        <c:crossAx val="358416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391725217451111E-2"/>
          <c:y val="0.24687500000000004"/>
          <c:w val="0.93813697926030348"/>
          <c:h val="0.53206104630593221"/>
        </c:manualLayout>
      </c:layout>
      <c:barChart>
        <c:barDir val="col"/>
        <c:grouping val="percentStacked"/>
        <c:varyColors val="0"/>
        <c:ser>
          <c:idx val="3"/>
          <c:order val="0"/>
          <c:tx>
            <c:strRef>
              <c:f>Sheet1!$A$2</c:f>
              <c:strCache>
                <c:ptCount val="1"/>
                <c:pt idx="0">
                  <c:v>Male</c:v>
                </c:pt>
              </c:strCache>
            </c:strRef>
          </c:tx>
          <c:spPr>
            <a:solidFill>
              <a:schemeClr val="accent1">
                <a:lumMod val="50000"/>
              </a:schemeClr>
            </a:solidFill>
            <a:ln>
              <a:noFill/>
            </a:ln>
            <a:effectLst/>
          </c:spPr>
          <c:invertIfNegative val="0"/>
          <c:dPt>
            <c:idx val="0"/>
            <c:invertIfNegative val="0"/>
            <c:bubble3D val="0"/>
            <c:spPr>
              <a:noFill/>
              <a:ln w="19050">
                <a:solidFill>
                  <a:schemeClr val="accent1">
                    <a:lumMod val="50000"/>
                  </a:schemeClr>
                </a:solidFill>
                <a:prstDash val="sysDot"/>
              </a:ln>
              <a:effectLst/>
            </c:spPr>
            <c:extLst>
              <c:ext xmlns:c16="http://schemas.microsoft.com/office/drawing/2014/chart" uri="{C3380CC4-5D6E-409C-BE32-E72D297353CC}">
                <c16:uniqueId val="{00000000-8986-479F-819F-EB3B949F20C6}"/>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8986-479F-819F-EB3B949F20C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All adults</c:v>
                </c:pt>
                <c:pt idx="1">
                  <c:v>Real world  consumers</c:v>
                </c:pt>
                <c:pt idx="2">
                  <c:v>Live-to-
digital
consumers</c:v>
                </c:pt>
              </c:strCache>
            </c:strRef>
          </c:cat>
          <c:val>
            <c:numRef>
              <c:f>Sheet1!$B$2:$D$2</c:f>
              <c:numCache>
                <c:formatCode>0%</c:formatCode>
                <c:ptCount val="3"/>
                <c:pt idx="0">
                  <c:v>0.5</c:v>
                </c:pt>
                <c:pt idx="1">
                  <c:v>0.6</c:v>
                </c:pt>
                <c:pt idx="2">
                  <c:v>0.54</c:v>
                </c:pt>
              </c:numCache>
            </c:numRef>
          </c:val>
          <c:extLst>
            <c:ext xmlns:c16="http://schemas.microsoft.com/office/drawing/2014/chart" uri="{C3380CC4-5D6E-409C-BE32-E72D297353CC}">
              <c16:uniqueId val="{00000000-957E-4DDA-A0E4-9092B48A8D26}"/>
            </c:ext>
          </c:extLst>
        </c:ser>
        <c:ser>
          <c:idx val="2"/>
          <c:order val="1"/>
          <c:tx>
            <c:strRef>
              <c:f>Sheet1!$A$3</c:f>
              <c:strCache>
                <c:ptCount val="1"/>
                <c:pt idx="0">
                  <c:v>Female</c:v>
                </c:pt>
              </c:strCache>
            </c:strRef>
          </c:tx>
          <c:spPr>
            <a:solidFill>
              <a:schemeClr val="accent1"/>
            </a:solidFill>
            <a:ln>
              <a:noFill/>
            </a:ln>
            <a:effectLst/>
          </c:spPr>
          <c:invertIfNegative val="0"/>
          <c:dPt>
            <c:idx val="0"/>
            <c:invertIfNegative val="0"/>
            <c:bubble3D val="0"/>
            <c:spPr>
              <a:noFill/>
              <a:ln w="19050">
                <a:solidFill>
                  <a:schemeClr val="accent1"/>
                </a:solidFill>
                <a:prstDash val="sysDot"/>
              </a:ln>
              <a:effectLst/>
            </c:spPr>
            <c:extLst>
              <c:ext xmlns:c16="http://schemas.microsoft.com/office/drawing/2014/chart" uri="{C3380CC4-5D6E-409C-BE32-E72D297353CC}">
                <c16:uniqueId val="{00000001-8986-479F-819F-EB3B949F20C6}"/>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8986-479F-819F-EB3B949F20C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All adults</c:v>
                </c:pt>
                <c:pt idx="1">
                  <c:v>Real world  consumers</c:v>
                </c:pt>
                <c:pt idx="2">
                  <c:v>Live-to-
digital
consumers</c:v>
                </c:pt>
              </c:strCache>
            </c:strRef>
          </c:cat>
          <c:val>
            <c:numRef>
              <c:f>Sheet1!$B$3:$D$3</c:f>
              <c:numCache>
                <c:formatCode>0%</c:formatCode>
                <c:ptCount val="3"/>
                <c:pt idx="0">
                  <c:v>0.5</c:v>
                </c:pt>
                <c:pt idx="1">
                  <c:v>0.4</c:v>
                </c:pt>
                <c:pt idx="2">
                  <c:v>0.46</c:v>
                </c:pt>
              </c:numCache>
            </c:numRef>
          </c:val>
          <c:extLst>
            <c:ext xmlns:c16="http://schemas.microsoft.com/office/drawing/2014/chart" uri="{C3380CC4-5D6E-409C-BE32-E72D297353CC}">
              <c16:uniqueId val="{00000001-957E-4DDA-A0E4-9092B48A8D26}"/>
            </c:ext>
          </c:extLst>
        </c:ser>
        <c:dLbls>
          <c:showLegendKey val="0"/>
          <c:showVal val="0"/>
          <c:showCatName val="0"/>
          <c:showSerName val="0"/>
          <c:showPercent val="0"/>
          <c:showBubbleSize val="0"/>
        </c:dLbls>
        <c:gapWidth val="40"/>
        <c:overlap val="100"/>
        <c:axId val="358418296"/>
        <c:axId val="358418688"/>
      </c:barChart>
      <c:catAx>
        <c:axId val="358418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8418688"/>
        <c:crosses val="autoZero"/>
        <c:auto val="1"/>
        <c:lblAlgn val="ctr"/>
        <c:lblOffset val="100"/>
        <c:noMultiLvlLbl val="0"/>
      </c:catAx>
      <c:valAx>
        <c:axId val="358418688"/>
        <c:scaling>
          <c:orientation val="minMax"/>
        </c:scaling>
        <c:delete val="1"/>
        <c:axPos val="l"/>
        <c:numFmt formatCode="0%" sourceLinked="1"/>
        <c:majorTickMark val="none"/>
        <c:minorTickMark val="none"/>
        <c:tickLblPos val="nextTo"/>
        <c:crossAx val="358418296"/>
        <c:crosses val="autoZero"/>
        <c:crossBetween val="between"/>
      </c:valAx>
      <c:spPr>
        <a:noFill/>
        <a:ln>
          <a:noFill/>
        </a:ln>
        <a:effectLst/>
      </c:spPr>
    </c:plotArea>
    <c:legend>
      <c:legendPos val="t"/>
      <c:layout>
        <c:manualLayout>
          <c:xMode val="edge"/>
          <c:yMode val="edge"/>
          <c:x val="0.10544381313131315"/>
          <c:y val="0.13750000000000001"/>
          <c:w val="0.67110093146942806"/>
          <c:h val="5.559645669291338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45865305150642E-3"/>
          <c:y val="8.1330868761552683E-2"/>
          <c:w val="0.98636849729325704"/>
          <c:h val="0.83888453869329183"/>
        </c:manualLayout>
      </c:layout>
      <c:barChart>
        <c:barDir val="bar"/>
        <c:grouping val="percentStacked"/>
        <c:varyColors val="0"/>
        <c:ser>
          <c:idx val="0"/>
          <c:order val="0"/>
          <c:tx>
            <c:strRef>
              <c:f>Sheet1!$B$1</c:f>
              <c:strCache>
                <c:ptCount val="1"/>
                <c:pt idx="0">
                  <c:v>Under £100k</c:v>
                </c:pt>
              </c:strCache>
            </c:strRef>
          </c:tx>
          <c:spPr>
            <a:solidFill>
              <a:schemeClr val="accent1">
                <a:lumMod val="60000"/>
                <a:lumOff val="40000"/>
              </a:schemeClr>
            </a:solidFill>
            <a:ln>
              <a:noFill/>
            </a:ln>
            <a:effectLst/>
          </c:spPr>
          <c:invertIfNegative val="0"/>
          <c:dPt>
            <c:idx val="0"/>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D5B8-4F91-8428-C5C03ED6F96E}"/>
              </c:ext>
            </c:extLst>
          </c:dPt>
          <c:dPt>
            <c:idx val="1"/>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3-D5B8-4F91-8428-C5C03ED6F96E}"/>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Turnover</c:v>
                </c:pt>
              </c:strCache>
            </c:strRef>
          </c:cat>
          <c:val>
            <c:numRef>
              <c:f>Sheet1!$B$2</c:f>
              <c:numCache>
                <c:formatCode>0%</c:formatCode>
                <c:ptCount val="1"/>
                <c:pt idx="0">
                  <c:v>0.28000000000000003</c:v>
                </c:pt>
              </c:numCache>
            </c:numRef>
          </c:val>
          <c:extLst>
            <c:ext xmlns:c16="http://schemas.microsoft.com/office/drawing/2014/chart" uri="{C3380CC4-5D6E-409C-BE32-E72D297353CC}">
              <c16:uniqueId val="{00000004-D5B8-4F91-8428-C5C03ED6F96E}"/>
            </c:ext>
          </c:extLst>
        </c:ser>
        <c:ser>
          <c:idx val="1"/>
          <c:order val="1"/>
          <c:tx>
            <c:strRef>
              <c:f>Sheet1!$C$1</c:f>
              <c:strCache>
                <c:ptCount val="1"/>
                <c:pt idx="0">
                  <c:v>£100-499k</c:v>
                </c:pt>
              </c:strCache>
            </c:strRef>
          </c:tx>
          <c:spPr>
            <a:solidFill>
              <a:schemeClr val="accent6">
                <a:lumMod val="50000"/>
              </a:schemeClr>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6-D5B8-4F91-8428-C5C03ED6F96E}"/>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8-D5B8-4F91-8428-C5C03ED6F96E}"/>
              </c:ext>
            </c:extLst>
          </c:dPt>
          <c:dLbls>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D5B8-4F91-8428-C5C03ED6F96E}"/>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Turnover</c:v>
                </c:pt>
              </c:strCache>
            </c:strRef>
          </c:cat>
          <c:val>
            <c:numRef>
              <c:f>Sheet1!$C$2</c:f>
              <c:numCache>
                <c:formatCode>0%</c:formatCode>
                <c:ptCount val="1"/>
                <c:pt idx="0">
                  <c:v>0.36</c:v>
                </c:pt>
              </c:numCache>
            </c:numRef>
          </c:val>
          <c:extLst>
            <c:ext xmlns:c16="http://schemas.microsoft.com/office/drawing/2014/chart" uri="{C3380CC4-5D6E-409C-BE32-E72D297353CC}">
              <c16:uniqueId val="{00000009-D5B8-4F91-8428-C5C03ED6F96E}"/>
            </c:ext>
          </c:extLst>
        </c:ser>
        <c:ser>
          <c:idx val="2"/>
          <c:order val="2"/>
          <c:tx>
            <c:strRef>
              <c:f>Sheet1!$D$1</c:f>
              <c:strCache>
                <c:ptCount val="1"/>
                <c:pt idx="0">
                  <c:v>£500k +</c:v>
                </c:pt>
              </c:strCache>
            </c:strRef>
          </c:tx>
          <c:spPr>
            <a:solidFill>
              <a:schemeClr val="accent1">
                <a:lumMod val="50000"/>
              </a:schemeClr>
            </a:solidFill>
            <a:ln>
              <a:noFill/>
            </a:ln>
            <a:effectLst/>
          </c:spPr>
          <c:invertIfNegative val="0"/>
          <c:dPt>
            <c:idx val="0"/>
            <c:invertIfNegative val="0"/>
            <c:bubble3D val="0"/>
            <c:spPr>
              <a:solidFill>
                <a:schemeClr val="accent1">
                  <a:lumMod val="50000"/>
                </a:schemeClr>
              </a:solidFill>
              <a:ln>
                <a:noFill/>
              </a:ln>
              <a:effectLst/>
            </c:spPr>
            <c:extLst>
              <c:ext xmlns:c16="http://schemas.microsoft.com/office/drawing/2014/chart" uri="{C3380CC4-5D6E-409C-BE32-E72D297353CC}">
                <c16:uniqueId val="{0000000B-D5B8-4F91-8428-C5C03ED6F96E}"/>
              </c:ext>
            </c:extLst>
          </c:dPt>
          <c:dPt>
            <c:idx val="1"/>
            <c:invertIfNegative val="0"/>
            <c:bubble3D val="0"/>
            <c:spPr>
              <a:solidFill>
                <a:schemeClr val="accent1">
                  <a:lumMod val="50000"/>
                </a:schemeClr>
              </a:solidFill>
              <a:ln>
                <a:noFill/>
              </a:ln>
              <a:effectLst/>
            </c:spPr>
            <c:extLst>
              <c:ext xmlns:c16="http://schemas.microsoft.com/office/drawing/2014/chart" uri="{C3380CC4-5D6E-409C-BE32-E72D297353CC}">
                <c16:uniqueId val="{0000000D-D5B8-4F91-8428-C5C03ED6F96E}"/>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Turnover</c:v>
                </c:pt>
              </c:strCache>
            </c:strRef>
          </c:cat>
          <c:val>
            <c:numRef>
              <c:f>Sheet1!$D$2</c:f>
              <c:numCache>
                <c:formatCode>0%</c:formatCode>
                <c:ptCount val="1"/>
                <c:pt idx="0">
                  <c:v>0.31</c:v>
                </c:pt>
              </c:numCache>
            </c:numRef>
          </c:val>
          <c:extLst>
            <c:ext xmlns:c16="http://schemas.microsoft.com/office/drawing/2014/chart" uri="{C3380CC4-5D6E-409C-BE32-E72D297353CC}">
              <c16:uniqueId val="{0000000E-D5B8-4F91-8428-C5C03ED6F96E}"/>
            </c:ext>
          </c:extLst>
        </c:ser>
        <c:ser>
          <c:idx val="3"/>
          <c:order val="3"/>
          <c:tx>
            <c:strRef>
              <c:f>Sheet1!$E$1</c:f>
              <c:strCache>
                <c:ptCount val="1"/>
                <c:pt idx="0">
                  <c:v>Don't know</c:v>
                </c:pt>
              </c:strCache>
            </c:strRef>
          </c:tx>
          <c:spPr>
            <a:solidFill>
              <a:schemeClr val="accent6">
                <a:lumMod val="60000"/>
                <a:lumOff val="4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1-D5B8-4F91-8428-C5C03ED6F96E}"/>
                </c:ext>
              </c:extLst>
            </c:dLbl>
            <c:dLbl>
              <c:idx val="1"/>
              <c:layout>
                <c:manualLayout>
                  <c:x val="0"/>
                  <c:y val="-3.388747051302918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5B8-4F91-8428-C5C03ED6F96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Turnover</c:v>
                </c:pt>
              </c:strCache>
            </c:strRef>
          </c:cat>
          <c:val>
            <c:numRef>
              <c:f>Sheet1!$E$2</c:f>
              <c:numCache>
                <c:formatCode>0%</c:formatCode>
                <c:ptCount val="1"/>
                <c:pt idx="0">
                  <c:v>0.05</c:v>
                </c:pt>
              </c:numCache>
            </c:numRef>
          </c:val>
          <c:extLst>
            <c:ext xmlns:c16="http://schemas.microsoft.com/office/drawing/2014/chart" uri="{C3380CC4-5D6E-409C-BE32-E72D297353CC}">
              <c16:uniqueId val="{00000010-D5B8-4F91-8428-C5C03ED6F96E}"/>
            </c:ext>
          </c:extLst>
        </c:ser>
        <c:dLbls>
          <c:showLegendKey val="0"/>
          <c:showVal val="0"/>
          <c:showCatName val="0"/>
          <c:showSerName val="0"/>
          <c:showPercent val="0"/>
          <c:showBubbleSize val="0"/>
        </c:dLbls>
        <c:gapWidth val="50"/>
        <c:overlap val="100"/>
        <c:axId val="148013744"/>
        <c:axId val="148014136"/>
      </c:barChart>
      <c:catAx>
        <c:axId val="148013744"/>
        <c:scaling>
          <c:orientation val="minMax"/>
        </c:scaling>
        <c:delete val="1"/>
        <c:axPos val="l"/>
        <c:numFmt formatCode="General" sourceLinked="1"/>
        <c:majorTickMark val="none"/>
        <c:minorTickMark val="none"/>
        <c:tickLblPos val="nextTo"/>
        <c:crossAx val="148014136"/>
        <c:crosses val="autoZero"/>
        <c:auto val="1"/>
        <c:lblAlgn val="ctr"/>
        <c:lblOffset val="100"/>
        <c:noMultiLvlLbl val="0"/>
      </c:catAx>
      <c:valAx>
        <c:axId val="148014136"/>
        <c:scaling>
          <c:orientation val="minMax"/>
        </c:scaling>
        <c:delete val="1"/>
        <c:axPos val="b"/>
        <c:numFmt formatCode="0%" sourceLinked="1"/>
        <c:majorTickMark val="none"/>
        <c:minorTickMark val="none"/>
        <c:tickLblPos val="nextTo"/>
        <c:crossAx val="148013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391725217451111E-2"/>
          <c:y val="0.24687500000000004"/>
          <c:w val="0.93813697926030348"/>
          <c:h val="0.53432189275994113"/>
        </c:manualLayout>
      </c:layout>
      <c:barChart>
        <c:barDir val="col"/>
        <c:grouping val="percentStacked"/>
        <c:varyColors val="0"/>
        <c:ser>
          <c:idx val="3"/>
          <c:order val="0"/>
          <c:tx>
            <c:strRef>
              <c:f>Sheet1!$A$2</c:f>
              <c:strCache>
                <c:ptCount val="1"/>
                <c:pt idx="0">
                  <c:v>16-34</c:v>
                </c:pt>
              </c:strCache>
            </c:strRef>
          </c:tx>
          <c:spPr>
            <a:solidFill>
              <a:schemeClr val="accent3">
                <a:lumMod val="50000"/>
              </a:schemeClr>
            </a:solidFill>
            <a:ln>
              <a:noFill/>
            </a:ln>
            <a:effectLst/>
          </c:spPr>
          <c:invertIfNegative val="0"/>
          <c:dPt>
            <c:idx val="0"/>
            <c:invertIfNegative val="0"/>
            <c:bubble3D val="0"/>
            <c:spPr>
              <a:noFill/>
              <a:ln w="19050">
                <a:solidFill>
                  <a:schemeClr val="accent3">
                    <a:lumMod val="50000"/>
                  </a:schemeClr>
                </a:solidFill>
                <a:prstDash val="sysDot"/>
              </a:ln>
              <a:effectLst/>
            </c:spPr>
            <c:extLst>
              <c:ext xmlns:c16="http://schemas.microsoft.com/office/drawing/2014/chart" uri="{C3380CC4-5D6E-409C-BE32-E72D297353CC}">
                <c16:uniqueId val="{00000000-CD33-416E-8525-64E0D93F2C05}"/>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CD33-416E-8525-64E0D93F2C0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All adults</c:v>
                </c:pt>
                <c:pt idx="1">
                  <c:v>Real world consumers</c:v>
                </c:pt>
                <c:pt idx="2">
                  <c:v>Live-to-
digital
consumers</c:v>
                </c:pt>
              </c:strCache>
            </c:strRef>
          </c:cat>
          <c:val>
            <c:numRef>
              <c:f>Sheet1!$B$2:$D$2</c:f>
              <c:numCache>
                <c:formatCode>0%</c:formatCode>
                <c:ptCount val="3"/>
                <c:pt idx="0">
                  <c:v>0.34</c:v>
                </c:pt>
                <c:pt idx="1">
                  <c:v>0.48</c:v>
                </c:pt>
                <c:pt idx="2">
                  <c:v>0.48</c:v>
                </c:pt>
              </c:numCache>
            </c:numRef>
          </c:val>
          <c:extLst>
            <c:ext xmlns:c16="http://schemas.microsoft.com/office/drawing/2014/chart" uri="{C3380CC4-5D6E-409C-BE32-E72D297353CC}">
              <c16:uniqueId val="{00000000-E8C6-4A30-A008-B93789B7B8AD}"/>
            </c:ext>
          </c:extLst>
        </c:ser>
        <c:ser>
          <c:idx val="2"/>
          <c:order val="1"/>
          <c:tx>
            <c:strRef>
              <c:f>Sheet1!$A$3</c:f>
              <c:strCache>
                <c:ptCount val="1"/>
                <c:pt idx="0">
                  <c:v>35-54</c:v>
                </c:pt>
              </c:strCache>
            </c:strRef>
          </c:tx>
          <c:spPr>
            <a:solidFill>
              <a:schemeClr val="accent3"/>
            </a:solidFill>
            <a:ln>
              <a:noFill/>
            </a:ln>
            <a:effectLst/>
          </c:spPr>
          <c:invertIfNegative val="0"/>
          <c:dPt>
            <c:idx val="0"/>
            <c:invertIfNegative val="0"/>
            <c:bubble3D val="0"/>
            <c:spPr>
              <a:noFill/>
              <a:ln w="19050">
                <a:solidFill>
                  <a:schemeClr val="accent3"/>
                </a:solidFill>
                <a:prstDash val="sysDot"/>
              </a:ln>
              <a:effectLst/>
            </c:spPr>
            <c:extLst>
              <c:ext xmlns:c16="http://schemas.microsoft.com/office/drawing/2014/chart" uri="{C3380CC4-5D6E-409C-BE32-E72D297353CC}">
                <c16:uniqueId val="{00000001-CD33-416E-8525-64E0D93F2C05}"/>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D33-416E-8525-64E0D93F2C0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All adults</c:v>
                </c:pt>
                <c:pt idx="1">
                  <c:v>Real world consumers</c:v>
                </c:pt>
                <c:pt idx="2">
                  <c:v>Live-to-
digital
consumers</c:v>
                </c:pt>
              </c:strCache>
            </c:strRef>
          </c:cat>
          <c:val>
            <c:numRef>
              <c:f>Sheet1!$B$3:$D$3</c:f>
              <c:numCache>
                <c:formatCode>0%</c:formatCode>
                <c:ptCount val="3"/>
                <c:pt idx="0">
                  <c:v>0.36</c:v>
                </c:pt>
                <c:pt idx="1">
                  <c:v>0.34</c:v>
                </c:pt>
                <c:pt idx="2">
                  <c:v>0.36</c:v>
                </c:pt>
              </c:numCache>
            </c:numRef>
          </c:val>
          <c:extLst>
            <c:ext xmlns:c16="http://schemas.microsoft.com/office/drawing/2014/chart" uri="{C3380CC4-5D6E-409C-BE32-E72D297353CC}">
              <c16:uniqueId val="{00000001-E8C6-4A30-A008-B93789B7B8AD}"/>
            </c:ext>
          </c:extLst>
        </c:ser>
        <c:ser>
          <c:idx val="0"/>
          <c:order val="2"/>
          <c:tx>
            <c:strRef>
              <c:f>Sheet1!$A$4</c:f>
              <c:strCache>
                <c:ptCount val="1"/>
                <c:pt idx="0">
                  <c:v>55+</c:v>
                </c:pt>
              </c:strCache>
            </c:strRef>
          </c:tx>
          <c:spPr>
            <a:solidFill>
              <a:schemeClr val="accent3">
                <a:lumMod val="60000"/>
                <a:lumOff val="40000"/>
              </a:schemeClr>
            </a:solidFill>
            <a:ln>
              <a:noFill/>
            </a:ln>
            <a:effectLst/>
          </c:spPr>
          <c:invertIfNegative val="0"/>
          <c:dPt>
            <c:idx val="0"/>
            <c:invertIfNegative val="0"/>
            <c:bubble3D val="0"/>
            <c:spPr>
              <a:noFill/>
              <a:ln w="19050">
                <a:solidFill>
                  <a:schemeClr val="accent3">
                    <a:lumMod val="60000"/>
                    <a:lumOff val="40000"/>
                  </a:schemeClr>
                </a:solidFill>
                <a:prstDash val="sysDot"/>
              </a:ln>
              <a:effectLst/>
            </c:spPr>
            <c:extLst>
              <c:ext xmlns:c16="http://schemas.microsoft.com/office/drawing/2014/chart" uri="{C3380CC4-5D6E-409C-BE32-E72D297353CC}">
                <c16:uniqueId val="{00000002-CD33-416E-8525-64E0D93F2C05}"/>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All adults</c:v>
                </c:pt>
                <c:pt idx="1">
                  <c:v>Real world consumers</c:v>
                </c:pt>
                <c:pt idx="2">
                  <c:v>Live-to-
digital
consumers</c:v>
                </c:pt>
              </c:strCache>
            </c:strRef>
          </c:cat>
          <c:val>
            <c:numRef>
              <c:f>Sheet1!$B$4:$D$4</c:f>
              <c:numCache>
                <c:formatCode>0%</c:formatCode>
                <c:ptCount val="3"/>
                <c:pt idx="0">
                  <c:v>0.3</c:v>
                </c:pt>
                <c:pt idx="1">
                  <c:v>0.18</c:v>
                </c:pt>
                <c:pt idx="2">
                  <c:v>0.16</c:v>
                </c:pt>
              </c:numCache>
            </c:numRef>
          </c:val>
          <c:extLst>
            <c:ext xmlns:c16="http://schemas.microsoft.com/office/drawing/2014/chart" uri="{C3380CC4-5D6E-409C-BE32-E72D297353CC}">
              <c16:uniqueId val="{00000002-E8C6-4A30-A008-B93789B7B8AD}"/>
            </c:ext>
          </c:extLst>
        </c:ser>
        <c:dLbls>
          <c:showLegendKey val="0"/>
          <c:showVal val="0"/>
          <c:showCatName val="0"/>
          <c:showSerName val="0"/>
          <c:showPercent val="0"/>
          <c:showBubbleSize val="0"/>
        </c:dLbls>
        <c:gapWidth val="40"/>
        <c:overlap val="100"/>
        <c:axId val="358062600"/>
        <c:axId val="358061424"/>
      </c:barChart>
      <c:catAx>
        <c:axId val="358062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8061424"/>
        <c:crosses val="autoZero"/>
        <c:auto val="1"/>
        <c:lblAlgn val="ctr"/>
        <c:lblOffset val="100"/>
        <c:noMultiLvlLbl val="0"/>
      </c:catAx>
      <c:valAx>
        <c:axId val="358061424"/>
        <c:scaling>
          <c:orientation val="minMax"/>
        </c:scaling>
        <c:delete val="1"/>
        <c:axPos val="l"/>
        <c:numFmt formatCode="0%" sourceLinked="1"/>
        <c:majorTickMark val="none"/>
        <c:minorTickMark val="none"/>
        <c:tickLblPos val="nextTo"/>
        <c:crossAx val="358062600"/>
        <c:crosses val="autoZero"/>
        <c:crossBetween val="between"/>
      </c:valAx>
      <c:spPr>
        <a:noFill/>
        <a:ln>
          <a:noFill/>
        </a:ln>
        <a:effectLst/>
      </c:spPr>
    </c:plotArea>
    <c:legend>
      <c:legendPos val="t"/>
      <c:layout>
        <c:manualLayout>
          <c:xMode val="edge"/>
          <c:yMode val="edge"/>
          <c:x val="0.05"/>
          <c:y val="0.13750000000000001"/>
          <c:w val="0.82033898851085696"/>
          <c:h val="5.559645669291338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391725217451111E-2"/>
          <c:y val="0.24687500000000004"/>
          <c:w val="0.93813697926030348"/>
          <c:h val="0.53432189275994113"/>
        </c:manualLayout>
      </c:layout>
      <c:barChart>
        <c:barDir val="col"/>
        <c:grouping val="percentStacked"/>
        <c:varyColors val="0"/>
        <c:ser>
          <c:idx val="3"/>
          <c:order val="0"/>
          <c:tx>
            <c:strRef>
              <c:f>Sheet1!$A$2</c:f>
              <c:strCache>
                <c:ptCount val="1"/>
                <c:pt idx="0">
                  <c:v>Urban</c:v>
                </c:pt>
              </c:strCache>
            </c:strRef>
          </c:tx>
          <c:spPr>
            <a:solidFill>
              <a:schemeClr val="accent5">
                <a:lumMod val="50000"/>
              </a:schemeClr>
            </a:solidFill>
            <a:ln>
              <a:noFill/>
            </a:ln>
            <a:effectLst/>
          </c:spPr>
          <c:invertIfNegative val="0"/>
          <c:dPt>
            <c:idx val="0"/>
            <c:invertIfNegative val="0"/>
            <c:bubble3D val="0"/>
            <c:spPr>
              <a:noFill/>
              <a:ln w="19050">
                <a:solidFill>
                  <a:schemeClr val="accent5">
                    <a:lumMod val="50000"/>
                  </a:schemeClr>
                </a:solidFill>
                <a:prstDash val="sysDot"/>
              </a:ln>
              <a:effectLst/>
            </c:spPr>
            <c:extLst>
              <c:ext xmlns:c16="http://schemas.microsoft.com/office/drawing/2014/chart" uri="{C3380CC4-5D6E-409C-BE32-E72D297353CC}">
                <c16:uniqueId val="{00000000-69DE-4169-A53A-9594293C8CCE}"/>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69DE-4169-A53A-9594293C8CC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All adults</c:v>
                </c:pt>
                <c:pt idx="1">
                  <c:v>Real world consumers</c:v>
                </c:pt>
                <c:pt idx="2">
                  <c:v>Live-to-
digital
consumers</c:v>
                </c:pt>
              </c:strCache>
            </c:strRef>
          </c:cat>
          <c:val>
            <c:numRef>
              <c:f>Sheet1!$B$2:$D$2</c:f>
              <c:numCache>
                <c:formatCode>0%</c:formatCode>
                <c:ptCount val="3"/>
                <c:pt idx="0">
                  <c:v>0.68</c:v>
                </c:pt>
                <c:pt idx="1">
                  <c:v>0.76</c:v>
                </c:pt>
                <c:pt idx="2">
                  <c:v>0.71</c:v>
                </c:pt>
              </c:numCache>
            </c:numRef>
          </c:val>
          <c:extLst>
            <c:ext xmlns:c16="http://schemas.microsoft.com/office/drawing/2014/chart" uri="{C3380CC4-5D6E-409C-BE32-E72D297353CC}">
              <c16:uniqueId val="{00000000-78A9-49F4-9D49-F4840500DB8A}"/>
            </c:ext>
          </c:extLst>
        </c:ser>
        <c:ser>
          <c:idx val="2"/>
          <c:order val="1"/>
          <c:tx>
            <c:strRef>
              <c:f>Sheet1!$A$3</c:f>
              <c:strCache>
                <c:ptCount val="1"/>
                <c:pt idx="0">
                  <c:v>Rural</c:v>
                </c:pt>
              </c:strCache>
            </c:strRef>
          </c:tx>
          <c:spPr>
            <a:solidFill>
              <a:schemeClr val="accent5"/>
            </a:solidFill>
            <a:ln>
              <a:noFill/>
            </a:ln>
            <a:effectLst/>
          </c:spPr>
          <c:invertIfNegative val="0"/>
          <c:dPt>
            <c:idx val="0"/>
            <c:invertIfNegative val="0"/>
            <c:bubble3D val="0"/>
            <c:spPr>
              <a:noFill/>
              <a:ln w="19050">
                <a:solidFill>
                  <a:schemeClr val="accent5"/>
                </a:solidFill>
                <a:prstDash val="sysDot"/>
              </a:ln>
              <a:effectLst/>
            </c:spPr>
            <c:extLst>
              <c:ext xmlns:c16="http://schemas.microsoft.com/office/drawing/2014/chart" uri="{C3380CC4-5D6E-409C-BE32-E72D297353CC}">
                <c16:uniqueId val="{00000001-69DE-4169-A53A-9594293C8CCE}"/>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9DE-4169-A53A-9594293C8CC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All adults</c:v>
                </c:pt>
                <c:pt idx="1">
                  <c:v>Real world consumers</c:v>
                </c:pt>
                <c:pt idx="2">
                  <c:v>Live-to-
digital
consumers</c:v>
                </c:pt>
              </c:strCache>
            </c:strRef>
          </c:cat>
          <c:val>
            <c:numRef>
              <c:f>Sheet1!$B$3:$D$3</c:f>
              <c:numCache>
                <c:formatCode>0%</c:formatCode>
                <c:ptCount val="3"/>
                <c:pt idx="0">
                  <c:v>0.28000000000000003</c:v>
                </c:pt>
                <c:pt idx="1">
                  <c:v>0.23</c:v>
                </c:pt>
                <c:pt idx="2">
                  <c:v>0.26</c:v>
                </c:pt>
              </c:numCache>
            </c:numRef>
          </c:val>
          <c:extLst>
            <c:ext xmlns:c16="http://schemas.microsoft.com/office/drawing/2014/chart" uri="{C3380CC4-5D6E-409C-BE32-E72D297353CC}">
              <c16:uniqueId val="{00000001-78A9-49F4-9D49-F4840500DB8A}"/>
            </c:ext>
          </c:extLst>
        </c:ser>
        <c:dLbls>
          <c:showLegendKey val="0"/>
          <c:showVal val="0"/>
          <c:showCatName val="0"/>
          <c:showSerName val="0"/>
          <c:showPercent val="0"/>
          <c:showBubbleSize val="0"/>
        </c:dLbls>
        <c:gapWidth val="40"/>
        <c:overlap val="100"/>
        <c:axId val="358060640"/>
        <c:axId val="358063384"/>
      </c:barChart>
      <c:catAx>
        <c:axId val="358060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8063384"/>
        <c:crosses val="autoZero"/>
        <c:auto val="1"/>
        <c:lblAlgn val="ctr"/>
        <c:lblOffset val="100"/>
        <c:noMultiLvlLbl val="0"/>
      </c:catAx>
      <c:valAx>
        <c:axId val="358063384"/>
        <c:scaling>
          <c:orientation val="minMax"/>
        </c:scaling>
        <c:delete val="1"/>
        <c:axPos val="l"/>
        <c:numFmt formatCode="0%" sourceLinked="1"/>
        <c:majorTickMark val="none"/>
        <c:minorTickMark val="none"/>
        <c:tickLblPos val="nextTo"/>
        <c:crossAx val="358060640"/>
        <c:crosses val="autoZero"/>
        <c:crossBetween val="between"/>
      </c:valAx>
      <c:spPr>
        <a:noFill/>
        <a:ln>
          <a:noFill/>
        </a:ln>
        <a:effectLst/>
      </c:spPr>
    </c:plotArea>
    <c:legend>
      <c:legendPos val="t"/>
      <c:layout>
        <c:manualLayout>
          <c:xMode val="edge"/>
          <c:yMode val="edge"/>
          <c:x val="0.14046527777777779"/>
          <c:y val="0.13750000000000001"/>
          <c:w val="0.61153338369464083"/>
          <c:h val="5.559645669291338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391725217451111E-2"/>
          <c:y val="0.24687500000000004"/>
          <c:w val="0.93813697926030348"/>
          <c:h val="0.53432189275994113"/>
        </c:manualLayout>
      </c:layout>
      <c:barChart>
        <c:barDir val="col"/>
        <c:grouping val="percentStacked"/>
        <c:varyColors val="0"/>
        <c:ser>
          <c:idx val="3"/>
          <c:order val="0"/>
          <c:tx>
            <c:strRef>
              <c:f>Sheet1!$A$2</c:f>
              <c:strCache>
                <c:ptCount val="1"/>
                <c:pt idx="0">
                  <c:v>C2DE</c:v>
                </c:pt>
              </c:strCache>
            </c:strRef>
          </c:tx>
          <c:spPr>
            <a:solidFill>
              <a:schemeClr val="accent2"/>
            </a:solidFill>
            <a:ln>
              <a:noFill/>
            </a:ln>
            <a:effectLst/>
          </c:spPr>
          <c:invertIfNegative val="0"/>
          <c:dPt>
            <c:idx val="0"/>
            <c:invertIfNegative val="0"/>
            <c:bubble3D val="0"/>
            <c:spPr>
              <a:noFill/>
              <a:ln w="19050">
                <a:solidFill>
                  <a:schemeClr val="accent2"/>
                </a:solidFill>
                <a:prstDash val="sysDot"/>
              </a:ln>
              <a:effectLst/>
            </c:spPr>
            <c:extLst>
              <c:ext xmlns:c16="http://schemas.microsoft.com/office/drawing/2014/chart" uri="{C3380CC4-5D6E-409C-BE32-E72D297353CC}">
                <c16:uniqueId val="{00000001-26F7-4DA0-8A56-D6150F7CA2AA}"/>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26F7-4DA0-8A56-D6150F7CA2A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All adults</c:v>
                </c:pt>
                <c:pt idx="1">
                  <c:v>Real world consumers</c:v>
                </c:pt>
                <c:pt idx="2">
                  <c:v>Live-to-
digital
consumers</c:v>
                </c:pt>
              </c:strCache>
            </c:strRef>
          </c:cat>
          <c:val>
            <c:numRef>
              <c:f>Sheet1!$B$2:$D$2</c:f>
              <c:numCache>
                <c:formatCode>0%</c:formatCode>
                <c:ptCount val="3"/>
                <c:pt idx="0">
                  <c:v>0.44</c:v>
                </c:pt>
                <c:pt idx="1">
                  <c:v>0.35</c:v>
                </c:pt>
                <c:pt idx="2">
                  <c:v>0.42</c:v>
                </c:pt>
              </c:numCache>
            </c:numRef>
          </c:val>
          <c:extLst>
            <c:ext xmlns:c16="http://schemas.microsoft.com/office/drawing/2014/chart" uri="{C3380CC4-5D6E-409C-BE32-E72D297353CC}">
              <c16:uniqueId val="{00000000-FED4-45ED-9F03-4A1EC7A51BB2}"/>
            </c:ext>
          </c:extLst>
        </c:ser>
        <c:ser>
          <c:idx val="2"/>
          <c:order val="1"/>
          <c:tx>
            <c:strRef>
              <c:f>Sheet1!$A$3</c:f>
              <c:strCache>
                <c:ptCount val="1"/>
                <c:pt idx="0">
                  <c:v>ABC1</c:v>
                </c:pt>
              </c:strCache>
            </c:strRef>
          </c:tx>
          <c:spPr>
            <a:solidFill>
              <a:schemeClr val="accent2">
                <a:lumMod val="60000"/>
                <a:lumOff val="40000"/>
              </a:schemeClr>
            </a:solidFill>
            <a:ln>
              <a:noFill/>
            </a:ln>
            <a:effectLst/>
          </c:spPr>
          <c:invertIfNegative val="0"/>
          <c:dPt>
            <c:idx val="0"/>
            <c:invertIfNegative val="0"/>
            <c:bubble3D val="0"/>
            <c:spPr>
              <a:noFill/>
              <a:ln w="19050">
                <a:solidFill>
                  <a:schemeClr val="accent2">
                    <a:lumMod val="60000"/>
                    <a:lumOff val="40000"/>
                  </a:schemeClr>
                </a:solidFill>
                <a:prstDash val="sysDot"/>
              </a:ln>
              <a:effectLst/>
            </c:spPr>
            <c:extLst>
              <c:ext xmlns:c16="http://schemas.microsoft.com/office/drawing/2014/chart" uri="{C3380CC4-5D6E-409C-BE32-E72D297353CC}">
                <c16:uniqueId val="{00000000-26F7-4DA0-8A56-D6150F7CA2AA}"/>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All adults</c:v>
                </c:pt>
                <c:pt idx="1">
                  <c:v>Real world consumers</c:v>
                </c:pt>
                <c:pt idx="2">
                  <c:v>Live-to-
digital
consumers</c:v>
                </c:pt>
              </c:strCache>
            </c:strRef>
          </c:cat>
          <c:val>
            <c:numRef>
              <c:f>Sheet1!$B$3:$D$3</c:f>
              <c:numCache>
                <c:formatCode>0%</c:formatCode>
                <c:ptCount val="3"/>
                <c:pt idx="0">
                  <c:v>0.55000000000000004</c:v>
                </c:pt>
                <c:pt idx="1">
                  <c:v>0.64</c:v>
                </c:pt>
                <c:pt idx="2">
                  <c:v>0.56999999999999995</c:v>
                </c:pt>
              </c:numCache>
            </c:numRef>
          </c:val>
          <c:extLst>
            <c:ext xmlns:c16="http://schemas.microsoft.com/office/drawing/2014/chart" uri="{C3380CC4-5D6E-409C-BE32-E72D297353CC}">
              <c16:uniqueId val="{00000001-FED4-45ED-9F03-4A1EC7A51BB2}"/>
            </c:ext>
          </c:extLst>
        </c:ser>
        <c:dLbls>
          <c:showLegendKey val="0"/>
          <c:showVal val="0"/>
          <c:showCatName val="0"/>
          <c:showSerName val="0"/>
          <c:showPercent val="0"/>
          <c:showBubbleSize val="0"/>
        </c:dLbls>
        <c:gapWidth val="40"/>
        <c:overlap val="100"/>
        <c:axId val="352354512"/>
        <c:axId val="150362944"/>
      </c:barChart>
      <c:catAx>
        <c:axId val="352354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362944"/>
        <c:crosses val="autoZero"/>
        <c:auto val="1"/>
        <c:lblAlgn val="ctr"/>
        <c:lblOffset val="100"/>
        <c:noMultiLvlLbl val="0"/>
      </c:catAx>
      <c:valAx>
        <c:axId val="150362944"/>
        <c:scaling>
          <c:orientation val="minMax"/>
        </c:scaling>
        <c:delete val="1"/>
        <c:axPos val="l"/>
        <c:numFmt formatCode="0%" sourceLinked="1"/>
        <c:majorTickMark val="none"/>
        <c:minorTickMark val="none"/>
        <c:tickLblPos val="nextTo"/>
        <c:crossAx val="352354512"/>
        <c:crosses val="autoZero"/>
        <c:crossBetween val="between"/>
      </c:valAx>
      <c:spPr>
        <a:noFill/>
        <a:ln>
          <a:noFill/>
        </a:ln>
        <a:effectLst/>
      </c:spPr>
    </c:plotArea>
    <c:legend>
      <c:legendPos val="t"/>
      <c:layout>
        <c:manualLayout>
          <c:xMode val="edge"/>
          <c:yMode val="edge"/>
          <c:x val="0.14058522727272726"/>
          <c:y val="0.13750000000000001"/>
          <c:w val="0.61132936134023363"/>
          <c:h val="5.559645669291338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49748468941383"/>
          <c:y val="0.33437499999999998"/>
          <c:w val="0.83903120233630091"/>
          <c:h val="0.53419758858267719"/>
        </c:manualLayout>
      </c:layout>
      <c:barChart>
        <c:barDir val="bar"/>
        <c:grouping val="percentStacked"/>
        <c:varyColors val="0"/>
        <c:ser>
          <c:idx val="3"/>
          <c:order val="0"/>
          <c:tx>
            <c:strRef>
              <c:f>Sheet1!$A$2</c:f>
              <c:strCache>
                <c:ptCount val="1"/>
                <c:pt idx="0">
                  <c:v>North 
East</c:v>
                </c:pt>
              </c:strCache>
            </c:strRef>
          </c:tx>
          <c:spPr>
            <a:solidFill>
              <a:schemeClr val="accent3">
                <a:lumMod val="75000"/>
              </a:schemeClr>
            </a:solidFill>
            <a:ln>
              <a:noFill/>
            </a:ln>
            <a:effectLst/>
          </c:spPr>
          <c:invertIfNegative val="0"/>
          <c:dPt>
            <c:idx val="0"/>
            <c:invertIfNegative val="0"/>
            <c:bubble3D val="0"/>
            <c:spPr>
              <a:noFill/>
              <a:ln w="19050">
                <a:solidFill>
                  <a:schemeClr val="accent3">
                    <a:lumMod val="75000"/>
                  </a:schemeClr>
                </a:solidFill>
                <a:prstDash val="sysDot"/>
              </a:ln>
              <a:effectLst/>
            </c:spPr>
            <c:extLst>
              <c:ext xmlns:c16="http://schemas.microsoft.com/office/drawing/2014/chart" uri="{C3380CC4-5D6E-409C-BE32-E72D297353CC}">
                <c16:uniqueId val="{00000001-7EE6-487D-8981-06EDF84EECC2}"/>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7EE6-487D-8981-06EDF84EECC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All adults</c:v>
                </c:pt>
                <c:pt idx="1">
                  <c:v>'real world' consumers</c:v>
                </c:pt>
                <c:pt idx="2">
                  <c:v>Live-to-
digital
consumers</c:v>
                </c:pt>
              </c:strCache>
            </c:strRef>
          </c:cat>
          <c:val>
            <c:numRef>
              <c:f>Sheet1!$B$2:$D$2</c:f>
              <c:numCache>
                <c:formatCode>0%\ \ \ \ \ \ \ \ </c:formatCode>
                <c:ptCount val="3"/>
                <c:pt idx="0">
                  <c:v>4.9751243781089999E-2</c:v>
                </c:pt>
                <c:pt idx="1">
                  <c:v>3.9513677811549998E-2</c:v>
                </c:pt>
                <c:pt idx="2">
                  <c:v>4.0772532188839999E-2</c:v>
                </c:pt>
              </c:numCache>
            </c:numRef>
          </c:val>
          <c:extLst>
            <c:ext xmlns:c16="http://schemas.microsoft.com/office/drawing/2014/chart" uri="{C3380CC4-5D6E-409C-BE32-E72D297353CC}">
              <c16:uniqueId val="{00000002-7EE6-487D-8981-06EDF84EECC2}"/>
            </c:ext>
          </c:extLst>
        </c:ser>
        <c:ser>
          <c:idx val="2"/>
          <c:order val="1"/>
          <c:tx>
            <c:strRef>
              <c:f>Sheet1!$A$3</c:f>
              <c:strCache>
                <c:ptCount val="1"/>
                <c:pt idx="0">
                  <c:v>North 
West</c:v>
                </c:pt>
              </c:strCache>
            </c:strRef>
          </c:tx>
          <c:spPr>
            <a:solidFill>
              <a:schemeClr val="accent3"/>
            </a:solidFill>
            <a:ln>
              <a:noFill/>
            </a:ln>
            <a:effectLst/>
          </c:spPr>
          <c:invertIfNegative val="0"/>
          <c:dPt>
            <c:idx val="0"/>
            <c:invertIfNegative val="0"/>
            <c:bubble3D val="0"/>
            <c:spPr>
              <a:noFill/>
              <a:ln w="19050">
                <a:solidFill>
                  <a:schemeClr val="accent3"/>
                </a:solidFill>
                <a:prstDash val="sysDot"/>
              </a:ln>
              <a:effectLst/>
            </c:spPr>
            <c:extLst>
              <c:ext xmlns:c16="http://schemas.microsoft.com/office/drawing/2014/chart" uri="{C3380CC4-5D6E-409C-BE32-E72D297353CC}">
                <c16:uniqueId val="{00000004-7EE6-487D-8981-06EDF84EECC2}"/>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7EE6-487D-8981-06EDF84EECC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All adults</c:v>
                </c:pt>
                <c:pt idx="1">
                  <c:v>'real world' consumers</c:v>
                </c:pt>
                <c:pt idx="2">
                  <c:v>Live-to-
digital
consumers</c:v>
                </c:pt>
              </c:strCache>
            </c:strRef>
          </c:cat>
          <c:val>
            <c:numRef>
              <c:f>Sheet1!$B$3:$D$3</c:f>
              <c:numCache>
                <c:formatCode>0%\ \ \ \ \ \ \ \ </c:formatCode>
                <c:ptCount val="3"/>
                <c:pt idx="0">
                  <c:v>0.1333333333333</c:v>
                </c:pt>
                <c:pt idx="1">
                  <c:v>0.12158054711249999</c:v>
                </c:pt>
                <c:pt idx="2">
                  <c:v>0.1266094420601</c:v>
                </c:pt>
              </c:numCache>
            </c:numRef>
          </c:val>
          <c:extLst>
            <c:ext xmlns:c16="http://schemas.microsoft.com/office/drawing/2014/chart" uri="{C3380CC4-5D6E-409C-BE32-E72D297353CC}">
              <c16:uniqueId val="{00000005-7EE6-487D-8981-06EDF84EECC2}"/>
            </c:ext>
          </c:extLst>
        </c:ser>
        <c:ser>
          <c:idx val="0"/>
          <c:order val="2"/>
          <c:tx>
            <c:strRef>
              <c:f>Sheet1!$A$4</c:f>
              <c:strCache>
                <c:ptCount val="1"/>
                <c:pt idx="0">
                  <c:v>Yorkshire 
and the 
Humber</c:v>
                </c:pt>
              </c:strCache>
            </c:strRef>
          </c:tx>
          <c:spPr>
            <a:solidFill>
              <a:schemeClr val="accent3">
                <a:lumMod val="60000"/>
                <a:lumOff val="40000"/>
              </a:schemeClr>
            </a:solidFill>
            <a:ln>
              <a:noFill/>
            </a:ln>
            <a:effectLst/>
          </c:spPr>
          <c:invertIfNegative val="0"/>
          <c:dPt>
            <c:idx val="0"/>
            <c:invertIfNegative val="0"/>
            <c:bubble3D val="0"/>
            <c:spPr>
              <a:noFill/>
              <a:ln w="19050">
                <a:solidFill>
                  <a:schemeClr val="accent3">
                    <a:lumMod val="60000"/>
                    <a:lumOff val="40000"/>
                  </a:schemeClr>
                </a:solidFill>
                <a:prstDash val="sysDot"/>
              </a:ln>
              <a:effectLst/>
            </c:spPr>
            <c:extLst>
              <c:ext xmlns:c16="http://schemas.microsoft.com/office/drawing/2014/chart" uri="{C3380CC4-5D6E-409C-BE32-E72D297353CC}">
                <c16:uniqueId val="{0000000D-7EE6-487D-8981-06EDF84EECC2}"/>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All adults</c:v>
                </c:pt>
                <c:pt idx="1">
                  <c:v>'real world' consumers</c:v>
                </c:pt>
                <c:pt idx="2">
                  <c:v>Live-to-
digital
consumers</c:v>
                </c:pt>
              </c:strCache>
            </c:strRef>
          </c:cat>
          <c:val>
            <c:numRef>
              <c:f>Sheet1!$B$4:$D$4</c:f>
              <c:numCache>
                <c:formatCode>0%\ \ \ \ \ \ \ \ </c:formatCode>
                <c:ptCount val="3"/>
                <c:pt idx="0">
                  <c:v>9.9502487562190003E-2</c:v>
                </c:pt>
                <c:pt idx="1">
                  <c:v>9.4224924012159997E-2</c:v>
                </c:pt>
                <c:pt idx="2">
                  <c:v>9.4420600858369994E-2</c:v>
                </c:pt>
              </c:numCache>
            </c:numRef>
          </c:val>
          <c:extLst>
            <c:ext xmlns:c16="http://schemas.microsoft.com/office/drawing/2014/chart" uri="{C3380CC4-5D6E-409C-BE32-E72D297353CC}">
              <c16:uniqueId val="{00000006-7EE6-487D-8981-06EDF84EECC2}"/>
            </c:ext>
          </c:extLst>
        </c:ser>
        <c:ser>
          <c:idx val="1"/>
          <c:order val="3"/>
          <c:tx>
            <c:strRef>
              <c:f>Sheet1!$A$5</c:f>
              <c:strCache>
                <c:ptCount val="1"/>
                <c:pt idx="0">
                  <c:v>East 
Midlands</c:v>
                </c:pt>
              </c:strCache>
            </c:strRef>
          </c:tx>
          <c:spPr>
            <a:solidFill>
              <a:schemeClr val="accent4">
                <a:lumMod val="40000"/>
                <a:lumOff val="60000"/>
              </a:schemeClr>
            </a:solidFill>
            <a:ln>
              <a:noFill/>
            </a:ln>
            <a:effectLst/>
          </c:spPr>
          <c:invertIfNegative val="0"/>
          <c:dPt>
            <c:idx val="0"/>
            <c:invertIfNegative val="0"/>
            <c:bubble3D val="0"/>
            <c:spPr>
              <a:noFill/>
              <a:ln w="19050">
                <a:solidFill>
                  <a:schemeClr val="accent4">
                    <a:lumMod val="40000"/>
                    <a:lumOff val="60000"/>
                  </a:schemeClr>
                </a:solidFill>
                <a:prstDash val="sysDot"/>
              </a:ln>
              <a:effectLst/>
            </c:spPr>
            <c:extLst>
              <c:ext xmlns:c16="http://schemas.microsoft.com/office/drawing/2014/chart" uri="{C3380CC4-5D6E-409C-BE32-E72D297353CC}">
                <c16:uniqueId val="{0000000E-7EE6-487D-8981-06EDF84EECC2}"/>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All adults</c:v>
                </c:pt>
                <c:pt idx="1">
                  <c:v>'real world' consumers</c:v>
                </c:pt>
                <c:pt idx="2">
                  <c:v>Live-to-
digital
consumers</c:v>
                </c:pt>
              </c:strCache>
            </c:strRef>
          </c:cat>
          <c:val>
            <c:numRef>
              <c:f>Sheet1!$B$5:$D$5</c:f>
              <c:numCache>
                <c:formatCode>0%\ \ \ \ \ \ \ \ </c:formatCode>
                <c:ptCount val="3"/>
                <c:pt idx="0">
                  <c:v>7.9601990049750007E-2</c:v>
                </c:pt>
                <c:pt idx="1">
                  <c:v>8.5106382978719988E-2</c:v>
                </c:pt>
                <c:pt idx="2">
                  <c:v>9.227467811159E-2</c:v>
                </c:pt>
              </c:numCache>
            </c:numRef>
          </c:val>
          <c:extLst>
            <c:ext xmlns:c16="http://schemas.microsoft.com/office/drawing/2014/chart" uri="{C3380CC4-5D6E-409C-BE32-E72D297353CC}">
              <c16:uniqueId val="{00000007-7EE6-487D-8981-06EDF84EECC2}"/>
            </c:ext>
          </c:extLst>
        </c:ser>
        <c:ser>
          <c:idx val="4"/>
          <c:order val="4"/>
          <c:tx>
            <c:strRef>
              <c:f>Sheet1!$A$6</c:f>
              <c:strCache>
                <c:ptCount val="1"/>
                <c:pt idx="0">
                  <c:v>West 
Midlands</c:v>
                </c:pt>
              </c:strCache>
            </c:strRef>
          </c:tx>
          <c:spPr>
            <a:solidFill>
              <a:schemeClr val="accent4"/>
            </a:solidFill>
            <a:ln>
              <a:noFill/>
            </a:ln>
            <a:effectLst/>
          </c:spPr>
          <c:invertIfNegative val="0"/>
          <c:dPt>
            <c:idx val="0"/>
            <c:invertIfNegative val="0"/>
            <c:bubble3D val="0"/>
            <c:spPr>
              <a:noFill/>
              <a:ln w="19050">
                <a:solidFill>
                  <a:schemeClr val="accent4"/>
                </a:solidFill>
                <a:prstDash val="sysDot"/>
              </a:ln>
              <a:effectLst/>
            </c:spPr>
            <c:extLst>
              <c:ext xmlns:c16="http://schemas.microsoft.com/office/drawing/2014/chart" uri="{C3380CC4-5D6E-409C-BE32-E72D297353CC}">
                <c16:uniqueId val="{0000000F-7EE6-487D-8981-06EDF84EECC2}"/>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All adults</c:v>
                </c:pt>
                <c:pt idx="1">
                  <c:v>'real world' consumers</c:v>
                </c:pt>
                <c:pt idx="2">
                  <c:v>Live-to-
digital
consumers</c:v>
                </c:pt>
              </c:strCache>
            </c:strRef>
          </c:cat>
          <c:val>
            <c:numRef>
              <c:f>Sheet1!$B$6:$D$6</c:f>
              <c:numCache>
                <c:formatCode>0%\ \ \ \ \ \ \ \ </c:formatCode>
                <c:ptCount val="3"/>
                <c:pt idx="0">
                  <c:v>0.10149253731339999</c:v>
                </c:pt>
                <c:pt idx="1">
                  <c:v>0.10030395136779999</c:v>
                </c:pt>
                <c:pt idx="2">
                  <c:v>0.11802575107299999</c:v>
                </c:pt>
              </c:numCache>
            </c:numRef>
          </c:val>
          <c:extLst>
            <c:ext xmlns:c16="http://schemas.microsoft.com/office/drawing/2014/chart" uri="{C3380CC4-5D6E-409C-BE32-E72D297353CC}">
              <c16:uniqueId val="{00000008-7EE6-487D-8981-06EDF84EECC2}"/>
            </c:ext>
          </c:extLst>
        </c:ser>
        <c:ser>
          <c:idx val="5"/>
          <c:order val="5"/>
          <c:tx>
            <c:strRef>
              <c:f>Sheet1!$A$7</c:f>
              <c:strCache>
                <c:ptCount val="1"/>
                <c:pt idx="0">
                  <c:v>East of 
England</c:v>
                </c:pt>
              </c:strCache>
            </c:strRef>
          </c:tx>
          <c:spPr>
            <a:solidFill>
              <a:schemeClr val="accent2"/>
            </a:solidFill>
            <a:ln>
              <a:noFill/>
            </a:ln>
            <a:effectLst/>
          </c:spPr>
          <c:invertIfNegative val="0"/>
          <c:dPt>
            <c:idx val="0"/>
            <c:invertIfNegative val="0"/>
            <c:bubble3D val="0"/>
            <c:spPr>
              <a:noFill/>
              <a:ln w="19050">
                <a:solidFill>
                  <a:schemeClr val="accent2"/>
                </a:solidFill>
                <a:prstDash val="sysDot"/>
              </a:ln>
              <a:effectLst/>
            </c:spPr>
            <c:extLst>
              <c:ext xmlns:c16="http://schemas.microsoft.com/office/drawing/2014/chart" uri="{C3380CC4-5D6E-409C-BE32-E72D297353CC}">
                <c16:uniqueId val="{00000010-7EE6-487D-8981-06EDF84EECC2}"/>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All adults</c:v>
                </c:pt>
                <c:pt idx="1">
                  <c:v>'real world' consumers</c:v>
                </c:pt>
                <c:pt idx="2">
                  <c:v>Live-to-
digital
consumers</c:v>
                </c:pt>
              </c:strCache>
            </c:strRef>
          </c:cat>
          <c:val>
            <c:numRef>
              <c:f>Sheet1!$B$7:$D$7</c:f>
              <c:numCache>
                <c:formatCode>0%\ \ \ \ \ \ \ \ </c:formatCode>
                <c:ptCount val="3"/>
                <c:pt idx="0">
                  <c:v>0.1064676616915</c:v>
                </c:pt>
                <c:pt idx="1">
                  <c:v>9.1185410334349987E-2</c:v>
                </c:pt>
                <c:pt idx="2">
                  <c:v>9.4420600858369994E-2</c:v>
                </c:pt>
              </c:numCache>
            </c:numRef>
          </c:val>
          <c:extLst>
            <c:ext xmlns:c16="http://schemas.microsoft.com/office/drawing/2014/chart" uri="{C3380CC4-5D6E-409C-BE32-E72D297353CC}">
              <c16:uniqueId val="{00000009-7EE6-487D-8981-06EDF84EECC2}"/>
            </c:ext>
          </c:extLst>
        </c:ser>
        <c:ser>
          <c:idx val="6"/>
          <c:order val="6"/>
          <c:tx>
            <c:strRef>
              <c:f>Sheet1!$A$8</c:f>
              <c:strCache>
                <c:ptCount val="1"/>
                <c:pt idx="0">
                  <c:v>South 
West</c:v>
                </c:pt>
              </c:strCache>
            </c:strRef>
          </c:tx>
          <c:spPr>
            <a:solidFill>
              <a:schemeClr val="accent2">
                <a:lumMod val="75000"/>
              </a:schemeClr>
            </a:solidFill>
            <a:ln>
              <a:noFill/>
            </a:ln>
            <a:effectLst/>
          </c:spPr>
          <c:invertIfNegative val="0"/>
          <c:dPt>
            <c:idx val="0"/>
            <c:invertIfNegative val="0"/>
            <c:bubble3D val="0"/>
            <c:spPr>
              <a:noFill/>
              <a:ln w="19050">
                <a:solidFill>
                  <a:schemeClr val="accent2">
                    <a:lumMod val="75000"/>
                  </a:schemeClr>
                </a:solidFill>
                <a:prstDash val="sysDot"/>
              </a:ln>
              <a:effectLst/>
            </c:spPr>
            <c:extLst>
              <c:ext xmlns:c16="http://schemas.microsoft.com/office/drawing/2014/chart" uri="{C3380CC4-5D6E-409C-BE32-E72D297353CC}">
                <c16:uniqueId val="{00000011-7EE6-487D-8981-06EDF84EECC2}"/>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1-7EE6-487D-8981-06EDF84EECC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All adults</c:v>
                </c:pt>
                <c:pt idx="1">
                  <c:v>'real world' consumers</c:v>
                </c:pt>
                <c:pt idx="2">
                  <c:v>Live-to-
digital
consumers</c:v>
                </c:pt>
              </c:strCache>
            </c:strRef>
          </c:cat>
          <c:val>
            <c:numRef>
              <c:f>Sheet1!$B$8:$D$8</c:f>
              <c:numCache>
                <c:formatCode>0%\ \ \ \ \ \ \ \ </c:formatCode>
                <c:ptCount val="3"/>
                <c:pt idx="0">
                  <c:v>0.10049751243779999</c:v>
                </c:pt>
                <c:pt idx="1">
                  <c:v>6.9908814589670007E-2</c:v>
                </c:pt>
                <c:pt idx="2">
                  <c:v>9.227467811159E-2</c:v>
                </c:pt>
              </c:numCache>
            </c:numRef>
          </c:val>
          <c:extLst>
            <c:ext xmlns:c16="http://schemas.microsoft.com/office/drawing/2014/chart" uri="{C3380CC4-5D6E-409C-BE32-E72D297353CC}">
              <c16:uniqueId val="{0000000A-7EE6-487D-8981-06EDF84EECC2}"/>
            </c:ext>
          </c:extLst>
        </c:ser>
        <c:ser>
          <c:idx val="7"/>
          <c:order val="7"/>
          <c:tx>
            <c:strRef>
              <c:f>Sheet1!$A$9</c:f>
              <c:strCache>
                <c:ptCount val="1"/>
                <c:pt idx="0">
                  <c:v>South and 
South East</c:v>
                </c:pt>
              </c:strCache>
            </c:strRef>
          </c:tx>
          <c:spPr>
            <a:solidFill>
              <a:schemeClr val="accent2">
                <a:lumMod val="50000"/>
              </a:schemeClr>
            </a:solidFill>
            <a:ln>
              <a:noFill/>
            </a:ln>
            <a:effectLst/>
          </c:spPr>
          <c:invertIfNegative val="0"/>
          <c:dPt>
            <c:idx val="0"/>
            <c:invertIfNegative val="0"/>
            <c:bubble3D val="0"/>
            <c:spPr>
              <a:noFill/>
              <a:ln w="19050">
                <a:solidFill>
                  <a:schemeClr val="accent2">
                    <a:lumMod val="50000"/>
                  </a:schemeClr>
                </a:solidFill>
                <a:prstDash val="sysDot"/>
              </a:ln>
              <a:effectLst/>
            </c:spPr>
            <c:extLst>
              <c:ext xmlns:c16="http://schemas.microsoft.com/office/drawing/2014/chart" uri="{C3380CC4-5D6E-409C-BE32-E72D297353CC}">
                <c16:uniqueId val="{00000012-7EE6-487D-8981-06EDF84EECC2}"/>
              </c:ext>
            </c:extLst>
          </c:dPt>
          <c:dLbls>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0-367B-4310-B555-1F1C2E7E7516}"/>
                </c:ext>
              </c:extLst>
            </c:dLbl>
            <c:dLbl>
              <c:idx val="2"/>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1-367B-4310-B555-1F1C2E7E751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All adults</c:v>
                </c:pt>
                <c:pt idx="1">
                  <c:v>'real world' consumers</c:v>
                </c:pt>
                <c:pt idx="2">
                  <c:v>Live-to-
digital
consumers</c:v>
                </c:pt>
              </c:strCache>
            </c:strRef>
          </c:cat>
          <c:val>
            <c:numRef>
              <c:f>Sheet1!$B$9:$D$9</c:f>
              <c:numCache>
                <c:formatCode>0%</c:formatCode>
                <c:ptCount val="3"/>
                <c:pt idx="0" formatCode="0%\ \ \ \ \ \ \ \ ">
                  <c:v>0.1691542288557</c:v>
                </c:pt>
                <c:pt idx="1">
                  <c:v>0.14285714285709999</c:v>
                </c:pt>
                <c:pt idx="2">
                  <c:v>0.13</c:v>
                </c:pt>
              </c:numCache>
            </c:numRef>
          </c:val>
          <c:extLst>
            <c:ext xmlns:c16="http://schemas.microsoft.com/office/drawing/2014/chart" uri="{C3380CC4-5D6E-409C-BE32-E72D297353CC}">
              <c16:uniqueId val="{0000000B-7EE6-487D-8981-06EDF84EECC2}"/>
            </c:ext>
          </c:extLst>
        </c:ser>
        <c:ser>
          <c:idx val="8"/>
          <c:order val="8"/>
          <c:tx>
            <c:strRef>
              <c:f>Sheet1!$A$10</c:f>
              <c:strCache>
                <c:ptCount val="1"/>
                <c:pt idx="0">
                  <c:v>London 
and 
Greater London</c:v>
                </c:pt>
              </c:strCache>
            </c:strRef>
          </c:tx>
          <c:spPr>
            <a:solidFill>
              <a:schemeClr val="bg1">
                <a:lumMod val="50000"/>
              </a:schemeClr>
            </a:solidFill>
            <a:ln>
              <a:noFill/>
            </a:ln>
            <a:effectLst/>
          </c:spPr>
          <c:invertIfNegative val="0"/>
          <c:dPt>
            <c:idx val="0"/>
            <c:invertIfNegative val="0"/>
            <c:bubble3D val="0"/>
            <c:spPr>
              <a:noFill/>
              <a:ln w="19050">
                <a:solidFill>
                  <a:schemeClr val="bg1">
                    <a:lumMod val="50000"/>
                  </a:schemeClr>
                </a:solidFill>
                <a:prstDash val="sysDot"/>
              </a:ln>
              <a:effectLst/>
            </c:spPr>
            <c:extLst>
              <c:ext xmlns:c16="http://schemas.microsoft.com/office/drawing/2014/chart" uri="{C3380CC4-5D6E-409C-BE32-E72D297353CC}">
                <c16:uniqueId val="{00000013-7EE6-487D-8981-06EDF84EECC2}"/>
              </c:ext>
            </c:extLst>
          </c:dPt>
          <c:dLbls>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4-367B-4310-B555-1F1C2E7E7516}"/>
                </c:ext>
              </c:extLst>
            </c:dLbl>
            <c:dLbl>
              <c:idx val="2"/>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5-367B-4310-B555-1F1C2E7E751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All adults</c:v>
                </c:pt>
                <c:pt idx="1">
                  <c:v>'real world' consumers</c:v>
                </c:pt>
                <c:pt idx="2">
                  <c:v>Live-to-
digital
consumers</c:v>
                </c:pt>
              </c:strCache>
            </c:strRef>
          </c:cat>
          <c:val>
            <c:numRef>
              <c:f>Sheet1!$B$10:$D$10</c:f>
              <c:numCache>
                <c:formatCode>0%</c:formatCode>
                <c:ptCount val="3"/>
                <c:pt idx="0" formatCode="0%\ \ \ \ \ \ \ \ ">
                  <c:v>0.16019900497510001</c:v>
                </c:pt>
                <c:pt idx="1">
                  <c:v>0.2553191489362</c:v>
                </c:pt>
                <c:pt idx="2">
                  <c:v>0.21030042918450001</c:v>
                </c:pt>
              </c:numCache>
            </c:numRef>
          </c:val>
          <c:extLst>
            <c:ext xmlns:c16="http://schemas.microsoft.com/office/drawing/2014/chart" uri="{C3380CC4-5D6E-409C-BE32-E72D297353CC}">
              <c16:uniqueId val="{0000000C-7EE6-487D-8981-06EDF84EECC2}"/>
            </c:ext>
          </c:extLst>
        </c:ser>
        <c:dLbls>
          <c:showLegendKey val="0"/>
          <c:showVal val="0"/>
          <c:showCatName val="0"/>
          <c:showSerName val="0"/>
          <c:showPercent val="0"/>
          <c:showBubbleSize val="0"/>
        </c:dLbls>
        <c:gapWidth val="50"/>
        <c:overlap val="100"/>
        <c:axId val="360340120"/>
        <c:axId val="360340512"/>
      </c:barChart>
      <c:catAx>
        <c:axId val="3603401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0340512"/>
        <c:crosses val="autoZero"/>
        <c:auto val="1"/>
        <c:lblAlgn val="ctr"/>
        <c:lblOffset val="100"/>
        <c:noMultiLvlLbl val="0"/>
      </c:catAx>
      <c:valAx>
        <c:axId val="360340512"/>
        <c:scaling>
          <c:orientation val="minMax"/>
        </c:scaling>
        <c:delete val="1"/>
        <c:axPos val="t"/>
        <c:numFmt formatCode="0%" sourceLinked="1"/>
        <c:majorTickMark val="none"/>
        <c:minorTickMark val="none"/>
        <c:tickLblPos val="nextTo"/>
        <c:crossAx val="360340120"/>
        <c:crosses val="autoZero"/>
        <c:crossBetween val="between"/>
      </c:valAx>
      <c:spPr>
        <a:noFill/>
        <a:ln>
          <a:noFill/>
        </a:ln>
        <a:effectLst/>
      </c:spPr>
    </c:plotArea>
    <c:legend>
      <c:legendPos val="t"/>
      <c:layout>
        <c:manualLayout>
          <c:xMode val="edge"/>
          <c:yMode val="edge"/>
          <c:x val="0.11080276412532666"/>
          <c:y val="0.13750000000000001"/>
          <c:w val="0.87191863517060353"/>
          <c:h val="0.1621018700787401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69960117390322"/>
          <c:y val="0.23799507874015746"/>
          <c:w val="0.87214075919150424"/>
          <c:h val="0.45477214566929136"/>
        </c:manualLayout>
      </c:layout>
      <c:barChart>
        <c:barDir val="col"/>
        <c:grouping val="clustered"/>
        <c:varyColors val="0"/>
        <c:ser>
          <c:idx val="2"/>
          <c:order val="0"/>
          <c:tx>
            <c:strRef>
              <c:f>Sheet1!$D$1</c:f>
              <c:strCache>
                <c:ptCount val="1"/>
                <c:pt idx="0">
                  <c:v>Ever</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Music</c:v>
                </c:pt>
                <c:pt idx="1">
                  <c:v>Museums</c:v>
                </c:pt>
                <c:pt idx="2">
                  <c:v>Dance</c:v>
                </c:pt>
                <c:pt idx="3">
                  <c:v>Literature</c:v>
                </c:pt>
                <c:pt idx="4">
                  <c:v>Visual arts</c:v>
                </c:pt>
                <c:pt idx="5">
                  <c:v>Combined arts</c:v>
                </c:pt>
                <c:pt idx="6">
                  <c:v>Opera</c:v>
                </c:pt>
              </c:strCache>
            </c:strRef>
          </c:cat>
          <c:val>
            <c:numRef>
              <c:f>Sheet1!$D$2:$D$8</c:f>
              <c:numCache>
                <c:formatCode>0%</c:formatCode>
                <c:ptCount val="7"/>
                <c:pt idx="0">
                  <c:v>0.72</c:v>
                </c:pt>
                <c:pt idx="1">
                  <c:v>0.59</c:v>
                </c:pt>
                <c:pt idx="2">
                  <c:v>0.52</c:v>
                </c:pt>
                <c:pt idx="3">
                  <c:v>0.49</c:v>
                </c:pt>
                <c:pt idx="4">
                  <c:v>0.5</c:v>
                </c:pt>
                <c:pt idx="5">
                  <c:v>0.46</c:v>
                </c:pt>
                <c:pt idx="6">
                  <c:v>0.38</c:v>
                </c:pt>
              </c:numCache>
            </c:numRef>
          </c:val>
          <c:extLst>
            <c:ext xmlns:c16="http://schemas.microsoft.com/office/drawing/2014/chart" uri="{C3380CC4-5D6E-409C-BE32-E72D297353CC}">
              <c16:uniqueId val="{00000002-71A3-42C7-A1A8-86A97F43829E}"/>
            </c:ext>
          </c:extLst>
        </c:ser>
        <c:ser>
          <c:idx val="1"/>
          <c:order val="1"/>
          <c:tx>
            <c:strRef>
              <c:f>Sheet1!$C$1</c:f>
              <c:strCache>
                <c:ptCount val="1"/>
                <c:pt idx="0">
                  <c:v>Every 6 months</c:v>
                </c:pt>
              </c:strCache>
            </c:strRef>
          </c:tx>
          <c:spPr>
            <a:solidFill>
              <a:schemeClr val="accent3">
                <a:lumMod val="60000"/>
                <a:lumOff val="40000"/>
              </a:schemeClr>
            </a:solidFill>
            <a:ln>
              <a:noFill/>
            </a:ln>
            <a:effectLst/>
          </c:spPr>
          <c:invertIfNegative val="0"/>
          <c:dLbls>
            <c:dLbl>
              <c:idx val="0"/>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C6F-4149-80CA-20FA12A9D596}"/>
                </c:ext>
              </c:extLst>
            </c:dLbl>
            <c:dLbl>
              <c:idx val="3"/>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C6F-4149-80CA-20FA12A9D596}"/>
                </c:ext>
              </c:extLst>
            </c:dLbl>
            <c:dLbl>
              <c:idx val="4"/>
              <c:layout>
                <c:manualLayout>
                  <c:x val="-1.5073779623240968E-3"/>
                  <c:y val="6.1484498031496061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6F-4149-80CA-20FA12A9D596}"/>
                </c:ext>
              </c:extLst>
            </c:dLbl>
            <c:dLbl>
              <c:idx val="5"/>
              <c:layout>
                <c:manualLayout>
                  <c:x val="0"/>
                  <c:y val="6.4609498031496057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C6F-4149-80CA-20FA12A9D596}"/>
                </c:ext>
              </c:extLst>
            </c:dLbl>
            <c:dLbl>
              <c:idx val="6"/>
              <c:layout>
                <c:manualLayout>
                  <c:x val="-1.1053977360553634E-16"/>
                  <c:y val="5.8359498031495947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C6F-4149-80CA-20FA12A9D59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Music</c:v>
                </c:pt>
                <c:pt idx="1">
                  <c:v>Museums</c:v>
                </c:pt>
                <c:pt idx="2">
                  <c:v>Dance</c:v>
                </c:pt>
                <c:pt idx="3">
                  <c:v>Literature</c:v>
                </c:pt>
                <c:pt idx="4">
                  <c:v>Visual arts</c:v>
                </c:pt>
                <c:pt idx="5">
                  <c:v>Combined arts</c:v>
                </c:pt>
                <c:pt idx="6">
                  <c:v>Opera</c:v>
                </c:pt>
              </c:strCache>
            </c:strRef>
          </c:cat>
          <c:val>
            <c:numRef>
              <c:f>Sheet1!$C$2:$C$8</c:f>
              <c:numCache>
                <c:formatCode>0%</c:formatCode>
                <c:ptCount val="7"/>
                <c:pt idx="0">
                  <c:v>0.52</c:v>
                </c:pt>
                <c:pt idx="1">
                  <c:v>0.35</c:v>
                </c:pt>
                <c:pt idx="2">
                  <c:v>0.28999999999999998</c:v>
                </c:pt>
                <c:pt idx="3">
                  <c:v>0.28999999999999998</c:v>
                </c:pt>
                <c:pt idx="4">
                  <c:v>0.27</c:v>
                </c:pt>
                <c:pt idx="5">
                  <c:v>0.24</c:v>
                </c:pt>
                <c:pt idx="6">
                  <c:v>0.19</c:v>
                </c:pt>
              </c:numCache>
            </c:numRef>
          </c:val>
          <c:extLst>
            <c:ext xmlns:c16="http://schemas.microsoft.com/office/drawing/2014/chart" uri="{C3380CC4-5D6E-409C-BE32-E72D297353CC}">
              <c16:uniqueId val="{00000001-71A3-42C7-A1A8-86A97F43829E}"/>
            </c:ext>
          </c:extLst>
        </c:ser>
        <c:ser>
          <c:idx val="0"/>
          <c:order val="2"/>
          <c:tx>
            <c:strRef>
              <c:f>Sheet1!$B$1</c:f>
              <c:strCache>
                <c:ptCount val="1"/>
                <c:pt idx="0">
                  <c:v>Monthly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Music</c:v>
                </c:pt>
                <c:pt idx="1">
                  <c:v>Museums</c:v>
                </c:pt>
                <c:pt idx="2">
                  <c:v>Dance</c:v>
                </c:pt>
                <c:pt idx="3">
                  <c:v>Literature</c:v>
                </c:pt>
                <c:pt idx="4">
                  <c:v>Visual arts</c:v>
                </c:pt>
                <c:pt idx="5">
                  <c:v>Combined arts</c:v>
                </c:pt>
                <c:pt idx="6">
                  <c:v>Opera</c:v>
                </c:pt>
              </c:strCache>
            </c:strRef>
          </c:cat>
          <c:val>
            <c:numRef>
              <c:f>Sheet1!$B$2:$B$8</c:f>
              <c:numCache>
                <c:formatCode>0%</c:formatCode>
                <c:ptCount val="7"/>
                <c:pt idx="0">
                  <c:v>0.35</c:v>
                </c:pt>
                <c:pt idx="1">
                  <c:v>0.19</c:v>
                </c:pt>
                <c:pt idx="2">
                  <c:v>0.18</c:v>
                </c:pt>
                <c:pt idx="3">
                  <c:v>0.18</c:v>
                </c:pt>
                <c:pt idx="4">
                  <c:v>0.17</c:v>
                </c:pt>
                <c:pt idx="5">
                  <c:v>0.14000000000000001</c:v>
                </c:pt>
                <c:pt idx="6">
                  <c:v>0.13</c:v>
                </c:pt>
              </c:numCache>
            </c:numRef>
          </c:val>
          <c:extLst>
            <c:ext xmlns:c16="http://schemas.microsoft.com/office/drawing/2014/chart" uri="{C3380CC4-5D6E-409C-BE32-E72D297353CC}">
              <c16:uniqueId val="{00000000-71A3-42C7-A1A8-86A97F43829E}"/>
            </c:ext>
          </c:extLst>
        </c:ser>
        <c:dLbls>
          <c:showLegendKey val="0"/>
          <c:showVal val="0"/>
          <c:showCatName val="0"/>
          <c:showSerName val="0"/>
          <c:showPercent val="0"/>
          <c:showBubbleSize val="0"/>
        </c:dLbls>
        <c:gapWidth val="109"/>
        <c:overlap val="70"/>
        <c:axId val="360342472"/>
        <c:axId val="360343256"/>
      </c:barChart>
      <c:catAx>
        <c:axId val="360342472"/>
        <c:scaling>
          <c:orientation val="minMax"/>
        </c:scaling>
        <c:delete val="1"/>
        <c:axPos val="b"/>
        <c:numFmt formatCode="General" sourceLinked="1"/>
        <c:majorTickMark val="none"/>
        <c:minorTickMark val="none"/>
        <c:tickLblPos val="high"/>
        <c:crossAx val="360343256"/>
        <c:crosses val="autoZero"/>
        <c:auto val="1"/>
        <c:lblAlgn val="ctr"/>
        <c:lblOffset val="100"/>
        <c:noMultiLvlLbl val="0"/>
      </c:catAx>
      <c:valAx>
        <c:axId val="360343256"/>
        <c:scaling>
          <c:orientation val="minMax"/>
          <c:max val="0.9"/>
        </c:scaling>
        <c:delete val="1"/>
        <c:axPos val="l"/>
        <c:numFmt formatCode="0%" sourceLinked="1"/>
        <c:majorTickMark val="out"/>
        <c:minorTickMark val="none"/>
        <c:tickLblPos val="nextTo"/>
        <c:crossAx val="360342472"/>
        <c:crosses val="autoZero"/>
        <c:crossBetween val="between"/>
      </c:valAx>
      <c:spPr>
        <a:noFill/>
        <a:ln>
          <a:noFill/>
        </a:ln>
        <a:effectLst/>
      </c:spPr>
    </c:plotArea>
    <c:legend>
      <c:legendPos val="b"/>
      <c:layout>
        <c:manualLayout>
          <c:xMode val="edge"/>
          <c:yMode val="edge"/>
          <c:x val="0"/>
          <c:y val="0.34650812007874016"/>
          <c:w val="0.10986506474722459"/>
          <c:h val="0.3503668799212598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69960117390322"/>
          <c:y val="0.23799507874015746"/>
          <c:w val="0.87214075919150424"/>
          <c:h val="0.45477214566929136"/>
        </c:manualLayout>
      </c:layout>
      <c:barChart>
        <c:barDir val="col"/>
        <c:grouping val="clustered"/>
        <c:varyColors val="0"/>
        <c:ser>
          <c:idx val="2"/>
          <c:order val="0"/>
          <c:tx>
            <c:strRef>
              <c:f>Sheet1!$B$1</c:f>
              <c:strCache>
                <c:ptCount val="1"/>
                <c:pt idx="0">
                  <c:v>Real world</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Music</c:v>
                </c:pt>
                <c:pt idx="1">
                  <c:v>Museums</c:v>
                </c:pt>
                <c:pt idx="2">
                  <c:v>Literature</c:v>
                </c:pt>
                <c:pt idx="3">
                  <c:v>Dance</c:v>
                </c:pt>
                <c:pt idx="4">
                  <c:v>Visual arts</c:v>
                </c:pt>
                <c:pt idx="5">
                  <c:v>Combined arts</c:v>
                </c:pt>
                <c:pt idx="6">
                  <c:v>Opera</c:v>
                </c:pt>
              </c:strCache>
            </c:strRef>
          </c:cat>
          <c:val>
            <c:numRef>
              <c:f>Sheet1!$B$2:$B$8</c:f>
              <c:numCache>
                <c:formatCode>0%</c:formatCode>
                <c:ptCount val="7"/>
                <c:pt idx="0">
                  <c:v>0.42</c:v>
                </c:pt>
                <c:pt idx="1">
                  <c:v>0.52</c:v>
                </c:pt>
                <c:pt idx="2">
                  <c:v>0.23</c:v>
                </c:pt>
                <c:pt idx="3">
                  <c:v>0.25</c:v>
                </c:pt>
                <c:pt idx="4">
                  <c:v>0.4</c:v>
                </c:pt>
                <c:pt idx="5">
                  <c:v>0.31</c:v>
                </c:pt>
                <c:pt idx="6">
                  <c:v>0.18</c:v>
                </c:pt>
              </c:numCache>
            </c:numRef>
          </c:val>
          <c:extLst>
            <c:ext xmlns:c16="http://schemas.microsoft.com/office/drawing/2014/chart" uri="{C3380CC4-5D6E-409C-BE32-E72D297353CC}">
              <c16:uniqueId val="{00000000-93DC-4CB7-8E48-FF0901C3F04B}"/>
            </c:ext>
          </c:extLst>
        </c:ser>
        <c:ser>
          <c:idx val="1"/>
          <c:order val="1"/>
          <c:tx>
            <c:strRef>
              <c:f>Sheet1!$C$1</c:f>
              <c:strCache>
                <c:ptCount val="1"/>
                <c:pt idx="0">
                  <c:v>Live-to-digital</c:v>
                </c:pt>
              </c:strCache>
            </c:strRef>
          </c:tx>
          <c:spPr>
            <a:solidFill>
              <a:schemeClr val="accent1"/>
            </a:solidFill>
            <a:ln>
              <a:noFill/>
            </a:ln>
            <a:effectLst/>
          </c:spPr>
          <c:invertIfNegative val="0"/>
          <c:dLbls>
            <c:dLbl>
              <c:idx val="0"/>
              <c:spPr>
                <a:noFill/>
                <a:ln>
                  <a:noFill/>
                </a:ln>
                <a:effectLst/>
              </c:spPr>
              <c:txPr>
                <a:bodyPr rot="0" spcFirstLastPara="1" vertOverflow="ellipsis" horzOverflow="clip" vert="horz" wrap="square" lIns="38100" tIns="19050" rIns="38100" bIns="19050" anchor="ctr" anchorCtr="1">
                  <a:no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93DC-4CB7-8E48-FF0901C3F04B}"/>
                </c:ext>
              </c:extLst>
            </c:dLbl>
            <c:dLbl>
              <c:idx val="3"/>
              <c:layout>
                <c:manualLayout>
                  <c:x val="5.5269886802768171E-17"/>
                  <c:y val="5.6796998031496064E-2"/>
                </c:manualLayout>
              </c:layout>
              <c:spPr>
                <a:noFill/>
                <a:ln>
                  <a:noFill/>
                </a:ln>
                <a:effectLst/>
              </c:spPr>
              <c:txPr>
                <a:bodyPr rot="0" spcFirstLastPara="1" vertOverflow="ellipsis" horzOverflow="clip" vert="horz" wrap="square" lIns="38100" tIns="19050" rIns="38100" bIns="19050" anchor="ctr" anchorCtr="1">
                  <a:noAutofit/>
                </a:bodyPr>
                <a:lstStyle/>
                <a:p>
                  <a:pPr>
                    <a:defRPr sz="1197"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4.4776603025248225E-2"/>
                      <c:h val="5.210949803149606E-2"/>
                    </c:manualLayout>
                  </c15:layout>
                </c:ext>
                <c:ext xmlns:c16="http://schemas.microsoft.com/office/drawing/2014/chart" uri="{C3380CC4-5D6E-409C-BE32-E72D297353CC}">
                  <c16:uniqueId val="{00000002-93DC-4CB7-8E48-FF0901C3F04B}"/>
                </c:ext>
              </c:extLst>
            </c:dLbl>
            <c:dLbl>
              <c:idx val="4"/>
              <c:layout>
                <c:manualLayout>
                  <c:x val="-1.5073779623240968E-3"/>
                  <c:y val="6.4609498031496057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3DC-4CB7-8E48-FF0901C3F04B}"/>
                </c:ext>
              </c:extLst>
            </c:dLbl>
            <c:dLbl>
              <c:idx val="5"/>
              <c:layout>
                <c:manualLayout>
                  <c:x val="0"/>
                  <c:y val="6.148449803149595E-2"/>
                </c:manualLayout>
              </c:layout>
              <c:spPr>
                <a:noFill/>
                <a:ln>
                  <a:noFill/>
                </a:ln>
                <a:effectLst/>
              </c:spPr>
              <c:txPr>
                <a:bodyPr rot="0" spcFirstLastPara="1" vertOverflow="ellipsis" horzOverflow="clip" vert="horz" wrap="square" lIns="38100" tIns="19050" rIns="38100" bIns="19050" anchor="ctr" anchorCtr="1">
                  <a:noAutofit/>
                </a:bodyPr>
                <a:lstStyle/>
                <a:p>
                  <a:pPr>
                    <a:defRPr sz="1197"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4-93DC-4CB7-8E48-FF0901C3F04B}"/>
                </c:ext>
              </c:extLst>
            </c:dLbl>
            <c:dLbl>
              <c:idx val="6"/>
              <c:spPr>
                <a:noFill/>
                <a:ln>
                  <a:noFill/>
                </a:ln>
                <a:effectLst/>
              </c:spPr>
              <c:txPr>
                <a:bodyPr rot="0" spcFirstLastPara="1" vertOverflow="ellipsis" horzOverflow="clip" vert="horz" wrap="square" lIns="38100" tIns="19050" rIns="38100" bIns="19050" anchor="ctr" anchorCtr="1">
                  <a:no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5-93DC-4CB7-8E48-FF0901C3F04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Music</c:v>
                </c:pt>
                <c:pt idx="1">
                  <c:v>Museums</c:v>
                </c:pt>
                <c:pt idx="2">
                  <c:v>Literature</c:v>
                </c:pt>
                <c:pt idx="3">
                  <c:v>Dance</c:v>
                </c:pt>
                <c:pt idx="4">
                  <c:v>Visual arts</c:v>
                </c:pt>
                <c:pt idx="5">
                  <c:v>Combined arts</c:v>
                </c:pt>
                <c:pt idx="6">
                  <c:v>Opera</c:v>
                </c:pt>
              </c:strCache>
            </c:strRef>
          </c:cat>
          <c:val>
            <c:numRef>
              <c:f>Sheet1!$C$2:$C$8</c:f>
              <c:numCache>
                <c:formatCode>0%</c:formatCode>
                <c:ptCount val="7"/>
                <c:pt idx="0">
                  <c:v>0.52</c:v>
                </c:pt>
                <c:pt idx="1">
                  <c:v>0.35</c:v>
                </c:pt>
                <c:pt idx="2">
                  <c:v>0.28999999999999998</c:v>
                </c:pt>
                <c:pt idx="3">
                  <c:v>0.28999999999999998</c:v>
                </c:pt>
                <c:pt idx="4">
                  <c:v>0.27</c:v>
                </c:pt>
                <c:pt idx="5">
                  <c:v>0.24</c:v>
                </c:pt>
                <c:pt idx="6">
                  <c:v>0.19</c:v>
                </c:pt>
              </c:numCache>
            </c:numRef>
          </c:val>
          <c:extLst>
            <c:ext xmlns:c16="http://schemas.microsoft.com/office/drawing/2014/chart" uri="{C3380CC4-5D6E-409C-BE32-E72D297353CC}">
              <c16:uniqueId val="{00000006-93DC-4CB7-8E48-FF0901C3F04B}"/>
            </c:ext>
          </c:extLst>
        </c:ser>
        <c:dLbls>
          <c:showLegendKey val="0"/>
          <c:showVal val="0"/>
          <c:showCatName val="0"/>
          <c:showSerName val="0"/>
          <c:showPercent val="0"/>
          <c:showBubbleSize val="0"/>
        </c:dLbls>
        <c:gapWidth val="79"/>
        <c:overlap val="-10"/>
        <c:axId val="360345216"/>
        <c:axId val="360345608"/>
      </c:barChart>
      <c:catAx>
        <c:axId val="360345216"/>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60345608"/>
        <c:crosses val="autoZero"/>
        <c:auto val="1"/>
        <c:lblAlgn val="ctr"/>
        <c:lblOffset val="100"/>
        <c:noMultiLvlLbl val="0"/>
      </c:catAx>
      <c:valAx>
        <c:axId val="360345608"/>
        <c:scaling>
          <c:orientation val="minMax"/>
          <c:max val="0.9"/>
        </c:scaling>
        <c:delete val="1"/>
        <c:axPos val="l"/>
        <c:numFmt formatCode="0%" sourceLinked="1"/>
        <c:majorTickMark val="out"/>
        <c:minorTickMark val="none"/>
        <c:tickLblPos val="nextTo"/>
        <c:crossAx val="360345216"/>
        <c:crosses val="autoZero"/>
        <c:crossBetween val="between"/>
      </c:valAx>
      <c:spPr>
        <a:noFill/>
        <a:ln>
          <a:noFill/>
        </a:ln>
        <a:effectLst/>
      </c:spPr>
    </c:plotArea>
    <c:legend>
      <c:legendPos val="b"/>
      <c:layout>
        <c:manualLayout>
          <c:xMode val="edge"/>
          <c:yMode val="edge"/>
          <c:x val="0"/>
          <c:y val="0.34650812007874016"/>
          <c:w val="0.10986506474722459"/>
          <c:h val="0.3503668799212598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19222321157914"/>
          <c:y val="0.2911200787401575"/>
          <c:w val="0.87214075919150424"/>
          <c:h val="0.45477214566929136"/>
        </c:manualLayout>
      </c:layout>
      <c:barChart>
        <c:barDir val="col"/>
        <c:grouping val="clustered"/>
        <c:varyColors val="0"/>
        <c:ser>
          <c:idx val="2"/>
          <c:order val="0"/>
          <c:tx>
            <c:strRef>
              <c:f>Sheet1!$D$1</c:f>
              <c:strCache>
                <c:ptCount val="1"/>
                <c:pt idx="0">
                  <c:v>Ever</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Video or audio of parts of performances or events</c:v>
                </c:pt>
                <c:pt idx="1">
                  <c:v>Recorded whole performances or events</c:v>
                </c:pt>
                <c:pt idx="2">
                  <c:v>Live streamed whole performances or events</c:v>
                </c:pt>
                <c:pt idx="3">
                  <c:v>Events or talks associated with artworks, performances, exhibitions or collections</c:v>
                </c:pt>
                <c:pt idx="4">
                  <c:v>Digital versions of installations or exhibitions</c:v>
                </c:pt>
                <c:pt idx="5">
                  <c:v>Artisitic or cultural works that use live-to-digital as part of their core concept</c:v>
                </c:pt>
              </c:strCache>
            </c:strRef>
          </c:cat>
          <c:val>
            <c:numRef>
              <c:f>Sheet1!$D$2:$D$7</c:f>
              <c:numCache>
                <c:formatCode>0%</c:formatCode>
                <c:ptCount val="6"/>
                <c:pt idx="0">
                  <c:v>0.61</c:v>
                </c:pt>
                <c:pt idx="1">
                  <c:v>0.62</c:v>
                </c:pt>
                <c:pt idx="2">
                  <c:v>0.59</c:v>
                </c:pt>
                <c:pt idx="3">
                  <c:v>0.51</c:v>
                </c:pt>
                <c:pt idx="4">
                  <c:v>0.47</c:v>
                </c:pt>
                <c:pt idx="5">
                  <c:v>0.47</c:v>
                </c:pt>
              </c:numCache>
            </c:numRef>
          </c:val>
          <c:extLst>
            <c:ext xmlns:c16="http://schemas.microsoft.com/office/drawing/2014/chart" uri="{C3380CC4-5D6E-409C-BE32-E72D297353CC}">
              <c16:uniqueId val="{00000002-71A3-42C7-A1A8-86A97F43829E}"/>
            </c:ext>
          </c:extLst>
        </c:ser>
        <c:ser>
          <c:idx val="1"/>
          <c:order val="1"/>
          <c:tx>
            <c:strRef>
              <c:f>Sheet1!$C$1</c:f>
              <c:strCache>
                <c:ptCount val="1"/>
                <c:pt idx="0">
                  <c:v>Every 6 months</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Video or audio of parts of performances or events</c:v>
                </c:pt>
                <c:pt idx="1">
                  <c:v>Recorded whole performances or events</c:v>
                </c:pt>
                <c:pt idx="2">
                  <c:v>Live streamed whole performances or events</c:v>
                </c:pt>
                <c:pt idx="3">
                  <c:v>Events or talks associated with artworks, performances, exhibitions or collections</c:v>
                </c:pt>
                <c:pt idx="4">
                  <c:v>Digital versions of installations or exhibitions</c:v>
                </c:pt>
                <c:pt idx="5">
                  <c:v>Artisitic or cultural works that use live-to-digital as part of their core concept</c:v>
                </c:pt>
              </c:strCache>
            </c:strRef>
          </c:cat>
          <c:val>
            <c:numRef>
              <c:f>Sheet1!$C$2:$C$7</c:f>
              <c:numCache>
                <c:formatCode>0%</c:formatCode>
                <c:ptCount val="6"/>
                <c:pt idx="0">
                  <c:v>0.38</c:v>
                </c:pt>
                <c:pt idx="1">
                  <c:v>0.38</c:v>
                </c:pt>
                <c:pt idx="2">
                  <c:v>0.35</c:v>
                </c:pt>
                <c:pt idx="3">
                  <c:v>0.28000000000000003</c:v>
                </c:pt>
                <c:pt idx="4">
                  <c:v>0.27</c:v>
                </c:pt>
                <c:pt idx="5">
                  <c:v>0.26</c:v>
                </c:pt>
              </c:numCache>
            </c:numRef>
          </c:val>
          <c:extLst>
            <c:ext xmlns:c16="http://schemas.microsoft.com/office/drawing/2014/chart" uri="{C3380CC4-5D6E-409C-BE32-E72D297353CC}">
              <c16:uniqueId val="{00000001-71A3-42C7-A1A8-86A97F43829E}"/>
            </c:ext>
          </c:extLst>
        </c:ser>
        <c:ser>
          <c:idx val="0"/>
          <c:order val="2"/>
          <c:tx>
            <c:strRef>
              <c:f>Sheet1!$B$1</c:f>
              <c:strCache>
                <c:ptCount val="1"/>
                <c:pt idx="0">
                  <c:v>Monthly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Video or audio of parts of performances or events</c:v>
                </c:pt>
                <c:pt idx="1">
                  <c:v>Recorded whole performances or events</c:v>
                </c:pt>
                <c:pt idx="2">
                  <c:v>Live streamed whole performances or events</c:v>
                </c:pt>
                <c:pt idx="3">
                  <c:v>Events or talks associated with artworks, performances, exhibitions or collections</c:v>
                </c:pt>
                <c:pt idx="4">
                  <c:v>Digital versions of installations or exhibitions</c:v>
                </c:pt>
                <c:pt idx="5">
                  <c:v>Artisitic or cultural works that use live-to-digital as part of their core concept</c:v>
                </c:pt>
              </c:strCache>
            </c:strRef>
          </c:cat>
          <c:val>
            <c:numRef>
              <c:f>Sheet1!$B$2:$B$7</c:f>
              <c:numCache>
                <c:formatCode>0%</c:formatCode>
                <c:ptCount val="6"/>
                <c:pt idx="0">
                  <c:v>0.24</c:v>
                </c:pt>
                <c:pt idx="1">
                  <c:v>0.23</c:v>
                </c:pt>
                <c:pt idx="2">
                  <c:v>0.22</c:v>
                </c:pt>
                <c:pt idx="3">
                  <c:v>0.18</c:v>
                </c:pt>
                <c:pt idx="4">
                  <c:v>0.17</c:v>
                </c:pt>
                <c:pt idx="5">
                  <c:v>0.17</c:v>
                </c:pt>
              </c:numCache>
            </c:numRef>
          </c:val>
          <c:extLst>
            <c:ext xmlns:c16="http://schemas.microsoft.com/office/drawing/2014/chart" uri="{C3380CC4-5D6E-409C-BE32-E72D297353CC}">
              <c16:uniqueId val="{00000000-71A3-42C7-A1A8-86A97F43829E}"/>
            </c:ext>
          </c:extLst>
        </c:ser>
        <c:dLbls>
          <c:showLegendKey val="0"/>
          <c:showVal val="0"/>
          <c:showCatName val="0"/>
          <c:showSerName val="0"/>
          <c:showPercent val="0"/>
          <c:showBubbleSize val="0"/>
        </c:dLbls>
        <c:gapWidth val="219"/>
        <c:overlap val="70"/>
        <c:axId val="361317088"/>
        <c:axId val="361317480"/>
      </c:barChart>
      <c:catAx>
        <c:axId val="361317088"/>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61317480"/>
        <c:crosses val="autoZero"/>
        <c:auto val="1"/>
        <c:lblAlgn val="ctr"/>
        <c:lblOffset val="100"/>
        <c:noMultiLvlLbl val="0"/>
      </c:catAx>
      <c:valAx>
        <c:axId val="361317480"/>
        <c:scaling>
          <c:orientation val="minMax"/>
        </c:scaling>
        <c:delete val="1"/>
        <c:axPos val="l"/>
        <c:numFmt formatCode="0%" sourceLinked="1"/>
        <c:majorTickMark val="none"/>
        <c:minorTickMark val="none"/>
        <c:tickLblPos val="nextTo"/>
        <c:crossAx val="361317088"/>
        <c:crosses val="autoZero"/>
        <c:crossBetween val="between"/>
      </c:valAx>
      <c:spPr>
        <a:noFill/>
        <a:ln w="25400">
          <a:noFill/>
        </a:ln>
        <a:effectLst/>
      </c:spPr>
    </c:plotArea>
    <c:legend>
      <c:legendPos val="b"/>
      <c:layout>
        <c:manualLayout>
          <c:xMode val="edge"/>
          <c:yMode val="edge"/>
          <c:x val="0"/>
          <c:y val="0.34650812007874016"/>
          <c:w val="0.12343146640814145"/>
          <c:h val="0.3503668799212598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56640166091687E-2"/>
          <c:y val="0.171875"/>
          <c:w val="0.96683768482886989"/>
          <c:h val="0.42092962598425204"/>
        </c:manualLayout>
      </c:layout>
      <c:barChart>
        <c:barDir val="col"/>
        <c:grouping val="clustered"/>
        <c:varyColors val="0"/>
        <c:ser>
          <c:idx val="0"/>
          <c:order val="0"/>
          <c:tx>
            <c:strRef>
              <c:f>Sheet1!$B$1</c:f>
              <c:strCache>
                <c:ptCount val="1"/>
                <c:pt idx="0">
                  <c:v>Every 6 months</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 Less than 5 minutes</c:v>
                </c:pt>
                <c:pt idx="1">
                  <c:v> 5-10 minutes</c:v>
                </c:pt>
                <c:pt idx="2">
                  <c:v> 10 minutes - half an hour</c:v>
                </c:pt>
                <c:pt idx="3">
                  <c:v> Half an hour - one hour</c:v>
                </c:pt>
                <c:pt idx="4">
                  <c:v> One hour - four hours</c:v>
                </c:pt>
              </c:strCache>
            </c:strRef>
          </c:cat>
          <c:val>
            <c:numRef>
              <c:f>Sheet1!$B$2:$B$7</c:f>
              <c:numCache>
                <c:formatCode>0%</c:formatCode>
                <c:ptCount val="5"/>
                <c:pt idx="0">
                  <c:v>0.56999999999999995</c:v>
                </c:pt>
                <c:pt idx="1">
                  <c:v>0.56999999999999995</c:v>
                </c:pt>
                <c:pt idx="2">
                  <c:v>0.55000000000000004</c:v>
                </c:pt>
                <c:pt idx="3">
                  <c:v>0.51</c:v>
                </c:pt>
                <c:pt idx="4">
                  <c:v>0.43</c:v>
                </c:pt>
              </c:numCache>
            </c:numRef>
          </c:val>
          <c:extLst>
            <c:ext xmlns:c16="http://schemas.microsoft.com/office/drawing/2014/chart" uri="{C3380CC4-5D6E-409C-BE32-E72D297353CC}">
              <c16:uniqueId val="{00000000-394C-43C1-914D-B281C62FC7C3}"/>
            </c:ext>
          </c:extLst>
        </c:ser>
        <c:ser>
          <c:idx val="1"/>
          <c:order val="1"/>
          <c:tx>
            <c:strRef>
              <c:f>Sheet1!$C$1</c:f>
              <c:strCache>
                <c:ptCount val="1"/>
                <c:pt idx="0">
                  <c:v>Monthly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 Less than 5 minutes</c:v>
                </c:pt>
                <c:pt idx="1">
                  <c:v> 5-10 minutes</c:v>
                </c:pt>
                <c:pt idx="2">
                  <c:v> 10 minutes - half an hour</c:v>
                </c:pt>
                <c:pt idx="3">
                  <c:v> Half an hour - one hour</c:v>
                </c:pt>
                <c:pt idx="4">
                  <c:v> One hour - four hours</c:v>
                </c:pt>
              </c:strCache>
            </c:strRef>
          </c:cat>
          <c:val>
            <c:numRef>
              <c:f>Sheet1!$C$2:$C$7</c:f>
              <c:numCache>
                <c:formatCode>0%</c:formatCode>
                <c:ptCount val="5"/>
                <c:pt idx="0">
                  <c:v>0.4</c:v>
                </c:pt>
                <c:pt idx="1">
                  <c:v>0.38</c:v>
                </c:pt>
                <c:pt idx="2">
                  <c:v>0.36</c:v>
                </c:pt>
                <c:pt idx="3">
                  <c:v>0.32</c:v>
                </c:pt>
                <c:pt idx="4">
                  <c:v>0.26</c:v>
                </c:pt>
              </c:numCache>
            </c:numRef>
          </c:val>
          <c:extLst>
            <c:ext xmlns:c16="http://schemas.microsoft.com/office/drawing/2014/chart" uri="{C3380CC4-5D6E-409C-BE32-E72D297353CC}">
              <c16:uniqueId val="{00000001-394C-43C1-914D-B281C62FC7C3}"/>
            </c:ext>
          </c:extLst>
        </c:ser>
        <c:ser>
          <c:idx val="2"/>
          <c:order val="2"/>
          <c:tx>
            <c:strRef>
              <c:f>Sheet1!$D$1</c:f>
              <c:strCache>
                <c:ptCount val="1"/>
                <c:pt idx="0">
                  <c:v>Weekly</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 Less than 5 minutes</c:v>
                </c:pt>
                <c:pt idx="1">
                  <c:v> 5-10 minutes</c:v>
                </c:pt>
                <c:pt idx="2">
                  <c:v> 10 minutes - half an hour</c:v>
                </c:pt>
                <c:pt idx="3">
                  <c:v> Half an hour - one hour</c:v>
                </c:pt>
                <c:pt idx="4">
                  <c:v> One hour - four hours</c:v>
                </c:pt>
              </c:strCache>
            </c:strRef>
          </c:cat>
          <c:val>
            <c:numRef>
              <c:f>Sheet1!$D$2:$D$7</c:f>
              <c:numCache>
                <c:formatCode>0%</c:formatCode>
                <c:ptCount val="5"/>
                <c:pt idx="0">
                  <c:v>0.22</c:v>
                </c:pt>
                <c:pt idx="1">
                  <c:v>0.21</c:v>
                </c:pt>
                <c:pt idx="2">
                  <c:v>0.18</c:v>
                </c:pt>
                <c:pt idx="3">
                  <c:v>0.16</c:v>
                </c:pt>
                <c:pt idx="4">
                  <c:v>0.15</c:v>
                </c:pt>
              </c:numCache>
            </c:numRef>
          </c:val>
          <c:extLst>
            <c:ext xmlns:c16="http://schemas.microsoft.com/office/drawing/2014/chart" uri="{C3380CC4-5D6E-409C-BE32-E72D297353CC}">
              <c16:uniqueId val="{00000002-394C-43C1-914D-B281C62FC7C3}"/>
            </c:ext>
          </c:extLst>
        </c:ser>
        <c:dLbls>
          <c:showLegendKey val="0"/>
          <c:showVal val="0"/>
          <c:showCatName val="0"/>
          <c:showSerName val="0"/>
          <c:showPercent val="0"/>
          <c:showBubbleSize val="0"/>
        </c:dLbls>
        <c:gapWidth val="149"/>
        <c:overlap val="63"/>
        <c:axId val="361322184"/>
        <c:axId val="361322576"/>
      </c:barChart>
      <c:catAx>
        <c:axId val="361322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1322576"/>
        <c:crosses val="autoZero"/>
        <c:auto val="1"/>
        <c:lblAlgn val="ctr"/>
        <c:lblOffset val="100"/>
        <c:noMultiLvlLbl val="0"/>
      </c:catAx>
      <c:valAx>
        <c:axId val="361322576"/>
        <c:scaling>
          <c:orientation val="minMax"/>
        </c:scaling>
        <c:delete val="1"/>
        <c:axPos val="l"/>
        <c:numFmt formatCode="0%" sourceLinked="1"/>
        <c:majorTickMark val="none"/>
        <c:minorTickMark val="none"/>
        <c:tickLblPos val="nextTo"/>
        <c:crossAx val="361322184"/>
        <c:crosses val="autoZero"/>
        <c:crossBetween val="between"/>
      </c:valAx>
      <c:spPr>
        <a:noFill/>
        <a:ln>
          <a:noFill/>
        </a:ln>
        <a:effectLst/>
      </c:spPr>
    </c:plotArea>
    <c:legend>
      <c:legendPos val="b"/>
      <c:layout>
        <c:manualLayout>
          <c:xMode val="edge"/>
          <c:yMode val="edge"/>
          <c:x val="0.30719662594214087"/>
          <c:y val="5.8831200787402334E-3"/>
          <c:w val="0.38560662942454005"/>
          <c:h val="6.286687992125984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7573-4F89-9671-062287608F80}"/>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1-CA1A-4E9F-9AAF-1A8781AC1FCA}"/>
              </c:ext>
            </c:extLst>
          </c:dPt>
          <c:cat>
            <c:strRef>
              <c:f>Sheet1!$A$2:$A$3</c:f>
              <c:strCache>
                <c:ptCount val="2"/>
                <c:pt idx="0">
                  <c:v>1st Qtr</c:v>
                </c:pt>
                <c:pt idx="1">
                  <c:v>2nd Qtr</c:v>
                </c:pt>
              </c:strCache>
            </c:strRef>
          </c:cat>
          <c:val>
            <c:numRef>
              <c:f>Sheet1!$B$2:$B$3</c:f>
              <c:numCache>
                <c:formatCode>0%</c:formatCode>
                <c:ptCount val="2"/>
                <c:pt idx="0">
                  <c:v>8.3333333333333329E-2</c:v>
                </c:pt>
                <c:pt idx="1">
                  <c:v>0.91666666666666663</c:v>
                </c:pt>
              </c:numCache>
            </c:numRef>
          </c:val>
          <c:extLst>
            <c:ext xmlns:c16="http://schemas.microsoft.com/office/drawing/2014/chart" uri="{C3380CC4-5D6E-409C-BE32-E72D297353CC}">
              <c16:uniqueId val="{00000000-CA1A-4E9F-9AAF-1A8781AC1FC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1-D264-4676-AA84-AF288DB2920C}"/>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D264-4676-AA84-AF288DB2920C}"/>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5-D264-4676-AA84-AF288DB2920C}"/>
              </c:ext>
            </c:extLst>
          </c:dPt>
          <c:cat>
            <c:strRef>
              <c:f>Sheet1!$A$2:$A$4</c:f>
              <c:strCache>
                <c:ptCount val="3"/>
                <c:pt idx="0">
                  <c:v>1st Qtr</c:v>
                </c:pt>
                <c:pt idx="2">
                  <c:v>2nd Qtr</c:v>
                </c:pt>
              </c:strCache>
            </c:strRef>
          </c:cat>
          <c:val>
            <c:numRef>
              <c:f>Sheet1!$B$2:$B$4</c:f>
              <c:numCache>
                <c:formatCode>0%</c:formatCode>
                <c:ptCount val="3"/>
                <c:pt idx="0">
                  <c:v>8.3333333333333329E-2</c:v>
                </c:pt>
                <c:pt idx="1">
                  <c:v>0.08</c:v>
                </c:pt>
                <c:pt idx="2">
                  <c:v>0.83666666666666667</c:v>
                </c:pt>
              </c:numCache>
            </c:numRef>
          </c:val>
          <c:extLst>
            <c:ext xmlns:c16="http://schemas.microsoft.com/office/drawing/2014/chart" uri="{C3380CC4-5D6E-409C-BE32-E72D297353CC}">
              <c16:uniqueId val="{00000004-D264-4676-AA84-AF288DB292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645865305150642E-3"/>
          <c:y val="8.1330868761552683E-2"/>
          <c:w val="0.98636849729325704"/>
          <c:h val="0.83888453869329183"/>
        </c:manualLayout>
      </c:layout>
      <c:barChart>
        <c:barDir val="bar"/>
        <c:grouping val="percentStacked"/>
        <c:varyColors val="0"/>
        <c:ser>
          <c:idx val="0"/>
          <c:order val="0"/>
          <c:tx>
            <c:strRef>
              <c:f>Sheet1!$B$1</c:f>
              <c:strCache>
                <c:ptCount val="1"/>
                <c:pt idx="0">
                  <c:v>Under £100k</c:v>
                </c:pt>
              </c:strCache>
            </c:strRef>
          </c:tx>
          <c:spPr>
            <a:solidFill>
              <a:schemeClr val="accent1">
                <a:lumMod val="60000"/>
                <a:lumOff val="40000"/>
              </a:schemeClr>
            </a:solidFill>
            <a:ln>
              <a:noFill/>
            </a:ln>
            <a:effectLst/>
          </c:spPr>
          <c:invertIfNegative val="0"/>
          <c:dPt>
            <c:idx val="0"/>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FC86-4814-8AE6-B3ADA1A7D711}"/>
              </c:ext>
            </c:extLst>
          </c:dPt>
          <c:dPt>
            <c:idx val="1"/>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3-FC86-4814-8AE6-B3ADA1A7D711}"/>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Turnover</c:v>
                </c:pt>
              </c:strCache>
            </c:strRef>
          </c:cat>
          <c:val>
            <c:numRef>
              <c:f>Sheet1!$B$2</c:f>
              <c:numCache>
                <c:formatCode>0%</c:formatCode>
                <c:ptCount val="1"/>
                <c:pt idx="0">
                  <c:v>0.52</c:v>
                </c:pt>
              </c:numCache>
            </c:numRef>
          </c:val>
          <c:extLst>
            <c:ext xmlns:c16="http://schemas.microsoft.com/office/drawing/2014/chart" uri="{C3380CC4-5D6E-409C-BE32-E72D297353CC}">
              <c16:uniqueId val="{00000004-FC86-4814-8AE6-B3ADA1A7D711}"/>
            </c:ext>
          </c:extLst>
        </c:ser>
        <c:ser>
          <c:idx val="1"/>
          <c:order val="1"/>
          <c:tx>
            <c:strRef>
              <c:f>Sheet1!$C$1</c:f>
              <c:strCache>
                <c:ptCount val="1"/>
                <c:pt idx="0">
                  <c:v>£100-499k</c:v>
                </c:pt>
              </c:strCache>
            </c:strRef>
          </c:tx>
          <c:spPr>
            <a:solidFill>
              <a:schemeClr val="accent6">
                <a:lumMod val="50000"/>
              </a:schemeClr>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6-FC86-4814-8AE6-B3ADA1A7D711}"/>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8-FC86-4814-8AE6-B3ADA1A7D711}"/>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Turnover</c:v>
                </c:pt>
              </c:strCache>
            </c:strRef>
          </c:cat>
          <c:val>
            <c:numRef>
              <c:f>Sheet1!$C$2</c:f>
              <c:numCache>
                <c:formatCode>0%</c:formatCode>
                <c:ptCount val="1"/>
                <c:pt idx="0">
                  <c:v>0.26</c:v>
                </c:pt>
              </c:numCache>
            </c:numRef>
          </c:val>
          <c:extLst>
            <c:ext xmlns:c16="http://schemas.microsoft.com/office/drawing/2014/chart" uri="{C3380CC4-5D6E-409C-BE32-E72D297353CC}">
              <c16:uniqueId val="{00000009-FC86-4814-8AE6-B3ADA1A7D711}"/>
            </c:ext>
          </c:extLst>
        </c:ser>
        <c:ser>
          <c:idx val="2"/>
          <c:order val="2"/>
          <c:tx>
            <c:strRef>
              <c:f>Sheet1!$D$1</c:f>
              <c:strCache>
                <c:ptCount val="1"/>
                <c:pt idx="0">
                  <c:v>£500k +</c:v>
                </c:pt>
              </c:strCache>
            </c:strRef>
          </c:tx>
          <c:spPr>
            <a:solidFill>
              <a:schemeClr val="accent1">
                <a:lumMod val="50000"/>
              </a:schemeClr>
            </a:solidFill>
            <a:ln>
              <a:noFill/>
            </a:ln>
            <a:effectLst/>
          </c:spPr>
          <c:invertIfNegative val="0"/>
          <c:dPt>
            <c:idx val="0"/>
            <c:invertIfNegative val="0"/>
            <c:bubble3D val="0"/>
            <c:spPr>
              <a:solidFill>
                <a:schemeClr val="accent1">
                  <a:lumMod val="50000"/>
                </a:schemeClr>
              </a:solidFill>
              <a:ln>
                <a:noFill/>
              </a:ln>
              <a:effectLst/>
            </c:spPr>
            <c:extLst>
              <c:ext xmlns:c16="http://schemas.microsoft.com/office/drawing/2014/chart" uri="{C3380CC4-5D6E-409C-BE32-E72D297353CC}">
                <c16:uniqueId val="{0000000B-FC86-4814-8AE6-B3ADA1A7D711}"/>
              </c:ext>
            </c:extLst>
          </c:dPt>
          <c:dPt>
            <c:idx val="1"/>
            <c:invertIfNegative val="0"/>
            <c:bubble3D val="0"/>
            <c:spPr>
              <a:solidFill>
                <a:schemeClr val="accent1">
                  <a:lumMod val="50000"/>
                </a:schemeClr>
              </a:solidFill>
              <a:ln>
                <a:noFill/>
              </a:ln>
              <a:effectLst/>
            </c:spPr>
            <c:extLst>
              <c:ext xmlns:c16="http://schemas.microsoft.com/office/drawing/2014/chart" uri="{C3380CC4-5D6E-409C-BE32-E72D297353CC}">
                <c16:uniqueId val="{0000000D-FC86-4814-8AE6-B3ADA1A7D711}"/>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Turnover</c:v>
                </c:pt>
              </c:strCache>
            </c:strRef>
          </c:cat>
          <c:val>
            <c:numRef>
              <c:f>Sheet1!$D$2</c:f>
              <c:numCache>
                <c:formatCode>0%</c:formatCode>
                <c:ptCount val="1"/>
                <c:pt idx="0">
                  <c:v>0.19</c:v>
                </c:pt>
              </c:numCache>
            </c:numRef>
          </c:val>
          <c:extLst>
            <c:ext xmlns:c16="http://schemas.microsoft.com/office/drawing/2014/chart" uri="{C3380CC4-5D6E-409C-BE32-E72D297353CC}">
              <c16:uniqueId val="{0000000E-FC86-4814-8AE6-B3ADA1A7D711}"/>
            </c:ext>
          </c:extLst>
        </c:ser>
        <c:ser>
          <c:idx val="3"/>
          <c:order val="3"/>
          <c:tx>
            <c:strRef>
              <c:f>Sheet1!$E$1</c:f>
              <c:strCache>
                <c:ptCount val="1"/>
                <c:pt idx="0">
                  <c:v>Don't know</c:v>
                </c:pt>
              </c:strCache>
            </c:strRef>
          </c:tx>
          <c:spPr>
            <a:solidFill>
              <a:schemeClr val="accent6">
                <a:lumMod val="60000"/>
                <a:lumOff val="40000"/>
              </a:schemeClr>
            </a:solidFill>
            <a:ln>
              <a:noFill/>
            </a:ln>
            <a:effectLst/>
          </c:spPr>
          <c:invertIfNegative val="0"/>
          <c:cat>
            <c:strRef>
              <c:f>Sheet1!$A$2</c:f>
              <c:strCache>
                <c:ptCount val="1"/>
                <c:pt idx="0">
                  <c:v>Turnover</c:v>
                </c:pt>
              </c:strCache>
            </c:strRef>
          </c:cat>
          <c:val>
            <c:numRef>
              <c:f>Sheet1!$E$2</c:f>
              <c:numCache>
                <c:formatCode>0%</c:formatCode>
                <c:ptCount val="1"/>
                <c:pt idx="0">
                  <c:v>0.03</c:v>
                </c:pt>
              </c:numCache>
            </c:numRef>
          </c:val>
          <c:extLst>
            <c:ext xmlns:c16="http://schemas.microsoft.com/office/drawing/2014/chart" uri="{C3380CC4-5D6E-409C-BE32-E72D297353CC}">
              <c16:uniqueId val="{00000010-FC86-4814-8AE6-B3ADA1A7D711}"/>
            </c:ext>
          </c:extLst>
        </c:ser>
        <c:dLbls>
          <c:showLegendKey val="0"/>
          <c:showVal val="0"/>
          <c:showCatName val="0"/>
          <c:showSerName val="0"/>
          <c:showPercent val="0"/>
          <c:showBubbleSize val="0"/>
        </c:dLbls>
        <c:gapWidth val="50"/>
        <c:overlap val="100"/>
        <c:axId val="148014528"/>
        <c:axId val="148014920"/>
      </c:barChart>
      <c:catAx>
        <c:axId val="148014528"/>
        <c:scaling>
          <c:orientation val="minMax"/>
        </c:scaling>
        <c:delete val="1"/>
        <c:axPos val="l"/>
        <c:numFmt formatCode="General" sourceLinked="1"/>
        <c:majorTickMark val="none"/>
        <c:minorTickMark val="none"/>
        <c:tickLblPos val="nextTo"/>
        <c:crossAx val="148014920"/>
        <c:crosses val="autoZero"/>
        <c:auto val="1"/>
        <c:lblAlgn val="ctr"/>
        <c:lblOffset val="100"/>
        <c:noMultiLvlLbl val="0"/>
      </c:catAx>
      <c:valAx>
        <c:axId val="148014920"/>
        <c:scaling>
          <c:orientation val="minMax"/>
        </c:scaling>
        <c:delete val="1"/>
        <c:axPos val="b"/>
        <c:numFmt formatCode="0%" sourceLinked="1"/>
        <c:majorTickMark val="none"/>
        <c:minorTickMark val="none"/>
        <c:tickLblPos val="nextTo"/>
        <c:crossAx val="1480145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1-F93F-4F33-AD35-3AE622B4D399}"/>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F93F-4F33-AD35-3AE622B4D399}"/>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5-F93F-4F33-AD35-3AE622B4D399}"/>
              </c:ext>
            </c:extLst>
          </c:dPt>
          <c:cat>
            <c:strRef>
              <c:f>Sheet1!$A$2:$A$4</c:f>
              <c:strCache>
                <c:ptCount val="3"/>
                <c:pt idx="0">
                  <c:v>1st Qtr</c:v>
                </c:pt>
                <c:pt idx="2">
                  <c:v>2nd Qtr</c:v>
                </c:pt>
              </c:strCache>
            </c:strRef>
          </c:cat>
          <c:val>
            <c:numRef>
              <c:f>Sheet1!$B$2:$B$4</c:f>
              <c:numCache>
                <c:formatCode>0%</c:formatCode>
                <c:ptCount val="3"/>
                <c:pt idx="0">
                  <c:v>0.16</c:v>
                </c:pt>
                <c:pt idx="1">
                  <c:v>0.34</c:v>
                </c:pt>
                <c:pt idx="2">
                  <c:v>0.49999999999999989</c:v>
                </c:pt>
              </c:numCache>
            </c:numRef>
          </c:val>
          <c:extLst>
            <c:ext xmlns:c16="http://schemas.microsoft.com/office/drawing/2014/chart" uri="{C3380CC4-5D6E-409C-BE32-E72D297353CC}">
              <c16:uniqueId val="{00000006-F93F-4F33-AD35-3AE622B4D3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1-E986-4342-A6AB-72FA7CD0360D}"/>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E986-4342-A6AB-72FA7CD0360D}"/>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5-E986-4342-A6AB-72FA7CD0360D}"/>
              </c:ext>
            </c:extLst>
          </c:dPt>
          <c:cat>
            <c:strRef>
              <c:f>Sheet1!$A$2:$A$4</c:f>
              <c:strCache>
                <c:ptCount val="3"/>
                <c:pt idx="0">
                  <c:v>1st Qtr</c:v>
                </c:pt>
                <c:pt idx="2">
                  <c:v>2nd Qtr</c:v>
                </c:pt>
              </c:strCache>
            </c:strRef>
          </c:cat>
          <c:val>
            <c:numRef>
              <c:f>Sheet1!$B$2:$B$4</c:f>
              <c:numCache>
                <c:formatCode>0%</c:formatCode>
                <c:ptCount val="3"/>
                <c:pt idx="0">
                  <c:v>0.5</c:v>
                </c:pt>
                <c:pt idx="1">
                  <c:v>0.5</c:v>
                </c:pt>
                <c:pt idx="2">
                  <c:v>0</c:v>
                </c:pt>
              </c:numCache>
            </c:numRef>
          </c:val>
          <c:extLst>
            <c:ext xmlns:c16="http://schemas.microsoft.com/office/drawing/2014/chart" uri="{C3380CC4-5D6E-409C-BE32-E72D297353CC}">
              <c16:uniqueId val="{00000006-E986-4342-A6AB-72FA7CD0360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5624999999999998"/>
          <c:w val="1"/>
          <c:h val="0.43941560039370076"/>
        </c:manualLayout>
      </c:layout>
      <c:barChart>
        <c:barDir val="col"/>
        <c:grouping val="clustered"/>
        <c:varyColors val="0"/>
        <c:ser>
          <c:idx val="0"/>
          <c:order val="0"/>
          <c:tx>
            <c:strRef>
              <c:f>Sheet1!$B$1</c:f>
              <c:strCache>
                <c:ptCount val="1"/>
                <c:pt idx="0">
                  <c:v>Likely to come across live-to-digital here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Facebook</c:v>
                </c:pt>
                <c:pt idx="1">
                  <c:v>Advertising</c:v>
                </c:pt>
                <c:pt idx="2">
                  <c:v>YouTube</c:v>
                </c:pt>
                <c:pt idx="3">
                  <c:v>Arts organisation website</c:v>
                </c:pt>
                <c:pt idx="4">
                  <c:v>Friend/ colleague</c:v>
                </c:pt>
                <c:pt idx="5">
                  <c:v>Newsletter</c:v>
                </c:pt>
                <c:pt idx="6">
                  <c:v>Poster outside venue</c:v>
                </c:pt>
                <c:pt idx="7">
                  <c:v>Twitter</c:v>
                </c:pt>
                <c:pt idx="8">
                  <c:v>Instagram</c:v>
                </c:pt>
                <c:pt idx="9">
                  <c:v>Snapchat</c:v>
                </c:pt>
              </c:strCache>
            </c:strRef>
          </c:cat>
          <c:val>
            <c:numRef>
              <c:f>Sheet1!$B$2:$B$11</c:f>
              <c:numCache>
                <c:formatCode>0%</c:formatCode>
                <c:ptCount val="10"/>
                <c:pt idx="0">
                  <c:v>0.39</c:v>
                </c:pt>
                <c:pt idx="1">
                  <c:v>0.36</c:v>
                </c:pt>
                <c:pt idx="2">
                  <c:v>0.33</c:v>
                </c:pt>
                <c:pt idx="3">
                  <c:v>0.23</c:v>
                </c:pt>
                <c:pt idx="4">
                  <c:v>0.23</c:v>
                </c:pt>
                <c:pt idx="5">
                  <c:v>0.19</c:v>
                </c:pt>
                <c:pt idx="6">
                  <c:v>0.18</c:v>
                </c:pt>
                <c:pt idx="7">
                  <c:v>0.16</c:v>
                </c:pt>
                <c:pt idx="8">
                  <c:v>0.13</c:v>
                </c:pt>
                <c:pt idx="9">
                  <c:v>0.09</c:v>
                </c:pt>
              </c:numCache>
            </c:numRef>
          </c:val>
          <c:extLst>
            <c:ext xmlns:c16="http://schemas.microsoft.com/office/drawing/2014/chart" uri="{C3380CC4-5D6E-409C-BE32-E72D297353CC}">
              <c16:uniqueId val="{00000000-B01B-4E27-8B8E-52561762BEDD}"/>
            </c:ext>
          </c:extLst>
        </c:ser>
        <c:ser>
          <c:idx val="1"/>
          <c:order val="1"/>
          <c:tx>
            <c:strRef>
              <c:f>Sheet1!$C$1</c:f>
              <c:strCache>
                <c:ptCount val="1"/>
                <c:pt idx="0">
                  <c:v>Likely to engage with live-to-digital if I came across it here*</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Facebook</c:v>
                </c:pt>
                <c:pt idx="1">
                  <c:v>Advertising</c:v>
                </c:pt>
                <c:pt idx="2">
                  <c:v>YouTube</c:v>
                </c:pt>
                <c:pt idx="3">
                  <c:v>Arts organisation website</c:v>
                </c:pt>
                <c:pt idx="4">
                  <c:v>Friend/ colleague</c:v>
                </c:pt>
                <c:pt idx="5">
                  <c:v>Newsletter</c:v>
                </c:pt>
                <c:pt idx="6">
                  <c:v>Poster outside venue</c:v>
                </c:pt>
                <c:pt idx="7">
                  <c:v>Twitter</c:v>
                </c:pt>
                <c:pt idx="8">
                  <c:v>Instagram</c:v>
                </c:pt>
                <c:pt idx="9">
                  <c:v>Snapchat</c:v>
                </c:pt>
              </c:strCache>
            </c:strRef>
          </c:cat>
          <c:val>
            <c:numRef>
              <c:f>Sheet1!$C$2:$C$11</c:f>
              <c:numCache>
                <c:formatCode>0%</c:formatCode>
                <c:ptCount val="10"/>
                <c:pt idx="0">
                  <c:v>0.31</c:v>
                </c:pt>
                <c:pt idx="1">
                  <c:v>0.2</c:v>
                </c:pt>
                <c:pt idx="2">
                  <c:v>0.33</c:v>
                </c:pt>
                <c:pt idx="3">
                  <c:v>0.13</c:v>
                </c:pt>
                <c:pt idx="4">
                  <c:v>0.19</c:v>
                </c:pt>
                <c:pt idx="5">
                  <c:v>0.12</c:v>
                </c:pt>
                <c:pt idx="6">
                  <c:v>0.08</c:v>
                </c:pt>
                <c:pt idx="7">
                  <c:v>0.1</c:v>
                </c:pt>
                <c:pt idx="8">
                  <c:v>0.11</c:v>
                </c:pt>
                <c:pt idx="9">
                  <c:v>0.08</c:v>
                </c:pt>
              </c:numCache>
            </c:numRef>
          </c:val>
          <c:extLst>
            <c:ext xmlns:c16="http://schemas.microsoft.com/office/drawing/2014/chart" uri="{C3380CC4-5D6E-409C-BE32-E72D297353CC}">
              <c16:uniqueId val="{00000001-B01B-4E27-8B8E-52561762BEDD}"/>
            </c:ext>
          </c:extLst>
        </c:ser>
        <c:dLbls>
          <c:showLegendKey val="0"/>
          <c:showVal val="0"/>
          <c:showCatName val="0"/>
          <c:showSerName val="0"/>
          <c:showPercent val="0"/>
          <c:showBubbleSize val="0"/>
        </c:dLbls>
        <c:gapWidth val="72"/>
        <c:axId val="361785720"/>
        <c:axId val="361786112"/>
      </c:barChart>
      <c:catAx>
        <c:axId val="361785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61786112"/>
        <c:crosses val="autoZero"/>
        <c:auto val="1"/>
        <c:lblAlgn val="ctr"/>
        <c:lblOffset val="100"/>
        <c:noMultiLvlLbl val="0"/>
      </c:catAx>
      <c:valAx>
        <c:axId val="361786112"/>
        <c:scaling>
          <c:orientation val="minMax"/>
        </c:scaling>
        <c:delete val="1"/>
        <c:axPos val="l"/>
        <c:numFmt formatCode="0%" sourceLinked="1"/>
        <c:majorTickMark val="none"/>
        <c:minorTickMark val="none"/>
        <c:tickLblPos val="nextTo"/>
        <c:crossAx val="361785720"/>
        <c:crosses val="autoZero"/>
        <c:crossBetween val="between"/>
      </c:valAx>
      <c:spPr>
        <a:noFill/>
        <a:ln>
          <a:noFill/>
        </a:ln>
        <a:effectLst/>
      </c:spPr>
    </c:plotArea>
    <c:legend>
      <c:legendPos val="b"/>
      <c:layout>
        <c:manualLayout>
          <c:xMode val="edge"/>
          <c:yMode val="edge"/>
          <c:x val="0.35663169668900313"/>
          <c:y val="0.21562500000000001"/>
          <c:w val="0.64336830331099681"/>
          <c:h val="0.1159918799212598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5624999999999998"/>
          <c:w val="1"/>
          <c:h val="0.43941560039370076"/>
        </c:manualLayout>
      </c:layout>
      <c:barChart>
        <c:barDir val="col"/>
        <c:grouping val="clustered"/>
        <c:varyColors val="0"/>
        <c:ser>
          <c:idx val="0"/>
          <c:order val="0"/>
          <c:tx>
            <c:strRef>
              <c:f>Sheet1!$B$1</c:f>
              <c:strCache>
                <c:ptCount val="1"/>
                <c:pt idx="0">
                  <c:v>Ever use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7"/>
                <c:pt idx="0">
                  <c:v>Laptop</c:v>
                </c:pt>
                <c:pt idx="1">
                  <c:v>Smartphone</c:v>
                </c:pt>
                <c:pt idx="2">
                  <c:v>Desktop 
computer</c:v>
                </c:pt>
                <c:pt idx="3">
                  <c:v>Tablet</c:v>
                </c:pt>
                <c:pt idx="4">
                  <c:v>Smart TV</c:v>
                </c:pt>
                <c:pt idx="5">
                  <c:v>Non-
connected 
TV</c:v>
                </c:pt>
                <c:pt idx="6">
                  <c:v>Games 
console</c:v>
                </c:pt>
              </c:strCache>
            </c:strRef>
          </c:cat>
          <c:val>
            <c:numRef>
              <c:f>Sheet1!$B$2:$B$10</c:f>
              <c:numCache>
                <c:formatCode>0%</c:formatCode>
                <c:ptCount val="7"/>
                <c:pt idx="0">
                  <c:v>0.37</c:v>
                </c:pt>
                <c:pt idx="1">
                  <c:v>0.33</c:v>
                </c:pt>
                <c:pt idx="2">
                  <c:v>0.25</c:v>
                </c:pt>
                <c:pt idx="3">
                  <c:v>0.24</c:v>
                </c:pt>
                <c:pt idx="4">
                  <c:v>0.2</c:v>
                </c:pt>
                <c:pt idx="5">
                  <c:v>0.1</c:v>
                </c:pt>
                <c:pt idx="6">
                  <c:v>7.0000000000000007E-2</c:v>
                </c:pt>
              </c:numCache>
            </c:numRef>
          </c:val>
          <c:extLst>
            <c:ext xmlns:c16="http://schemas.microsoft.com/office/drawing/2014/chart" uri="{C3380CC4-5D6E-409C-BE32-E72D297353CC}">
              <c16:uniqueId val="{00000000-B01B-4E27-8B8E-52561762BEDD}"/>
            </c:ext>
          </c:extLst>
        </c:ser>
        <c:ser>
          <c:idx val="1"/>
          <c:order val="1"/>
          <c:tx>
            <c:strRef>
              <c:f>Sheet1!$C$1</c:f>
              <c:strCache>
                <c:ptCount val="1"/>
                <c:pt idx="0">
                  <c:v>Use most often</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7"/>
                <c:pt idx="0">
                  <c:v>Laptop</c:v>
                </c:pt>
                <c:pt idx="1">
                  <c:v>Smartphone</c:v>
                </c:pt>
                <c:pt idx="2">
                  <c:v>Desktop 
computer</c:v>
                </c:pt>
                <c:pt idx="3">
                  <c:v>Tablet</c:v>
                </c:pt>
                <c:pt idx="4">
                  <c:v>Smart TV</c:v>
                </c:pt>
                <c:pt idx="5">
                  <c:v>Non-
connected 
TV</c:v>
                </c:pt>
                <c:pt idx="6">
                  <c:v>Games 
console</c:v>
                </c:pt>
              </c:strCache>
            </c:strRef>
          </c:cat>
          <c:val>
            <c:numRef>
              <c:f>Sheet1!$C$2:$C$10</c:f>
              <c:numCache>
                <c:formatCode>0%</c:formatCode>
                <c:ptCount val="7"/>
                <c:pt idx="0">
                  <c:v>0.21</c:v>
                </c:pt>
                <c:pt idx="1">
                  <c:v>0.21</c:v>
                </c:pt>
                <c:pt idx="2">
                  <c:v>0.15</c:v>
                </c:pt>
                <c:pt idx="3">
                  <c:v>0.09</c:v>
                </c:pt>
                <c:pt idx="4">
                  <c:v>0.09</c:v>
                </c:pt>
                <c:pt idx="5">
                  <c:v>0.04</c:v>
                </c:pt>
                <c:pt idx="6">
                  <c:v>0.02</c:v>
                </c:pt>
              </c:numCache>
            </c:numRef>
          </c:val>
          <c:extLst>
            <c:ext xmlns:c16="http://schemas.microsoft.com/office/drawing/2014/chart" uri="{C3380CC4-5D6E-409C-BE32-E72D297353CC}">
              <c16:uniqueId val="{00000001-B01B-4E27-8B8E-52561762BEDD}"/>
            </c:ext>
          </c:extLst>
        </c:ser>
        <c:dLbls>
          <c:showLegendKey val="0"/>
          <c:showVal val="0"/>
          <c:showCatName val="0"/>
          <c:showSerName val="0"/>
          <c:showPercent val="0"/>
          <c:showBubbleSize val="0"/>
        </c:dLbls>
        <c:gapWidth val="72"/>
        <c:axId val="360346000"/>
        <c:axId val="360346392"/>
      </c:barChart>
      <c:catAx>
        <c:axId val="36034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60346392"/>
        <c:crosses val="autoZero"/>
        <c:auto val="1"/>
        <c:lblAlgn val="ctr"/>
        <c:lblOffset val="100"/>
        <c:noMultiLvlLbl val="0"/>
      </c:catAx>
      <c:valAx>
        <c:axId val="360346392"/>
        <c:scaling>
          <c:orientation val="minMax"/>
        </c:scaling>
        <c:delete val="1"/>
        <c:axPos val="l"/>
        <c:numFmt formatCode="0%" sourceLinked="1"/>
        <c:majorTickMark val="none"/>
        <c:minorTickMark val="none"/>
        <c:tickLblPos val="nextTo"/>
        <c:crossAx val="360346000"/>
        <c:crosses val="autoZero"/>
        <c:crossBetween val="between"/>
      </c:valAx>
      <c:spPr>
        <a:noFill/>
        <a:ln>
          <a:noFill/>
        </a:ln>
        <a:effectLst/>
      </c:spPr>
    </c:plotArea>
    <c:legend>
      <c:legendPos val="b"/>
      <c:layout>
        <c:manualLayout>
          <c:xMode val="edge"/>
          <c:yMode val="edge"/>
          <c:x val="0.67921054233909661"/>
          <c:y val="0.390625"/>
          <c:w val="0.28673648793082962"/>
          <c:h val="6.286687992125984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162532751347704E-5"/>
          <c:y val="0.13384375000000001"/>
          <c:w val="0.97914156595224466"/>
          <c:h val="0.4284498031496062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At home on your own</c:v>
                </c:pt>
                <c:pt idx="1">
                  <c:v>With your friends and family</c:v>
                </c:pt>
                <c:pt idx="2">
                  <c:v>Stumble upon it whilst online e.g. through social media</c:v>
                </c:pt>
                <c:pt idx="3">
                  <c:v>When you have some spare time to kill - e.g. while waiting for someone</c:v>
                </c:pt>
                <c:pt idx="4">
                  <c:v>You have it on in the background when you're doing other things</c:v>
                </c:pt>
                <c:pt idx="5">
                  <c:v>When researching for your personal artistic practice or to persue an interest </c:v>
                </c:pt>
                <c:pt idx="6">
                  <c:v>While commuting</c:v>
                </c:pt>
              </c:strCache>
            </c:strRef>
          </c:cat>
          <c:val>
            <c:numRef>
              <c:f>Sheet1!$B$2:$B$8</c:f>
              <c:numCache>
                <c:formatCode>0%</c:formatCode>
                <c:ptCount val="7"/>
                <c:pt idx="0">
                  <c:v>0.47</c:v>
                </c:pt>
                <c:pt idx="1">
                  <c:v>0.26</c:v>
                </c:pt>
                <c:pt idx="2">
                  <c:v>0.24</c:v>
                </c:pt>
                <c:pt idx="3">
                  <c:v>0.22</c:v>
                </c:pt>
                <c:pt idx="4">
                  <c:v>0.17</c:v>
                </c:pt>
                <c:pt idx="5">
                  <c:v>0.13</c:v>
                </c:pt>
                <c:pt idx="6">
                  <c:v>0.09</c:v>
                </c:pt>
              </c:numCache>
            </c:numRef>
          </c:val>
          <c:extLst>
            <c:ext xmlns:c16="http://schemas.microsoft.com/office/drawing/2014/chart" uri="{C3380CC4-5D6E-409C-BE32-E72D297353CC}">
              <c16:uniqueId val="{00000000-05A0-4E7D-B2E6-2AA29C0CB84B}"/>
            </c:ext>
          </c:extLst>
        </c:ser>
        <c:dLbls>
          <c:showLegendKey val="0"/>
          <c:showVal val="0"/>
          <c:showCatName val="0"/>
          <c:showSerName val="0"/>
          <c:showPercent val="0"/>
          <c:showBubbleSize val="0"/>
        </c:dLbls>
        <c:gapWidth val="99"/>
        <c:overlap val="-27"/>
        <c:axId val="360344040"/>
        <c:axId val="360344824"/>
      </c:barChart>
      <c:catAx>
        <c:axId val="360344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60344824"/>
        <c:crosses val="autoZero"/>
        <c:auto val="1"/>
        <c:lblAlgn val="ctr"/>
        <c:lblOffset val="100"/>
        <c:noMultiLvlLbl val="0"/>
      </c:catAx>
      <c:valAx>
        <c:axId val="360344824"/>
        <c:scaling>
          <c:orientation val="minMax"/>
        </c:scaling>
        <c:delete val="1"/>
        <c:axPos val="l"/>
        <c:numFmt formatCode="0%" sourceLinked="1"/>
        <c:majorTickMark val="none"/>
        <c:minorTickMark val="none"/>
        <c:tickLblPos val="nextTo"/>
        <c:crossAx val="360344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6902793667806559"/>
          <c:y val="3.4375000000000003E-2"/>
          <c:w val="0.30444764902608029"/>
          <c:h val="0.84963312007874014"/>
        </c:manualLayout>
      </c:layout>
      <c:barChart>
        <c:barDir val="bar"/>
        <c:grouping val="clustered"/>
        <c:varyColors val="0"/>
        <c:ser>
          <c:idx val="0"/>
          <c:order val="0"/>
          <c:tx>
            <c:strRef>
              <c:f>Sheet1!$B$1</c:f>
              <c:strCache>
                <c:ptCount val="1"/>
                <c:pt idx="0">
                  <c:v>A reason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3"/>
                <c:pt idx="0">
                  <c:v>Able to engage with it in the comfort of my own home</c:v>
                </c:pt>
                <c:pt idx="1">
                  <c:v>Suited the mood I was in when I came across it</c:v>
                </c:pt>
                <c:pt idx="2">
                  <c:v>Couldn't make it to the real-world event/exhibition</c:v>
                </c:pt>
                <c:pt idx="3">
                  <c:v>Real-world event/exhibition was too expensive</c:v>
                </c:pt>
                <c:pt idx="4">
                  <c:v>Wasn't sure if I'd like it so I wanted to check it out</c:v>
                </c:pt>
                <c:pt idx="5">
                  <c:v>Live-to-digital version was free</c:v>
                </c:pt>
                <c:pt idx="6">
                  <c:v>Able to engage with it at a time that suited me</c:v>
                </c:pt>
                <c:pt idx="7">
                  <c:v>Real-world event/exhibition was too far away</c:v>
                </c:pt>
                <c:pt idx="8">
                  <c:v>Real-world event/exhibition had happened in the past</c:v>
                </c:pt>
                <c:pt idx="9">
                  <c:v>Real-world event/exhibition was sold out</c:v>
                </c:pt>
                <c:pt idx="10">
                  <c:v>Able to engage with the subject or art form in multiple ways</c:v>
                </c:pt>
                <c:pt idx="11">
                  <c:v>Went to the real-world event/exhibition and want to re-live it</c:v>
                </c:pt>
                <c:pt idx="12">
                  <c:v>Able to engage with multiple pieces of content at once</c:v>
                </c:pt>
              </c:strCache>
            </c:strRef>
          </c:cat>
          <c:val>
            <c:numRef>
              <c:f>Sheet1!$B$2:$B$15</c:f>
              <c:numCache>
                <c:formatCode>0%</c:formatCode>
                <c:ptCount val="14"/>
                <c:pt idx="0">
                  <c:v>0.23</c:v>
                </c:pt>
                <c:pt idx="1">
                  <c:v>0.21</c:v>
                </c:pt>
                <c:pt idx="2">
                  <c:v>0.2</c:v>
                </c:pt>
                <c:pt idx="3">
                  <c:v>0.2</c:v>
                </c:pt>
                <c:pt idx="4">
                  <c:v>0.19</c:v>
                </c:pt>
                <c:pt idx="5">
                  <c:v>0.25</c:v>
                </c:pt>
                <c:pt idx="6">
                  <c:v>0.22</c:v>
                </c:pt>
                <c:pt idx="7">
                  <c:v>0.22</c:v>
                </c:pt>
                <c:pt idx="8">
                  <c:v>0.14000000000000001</c:v>
                </c:pt>
                <c:pt idx="9">
                  <c:v>0.1</c:v>
                </c:pt>
                <c:pt idx="10">
                  <c:v>0.09</c:v>
                </c:pt>
                <c:pt idx="11">
                  <c:v>0.1</c:v>
                </c:pt>
                <c:pt idx="12">
                  <c:v>0.11</c:v>
                </c:pt>
                <c:pt idx="13">
                  <c:v>0.09</c:v>
                </c:pt>
              </c:numCache>
            </c:numRef>
          </c:val>
          <c:extLst>
            <c:ext xmlns:c16="http://schemas.microsoft.com/office/drawing/2014/chart" uri="{C3380CC4-5D6E-409C-BE32-E72D297353CC}">
              <c16:uniqueId val="{00000000-970C-4097-92DD-2D71FCEF9EE0}"/>
            </c:ext>
          </c:extLst>
        </c:ser>
        <c:ser>
          <c:idx val="1"/>
          <c:order val="1"/>
          <c:tx>
            <c:strRef>
              <c:f>Sheet1!$C$1</c:f>
              <c:strCache>
                <c:ptCount val="1"/>
                <c:pt idx="0">
                  <c:v>The main reason</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3"/>
                <c:pt idx="0">
                  <c:v>Able to engage with it in the comfort of my own home</c:v>
                </c:pt>
                <c:pt idx="1">
                  <c:v>Suited the mood I was in when I came across it</c:v>
                </c:pt>
                <c:pt idx="2">
                  <c:v>Couldn't make it to the real-world event/exhibition</c:v>
                </c:pt>
                <c:pt idx="3">
                  <c:v>Real-world event/exhibition was too expensive</c:v>
                </c:pt>
                <c:pt idx="4">
                  <c:v>Wasn't sure if I'd like it so I wanted to check it out</c:v>
                </c:pt>
                <c:pt idx="5">
                  <c:v>Live-to-digital version was free</c:v>
                </c:pt>
                <c:pt idx="6">
                  <c:v>Able to engage with it at a time that suited me</c:v>
                </c:pt>
                <c:pt idx="7">
                  <c:v>Real-world event/exhibition was too far away</c:v>
                </c:pt>
                <c:pt idx="8">
                  <c:v>Real-world event/exhibition had happened in the past</c:v>
                </c:pt>
                <c:pt idx="9">
                  <c:v>Real-world event/exhibition was sold out</c:v>
                </c:pt>
                <c:pt idx="10">
                  <c:v>Able to engage with the subject or art form in multiple ways</c:v>
                </c:pt>
                <c:pt idx="11">
                  <c:v>Went to the real-world event/exhibition and want to re-live it</c:v>
                </c:pt>
                <c:pt idx="12">
                  <c:v>Able to engage with multiple pieces of content at once</c:v>
                </c:pt>
              </c:strCache>
            </c:strRef>
          </c:cat>
          <c:val>
            <c:numRef>
              <c:f>Sheet1!$C$2:$C$15</c:f>
              <c:numCache>
                <c:formatCode>0%</c:formatCode>
                <c:ptCount val="14"/>
                <c:pt idx="0">
                  <c:v>0.09</c:v>
                </c:pt>
                <c:pt idx="1">
                  <c:v>0.09</c:v>
                </c:pt>
                <c:pt idx="2">
                  <c:v>0.09</c:v>
                </c:pt>
                <c:pt idx="3">
                  <c:v>0.09</c:v>
                </c:pt>
                <c:pt idx="4">
                  <c:v>0.09</c:v>
                </c:pt>
                <c:pt idx="5">
                  <c:v>0.08</c:v>
                </c:pt>
                <c:pt idx="6">
                  <c:v>0.08</c:v>
                </c:pt>
                <c:pt idx="7">
                  <c:v>0.08</c:v>
                </c:pt>
                <c:pt idx="8">
                  <c:v>0.04</c:v>
                </c:pt>
                <c:pt idx="9">
                  <c:v>0.04</c:v>
                </c:pt>
                <c:pt idx="10">
                  <c:v>0.04</c:v>
                </c:pt>
                <c:pt idx="11">
                  <c:v>0.03</c:v>
                </c:pt>
                <c:pt idx="12">
                  <c:v>0.03</c:v>
                </c:pt>
                <c:pt idx="13">
                  <c:v>0.02</c:v>
                </c:pt>
              </c:numCache>
            </c:numRef>
          </c:val>
          <c:extLst>
            <c:ext xmlns:c16="http://schemas.microsoft.com/office/drawing/2014/chart" uri="{C3380CC4-5D6E-409C-BE32-E72D297353CC}">
              <c16:uniqueId val="{00000001-970C-4097-92DD-2D71FCEF9EE0}"/>
            </c:ext>
          </c:extLst>
        </c:ser>
        <c:dLbls>
          <c:showLegendKey val="0"/>
          <c:showVal val="0"/>
          <c:showCatName val="0"/>
          <c:showSerName val="0"/>
          <c:showPercent val="0"/>
          <c:showBubbleSize val="0"/>
        </c:dLbls>
        <c:gapWidth val="72"/>
        <c:axId val="361788464"/>
        <c:axId val="361788856"/>
      </c:barChart>
      <c:catAx>
        <c:axId val="3617884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61788856"/>
        <c:crosses val="autoZero"/>
        <c:auto val="1"/>
        <c:lblAlgn val="ctr"/>
        <c:lblOffset val="100"/>
        <c:noMultiLvlLbl val="0"/>
      </c:catAx>
      <c:valAx>
        <c:axId val="361788856"/>
        <c:scaling>
          <c:orientation val="minMax"/>
          <c:max val="0.30000000000000004"/>
        </c:scaling>
        <c:delete val="1"/>
        <c:axPos val="t"/>
        <c:numFmt formatCode="0%" sourceLinked="1"/>
        <c:majorTickMark val="out"/>
        <c:minorTickMark val="none"/>
        <c:tickLblPos val="nextTo"/>
        <c:crossAx val="361788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Sheet1!$A$2</c:f>
              <c:strCache>
                <c:ptCount val="1"/>
                <c:pt idx="0">
                  <c:v>Strongly disagree</c:v>
                </c:pt>
              </c:strCache>
            </c:strRef>
          </c:tx>
          <c:spPr>
            <a:solidFill>
              <a:schemeClr val="accent5">
                <a:lumMod val="50000"/>
              </a:schemeClr>
            </a:solidFill>
            <a:ln w="762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0.04</c:v>
                </c:pt>
              </c:numCache>
            </c:numRef>
          </c:val>
          <c:extLst>
            <c:ext xmlns:c16="http://schemas.microsoft.com/office/drawing/2014/chart" uri="{C3380CC4-5D6E-409C-BE32-E72D297353CC}">
              <c16:uniqueId val="{00000000-D293-4F89-942D-F4848DFE8886}"/>
            </c:ext>
          </c:extLst>
        </c:ser>
        <c:ser>
          <c:idx val="1"/>
          <c:order val="1"/>
          <c:tx>
            <c:strRef>
              <c:f>Sheet1!$A$3</c:f>
              <c:strCache>
                <c:ptCount val="1"/>
                <c:pt idx="0">
                  <c:v>Disagree</c:v>
                </c:pt>
              </c:strCache>
            </c:strRef>
          </c:tx>
          <c:spPr>
            <a:solidFill>
              <a:schemeClr val="accent5"/>
            </a:solidFill>
            <a:ln w="762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0.1</c:v>
                </c:pt>
              </c:numCache>
            </c:numRef>
          </c:val>
          <c:extLst>
            <c:ext xmlns:c16="http://schemas.microsoft.com/office/drawing/2014/chart" uri="{C3380CC4-5D6E-409C-BE32-E72D297353CC}">
              <c16:uniqueId val="{00000001-D293-4F89-942D-F4848DFE8886}"/>
            </c:ext>
          </c:extLst>
        </c:ser>
        <c:ser>
          <c:idx val="2"/>
          <c:order val="2"/>
          <c:tx>
            <c:strRef>
              <c:f>Sheet1!$A$4</c:f>
              <c:strCache>
                <c:ptCount val="1"/>
                <c:pt idx="0">
                  <c:v>Neither</c:v>
                </c:pt>
              </c:strCache>
            </c:strRef>
          </c:tx>
          <c:spPr>
            <a:solidFill>
              <a:schemeClr val="accent6"/>
            </a:solidFill>
            <a:ln w="762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0.38</c:v>
                </c:pt>
              </c:numCache>
            </c:numRef>
          </c:val>
          <c:extLst>
            <c:ext xmlns:c16="http://schemas.microsoft.com/office/drawing/2014/chart" uri="{C3380CC4-5D6E-409C-BE32-E72D297353CC}">
              <c16:uniqueId val="{00000002-D293-4F89-942D-F4848DFE8886}"/>
            </c:ext>
          </c:extLst>
        </c:ser>
        <c:ser>
          <c:idx val="3"/>
          <c:order val="3"/>
          <c:tx>
            <c:strRef>
              <c:f>Sheet1!$A$5</c:f>
              <c:strCache>
                <c:ptCount val="1"/>
                <c:pt idx="0">
                  <c:v>Agree</c:v>
                </c:pt>
              </c:strCache>
            </c:strRef>
          </c:tx>
          <c:spPr>
            <a:solidFill>
              <a:schemeClr val="accent1"/>
            </a:solidFill>
            <a:ln w="762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0.35</c:v>
                </c:pt>
              </c:numCache>
            </c:numRef>
          </c:val>
          <c:extLst>
            <c:ext xmlns:c16="http://schemas.microsoft.com/office/drawing/2014/chart" uri="{C3380CC4-5D6E-409C-BE32-E72D297353CC}">
              <c16:uniqueId val="{00000003-D293-4F89-942D-F4848DFE8886}"/>
            </c:ext>
          </c:extLst>
        </c:ser>
        <c:ser>
          <c:idx val="4"/>
          <c:order val="4"/>
          <c:tx>
            <c:strRef>
              <c:f>Sheet1!$A$6</c:f>
              <c:strCache>
                <c:ptCount val="1"/>
                <c:pt idx="0">
                  <c:v>Strongly agree</c:v>
                </c:pt>
              </c:strCache>
            </c:strRef>
          </c:tx>
          <c:spPr>
            <a:solidFill>
              <a:schemeClr val="accent1">
                <a:lumMod val="50000"/>
              </a:schemeClr>
            </a:solidFill>
            <a:ln w="762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0.13</c:v>
                </c:pt>
              </c:numCache>
            </c:numRef>
          </c:val>
          <c:extLst>
            <c:ext xmlns:c16="http://schemas.microsoft.com/office/drawing/2014/chart" uri="{C3380CC4-5D6E-409C-BE32-E72D297353CC}">
              <c16:uniqueId val="{00000004-D293-4F89-942D-F4848DFE8886}"/>
            </c:ext>
          </c:extLst>
        </c:ser>
        <c:dLbls>
          <c:showLegendKey val="0"/>
          <c:showVal val="0"/>
          <c:showCatName val="0"/>
          <c:showSerName val="0"/>
          <c:showPercent val="0"/>
          <c:showBubbleSize val="0"/>
        </c:dLbls>
        <c:gapWidth val="150"/>
        <c:overlap val="100"/>
        <c:axId val="361790032"/>
        <c:axId val="361790424"/>
      </c:barChart>
      <c:catAx>
        <c:axId val="361790032"/>
        <c:scaling>
          <c:orientation val="minMax"/>
        </c:scaling>
        <c:delete val="1"/>
        <c:axPos val="b"/>
        <c:numFmt formatCode="General" sourceLinked="1"/>
        <c:majorTickMark val="none"/>
        <c:minorTickMark val="none"/>
        <c:tickLblPos val="nextTo"/>
        <c:crossAx val="361790424"/>
        <c:crosses val="autoZero"/>
        <c:auto val="1"/>
        <c:lblAlgn val="ctr"/>
        <c:lblOffset val="100"/>
        <c:noMultiLvlLbl val="0"/>
      </c:catAx>
      <c:valAx>
        <c:axId val="361790424"/>
        <c:scaling>
          <c:orientation val="minMax"/>
        </c:scaling>
        <c:delete val="1"/>
        <c:axPos val="l"/>
        <c:numFmt formatCode="0%" sourceLinked="1"/>
        <c:majorTickMark val="none"/>
        <c:minorTickMark val="none"/>
        <c:tickLblPos val="nextTo"/>
        <c:crossAx val="361790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Sheet1!$A$2</c:f>
              <c:strCache>
                <c:ptCount val="1"/>
                <c:pt idx="0">
                  <c:v>Strongly disagree</c:v>
                </c:pt>
              </c:strCache>
            </c:strRef>
          </c:tx>
          <c:spPr>
            <a:solidFill>
              <a:schemeClr val="accent5">
                <a:lumMod val="50000"/>
              </a:schemeClr>
            </a:solidFill>
            <a:ln w="762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0.03</c:v>
                </c:pt>
              </c:numCache>
            </c:numRef>
          </c:val>
          <c:extLst>
            <c:ext xmlns:c16="http://schemas.microsoft.com/office/drawing/2014/chart" uri="{C3380CC4-5D6E-409C-BE32-E72D297353CC}">
              <c16:uniqueId val="{00000000-4C24-4E02-937D-D8424AD6A5BF}"/>
            </c:ext>
          </c:extLst>
        </c:ser>
        <c:ser>
          <c:idx val="1"/>
          <c:order val="1"/>
          <c:tx>
            <c:strRef>
              <c:f>Sheet1!$A$3</c:f>
              <c:strCache>
                <c:ptCount val="1"/>
                <c:pt idx="0">
                  <c:v>Disagree</c:v>
                </c:pt>
              </c:strCache>
            </c:strRef>
          </c:tx>
          <c:spPr>
            <a:solidFill>
              <a:schemeClr val="accent5"/>
            </a:solidFill>
            <a:ln w="127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0.12</c:v>
                </c:pt>
              </c:numCache>
            </c:numRef>
          </c:val>
          <c:extLst>
            <c:ext xmlns:c16="http://schemas.microsoft.com/office/drawing/2014/chart" uri="{C3380CC4-5D6E-409C-BE32-E72D297353CC}">
              <c16:uniqueId val="{00000001-4C24-4E02-937D-D8424AD6A5BF}"/>
            </c:ext>
          </c:extLst>
        </c:ser>
        <c:ser>
          <c:idx val="2"/>
          <c:order val="2"/>
          <c:tx>
            <c:strRef>
              <c:f>Sheet1!$A$4</c:f>
              <c:strCache>
                <c:ptCount val="1"/>
                <c:pt idx="0">
                  <c:v>Neither</c:v>
                </c:pt>
              </c:strCache>
            </c:strRef>
          </c:tx>
          <c:spPr>
            <a:solidFill>
              <a:schemeClr val="accent6"/>
            </a:solidFill>
            <a:ln w="762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0.42</c:v>
                </c:pt>
              </c:numCache>
            </c:numRef>
          </c:val>
          <c:extLst>
            <c:ext xmlns:c16="http://schemas.microsoft.com/office/drawing/2014/chart" uri="{C3380CC4-5D6E-409C-BE32-E72D297353CC}">
              <c16:uniqueId val="{00000002-4C24-4E02-937D-D8424AD6A5BF}"/>
            </c:ext>
          </c:extLst>
        </c:ser>
        <c:ser>
          <c:idx val="3"/>
          <c:order val="3"/>
          <c:tx>
            <c:strRef>
              <c:f>Sheet1!$A$5</c:f>
              <c:strCache>
                <c:ptCount val="1"/>
                <c:pt idx="0">
                  <c:v>Agree</c:v>
                </c:pt>
              </c:strCache>
            </c:strRef>
          </c:tx>
          <c:spPr>
            <a:solidFill>
              <a:schemeClr val="accent1"/>
            </a:solidFill>
            <a:ln w="762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0.33</c:v>
                </c:pt>
              </c:numCache>
            </c:numRef>
          </c:val>
          <c:extLst>
            <c:ext xmlns:c16="http://schemas.microsoft.com/office/drawing/2014/chart" uri="{C3380CC4-5D6E-409C-BE32-E72D297353CC}">
              <c16:uniqueId val="{00000003-4C24-4E02-937D-D8424AD6A5BF}"/>
            </c:ext>
          </c:extLst>
        </c:ser>
        <c:ser>
          <c:idx val="4"/>
          <c:order val="4"/>
          <c:tx>
            <c:strRef>
              <c:f>Sheet1!$A$6</c:f>
              <c:strCache>
                <c:ptCount val="1"/>
                <c:pt idx="0">
                  <c:v>Strongly agree</c:v>
                </c:pt>
              </c:strCache>
            </c:strRef>
          </c:tx>
          <c:spPr>
            <a:solidFill>
              <a:schemeClr val="accent1">
                <a:lumMod val="50000"/>
              </a:schemeClr>
            </a:solidFill>
            <a:ln w="762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0.11</c:v>
                </c:pt>
              </c:numCache>
            </c:numRef>
          </c:val>
          <c:extLst>
            <c:ext xmlns:c16="http://schemas.microsoft.com/office/drawing/2014/chart" uri="{C3380CC4-5D6E-409C-BE32-E72D297353CC}">
              <c16:uniqueId val="{00000004-4C24-4E02-937D-D8424AD6A5BF}"/>
            </c:ext>
          </c:extLst>
        </c:ser>
        <c:dLbls>
          <c:showLegendKey val="0"/>
          <c:showVal val="0"/>
          <c:showCatName val="0"/>
          <c:showSerName val="0"/>
          <c:showPercent val="0"/>
          <c:showBubbleSize val="0"/>
        </c:dLbls>
        <c:gapWidth val="150"/>
        <c:overlap val="100"/>
        <c:axId val="361321792"/>
        <c:axId val="361321400"/>
      </c:barChart>
      <c:catAx>
        <c:axId val="361321792"/>
        <c:scaling>
          <c:orientation val="minMax"/>
        </c:scaling>
        <c:delete val="1"/>
        <c:axPos val="b"/>
        <c:numFmt formatCode="General" sourceLinked="1"/>
        <c:majorTickMark val="none"/>
        <c:minorTickMark val="none"/>
        <c:tickLblPos val="nextTo"/>
        <c:crossAx val="361321400"/>
        <c:crosses val="autoZero"/>
        <c:auto val="1"/>
        <c:lblAlgn val="ctr"/>
        <c:lblOffset val="100"/>
        <c:noMultiLvlLbl val="0"/>
      </c:catAx>
      <c:valAx>
        <c:axId val="361321400"/>
        <c:scaling>
          <c:orientation val="minMax"/>
        </c:scaling>
        <c:delete val="1"/>
        <c:axPos val="l"/>
        <c:numFmt formatCode="0%" sourceLinked="1"/>
        <c:majorTickMark val="none"/>
        <c:minorTickMark val="none"/>
        <c:tickLblPos val="nextTo"/>
        <c:crossAx val="361321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Sheet1!$A$2</c:f>
              <c:strCache>
                <c:ptCount val="1"/>
                <c:pt idx="0">
                  <c:v>Strongly disagree</c:v>
                </c:pt>
              </c:strCache>
            </c:strRef>
          </c:tx>
          <c:spPr>
            <a:solidFill>
              <a:schemeClr val="accent5">
                <a:lumMod val="50000"/>
              </a:schemeClr>
            </a:solidFill>
            <a:ln w="762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0.19</c:v>
                </c:pt>
              </c:numCache>
            </c:numRef>
          </c:val>
          <c:extLst>
            <c:ext xmlns:c16="http://schemas.microsoft.com/office/drawing/2014/chart" uri="{C3380CC4-5D6E-409C-BE32-E72D297353CC}">
              <c16:uniqueId val="{00000000-26D5-4C9B-844A-89111F2F51F7}"/>
            </c:ext>
          </c:extLst>
        </c:ser>
        <c:ser>
          <c:idx val="1"/>
          <c:order val="1"/>
          <c:tx>
            <c:strRef>
              <c:f>Sheet1!$A$3</c:f>
              <c:strCache>
                <c:ptCount val="1"/>
                <c:pt idx="0">
                  <c:v>Disagree</c:v>
                </c:pt>
              </c:strCache>
            </c:strRef>
          </c:tx>
          <c:spPr>
            <a:solidFill>
              <a:schemeClr val="accent5"/>
            </a:solidFill>
            <a:ln w="762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0.26</c:v>
                </c:pt>
              </c:numCache>
            </c:numRef>
          </c:val>
          <c:extLst>
            <c:ext xmlns:c16="http://schemas.microsoft.com/office/drawing/2014/chart" uri="{C3380CC4-5D6E-409C-BE32-E72D297353CC}">
              <c16:uniqueId val="{00000001-26D5-4C9B-844A-89111F2F51F7}"/>
            </c:ext>
          </c:extLst>
        </c:ser>
        <c:ser>
          <c:idx val="2"/>
          <c:order val="2"/>
          <c:tx>
            <c:strRef>
              <c:f>Sheet1!$A$4</c:f>
              <c:strCache>
                <c:ptCount val="1"/>
                <c:pt idx="0">
                  <c:v>Neither</c:v>
                </c:pt>
              </c:strCache>
            </c:strRef>
          </c:tx>
          <c:spPr>
            <a:solidFill>
              <a:schemeClr val="accent6"/>
            </a:solidFill>
            <a:ln w="762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0.44</c:v>
                </c:pt>
              </c:numCache>
            </c:numRef>
          </c:val>
          <c:extLst>
            <c:ext xmlns:c16="http://schemas.microsoft.com/office/drawing/2014/chart" uri="{C3380CC4-5D6E-409C-BE32-E72D297353CC}">
              <c16:uniqueId val="{00000002-26D5-4C9B-844A-89111F2F51F7}"/>
            </c:ext>
          </c:extLst>
        </c:ser>
        <c:ser>
          <c:idx val="3"/>
          <c:order val="3"/>
          <c:tx>
            <c:strRef>
              <c:f>Sheet1!$A$5</c:f>
              <c:strCache>
                <c:ptCount val="1"/>
                <c:pt idx="0">
                  <c:v>Agree</c:v>
                </c:pt>
              </c:strCache>
            </c:strRef>
          </c:tx>
          <c:spPr>
            <a:solidFill>
              <a:schemeClr val="accent1"/>
            </a:solidFill>
            <a:ln w="762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0.11</c:v>
                </c:pt>
              </c:numCache>
            </c:numRef>
          </c:val>
          <c:extLst>
            <c:ext xmlns:c16="http://schemas.microsoft.com/office/drawing/2014/chart" uri="{C3380CC4-5D6E-409C-BE32-E72D297353CC}">
              <c16:uniqueId val="{00000003-26D5-4C9B-844A-89111F2F51F7}"/>
            </c:ext>
          </c:extLst>
        </c:ser>
        <c:ser>
          <c:idx val="4"/>
          <c:order val="4"/>
          <c:tx>
            <c:strRef>
              <c:f>Sheet1!$A$6</c:f>
              <c:strCache>
                <c:ptCount val="1"/>
                <c:pt idx="0">
                  <c:v>Strongly agree</c:v>
                </c:pt>
              </c:strCache>
            </c:strRef>
          </c:tx>
          <c:spPr>
            <a:solidFill>
              <a:schemeClr val="accent1">
                <a:lumMod val="50000"/>
              </a:schemeClr>
            </a:solidFill>
            <a:ln w="762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0.01</c:v>
                </c:pt>
              </c:numCache>
            </c:numRef>
          </c:val>
          <c:extLst>
            <c:ext xmlns:c16="http://schemas.microsoft.com/office/drawing/2014/chart" uri="{C3380CC4-5D6E-409C-BE32-E72D297353CC}">
              <c16:uniqueId val="{00000004-26D5-4C9B-844A-89111F2F51F7}"/>
            </c:ext>
          </c:extLst>
        </c:ser>
        <c:dLbls>
          <c:showLegendKey val="0"/>
          <c:showVal val="0"/>
          <c:showCatName val="0"/>
          <c:showSerName val="0"/>
          <c:showPercent val="0"/>
          <c:showBubbleSize val="0"/>
        </c:dLbls>
        <c:gapWidth val="150"/>
        <c:overlap val="100"/>
        <c:axId val="361318656"/>
        <c:axId val="361320224"/>
      </c:barChart>
      <c:catAx>
        <c:axId val="361318656"/>
        <c:scaling>
          <c:orientation val="minMax"/>
        </c:scaling>
        <c:delete val="1"/>
        <c:axPos val="b"/>
        <c:numFmt formatCode="General" sourceLinked="1"/>
        <c:majorTickMark val="none"/>
        <c:minorTickMark val="none"/>
        <c:tickLblPos val="nextTo"/>
        <c:crossAx val="361320224"/>
        <c:crosses val="autoZero"/>
        <c:auto val="1"/>
        <c:lblAlgn val="ctr"/>
        <c:lblOffset val="100"/>
        <c:noMultiLvlLbl val="0"/>
      </c:catAx>
      <c:valAx>
        <c:axId val="361320224"/>
        <c:scaling>
          <c:orientation val="minMax"/>
        </c:scaling>
        <c:delete val="1"/>
        <c:axPos val="l"/>
        <c:numFmt formatCode="0%" sourceLinked="1"/>
        <c:majorTickMark val="none"/>
        <c:minorTickMark val="none"/>
        <c:tickLblPos val="nextTo"/>
        <c:crossAx val="361318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Sheet1!$A$2</c:f>
              <c:strCache>
                <c:ptCount val="1"/>
                <c:pt idx="0">
                  <c:v>Strongly disagree</c:v>
                </c:pt>
              </c:strCache>
            </c:strRef>
          </c:tx>
          <c:spPr>
            <a:solidFill>
              <a:schemeClr val="accent5">
                <a:lumMod val="50000"/>
              </a:schemeClr>
            </a:solidFill>
            <a:ln w="762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0.19</c:v>
                </c:pt>
              </c:numCache>
            </c:numRef>
          </c:val>
          <c:extLst>
            <c:ext xmlns:c16="http://schemas.microsoft.com/office/drawing/2014/chart" uri="{C3380CC4-5D6E-409C-BE32-E72D297353CC}">
              <c16:uniqueId val="{00000000-798A-4D14-A561-D16AEBEA7D8B}"/>
            </c:ext>
          </c:extLst>
        </c:ser>
        <c:ser>
          <c:idx val="1"/>
          <c:order val="1"/>
          <c:tx>
            <c:strRef>
              <c:f>Sheet1!$A$3</c:f>
              <c:strCache>
                <c:ptCount val="1"/>
                <c:pt idx="0">
                  <c:v>Disagree</c:v>
                </c:pt>
              </c:strCache>
            </c:strRef>
          </c:tx>
          <c:spPr>
            <a:solidFill>
              <a:schemeClr val="accent5"/>
            </a:solidFill>
            <a:ln w="127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0.22</c:v>
                </c:pt>
              </c:numCache>
            </c:numRef>
          </c:val>
          <c:extLst>
            <c:ext xmlns:c16="http://schemas.microsoft.com/office/drawing/2014/chart" uri="{C3380CC4-5D6E-409C-BE32-E72D297353CC}">
              <c16:uniqueId val="{00000001-798A-4D14-A561-D16AEBEA7D8B}"/>
            </c:ext>
          </c:extLst>
        </c:ser>
        <c:ser>
          <c:idx val="2"/>
          <c:order val="2"/>
          <c:tx>
            <c:strRef>
              <c:f>Sheet1!$A$4</c:f>
              <c:strCache>
                <c:ptCount val="1"/>
                <c:pt idx="0">
                  <c:v>Neither</c:v>
                </c:pt>
              </c:strCache>
            </c:strRef>
          </c:tx>
          <c:spPr>
            <a:solidFill>
              <a:schemeClr val="accent6"/>
            </a:solidFill>
            <a:ln w="762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0.46</c:v>
                </c:pt>
              </c:numCache>
            </c:numRef>
          </c:val>
          <c:extLst>
            <c:ext xmlns:c16="http://schemas.microsoft.com/office/drawing/2014/chart" uri="{C3380CC4-5D6E-409C-BE32-E72D297353CC}">
              <c16:uniqueId val="{00000002-798A-4D14-A561-D16AEBEA7D8B}"/>
            </c:ext>
          </c:extLst>
        </c:ser>
        <c:ser>
          <c:idx val="3"/>
          <c:order val="3"/>
          <c:tx>
            <c:strRef>
              <c:f>Sheet1!$A$5</c:f>
              <c:strCache>
                <c:ptCount val="1"/>
                <c:pt idx="0">
                  <c:v>Agree</c:v>
                </c:pt>
              </c:strCache>
            </c:strRef>
          </c:tx>
          <c:spPr>
            <a:solidFill>
              <a:schemeClr val="accent1"/>
            </a:solidFill>
            <a:ln w="762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0.12</c:v>
                </c:pt>
              </c:numCache>
            </c:numRef>
          </c:val>
          <c:extLst>
            <c:ext xmlns:c16="http://schemas.microsoft.com/office/drawing/2014/chart" uri="{C3380CC4-5D6E-409C-BE32-E72D297353CC}">
              <c16:uniqueId val="{00000003-798A-4D14-A561-D16AEBEA7D8B}"/>
            </c:ext>
          </c:extLst>
        </c:ser>
        <c:ser>
          <c:idx val="4"/>
          <c:order val="4"/>
          <c:tx>
            <c:strRef>
              <c:f>Sheet1!$A$6</c:f>
              <c:strCache>
                <c:ptCount val="1"/>
                <c:pt idx="0">
                  <c:v>Strongly agree</c:v>
                </c:pt>
              </c:strCache>
            </c:strRef>
          </c:tx>
          <c:spPr>
            <a:solidFill>
              <a:schemeClr val="accent1">
                <a:lumMod val="50000"/>
              </a:schemeClr>
            </a:solidFill>
            <a:ln w="762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0.01</c:v>
                </c:pt>
              </c:numCache>
            </c:numRef>
          </c:val>
          <c:extLst>
            <c:ext xmlns:c16="http://schemas.microsoft.com/office/drawing/2014/chart" uri="{C3380CC4-5D6E-409C-BE32-E72D297353CC}">
              <c16:uniqueId val="{00000004-798A-4D14-A561-D16AEBEA7D8B}"/>
            </c:ext>
          </c:extLst>
        </c:ser>
        <c:dLbls>
          <c:showLegendKey val="0"/>
          <c:showVal val="0"/>
          <c:showCatName val="0"/>
          <c:showSerName val="0"/>
          <c:showPercent val="0"/>
          <c:showBubbleSize val="0"/>
        </c:dLbls>
        <c:gapWidth val="150"/>
        <c:overlap val="100"/>
        <c:axId val="361319048"/>
        <c:axId val="361318264"/>
      </c:barChart>
      <c:catAx>
        <c:axId val="361319048"/>
        <c:scaling>
          <c:orientation val="minMax"/>
        </c:scaling>
        <c:delete val="1"/>
        <c:axPos val="b"/>
        <c:numFmt formatCode="General" sourceLinked="1"/>
        <c:majorTickMark val="none"/>
        <c:minorTickMark val="none"/>
        <c:tickLblPos val="nextTo"/>
        <c:crossAx val="361318264"/>
        <c:crosses val="autoZero"/>
        <c:auto val="1"/>
        <c:lblAlgn val="ctr"/>
        <c:lblOffset val="100"/>
        <c:noMultiLvlLbl val="0"/>
      </c:catAx>
      <c:valAx>
        <c:axId val="361318264"/>
        <c:scaling>
          <c:orientation val="minMax"/>
        </c:scaling>
        <c:delete val="1"/>
        <c:axPos val="l"/>
        <c:numFmt formatCode="0%" sourceLinked="1"/>
        <c:majorTickMark val="none"/>
        <c:minorTickMark val="none"/>
        <c:tickLblPos val="nextTo"/>
        <c:crossAx val="3613190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271134720470319"/>
          <c:y val="3.4375000000000003E-2"/>
          <c:w val="0.39425548742099609"/>
          <c:h val="0.93125000000000002"/>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Artistic or cultural work that uses live to digital as part of its core concept</c:v>
                </c:pt>
                <c:pt idx="1">
                  <c:v>Digital version of an installation or exhibition</c:v>
                </c:pt>
                <c:pt idx="2">
                  <c:v>Live streamed video or audio of whole performance or event</c:v>
                </c:pt>
                <c:pt idx="3">
                  <c:v>Event or talk associated with an artwork, performance, exhibition or collection</c:v>
                </c:pt>
                <c:pt idx="4">
                  <c:v>Recorded video or audio of whole performance or event</c:v>
                </c:pt>
                <c:pt idx="5">
                  <c:v>Video or audio of parts of a performance or event</c:v>
                </c:pt>
              </c:strCache>
            </c:strRef>
          </c:cat>
          <c:val>
            <c:numRef>
              <c:f>Sheet1!$B$2:$B$7</c:f>
              <c:numCache>
                <c:formatCode>0%</c:formatCode>
                <c:ptCount val="6"/>
                <c:pt idx="0">
                  <c:v>0.16</c:v>
                </c:pt>
                <c:pt idx="1">
                  <c:v>0.24</c:v>
                </c:pt>
                <c:pt idx="2">
                  <c:v>0.4</c:v>
                </c:pt>
                <c:pt idx="3">
                  <c:v>0.42</c:v>
                </c:pt>
                <c:pt idx="4">
                  <c:v>0.52</c:v>
                </c:pt>
                <c:pt idx="5">
                  <c:v>0.67</c:v>
                </c:pt>
              </c:numCache>
            </c:numRef>
          </c:val>
          <c:extLst>
            <c:ext xmlns:c16="http://schemas.microsoft.com/office/drawing/2014/chart" uri="{C3380CC4-5D6E-409C-BE32-E72D297353CC}">
              <c16:uniqueId val="{00000000-D4BE-4896-80B6-330726AF7709}"/>
            </c:ext>
          </c:extLst>
        </c:ser>
        <c:dLbls>
          <c:showLegendKey val="0"/>
          <c:showVal val="0"/>
          <c:showCatName val="0"/>
          <c:showSerName val="0"/>
          <c:showPercent val="0"/>
          <c:showBubbleSize val="0"/>
        </c:dLbls>
        <c:gapWidth val="69"/>
        <c:axId val="7522696"/>
        <c:axId val="7523088"/>
      </c:barChart>
      <c:catAx>
        <c:axId val="7522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523088"/>
        <c:crosses val="autoZero"/>
        <c:auto val="1"/>
        <c:lblAlgn val="ctr"/>
        <c:lblOffset val="100"/>
        <c:noMultiLvlLbl val="0"/>
      </c:catAx>
      <c:valAx>
        <c:axId val="7523088"/>
        <c:scaling>
          <c:orientation val="minMax"/>
        </c:scaling>
        <c:delete val="1"/>
        <c:axPos val="b"/>
        <c:numFmt formatCode="0%" sourceLinked="1"/>
        <c:majorTickMark val="none"/>
        <c:minorTickMark val="none"/>
        <c:tickLblPos val="nextTo"/>
        <c:crossAx val="752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4731577478695779"/>
          <c:y val="3.4375000000000003E-2"/>
          <c:w val="0.32615977224836357"/>
          <c:h val="0.84963312007874014"/>
        </c:manualLayout>
      </c:layout>
      <c:barChart>
        <c:barDir val="bar"/>
        <c:grouping val="clustered"/>
        <c:varyColors val="0"/>
        <c:ser>
          <c:idx val="0"/>
          <c:order val="0"/>
          <c:tx>
            <c:strRef>
              <c:f>Sheet1!$B$1</c:f>
              <c:strCache>
                <c:ptCount val="1"/>
                <c:pt idx="0">
                  <c:v>A reason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Atmosphere not the same as ‘real-world’ experience</c:v>
                </c:pt>
                <c:pt idx="1">
                  <c:v>Less of a collective experience without an audience</c:v>
                </c:pt>
                <c:pt idx="2">
                  <c:v>Unsure where to look for live-to-digital content</c:v>
                </c:pt>
                <c:pt idx="3">
                  <c:v>Spend too much time in front of a screen </c:v>
                </c:pt>
                <c:pt idx="4">
                  <c:v>Haven't got the time</c:v>
                </c:pt>
                <c:pt idx="5">
                  <c:v>Prefer doing other things with my free time</c:v>
                </c:pt>
                <c:pt idx="6">
                  <c:v>Haven't come across any</c:v>
                </c:pt>
                <c:pt idx="7">
                  <c:v>Can't find live-to-digital content related to my interests</c:v>
                </c:pt>
                <c:pt idx="8">
                  <c:v>Don't have a good enough sound system/ screen</c:v>
                </c:pt>
                <c:pt idx="9">
                  <c:v>Production value of the content isn’t high enough</c:v>
                </c:pt>
                <c:pt idx="10">
                  <c:v>Lack of technical confidence to find and use it</c:v>
                </c:pt>
                <c:pt idx="11">
                  <c:v>Don’t understand what it is</c:v>
                </c:pt>
                <c:pt idx="12">
                  <c:v>Heard it’s not very good</c:v>
                </c:pt>
                <c:pt idx="13">
                  <c:v>Other</c:v>
                </c:pt>
              </c:strCache>
            </c:strRef>
          </c:cat>
          <c:val>
            <c:numRef>
              <c:f>Sheet1!$B$2:$B$15</c:f>
              <c:numCache>
                <c:formatCode>0%</c:formatCode>
                <c:ptCount val="14"/>
                <c:pt idx="0">
                  <c:v>0.42777777777780002</c:v>
                </c:pt>
                <c:pt idx="1">
                  <c:v>0.32222222222219998</c:v>
                </c:pt>
                <c:pt idx="2">
                  <c:v>0.27500000000000002</c:v>
                </c:pt>
                <c:pt idx="3">
                  <c:v>0.23055555555560001</c:v>
                </c:pt>
                <c:pt idx="4">
                  <c:v>0.15</c:v>
                </c:pt>
                <c:pt idx="5">
                  <c:v>0.1361111111111</c:v>
                </c:pt>
                <c:pt idx="6">
                  <c:v>0.11388888888889999</c:v>
                </c:pt>
                <c:pt idx="7">
                  <c:v>0.10555555555559999</c:v>
                </c:pt>
                <c:pt idx="8">
                  <c:v>0.1</c:v>
                </c:pt>
                <c:pt idx="9">
                  <c:v>9.1666666666670005E-2</c:v>
                </c:pt>
                <c:pt idx="10">
                  <c:v>7.2222222222220009E-2</c:v>
                </c:pt>
                <c:pt idx="11">
                  <c:v>3.3333333333330002E-2</c:v>
                </c:pt>
                <c:pt idx="12">
                  <c:v>8.3333333333330002E-3</c:v>
                </c:pt>
                <c:pt idx="13">
                  <c:v>5.8333333333329997E-2</c:v>
                </c:pt>
              </c:numCache>
            </c:numRef>
          </c:val>
          <c:extLst>
            <c:ext xmlns:c16="http://schemas.microsoft.com/office/drawing/2014/chart" uri="{C3380CC4-5D6E-409C-BE32-E72D297353CC}">
              <c16:uniqueId val="{00000000-970C-4097-92DD-2D71FCEF9EE0}"/>
            </c:ext>
          </c:extLst>
        </c:ser>
        <c:dLbls>
          <c:showLegendKey val="0"/>
          <c:showVal val="0"/>
          <c:showCatName val="0"/>
          <c:showSerName val="0"/>
          <c:showPercent val="0"/>
          <c:showBubbleSize val="0"/>
        </c:dLbls>
        <c:gapWidth val="72"/>
        <c:axId val="364426192"/>
        <c:axId val="364426584"/>
      </c:barChart>
      <c:catAx>
        <c:axId val="3644261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64426584"/>
        <c:crosses val="autoZero"/>
        <c:auto val="1"/>
        <c:lblAlgn val="ctr"/>
        <c:lblOffset val="100"/>
        <c:noMultiLvlLbl val="0"/>
      </c:catAx>
      <c:valAx>
        <c:axId val="364426584"/>
        <c:scaling>
          <c:orientation val="minMax"/>
          <c:max val="0.5"/>
        </c:scaling>
        <c:delete val="1"/>
        <c:axPos val="t"/>
        <c:numFmt formatCode="0%" sourceLinked="1"/>
        <c:majorTickMark val="out"/>
        <c:minorTickMark val="none"/>
        <c:tickLblPos val="nextTo"/>
        <c:crossAx val="364426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Sheet1!$A$2</c:f>
              <c:strCache>
                <c:ptCount val="1"/>
                <c:pt idx="0">
                  <c:v>Strongly disagree</c:v>
                </c:pt>
              </c:strCache>
            </c:strRef>
          </c:tx>
          <c:spPr>
            <a:solidFill>
              <a:schemeClr val="accent5">
                <a:lumMod val="50000"/>
              </a:schemeClr>
            </a:solidFill>
            <a:ln w="76200">
              <a:noFill/>
            </a:ln>
            <a:effectLst/>
          </c:spPr>
          <c:invertIfNegative val="0"/>
          <c:cat>
            <c:strRef>
              <c:f>Sheet1!$B$1</c:f>
              <c:strCache>
                <c:ptCount val="1"/>
                <c:pt idx="0">
                  <c:v>Series 1</c:v>
                </c:pt>
              </c:strCache>
            </c:strRef>
          </c:cat>
          <c:val>
            <c:numRef>
              <c:f>Sheet1!$B$2</c:f>
              <c:numCache>
                <c:formatCode>0%</c:formatCode>
                <c:ptCount val="1"/>
                <c:pt idx="0">
                  <c:v>0.01</c:v>
                </c:pt>
              </c:numCache>
            </c:numRef>
          </c:val>
          <c:extLst>
            <c:ext xmlns:c16="http://schemas.microsoft.com/office/drawing/2014/chart" uri="{C3380CC4-5D6E-409C-BE32-E72D297353CC}">
              <c16:uniqueId val="{00000000-5256-4D05-94D7-B27963BF0B21}"/>
            </c:ext>
          </c:extLst>
        </c:ser>
        <c:ser>
          <c:idx val="1"/>
          <c:order val="1"/>
          <c:tx>
            <c:strRef>
              <c:f>Sheet1!$A$3</c:f>
              <c:strCache>
                <c:ptCount val="1"/>
                <c:pt idx="0">
                  <c:v>Disagree</c:v>
                </c:pt>
              </c:strCache>
            </c:strRef>
          </c:tx>
          <c:spPr>
            <a:solidFill>
              <a:schemeClr val="accent5"/>
            </a:solidFill>
            <a:ln w="127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7.0000000000000007E-2</c:v>
                </c:pt>
              </c:numCache>
            </c:numRef>
          </c:val>
          <c:extLst>
            <c:ext xmlns:c16="http://schemas.microsoft.com/office/drawing/2014/chart" uri="{C3380CC4-5D6E-409C-BE32-E72D297353CC}">
              <c16:uniqueId val="{00000001-5256-4D05-94D7-B27963BF0B21}"/>
            </c:ext>
          </c:extLst>
        </c:ser>
        <c:ser>
          <c:idx val="2"/>
          <c:order val="2"/>
          <c:tx>
            <c:strRef>
              <c:f>Sheet1!$A$4</c:f>
              <c:strCache>
                <c:ptCount val="1"/>
                <c:pt idx="0">
                  <c:v>Neither</c:v>
                </c:pt>
              </c:strCache>
            </c:strRef>
          </c:tx>
          <c:spPr>
            <a:solidFill>
              <a:schemeClr val="accent6"/>
            </a:solidFill>
            <a:ln w="762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0.35</c:v>
                </c:pt>
              </c:numCache>
            </c:numRef>
          </c:val>
          <c:extLst>
            <c:ext xmlns:c16="http://schemas.microsoft.com/office/drawing/2014/chart" uri="{C3380CC4-5D6E-409C-BE32-E72D297353CC}">
              <c16:uniqueId val="{00000002-5256-4D05-94D7-B27963BF0B21}"/>
            </c:ext>
          </c:extLst>
        </c:ser>
        <c:ser>
          <c:idx val="3"/>
          <c:order val="3"/>
          <c:tx>
            <c:strRef>
              <c:f>Sheet1!$A$5</c:f>
              <c:strCache>
                <c:ptCount val="1"/>
                <c:pt idx="0">
                  <c:v>Agree</c:v>
                </c:pt>
              </c:strCache>
            </c:strRef>
          </c:tx>
          <c:spPr>
            <a:solidFill>
              <a:schemeClr val="accent1"/>
            </a:solidFill>
            <a:ln w="762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0.41</c:v>
                </c:pt>
              </c:numCache>
            </c:numRef>
          </c:val>
          <c:extLst>
            <c:ext xmlns:c16="http://schemas.microsoft.com/office/drawing/2014/chart" uri="{C3380CC4-5D6E-409C-BE32-E72D297353CC}">
              <c16:uniqueId val="{00000003-5256-4D05-94D7-B27963BF0B21}"/>
            </c:ext>
          </c:extLst>
        </c:ser>
        <c:ser>
          <c:idx val="4"/>
          <c:order val="4"/>
          <c:tx>
            <c:strRef>
              <c:f>Sheet1!$A$6</c:f>
              <c:strCache>
                <c:ptCount val="1"/>
                <c:pt idx="0">
                  <c:v>Strongly agree</c:v>
                </c:pt>
              </c:strCache>
            </c:strRef>
          </c:tx>
          <c:spPr>
            <a:solidFill>
              <a:schemeClr val="accent1">
                <a:lumMod val="50000"/>
              </a:schemeClr>
            </a:solidFill>
            <a:ln w="762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0.17</c:v>
                </c:pt>
              </c:numCache>
            </c:numRef>
          </c:val>
          <c:extLst>
            <c:ext xmlns:c16="http://schemas.microsoft.com/office/drawing/2014/chart" uri="{C3380CC4-5D6E-409C-BE32-E72D297353CC}">
              <c16:uniqueId val="{00000004-5256-4D05-94D7-B27963BF0B21}"/>
            </c:ext>
          </c:extLst>
        </c:ser>
        <c:dLbls>
          <c:showLegendKey val="0"/>
          <c:showVal val="0"/>
          <c:showCatName val="0"/>
          <c:showSerName val="0"/>
          <c:showPercent val="0"/>
          <c:showBubbleSize val="0"/>
        </c:dLbls>
        <c:gapWidth val="150"/>
        <c:overlap val="100"/>
        <c:axId val="364424232"/>
        <c:axId val="364424624"/>
      </c:barChart>
      <c:catAx>
        <c:axId val="364424232"/>
        <c:scaling>
          <c:orientation val="minMax"/>
        </c:scaling>
        <c:delete val="1"/>
        <c:axPos val="b"/>
        <c:numFmt formatCode="General" sourceLinked="1"/>
        <c:majorTickMark val="none"/>
        <c:minorTickMark val="none"/>
        <c:tickLblPos val="nextTo"/>
        <c:crossAx val="364424624"/>
        <c:crosses val="autoZero"/>
        <c:auto val="1"/>
        <c:lblAlgn val="ctr"/>
        <c:lblOffset val="100"/>
        <c:noMultiLvlLbl val="0"/>
      </c:catAx>
      <c:valAx>
        <c:axId val="364424624"/>
        <c:scaling>
          <c:orientation val="minMax"/>
        </c:scaling>
        <c:delete val="1"/>
        <c:axPos val="l"/>
        <c:numFmt formatCode="0%" sourceLinked="1"/>
        <c:majorTickMark val="none"/>
        <c:minorTickMark val="none"/>
        <c:tickLblPos val="nextTo"/>
        <c:crossAx val="364424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80762410625433"/>
          <c:y val="3.125E-2"/>
          <c:w val="0.88819237589374556"/>
          <c:h val="0.79145374015748027"/>
        </c:manualLayout>
      </c:layout>
      <c:barChart>
        <c:barDir val="bar"/>
        <c:grouping val="percentStacked"/>
        <c:varyColors val="0"/>
        <c:ser>
          <c:idx val="0"/>
          <c:order val="0"/>
          <c:tx>
            <c:strRef>
              <c:f>Sheet1!$B$1</c:f>
              <c:strCache>
                <c:ptCount val="1"/>
                <c:pt idx="0">
                  <c:v>Only interested 
in 'real world'</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Literature</c:v>
                </c:pt>
                <c:pt idx="1">
                  <c:v>Combined
 arts</c:v>
                </c:pt>
                <c:pt idx="2">
                  <c:v>Dance</c:v>
                </c:pt>
                <c:pt idx="3">
                  <c:v>Music</c:v>
                </c:pt>
                <c:pt idx="4">
                  <c:v>Visual arts</c:v>
                </c:pt>
                <c:pt idx="5">
                  <c:v>Opera</c:v>
                </c:pt>
                <c:pt idx="6">
                  <c:v>Museum</c:v>
                </c:pt>
              </c:strCache>
            </c:strRef>
          </c:cat>
          <c:val>
            <c:numRef>
              <c:f>Sheet1!$B$2:$B$9</c:f>
              <c:numCache>
                <c:formatCode>0%</c:formatCode>
                <c:ptCount val="7"/>
                <c:pt idx="0">
                  <c:v>0.12</c:v>
                </c:pt>
                <c:pt idx="1">
                  <c:v>0.11</c:v>
                </c:pt>
                <c:pt idx="2">
                  <c:v>0.15</c:v>
                </c:pt>
                <c:pt idx="3">
                  <c:v>0.16</c:v>
                </c:pt>
                <c:pt idx="4">
                  <c:v>0.16</c:v>
                </c:pt>
                <c:pt idx="5">
                  <c:v>0.23</c:v>
                </c:pt>
                <c:pt idx="6">
                  <c:v>0.3</c:v>
                </c:pt>
              </c:numCache>
            </c:numRef>
          </c:val>
          <c:extLst>
            <c:ext xmlns:c16="http://schemas.microsoft.com/office/drawing/2014/chart" uri="{C3380CC4-5D6E-409C-BE32-E72D297353CC}">
              <c16:uniqueId val="{00000000-3709-4977-8E4D-D1D01CCE7D31}"/>
            </c:ext>
          </c:extLst>
        </c:ser>
        <c:ser>
          <c:idx val="1"/>
          <c:order val="1"/>
          <c:tx>
            <c:strRef>
              <c:f>Sheet1!$C$1</c:f>
              <c:strCache>
                <c:ptCount val="1"/>
                <c:pt idx="0">
                  <c:v>Preference for 
'real world'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Literature</c:v>
                </c:pt>
                <c:pt idx="1">
                  <c:v>Combined
 arts</c:v>
                </c:pt>
                <c:pt idx="2">
                  <c:v>Dance</c:v>
                </c:pt>
                <c:pt idx="3">
                  <c:v>Music</c:v>
                </c:pt>
                <c:pt idx="4">
                  <c:v>Visual arts</c:v>
                </c:pt>
                <c:pt idx="5">
                  <c:v>Opera</c:v>
                </c:pt>
                <c:pt idx="6">
                  <c:v>Museum</c:v>
                </c:pt>
              </c:strCache>
            </c:strRef>
          </c:cat>
          <c:val>
            <c:numRef>
              <c:f>Sheet1!$C$2:$C$9</c:f>
              <c:numCache>
                <c:formatCode>0%</c:formatCode>
                <c:ptCount val="7"/>
                <c:pt idx="0">
                  <c:v>0.32</c:v>
                </c:pt>
                <c:pt idx="1">
                  <c:v>0.45</c:v>
                </c:pt>
                <c:pt idx="2">
                  <c:v>0.42</c:v>
                </c:pt>
                <c:pt idx="3">
                  <c:v>0.43</c:v>
                </c:pt>
                <c:pt idx="4">
                  <c:v>0.44</c:v>
                </c:pt>
                <c:pt idx="5">
                  <c:v>0.43</c:v>
                </c:pt>
                <c:pt idx="6">
                  <c:v>0.43</c:v>
                </c:pt>
              </c:numCache>
            </c:numRef>
          </c:val>
          <c:extLst>
            <c:ext xmlns:c16="http://schemas.microsoft.com/office/drawing/2014/chart" uri="{C3380CC4-5D6E-409C-BE32-E72D297353CC}">
              <c16:uniqueId val="{00000001-3709-4977-8E4D-D1D01CCE7D31}"/>
            </c:ext>
          </c:extLst>
        </c:ser>
        <c:ser>
          <c:idx val="2"/>
          <c:order val="2"/>
          <c:tx>
            <c:strRef>
              <c:f>Sheet1!$D$1</c:f>
              <c:strCache>
                <c:ptCount val="1"/>
                <c:pt idx="0">
                  <c:v>No 
preference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Literature</c:v>
                </c:pt>
                <c:pt idx="1">
                  <c:v>Combined
 arts</c:v>
                </c:pt>
                <c:pt idx="2">
                  <c:v>Dance</c:v>
                </c:pt>
                <c:pt idx="3">
                  <c:v>Music</c:v>
                </c:pt>
                <c:pt idx="4">
                  <c:v>Visual arts</c:v>
                </c:pt>
                <c:pt idx="5">
                  <c:v>Opera</c:v>
                </c:pt>
                <c:pt idx="6">
                  <c:v>Museum</c:v>
                </c:pt>
              </c:strCache>
            </c:strRef>
          </c:cat>
          <c:val>
            <c:numRef>
              <c:f>Sheet1!$D$2:$D$9</c:f>
              <c:numCache>
                <c:formatCode>0%</c:formatCode>
                <c:ptCount val="7"/>
                <c:pt idx="0">
                  <c:v>0.38</c:v>
                </c:pt>
                <c:pt idx="1">
                  <c:v>0.32</c:v>
                </c:pt>
                <c:pt idx="2">
                  <c:v>0.25</c:v>
                </c:pt>
                <c:pt idx="3">
                  <c:v>0.27</c:v>
                </c:pt>
                <c:pt idx="4">
                  <c:v>0.3</c:v>
                </c:pt>
                <c:pt idx="5">
                  <c:v>0.2</c:v>
                </c:pt>
                <c:pt idx="6">
                  <c:v>0.17</c:v>
                </c:pt>
              </c:numCache>
            </c:numRef>
          </c:val>
          <c:extLst>
            <c:ext xmlns:c16="http://schemas.microsoft.com/office/drawing/2014/chart" uri="{C3380CC4-5D6E-409C-BE32-E72D297353CC}">
              <c16:uniqueId val="{00000002-3709-4977-8E4D-D1D01CCE7D31}"/>
            </c:ext>
          </c:extLst>
        </c:ser>
        <c:ser>
          <c:idx val="3"/>
          <c:order val="3"/>
          <c:tx>
            <c:strRef>
              <c:f>Sheet1!$E$1</c:f>
              <c:strCache>
                <c:ptCount val="1"/>
                <c:pt idx="0">
                  <c:v>Preference for 
live-to-digital</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Literature</c:v>
                </c:pt>
                <c:pt idx="1">
                  <c:v>Combined
 arts</c:v>
                </c:pt>
                <c:pt idx="2">
                  <c:v>Dance</c:v>
                </c:pt>
                <c:pt idx="3">
                  <c:v>Music</c:v>
                </c:pt>
                <c:pt idx="4">
                  <c:v>Visual arts</c:v>
                </c:pt>
                <c:pt idx="5">
                  <c:v>Opera</c:v>
                </c:pt>
                <c:pt idx="6">
                  <c:v>Museum</c:v>
                </c:pt>
              </c:strCache>
            </c:strRef>
          </c:cat>
          <c:val>
            <c:numRef>
              <c:f>Sheet1!$E$2:$E$9</c:f>
              <c:numCache>
                <c:formatCode>0%</c:formatCode>
                <c:ptCount val="7"/>
                <c:pt idx="0">
                  <c:v>0.08</c:v>
                </c:pt>
                <c:pt idx="1">
                  <c:v>0.05</c:v>
                </c:pt>
                <c:pt idx="2">
                  <c:v>7.0000000000000007E-2</c:v>
                </c:pt>
                <c:pt idx="3">
                  <c:v>7.0000000000000007E-2</c:v>
                </c:pt>
                <c:pt idx="4">
                  <c:v>7.0000000000000007E-2</c:v>
                </c:pt>
                <c:pt idx="5">
                  <c:v>0.1</c:v>
                </c:pt>
                <c:pt idx="6">
                  <c:v>0.05</c:v>
                </c:pt>
              </c:numCache>
            </c:numRef>
          </c:val>
          <c:extLst>
            <c:ext xmlns:c16="http://schemas.microsoft.com/office/drawing/2014/chart" uri="{C3380CC4-5D6E-409C-BE32-E72D297353CC}">
              <c16:uniqueId val="{00000003-3709-4977-8E4D-D1D01CCE7D31}"/>
            </c:ext>
          </c:extLst>
        </c:ser>
        <c:ser>
          <c:idx val="4"/>
          <c:order val="4"/>
          <c:tx>
            <c:strRef>
              <c:f>Sheet1!$F$1</c:f>
              <c:strCache>
                <c:ptCount val="1"/>
                <c:pt idx="0">
                  <c:v>Only interested 
in live-to-digital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Literature</c:v>
                </c:pt>
                <c:pt idx="1">
                  <c:v>Combined
 arts</c:v>
                </c:pt>
                <c:pt idx="2">
                  <c:v>Dance</c:v>
                </c:pt>
                <c:pt idx="3">
                  <c:v>Music</c:v>
                </c:pt>
                <c:pt idx="4">
                  <c:v>Visual arts</c:v>
                </c:pt>
                <c:pt idx="5">
                  <c:v>Opera</c:v>
                </c:pt>
                <c:pt idx="6">
                  <c:v>Museum</c:v>
                </c:pt>
              </c:strCache>
            </c:strRef>
          </c:cat>
          <c:val>
            <c:numRef>
              <c:f>Sheet1!$F$2:$F$9</c:f>
              <c:numCache>
                <c:formatCode>0%</c:formatCode>
                <c:ptCount val="7"/>
                <c:pt idx="0">
                  <c:v>0.02</c:v>
                </c:pt>
                <c:pt idx="1">
                  <c:v>0.03</c:v>
                </c:pt>
                <c:pt idx="2">
                  <c:v>0.05</c:v>
                </c:pt>
                <c:pt idx="3">
                  <c:v>0.03</c:v>
                </c:pt>
                <c:pt idx="4">
                  <c:v>0.01</c:v>
                </c:pt>
                <c:pt idx="5">
                  <c:v>0.02</c:v>
                </c:pt>
                <c:pt idx="6">
                  <c:v>0.01</c:v>
                </c:pt>
              </c:numCache>
            </c:numRef>
          </c:val>
          <c:extLst>
            <c:ext xmlns:c16="http://schemas.microsoft.com/office/drawing/2014/chart" uri="{C3380CC4-5D6E-409C-BE32-E72D297353CC}">
              <c16:uniqueId val="{00000004-3709-4977-8E4D-D1D01CCE7D31}"/>
            </c:ext>
          </c:extLst>
        </c:ser>
        <c:ser>
          <c:idx val="5"/>
          <c:order val="5"/>
          <c:tx>
            <c:strRef>
              <c:f>Sheet1!$G$1</c:f>
              <c:strCache>
                <c:ptCount val="1"/>
                <c:pt idx="0">
                  <c:v>Don't know</c:v>
                </c:pt>
              </c:strCache>
            </c:strRef>
          </c:tx>
          <c:spPr>
            <a:solidFill>
              <a:schemeClr val="bg1"/>
            </a:solidFill>
            <a:ln w="12700">
              <a:solidFill>
                <a:schemeClr val="accent6">
                  <a:lumMod val="50000"/>
                </a:schemeClr>
              </a:solidFill>
              <a:prstDash val="dash"/>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Literature</c:v>
                </c:pt>
                <c:pt idx="1">
                  <c:v>Combined
 arts</c:v>
                </c:pt>
                <c:pt idx="2">
                  <c:v>Dance</c:v>
                </c:pt>
                <c:pt idx="3">
                  <c:v>Music</c:v>
                </c:pt>
                <c:pt idx="4">
                  <c:v>Visual arts</c:v>
                </c:pt>
                <c:pt idx="5">
                  <c:v>Opera</c:v>
                </c:pt>
                <c:pt idx="6">
                  <c:v>Museum</c:v>
                </c:pt>
              </c:strCache>
            </c:strRef>
          </c:cat>
          <c:val>
            <c:numRef>
              <c:f>Sheet1!$G$2:$G$9</c:f>
              <c:numCache>
                <c:formatCode>0%</c:formatCode>
                <c:ptCount val="7"/>
                <c:pt idx="0">
                  <c:v>0.08</c:v>
                </c:pt>
                <c:pt idx="1">
                  <c:v>0.04</c:v>
                </c:pt>
                <c:pt idx="2">
                  <c:v>7.0000000000000007E-2</c:v>
                </c:pt>
                <c:pt idx="3">
                  <c:v>0.05</c:v>
                </c:pt>
                <c:pt idx="4">
                  <c:v>0.02</c:v>
                </c:pt>
                <c:pt idx="5">
                  <c:v>0.02</c:v>
                </c:pt>
                <c:pt idx="6">
                  <c:v>0.04</c:v>
                </c:pt>
              </c:numCache>
            </c:numRef>
          </c:val>
          <c:extLst>
            <c:ext xmlns:c16="http://schemas.microsoft.com/office/drawing/2014/chart" uri="{C3380CC4-5D6E-409C-BE32-E72D297353CC}">
              <c16:uniqueId val="{00000005-3709-4977-8E4D-D1D01CCE7D31}"/>
            </c:ext>
          </c:extLst>
        </c:ser>
        <c:dLbls>
          <c:showLegendKey val="0"/>
          <c:showVal val="0"/>
          <c:showCatName val="0"/>
          <c:showSerName val="0"/>
          <c:showPercent val="0"/>
          <c:showBubbleSize val="0"/>
        </c:dLbls>
        <c:gapWidth val="60"/>
        <c:overlap val="100"/>
        <c:axId val="364429328"/>
        <c:axId val="364429720"/>
      </c:barChart>
      <c:catAx>
        <c:axId val="364429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64429720"/>
        <c:crosses val="autoZero"/>
        <c:auto val="1"/>
        <c:lblAlgn val="ctr"/>
        <c:lblOffset val="100"/>
        <c:noMultiLvlLbl val="0"/>
      </c:catAx>
      <c:valAx>
        <c:axId val="364429720"/>
        <c:scaling>
          <c:orientation val="minMax"/>
        </c:scaling>
        <c:delete val="1"/>
        <c:axPos val="b"/>
        <c:numFmt formatCode="0%" sourceLinked="1"/>
        <c:majorTickMark val="none"/>
        <c:minorTickMark val="none"/>
        <c:tickLblPos val="nextTo"/>
        <c:crossAx val="364429328"/>
        <c:crosses val="autoZero"/>
        <c:crossBetween val="between"/>
      </c:valAx>
      <c:spPr>
        <a:noFill/>
        <a:ln>
          <a:noFill/>
        </a:ln>
        <a:effectLst/>
      </c:spPr>
    </c:plotArea>
    <c:legend>
      <c:legendPos val="b"/>
      <c:layout>
        <c:manualLayout>
          <c:xMode val="edge"/>
          <c:yMode val="edge"/>
          <c:x val="0"/>
          <c:y val="0.86020374015748036"/>
          <c:w val="1"/>
          <c:h val="0.1210462598425196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Sheet1!$A$2</c:f>
              <c:strCache>
                <c:ptCount val="1"/>
                <c:pt idx="0">
                  <c:v>Strongly disagree</c:v>
                </c:pt>
              </c:strCache>
            </c:strRef>
          </c:tx>
          <c:spPr>
            <a:solidFill>
              <a:schemeClr val="accent1">
                <a:lumMod val="50000"/>
              </a:schemeClr>
            </a:solidFill>
            <a:ln w="7620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0.05</c:v>
                </c:pt>
              </c:numCache>
            </c:numRef>
          </c:val>
          <c:extLst>
            <c:ext xmlns:c16="http://schemas.microsoft.com/office/drawing/2014/chart" uri="{C3380CC4-5D6E-409C-BE32-E72D297353CC}">
              <c16:uniqueId val="{00000000-F381-4FAC-8F83-444BCFEDF6EE}"/>
            </c:ext>
          </c:extLst>
        </c:ser>
        <c:ser>
          <c:idx val="1"/>
          <c:order val="1"/>
          <c:tx>
            <c:strRef>
              <c:f>Sheet1!$A$3</c:f>
              <c:strCache>
                <c:ptCount val="1"/>
                <c:pt idx="0">
                  <c:v>Disagree</c:v>
                </c:pt>
              </c:strCache>
            </c:strRef>
          </c:tx>
          <c:spPr>
            <a:solidFill>
              <a:schemeClr val="accent1"/>
            </a:solidFill>
            <a:ln w="7620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0.21</c:v>
                </c:pt>
              </c:numCache>
            </c:numRef>
          </c:val>
          <c:extLst>
            <c:ext xmlns:c16="http://schemas.microsoft.com/office/drawing/2014/chart" uri="{C3380CC4-5D6E-409C-BE32-E72D297353CC}">
              <c16:uniqueId val="{00000001-F381-4FAC-8F83-444BCFEDF6EE}"/>
            </c:ext>
          </c:extLst>
        </c:ser>
        <c:ser>
          <c:idx val="2"/>
          <c:order val="2"/>
          <c:tx>
            <c:strRef>
              <c:f>Sheet1!$A$4</c:f>
              <c:strCache>
                <c:ptCount val="1"/>
                <c:pt idx="0">
                  <c:v>Neither</c:v>
                </c:pt>
              </c:strCache>
            </c:strRef>
          </c:tx>
          <c:spPr>
            <a:solidFill>
              <a:schemeClr val="accent6"/>
            </a:solidFill>
            <a:ln w="7620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0.4</c:v>
                </c:pt>
              </c:numCache>
            </c:numRef>
          </c:val>
          <c:extLst>
            <c:ext xmlns:c16="http://schemas.microsoft.com/office/drawing/2014/chart" uri="{C3380CC4-5D6E-409C-BE32-E72D297353CC}">
              <c16:uniqueId val="{00000002-F381-4FAC-8F83-444BCFEDF6EE}"/>
            </c:ext>
          </c:extLst>
        </c:ser>
        <c:ser>
          <c:idx val="3"/>
          <c:order val="3"/>
          <c:tx>
            <c:strRef>
              <c:f>Sheet1!$A$5</c:f>
              <c:strCache>
                <c:ptCount val="1"/>
                <c:pt idx="0">
                  <c:v>Agree</c:v>
                </c:pt>
              </c:strCache>
            </c:strRef>
          </c:tx>
          <c:spPr>
            <a:solidFill>
              <a:schemeClr val="accent5"/>
            </a:solidFill>
            <a:ln w="7620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Sheet1!$B$5</c:f>
              <c:numCache>
                <c:formatCode>0%</c:formatCode>
                <c:ptCount val="1"/>
                <c:pt idx="0">
                  <c:v>0.24</c:v>
                </c:pt>
              </c:numCache>
            </c:numRef>
          </c:val>
          <c:extLst>
            <c:ext xmlns:c16="http://schemas.microsoft.com/office/drawing/2014/chart" uri="{C3380CC4-5D6E-409C-BE32-E72D297353CC}">
              <c16:uniqueId val="{00000003-F381-4FAC-8F83-444BCFEDF6EE}"/>
            </c:ext>
          </c:extLst>
        </c:ser>
        <c:ser>
          <c:idx val="4"/>
          <c:order val="4"/>
          <c:tx>
            <c:strRef>
              <c:f>Sheet1!$A$6</c:f>
              <c:strCache>
                <c:ptCount val="1"/>
                <c:pt idx="0">
                  <c:v>Strongly agree</c:v>
                </c:pt>
              </c:strCache>
            </c:strRef>
          </c:tx>
          <c:spPr>
            <a:solidFill>
              <a:schemeClr val="accent5">
                <a:lumMod val="50000"/>
              </a:schemeClr>
            </a:solidFill>
            <a:ln w="7620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Sheet1!$B$6</c:f>
              <c:numCache>
                <c:formatCode>0%</c:formatCode>
                <c:ptCount val="1"/>
                <c:pt idx="0">
                  <c:v>0.11</c:v>
                </c:pt>
              </c:numCache>
            </c:numRef>
          </c:val>
          <c:extLst>
            <c:ext xmlns:c16="http://schemas.microsoft.com/office/drawing/2014/chart" uri="{C3380CC4-5D6E-409C-BE32-E72D297353CC}">
              <c16:uniqueId val="{00000004-F381-4FAC-8F83-444BCFEDF6EE}"/>
            </c:ext>
          </c:extLst>
        </c:ser>
        <c:dLbls>
          <c:showLegendKey val="0"/>
          <c:showVal val="0"/>
          <c:showCatName val="0"/>
          <c:showSerName val="0"/>
          <c:showPercent val="0"/>
          <c:showBubbleSize val="0"/>
        </c:dLbls>
        <c:gapWidth val="150"/>
        <c:overlap val="100"/>
        <c:axId val="363049968"/>
        <c:axId val="363050360"/>
      </c:barChart>
      <c:catAx>
        <c:axId val="363049968"/>
        <c:scaling>
          <c:orientation val="minMax"/>
        </c:scaling>
        <c:delete val="1"/>
        <c:axPos val="b"/>
        <c:numFmt formatCode="General" sourceLinked="1"/>
        <c:majorTickMark val="none"/>
        <c:minorTickMark val="none"/>
        <c:tickLblPos val="nextTo"/>
        <c:crossAx val="363050360"/>
        <c:crosses val="autoZero"/>
        <c:auto val="1"/>
        <c:lblAlgn val="ctr"/>
        <c:lblOffset val="100"/>
        <c:noMultiLvlLbl val="0"/>
      </c:catAx>
      <c:valAx>
        <c:axId val="363050360"/>
        <c:scaling>
          <c:orientation val="minMax"/>
        </c:scaling>
        <c:delete val="1"/>
        <c:axPos val="l"/>
        <c:numFmt formatCode="0%" sourceLinked="1"/>
        <c:majorTickMark val="none"/>
        <c:minorTickMark val="none"/>
        <c:tickLblPos val="nextTo"/>
        <c:crossAx val="3630499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6"/>
            </a:solidFill>
            <a:ln w="7620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0.16</c:v>
                </c:pt>
              </c:numCache>
            </c:numRef>
          </c:val>
          <c:extLst>
            <c:ext xmlns:c16="http://schemas.microsoft.com/office/drawing/2014/chart" uri="{C3380CC4-5D6E-409C-BE32-E72D297353CC}">
              <c16:uniqueId val="{00000000-25BC-44F7-9692-8501F2BF26DE}"/>
            </c:ext>
          </c:extLst>
        </c:ser>
        <c:ser>
          <c:idx val="1"/>
          <c:order val="1"/>
          <c:tx>
            <c:strRef>
              <c:f>Sheet1!$C$1</c:f>
              <c:strCache>
                <c:ptCount val="1"/>
                <c:pt idx="0">
                  <c:v>Series 2</c:v>
                </c:pt>
              </c:strCache>
            </c:strRef>
          </c:tx>
          <c:spPr>
            <a:solidFill>
              <a:schemeClr val="accent1">
                <a:lumMod val="40000"/>
                <a:lumOff val="60000"/>
              </a:schemeClr>
            </a:solidFill>
            <a:ln w="7620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0.4</c:v>
                </c:pt>
              </c:numCache>
            </c:numRef>
          </c:val>
          <c:extLst>
            <c:ext xmlns:c16="http://schemas.microsoft.com/office/drawing/2014/chart" uri="{C3380CC4-5D6E-409C-BE32-E72D297353CC}">
              <c16:uniqueId val="{00000001-25BC-44F7-9692-8501F2BF26DE}"/>
            </c:ext>
          </c:extLst>
        </c:ser>
        <c:ser>
          <c:idx val="2"/>
          <c:order val="2"/>
          <c:tx>
            <c:strRef>
              <c:f>Sheet1!$D$1</c:f>
              <c:strCache>
                <c:ptCount val="1"/>
                <c:pt idx="0">
                  <c:v>Series 3</c:v>
                </c:pt>
              </c:strCache>
            </c:strRef>
          </c:tx>
          <c:spPr>
            <a:solidFill>
              <a:schemeClr val="accent1"/>
            </a:solidFill>
            <a:ln w="76200">
              <a:solidFill>
                <a:schemeClr val="bg1"/>
              </a:solidFill>
            </a:ln>
            <a:effectLst/>
          </c:spPr>
          <c:invertIfNegative val="0"/>
          <c:dLbls>
            <c:dLbl>
              <c:idx val="0"/>
              <c:layout>
                <c:manualLayout>
                  <c:x val="1.1482940374153929E-2"/>
                  <c:y val="-6.25000000000000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BC-44F7-9692-8501F2BF26D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0.27</c:v>
                </c:pt>
              </c:numCache>
            </c:numRef>
          </c:val>
          <c:extLst>
            <c:ext xmlns:c16="http://schemas.microsoft.com/office/drawing/2014/chart" uri="{C3380CC4-5D6E-409C-BE32-E72D297353CC}">
              <c16:uniqueId val="{00000002-25BC-44F7-9692-8501F2BF26DE}"/>
            </c:ext>
          </c:extLst>
        </c:ser>
        <c:ser>
          <c:idx val="3"/>
          <c:order val="3"/>
          <c:tx>
            <c:strRef>
              <c:f>Sheet1!$E$1</c:f>
              <c:strCache>
                <c:ptCount val="1"/>
                <c:pt idx="0">
                  <c:v>Series 4</c:v>
                </c:pt>
              </c:strCache>
            </c:strRef>
          </c:tx>
          <c:spPr>
            <a:solidFill>
              <a:schemeClr val="accent1">
                <a:lumMod val="75000"/>
              </a:schemeClr>
            </a:solidFill>
            <a:ln w="7620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c:formatCode>
                <c:ptCount val="1"/>
                <c:pt idx="0">
                  <c:v>0.16</c:v>
                </c:pt>
              </c:numCache>
            </c:numRef>
          </c:val>
          <c:extLst>
            <c:ext xmlns:c16="http://schemas.microsoft.com/office/drawing/2014/chart" uri="{C3380CC4-5D6E-409C-BE32-E72D297353CC}">
              <c16:uniqueId val="{00000003-25BC-44F7-9692-8501F2BF26DE}"/>
            </c:ext>
          </c:extLst>
        </c:ser>
        <c:dLbls>
          <c:showLegendKey val="0"/>
          <c:showVal val="0"/>
          <c:showCatName val="0"/>
          <c:showSerName val="0"/>
          <c:showPercent val="0"/>
          <c:showBubbleSize val="0"/>
        </c:dLbls>
        <c:gapWidth val="150"/>
        <c:overlap val="100"/>
        <c:axId val="363051536"/>
        <c:axId val="363051928"/>
      </c:barChart>
      <c:catAx>
        <c:axId val="363051536"/>
        <c:scaling>
          <c:orientation val="minMax"/>
        </c:scaling>
        <c:delete val="1"/>
        <c:axPos val="b"/>
        <c:numFmt formatCode="General" sourceLinked="1"/>
        <c:majorTickMark val="none"/>
        <c:minorTickMark val="none"/>
        <c:tickLblPos val="nextTo"/>
        <c:crossAx val="363051928"/>
        <c:crosses val="autoZero"/>
        <c:auto val="1"/>
        <c:lblAlgn val="ctr"/>
        <c:lblOffset val="100"/>
        <c:noMultiLvlLbl val="0"/>
      </c:catAx>
      <c:valAx>
        <c:axId val="363051928"/>
        <c:scaling>
          <c:orientation val="minMax"/>
        </c:scaling>
        <c:delete val="1"/>
        <c:axPos val="l"/>
        <c:numFmt formatCode="0%" sourceLinked="1"/>
        <c:majorTickMark val="none"/>
        <c:minorTickMark val="none"/>
        <c:tickLblPos val="nextTo"/>
        <c:crossAx val="363051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85924080849581"/>
          <c:y val="3.4375000000000003E-2"/>
          <c:w val="0.87214075919150424"/>
          <c:h val="0.67977214566929134"/>
        </c:manualLayout>
      </c:layout>
      <c:barChart>
        <c:barDir val="col"/>
        <c:grouping val="clustered"/>
        <c:varyColors val="0"/>
        <c:ser>
          <c:idx val="0"/>
          <c:order val="0"/>
          <c:tx>
            <c:strRef>
              <c:f>Sheet1!$B$1</c:f>
              <c:strCache>
                <c:ptCount val="1"/>
                <c:pt idx="0">
                  <c:v>Plan to do more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Live streamed whole performances or events</c:v>
                </c:pt>
                <c:pt idx="1">
                  <c:v>Recorded whole performances or events</c:v>
                </c:pt>
                <c:pt idx="2">
                  <c:v>Video or audio of parts of performances or events</c:v>
                </c:pt>
                <c:pt idx="3">
                  <c:v>Digital versions of installations or exhibitions</c:v>
                </c:pt>
                <c:pt idx="4">
                  <c:v>Artisitic or cultural works that use live-to-digital as part of their core concept</c:v>
                </c:pt>
                <c:pt idx="5">
                  <c:v>Events or talks associated with artworks, performances, exhibitions or collections</c:v>
                </c:pt>
              </c:strCache>
            </c:strRef>
          </c:cat>
          <c:val>
            <c:numRef>
              <c:f>Sheet1!$B$2:$B$7</c:f>
              <c:numCache>
                <c:formatCode>0%</c:formatCode>
                <c:ptCount val="6"/>
                <c:pt idx="0">
                  <c:v>0.64</c:v>
                </c:pt>
                <c:pt idx="1">
                  <c:v>0.64</c:v>
                </c:pt>
                <c:pt idx="2">
                  <c:v>0.52</c:v>
                </c:pt>
                <c:pt idx="3">
                  <c:v>0.44</c:v>
                </c:pt>
                <c:pt idx="4">
                  <c:v>0.54</c:v>
                </c:pt>
                <c:pt idx="5">
                  <c:v>0.67</c:v>
                </c:pt>
              </c:numCache>
            </c:numRef>
          </c:val>
          <c:extLst>
            <c:ext xmlns:c16="http://schemas.microsoft.com/office/drawing/2014/chart" uri="{C3380CC4-5D6E-409C-BE32-E72D297353CC}">
              <c16:uniqueId val="{00000000-102D-45C1-8334-ACA07004A014}"/>
            </c:ext>
          </c:extLst>
        </c:ser>
        <c:ser>
          <c:idx val="1"/>
          <c:order val="1"/>
          <c:tx>
            <c:strRef>
              <c:f>Sheet1!$C$1</c:f>
              <c:strCache>
                <c:ptCount val="1"/>
                <c:pt idx="0">
                  <c:v>Plan to do less</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Live streamed whole performances or events</c:v>
                </c:pt>
                <c:pt idx="1">
                  <c:v>Recorded whole performances or events</c:v>
                </c:pt>
                <c:pt idx="2">
                  <c:v>Video or audio of parts of performances or events</c:v>
                </c:pt>
                <c:pt idx="3">
                  <c:v>Digital versions of installations or exhibitions</c:v>
                </c:pt>
                <c:pt idx="4">
                  <c:v>Artisitic or cultural works that use live-to-digital as part of their core concept</c:v>
                </c:pt>
                <c:pt idx="5">
                  <c:v>Events or talks associated with artworks, performances, exhibitions or collections</c:v>
                </c:pt>
              </c:strCache>
            </c:strRef>
          </c:cat>
          <c:val>
            <c:numRef>
              <c:f>Sheet1!$C$2:$C$7</c:f>
              <c:numCache>
                <c:formatCode>0%</c:formatCode>
                <c:ptCount val="6"/>
                <c:pt idx="0">
                  <c:v>-0.18</c:v>
                </c:pt>
                <c:pt idx="1">
                  <c:v>-0.12</c:v>
                </c:pt>
                <c:pt idx="2">
                  <c:v>-0.09</c:v>
                </c:pt>
                <c:pt idx="3">
                  <c:v>-0.3</c:v>
                </c:pt>
                <c:pt idx="4">
                  <c:v>-0.26</c:v>
                </c:pt>
                <c:pt idx="5">
                  <c:v>-0.08</c:v>
                </c:pt>
              </c:numCache>
            </c:numRef>
          </c:val>
          <c:extLst>
            <c:ext xmlns:c16="http://schemas.microsoft.com/office/drawing/2014/chart" uri="{C3380CC4-5D6E-409C-BE32-E72D297353CC}">
              <c16:uniqueId val="{00000001-102D-45C1-8334-ACA07004A014}"/>
            </c:ext>
          </c:extLst>
        </c:ser>
        <c:dLbls>
          <c:showLegendKey val="0"/>
          <c:showVal val="0"/>
          <c:showCatName val="0"/>
          <c:showSerName val="0"/>
          <c:showPercent val="0"/>
          <c:showBubbleSize val="0"/>
        </c:dLbls>
        <c:gapWidth val="219"/>
        <c:overlap val="100"/>
        <c:axId val="363053104"/>
        <c:axId val="363053496"/>
      </c:barChart>
      <c:catAx>
        <c:axId val="363053104"/>
        <c:scaling>
          <c:orientation val="minMax"/>
        </c:scaling>
        <c:delete val="0"/>
        <c:axPos val="b"/>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3053496"/>
        <c:crosses val="autoZero"/>
        <c:auto val="1"/>
        <c:lblAlgn val="ctr"/>
        <c:lblOffset val="100"/>
        <c:noMultiLvlLbl val="0"/>
      </c:catAx>
      <c:valAx>
        <c:axId val="363053496"/>
        <c:scaling>
          <c:orientation val="minMax"/>
        </c:scaling>
        <c:delete val="1"/>
        <c:axPos val="l"/>
        <c:numFmt formatCode="0%" sourceLinked="1"/>
        <c:majorTickMark val="none"/>
        <c:minorTickMark val="none"/>
        <c:tickLblPos val="nextTo"/>
        <c:crossAx val="363053104"/>
        <c:crosses val="autoZero"/>
        <c:crossBetween val="between"/>
      </c:valAx>
      <c:spPr>
        <a:noFill/>
        <a:ln>
          <a:noFill/>
        </a:ln>
        <a:effectLst/>
      </c:spPr>
    </c:plotArea>
    <c:legend>
      <c:legendPos val="b"/>
      <c:layout>
        <c:manualLayout>
          <c:xMode val="edge"/>
          <c:yMode val="edge"/>
          <c:x val="0"/>
          <c:y val="0.26838312007874016"/>
          <c:w val="0.11785535485932365"/>
          <c:h val="0.2691168799212598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271134720470319"/>
          <c:y val="3.4375000000000003E-2"/>
          <c:w val="0.2639474859355328"/>
          <c:h val="0.82188997319509771"/>
        </c:manualLayout>
      </c:layout>
      <c:barChart>
        <c:barDir val="bar"/>
        <c:grouping val="clustered"/>
        <c:varyColors val="0"/>
        <c:ser>
          <c:idx val="0"/>
          <c:order val="0"/>
          <c:tx>
            <c:strRef>
              <c:f>Sheet1!$B$1</c:f>
              <c:strCache>
                <c:ptCount val="1"/>
                <c:pt idx="0">
                  <c:v>Organisations who produced live-to-digital in 2016/17</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Other</c:v>
                </c:pt>
                <c:pt idx="1">
                  <c:v>Augmented Reality</c:v>
                </c:pt>
                <c:pt idx="2">
                  <c:v>Virtual Reality</c:v>
                </c:pt>
                <c:pt idx="3">
                  <c:v>360 degree video</c:v>
                </c:pt>
                <c:pt idx="4">
                  <c:v>Audio</c:v>
                </c:pt>
                <c:pt idx="5">
                  <c:v>Video</c:v>
                </c:pt>
              </c:strCache>
            </c:strRef>
          </c:cat>
          <c:val>
            <c:numRef>
              <c:f>Sheet1!$B$2:$B$7</c:f>
              <c:numCache>
                <c:formatCode>0%</c:formatCode>
                <c:ptCount val="6"/>
                <c:pt idx="0">
                  <c:v>0.03</c:v>
                </c:pt>
                <c:pt idx="1">
                  <c:v>0.21</c:v>
                </c:pt>
                <c:pt idx="2">
                  <c:v>0.18</c:v>
                </c:pt>
                <c:pt idx="3">
                  <c:v>0.36</c:v>
                </c:pt>
                <c:pt idx="4">
                  <c:v>0.57999999999999996</c:v>
                </c:pt>
                <c:pt idx="5">
                  <c:v>0.86</c:v>
                </c:pt>
              </c:numCache>
            </c:numRef>
          </c:val>
          <c:extLst>
            <c:ext xmlns:c16="http://schemas.microsoft.com/office/drawing/2014/chart" uri="{C3380CC4-5D6E-409C-BE32-E72D297353CC}">
              <c16:uniqueId val="{00000000-DC66-4778-9FD9-CD149DE3C4B1}"/>
            </c:ext>
          </c:extLst>
        </c:ser>
        <c:ser>
          <c:idx val="1"/>
          <c:order val="1"/>
          <c:tx>
            <c:strRef>
              <c:f>Sheet1!$C$1</c:f>
              <c:strCache>
                <c:ptCount val="1"/>
                <c:pt idx="0">
                  <c:v>Organisations who did not produce live-to-digital in 2016/17</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Other</c:v>
                </c:pt>
                <c:pt idx="1">
                  <c:v>Augmented Reality</c:v>
                </c:pt>
                <c:pt idx="2">
                  <c:v>Virtual Reality</c:v>
                </c:pt>
                <c:pt idx="3">
                  <c:v>360 degree video</c:v>
                </c:pt>
                <c:pt idx="4">
                  <c:v>Audio</c:v>
                </c:pt>
                <c:pt idx="5">
                  <c:v>Video</c:v>
                </c:pt>
              </c:strCache>
            </c:strRef>
          </c:cat>
          <c:val>
            <c:numRef>
              <c:f>Sheet1!$C$2:$C$7</c:f>
              <c:numCache>
                <c:formatCode>0%</c:formatCode>
                <c:ptCount val="6"/>
                <c:pt idx="0">
                  <c:v>0.02</c:v>
                </c:pt>
                <c:pt idx="1">
                  <c:v>0.38</c:v>
                </c:pt>
                <c:pt idx="2">
                  <c:v>0.38</c:v>
                </c:pt>
                <c:pt idx="3">
                  <c:v>0.5</c:v>
                </c:pt>
                <c:pt idx="4">
                  <c:v>0.66</c:v>
                </c:pt>
                <c:pt idx="5">
                  <c:v>0.93</c:v>
                </c:pt>
              </c:numCache>
            </c:numRef>
          </c:val>
          <c:extLst>
            <c:ext xmlns:c16="http://schemas.microsoft.com/office/drawing/2014/chart" uri="{C3380CC4-5D6E-409C-BE32-E72D297353CC}">
              <c16:uniqueId val="{00000001-DC66-4778-9FD9-CD149DE3C4B1}"/>
            </c:ext>
          </c:extLst>
        </c:ser>
        <c:dLbls>
          <c:showLegendKey val="0"/>
          <c:showVal val="0"/>
          <c:showCatName val="0"/>
          <c:showSerName val="0"/>
          <c:showPercent val="0"/>
          <c:showBubbleSize val="0"/>
        </c:dLbls>
        <c:gapWidth val="69"/>
        <c:axId val="363054672"/>
        <c:axId val="363055064"/>
      </c:barChart>
      <c:catAx>
        <c:axId val="363054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63055064"/>
        <c:crosses val="autoZero"/>
        <c:auto val="1"/>
        <c:lblAlgn val="ctr"/>
        <c:lblOffset val="100"/>
        <c:noMultiLvlLbl val="0"/>
      </c:catAx>
      <c:valAx>
        <c:axId val="363055064"/>
        <c:scaling>
          <c:orientation val="minMax"/>
        </c:scaling>
        <c:delete val="1"/>
        <c:axPos val="b"/>
        <c:numFmt formatCode="0%" sourceLinked="1"/>
        <c:majorTickMark val="none"/>
        <c:minorTickMark val="none"/>
        <c:tickLblPos val="nextTo"/>
        <c:crossAx val="363054672"/>
        <c:crosses val="autoZero"/>
        <c:crossBetween val="between"/>
      </c:valAx>
      <c:spPr>
        <a:noFill/>
        <a:ln>
          <a:noFill/>
        </a:ln>
        <a:effectLst/>
      </c:spPr>
    </c:plotArea>
    <c:legend>
      <c:legendPos val="b"/>
      <c:layout>
        <c:manualLayout>
          <c:xMode val="edge"/>
          <c:yMode val="edge"/>
          <c:x val="0.23211910015634465"/>
          <c:y val="0.87674222639378729"/>
          <c:w val="0.76788089984365537"/>
          <c:h val="0.1232577736062127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271134720470319"/>
          <c:y val="3.4375000000000003E-2"/>
          <c:w val="0.32027584414536925"/>
          <c:h val="0.93125000000000002"/>
        </c:manualLayout>
      </c:layout>
      <c:barChart>
        <c:barDir val="bar"/>
        <c:grouping val="clustered"/>
        <c:varyColors val="0"/>
        <c:ser>
          <c:idx val="0"/>
          <c:order val="0"/>
          <c:tx>
            <c:strRef>
              <c:f>Sheet1!$B$1</c:f>
              <c:strCache>
                <c:ptCount val="1"/>
                <c:pt idx="0">
                  <c:v>Series 1</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Other</c:v>
                </c:pt>
                <c:pt idx="1">
                  <c:v>Augmented Reality</c:v>
                </c:pt>
                <c:pt idx="2">
                  <c:v>Virtual Reality</c:v>
                </c:pt>
                <c:pt idx="3">
                  <c:v>360 degree video</c:v>
                </c:pt>
                <c:pt idx="4">
                  <c:v>Audio</c:v>
                </c:pt>
                <c:pt idx="5">
                  <c:v>Video</c:v>
                </c:pt>
              </c:strCache>
            </c:strRef>
          </c:cat>
          <c:val>
            <c:numRef>
              <c:f>Sheet1!$B$2:$B$7</c:f>
              <c:numCache>
                <c:formatCode>0%</c:formatCode>
                <c:ptCount val="6"/>
                <c:pt idx="0">
                  <c:v>0.06</c:v>
                </c:pt>
                <c:pt idx="1">
                  <c:v>0.03</c:v>
                </c:pt>
                <c:pt idx="2">
                  <c:v>0.05</c:v>
                </c:pt>
                <c:pt idx="3">
                  <c:v>0.1</c:v>
                </c:pt>
                <c:pt idx="4">
                  <c:v>0.49</c:v>
                </c:pt>
                <c:pt idx="5">
                  <c:v>0.93</c:v>
                </c:pt>
              </c:numCache>
            </c:numRef>
          </c:val>
          <c:extLst>
            <c:ext xmlns:c16="http://schemas.microsoft.com/office/drawing/2014/chart" uri="{C3380CC4-5D6E-409C-BE32-E72D297353CC}">
              <c16:uniqueId val="{00000000-D4BE-4896-80B6-330726AF7709}"/>
            </c:ext>
          </c:extLst>
        </c:ser>
        <c:dLbls>
          <c:showLegendKey val="0"/>
          <c:showVal val="0"/>
          <c:showCatName val="0"/>
          <c:showSerName val="0"/>
          <c:showPercent val="0"/>
          <c:showBubbleSize val="0"/>
        </c:dLbls>
        <c:gapWidth val="69"/>
        <c:axId val="363056632"/>
        <c:axId val="364428152"/>
      </c:barChart>
      <c:catAx>
        <c:axId val="363056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364428152"/>
        <c:crosses val="autoZero"/>
        <c:auto val="1"/>
        <c:lblAlgn val="ctr"/>
        <c:lblOffset val="100"/>
        <c:noMultiLvlLbl val="0"/>
      </c:catAx>
      <c:valAx>
        <c:axId val="364428152"/>
        <c:scaling>
          <c:orientation val="minMax"/>
        </c:scaling>
        <c:delete val="1"/>
        <c:axPos val="b"/>
        <c:numFmt formatCode="0%" sourceLinked="1"/>
        <c:majorTickMark val="none"/>
        <c:minorTickMark val="none"/>
        <c:tickLblPos val="nextTo"/>
        <c:crossAx val="363056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497438775333098"/>
          <c:y val="1.8750096729760263E-2"/>
          <c:w val="0.55025621484624698"/>
          <c:h val="0.90511811023622035"/>
        </c:manualLayout>
      </c:layout>
      <c:barChart>
        <c:barDir val="col"/>
        <c:grouping val="percentStacked"/>
        <c:varyColors val="0"/>
        <c:ser>
          <c:idx val="0"/>
          <c:order val="0"/>
          <c:tx>
            <c:strRef>
              <c:f>Sheet1!$A$2</c:f>
              <c:strCache>
                <c:ptCount val="1"/>
                <c:pt idx="0">
                  <c:v>Daily</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All</c:v>
                </c:pt>
                <c:pt idx="1">
                  <c:v>Users*</c:v>
                </c:pt>
              </c:strCache>
            </c:strRef>
          </c:cat>
          <c:val>
            <c:numRef>
              <c:f>Sheet1!$B$2:$C$2</c:f>
              <c:numCache>
                <c:formatCode>0%</c:formatCode>
                <c:ptCount val="2"/>
                <c:pt idx="0">
                  <c:v>0.08</c:v>
                </c:pt>
                <c:pt idx="1">
                  <c:v>0.13</c:v>
                </c:pt>
              </c:numCache>
            </c:numRef>
          </c:val>
          <c:extLst>
            <c:ext xmlns:c16="http://schemas.microsoft.com/office/drawing/2014/chart" uri="{C3380CC4-5D6E-409C-BE32-E72D297353CC}">
              <c16:uniqueId val="{00000000-D4B6-4FD3-8C64-F34F4304AC61}"/>
            </c:ext>
          </c:extLst>
        </c:ser>
        <c:ser>
          <c:idx val="1"/>
          <c:order val="1"/>
          <c:tx>
            <c:strRef>
              <c:f>Sheet1!$A$3</c:f>
              <c:strCache>
                <c:ptCount val="1"/>
                <c:pt idx="0">
                  <c:v>At least once a week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All</c:v>
                </c:pt>
                <c:pt idx="1">
                  <c:v>Users*</c:v>
                </c:pt>
              </c:strCache>
            </c:strRef>
          </c:cat>
          <c:val>
            <c:numRef>
              <c:f>Sheet1!$B$3:$C$3</c:f>
              <c:numCache>
                <c:formatCode>0%</c:formatCode>
                <c:ptCount val="2"/>
                <c:pt idx="0">
                  <c:v>0.13</c:v>
                </c:pt>
                <c:pt idx="1">
                  <c:v>0.19</c:v>
                </c:pt>
              </c:numCache>
            </c:numRef>
          </c:val>
          <c:extLst>
            <c:ext xmlns:c16="http://schemas.microsoft.com/office/drawing/2014/chart" uri="{C3380CC4-5D6E-409C-BE32-E72D297353CC}">
              <c16:uniqueId val="{00000003-D4B6-4FD3-8C64-F34F4304AC61}"/>
            </c:ext>
          </c:extLst>
        </c:ser>
        <c:ser>
          <c:idx val="2"/>
          <c:order val="2"/>
          <c:tx>
            <c:strRef>
              <c:f>Sheet1!$A$4</c:f>
              <c:strCache>
                <c:ptCount val="1"/>
                <c:pt idx="0">
                  <c:v>At least once a month</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All</c:v>
                </c:pt>
                <c:pt idx="1">
                  <c:v>Users*</c:v>
                </c:pt>
              </c:strCache>
            </c:strRef>
          </c:cat>
          <c:val>
            <c:numRef>
              <c:f>Sheet1!$B$4:$C$4</c:f>
              <c:numCache>
                <c:formatCode>0%</c:formatCode>
                <c:ptCount val="2"/>
                <c:pt idx="0">
                  <c:v>0.2</c:v>
                </c:pt>
                <c:pt idx="1">
                  <c:v>0.27</c:v>
                </c:pt>
              </c:numCache>
            </c:numRef>
          </c:val>
          <c:extLst>
            <c:ext xmlns:c16="http://schemas.microsoft.com/office/drawing/2014/chart" uri="{C3380CC4-5D6E-409C-BE32-E72D297353CC}">
              <c16:uniqueId val="{00000004-D4B6-4FD3-8C64-F34F4304AC61}"/>
            </c:ext>
          </c:extLst>
        </c:ser>
        <c:ser>
          <c:idx val="3"/>
          <c:order val="3"/>
          <c:tx>
            <c:strRef>
              <c:f>Sheet1!$A$5</c:f>
              <c:strCache>
                <c:ptCount val="1"/>
                <c:pt idx="0">
                  <c:v>At least once every 6 months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All</c:v>
                </c:pt>
                <c:pt idx="1">
                  <c:v>Users*</c:v>
                </c:pt>
              </c:strCache>
            </c:strRef>
          </c:cat>
          <c:val>
            <c:numRef>
              <c:f>Sheet1!$B$5:$C$5</c:f>
              <c:numCache>
                <c:formatCode>0%</c:formatCode>
                <c:ptCount val="2"/>
                <c:pt idx="0">
                  <c:v>0.17</c:v>
                </c:pt>
                <c:pt idx="1">
                  <c:v>0.21</c:v>
                </c:pt>
              </c:numCache>
            </c:numRef>
          </c:val>
          <c:extLst>
            <c:ext xmlns:c16="http://schemas.microsoft.com/office/drawing/2014/chart" uri="{C3380CC4-5D6E-409C-BE32-E72D297353CC}">
              <c16:uniqueId val="{00000005-D4B6-4FD3-8C64-F34F4304AC61}"/>
            </c:ext>
          </c:extLst>
        </c:ser>
        <c:ser>
          <c:idx val="4"/>
          <c:order val="4"/>
          <c:tx>
            <c:strRef>
              <c:f>Sheet1!$A$6</c:f>
              <c:strCache>
                <c:ptCount val="1"/>
                <c:pt idx="0">
                  <c:v>Less often [than once every 6 months]</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All</c:v>
                </c:pt>
                <c:pt idx="1">
                  <c:v>Users*</c:v>
                </c:pt>
              </c:strCache>
            </c:strRef>
          </c:cat>
          <c:val>
            <c:numRef>
              <c:f>Sheet1!$B$6:$C$6</c:f>
              <c:numCache>
                <c:formatCode>0%</c:formatCode>
                <c:ptCount val="2"/>
                <c:pt idx="0">
                  <c:v>0.2</c:v>
                </c:pt>
                <c:pt idx="1">
                  <c:v>0.13</c:v>
                </c:pt>
              </c:numCache>
            </c:numRef>
          </c:val>
          <c:extLst>
            <c:ext xmlns:c16="http://schemas.microsoft.com/office/drawing/2014/chart" uri="{C3380CC4-5D6E-409C-BE32-E72D297353CC}">
              <c16:uniqueId val="{00000006-D4B6-4FD3-8C64-F34F4304AC61}"/>
            </c:ext>
          </c:extLst>
        </c:ser>
        <c:ser>
          <c:idx val="5"/>
          <c:order val="5"/>
          <c:tx>
            <c:strRef>
              <c:f>Sheet1!$A$7</c:f>
              <c:strCache>
                <c:ptCount val="1"/>
                <c:pt idx="0">
                  <c:v>Never</c:v>
                </c:pt>
              </c:strCache>
            </c:strRef>
          </c:tx>
          <c:spPr>
            <a:solidFill>
              <a:schemeClr val="accent6">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All</c:v>
                </c:pt>
                <c:pt idx="1">
                  <c:v>Users*</c:v>
                </c:pt>
              </c:strCache>
            </c:strRef>
          </c:cat>
          <c:val>
            <c:numRef>
              <c:f>Sheet1!$B$7:$C$7</c:f>
              <c:numCache>
                <c:formatCode>0%</c:formatCode>
                <c:ptCount val="2"/>
                <c:pt idx="0">
                  <c:v>0.21</c:v>
                </c:pt>
                <c:pt idx="1">
                  <c:v>7.0000000000000007E-2</c:v>
                </c:pt>
              </c:numCache>
            </c:numRef>
          </c:val>
          <c:extLst>
            <c:ext xmlns:c16="http://schemas.microsoft.com/office/drawing/2014/chart" uri="{C3380CC4-5D6E-409C-BE32-E72D297353CC}">
              <c16:uniqueId val="{00000007-D4B6-4FD3-8C64-F34F4304AC61}"/>
            </c:ext>
          </c:extLst>
        </c:ser>
        <c:dLbls>
          <c:showLegendKey val="0"/>
          <c:showVal val="0"/>
          <c:showCatName val="0"/>
          <c:showSerName val="0"/>
          <c:showPercent val="0"/>
          <c:showBubbleSize val="0"/>
        </c:dLbls>
        <c:gapWidth val="75"/>
        <c:overlap val="100"/>
        <c:axId val="363004304"/>
        <c:axId val="363004696"/>
      </c:barChart>
      <c:catAx>
        <c:axId val="363004304"/>
        <c:scaling>
          <c:orientation val="minMax"/>
        </c:scaling>
        <c:delete val="1"/>
        <c:axPos val="b"/>
        <c:numFmt formatCode="General" sourceLinked="1"/>
        <c:majorTickMark val="none"/>
        <c:minorTickMark val="none"/>
        <c:tickLblPos val="nextTo"/>
        <c:crossAx val="363004696"/>
        <c:crosses val="autoZero"/>
        <c:auto val="1"/>
        <c:lblAlgn val="ctr"/>
        <c:lblOffset val="100"/>
        <c:noMultiLvlLbl val="0"/>
      </c:catAx>
      <c:valAx>
        <c:axId val="363004696"/>
        <c:scaling>
          <c:orientation val="minMax"/>
        </c:scaling>
        <c:delete val="1"/>
        <c:axPos val="l"/>
        <c:numFmt formatCode="0%" sourceLinked="1"/>
        <c:majorTickMark val="none"/>
        <c:minorTickMark val="none"/>
        <c:tickLblPos val="nextTo"/>
        <c:crossAx val="363004304"/>
        <c:crosses val="autoZero"/>
        <c:crossBetween val="between"/>
      </c:valAx>
      <c:spPr>
        <a:noFill/>
        <a:ln>
          <a:noFill/>
        </a:ln>
        <a:effectLst/>
      </c:spPr>
    </c:plotArea>
    <c:legend>
      <c:legendPos val="b"/>
      <c:layout>
        <c:manualLayout>
          <c:xMode val="edge"/>
          <c:yMode val="edge"/>
          <c:x val="2.2341476081640207E-2"/>
          <c:y val="1.6948244518547706E-2"/>
          <c:w val="0.38706416657506348"/>
          <c:h val="0.9268017629222030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829166264600319E-2"/>
          <c:y val="8.8561343060627448E-2"/>
          <c:w val="0.96458967811787122"/>
          <c:h val="0.45635375328708616"/>
        </c:manualLayout>
      </c:layout>
      <c:barChart>
        <c:barDir val="col"/>
        <c:grouping val="stacked"/>
        <c:varyColors val="0"/>
        <c:ser>
          <c:idx val="0"/>
          <c:order val="0"/>
          <c:tx>
            <c:strRef>
              <c:f>Sheet1!$C$1</c:f>
              <c:strCache>
                <c:ptCount val="1"/>
                <c:pt idx="0">
                  <c:v>Very interested</c:v>
                </c:pt>
              </c:strCache>
            </c:strRef>
          </c:tx>
          <c:spPr>
            <a:solidFill>
              <a:schemeClr val="accent1">
                <a:lumMod val="50000"/>
              </a:schemeClr>
            </a:solidFill>
            <a:ln>
              <a:noFill/>
            </a:ln>
            <a:effectLst/>
          </c:spPr>
          <c:invertIfNegative val="0"/>
          <c:dPt>
            <c:idx val="0"/>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7-D038-4B4A-A6D4-17E11E42E0D4}"/>
              </c:ext>
            </c:extLst>
          </c:dPt>
          <c:dPt>
            <c:idx val="2"/>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8-D038-4B4A-A6D4-17E11E42E0D4}"/>
              </c:ext>
            </c:extLst>
          </c:dPt>
          <c:dPt>
            <c:idx val="4"/>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9-D038-4B4A-A6D4-17E11E42E0D4}"/>
              </c:ext>
            </c:extLst>
          </c:dPt>
          <c:dPt>
            <c:idx val="6"/>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A-D038-4B4A-A6D4-17E11E42E0D4}"/>
              </c:ext>
            </c:extLst>
          </c:dPt>
          <c:dPt>
            <c:idx val="8"/>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B-D038-4B4A-A6D4-17E11E42E0D4}"/>
              </c:ext>
            </c:extLst>
          </c:dPt>
          <c:dPt>
            <c:idx val="10"/>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C-D038-4B4A-A6D4-17E11E42E0D4}"/>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Sheet1!$A$2:$B$13</c:f>
              <c:multiLvlStrCache>
                <c:ptCount val="12"/>
                <c:lvl>
                  <c:pt idx="0">
                    <c:v>All</c:v>
                  </c:pt>
                  <c:pt idx="1">
                    <c:v>Users*</c:v>
                  </c:pt>
                  <c:pt idx="2">
                    <c:v>All</c:v>
                  </c:pt>
                  <c:pt idx="3">
                    <c:v>Users*</c:v>
                  </c:pt>
                  <c:pt idx="4">
                    <c:v>All</c:v>
                  </c:pt>
                  <c:pt idx="5">
                    <c:v>Users*</c:v>
                  </c:pt>
                  <c:pt idx="6">
                    <c:v>All</c:v>
                  </c:pt>
                  <c:pt idx="7">
                    <c:v>Users*</c:v>
                  </c:pt>
                  <c:pt idx="8">
                    <c:v>All</c:v>
                  </c:pt>
                  <c:pt idx="9">
                    <c:v>Users*</c:v>
                  </c:pt>
                  <c:pt idx="10">
                    <c:v>All</c:v>
                  </c:pt>
                  <c:pt idx="11">
                    <c:v>Users*</c:v>
                  </c:pt>
                </c:lvl>
                <c:lvl>
                  <c:pt idx="0">
                    <c:v>Live video/audio of whole performance</c:v>
                  </c:pt>
                  <c:pt idx="2">
                    <c:v>Recorded video/audio of whole performance</c:v>
                  </c:pt>
                  <c:pt idx="4">
                    <c:v>Video/ audio of parts of a performance</c:v>
                  </c:pt>
                  <c:pt idx="6">
                    <c:v>Digital version of a physical site</c:v>
                  </c:pt>
                  <c:pt idx="8">
                    <c:v>Work with live-to-digital as part of its core concept</c:v>
                  </c:pt>
                  <c:pt idx="10">
                    <c:v>Event/ talk associated with artwork</c:v>
                  </c:pt>
                </c:lvl>
              </c:multiLvlStrCache>
            </c:multiLvlStrRef>
          </c:cat>
          <c:val>
            <c:numRef>
              <c:f>Sheet1!$C$2:$C$13</c:f>
              <c:numCache>
                <c:formatCode>0%</c:formatCode>
                <c:ptCount val="12"/>
                <c:pt idx="0">
                  <c:v>0.19</c:v>
                </c:pt>
                <c:pt idx="1">
                  <c:v>0.27</c:v>
                </c:pt>
                <c:pt idx="2">
                  <c:v>0.16</c:v>
                </c:pt>
                <c:pt idx="3">
                  <c:v>0.24</c:v>
                </c:pt>
                <c:pt idx="4">
                  <c:v>0.13</c:v>
                </c:pt>
                <c:pt idx="5">
                  <c:v>0.19</c:v>
                </c:pt>
                <c:pt idx="6">
                  <c:v>0.14000000000000001</c:v>
                </c:pt>
                <c:pt idx="7">
                  <c:v>0.22</c:v>
                </c:pt>
                <c:pt idx="8">
                  <c:v>0.11</c:v>
                </c:pt>
                <c:pt idx="9">
                  <c:v>0.16</c:v>
                </c:pt>
                <c:pt idx="10">
                  <c:v>0.11</c:v>
                </c:pt>
                <c:pt idx="11">
                  <c:v>0.16</c:v>
                </c:pt>
              </c:numCache>
            </c:numRef>
          </c:val>
          <c:extLst>
            <c:ext xmlns:c16="http://schemas.microsoft.com/office/drawing/2014/chart" uri="{C3380CC4-5D6E-409C-BE32-E72D297353CC}">
              <c16:uniqueId val="{00000000-ED4E-43A9-81D4-10E0E2776B6E}"/>
            </c:ext>
          </c:extLst>
        </c:ser>
        <c:ser>
          <c:idx val="1"/>
          <c:order val="1"/>
          <c:tx>
            <c:strRef>
              <c:f>Sheet1!$D$1</c:f>
              <c:strCache>
                <c:ptCount val="1"/>
                <c:pt idx="0">
                  <c:v>Somewhat interested</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D038-4B4A-A6D4-17E11E42E0D4}"/>
              </c:ext>
            </c:extLst>
          </c:dPt>
          <c:dPt>
            <c:idx val="2"/>
            <c:invertIfNegative val="0"/>
            <c:bubble3D val="0"/>
            <c:spPr>
              <a:solidFill>
                <a:schemeClr val="tx2"/>
              </a:solidFill>
              <a:ln>
                <a:noFill/>
              </a:ln>
              <a:effectLst/>
            </c:spPr>
            <c:extLst>
              <c:ext xmlns:c16="http://schemas.microsoft.com/office/drawing/2014/chart" uri="{C3380CC4-5D6E-409C-BE32-E72D297353CC}">
                <c16:uniqueId val="{00000002-D038-4B4A-A6D4-17E11E42E0D4}"/>
              </c:ext>
            </c:extLst>
          </c:dPt>
          <c:dPt>
            <c:idx val="4"/>
            <c:invertIfNegative val="0"/>
            <c:bubble3D val="0"/>
            <c:spPr>
              <a:solidFill>
                <a:schemeClr val="tx2"/>
              </a:solidFill>
              <a:ln>
                <a:noFill/>
              </a:ln>
              <a:effectLst/>
            </c:spPr>
            <c:extLst>
              <c:ext xmlns:c16="http://schemas.microsoft.com/office/drawing/2014/chart" uri="{C3380CC4-5D6E-409C-BE32-E72D297353CC}">
                <c16:uniqueId val="{00000003-D038-4B4A-A6D4-17E11E42E0D4}"/>
              </c:ext>
            </c:extLst>
          </c:dPt>
          <c:dPt>
            <c:idx val="6"/>
            <c:invertIfNegative val="0"/>
            <c:bubble3D val="0"/>
            <c:spPr>
              <a:solidFill>
                <a:schemeClr val="tx2"/>
              </a:solidFill>
              <a:ln>
                <a:noFill/>
              </a:ln>
              <a:effectLst/>
            </c:spPr>
            <c:extLst>
              <c:ext xmlns:c16="http://schemas.microsoft.com/office/drawing/2014/chart" uri="{C3380CC4-5D6E-409C-BE32-E72D297353CC}">
                <c16:uniqueId val="{00000004-D038-4B4A-A6D4-17E11E42E0D4}"/>
              </c:ext>
            </c:extLst>
          </c:dPt>
          <c:dPt>
            <c:idx val="8"/>
            <c:invertIfNegative val="0"/>
            <c:bubble3D val="0"/>
            <c:spPr>
              <a:solidFill>
                <a:schemeClr val="tx2"/>
              </a:solidFill>
              <a:ln>
                <a:noFill/>
              </a:ln>
              <a:effectLst/>
            </c:spPr>
            <c:extLst>
              <c:ext xmlns:c16="http://schemas.microsoft.com/office/drawing/2014/chart" uri="{C3380CC4-5D6E-409C-BE32-E72D297353CC}">
                <c16:uniqueId val="{00000005-D038-4B4A-A6D4-17E11E42E0D4}"/>
              </c:ext>
            </c:extLst>
          </c:dPt>
          <c:dPt>
            <c:idx val="10"/>
            <c:invertIfNegative val="0"/>
            <c:bubble3D val="0"/>
            <c:spPr>
              <a:solidFill>
                <a:schemeClr val="tx2"/>
              </a:solidFill>
              <a:ln>
                <a:noFill/>
              </a:ln>
              <a:effectLst/>
            </c:spPr>
            <c:extLst>
              <c:ext xmlns:c16="http://schemas.microsoft.com/office/drawing/2014/chart" uri="{C3380CC4-5D6E-409C-BE32-E72D297353CC}">
                <c16:uniqueId val="{00000006-D038-4B4A-A6D4-17E11E42E0D4}"/>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Sheet1!$A$2:$B$13</c:f>
              <c:multiLvlStrCache>
                <c:ptCount val="12"/>
                <c:lvl>
                  <c:pt idx="0">
                    <c:v>All</c:v>
                  </c:pt>
                  <c:pt idx="1">
                    <c:v>Users*</c:v>
                  </c:pt>
                  <c:pt idx="2">
                    <c:v>All</c:v>
                  </c:pt>
                  <c:pt idx="3">
                    <c:v>Users*</c:v>
                  </c:pt>
                  <c:pt idx="4">
                    <c:v>All</c:v>
                  </c:pt>
                  <c:pt idx="5">
                    <c:v>Users*</c:v>
                  </c:pt>
                  <c:pt idx="6">
                    <c:v>All</c:v>
                  </c:pt>
                  <c:pt idx="7">
                    <c:v>Users*</c:v>
                  </c:pt>
                  <c:pt idx="8">
                    <c:v>All</c:v>
                  </c:pt>
                  <c:pt idx="9">
                    <c:v>Users*</c:v>
                  </c:pt>
                  <c:pt idx="10">
                    <c:v>All</c:v>
                  </c:pt>
                  <c:pt idx="11">
                    <c:v>Users*</c:v>
                  </c:pt>
                </c:lvl>
                <c:lvl>
                  <c:pt idx="0">
                    <c:v>Live video/audio of whole performance</c:v>
                  </c:pt>
                  <c:pt idx="2">
                    <c:v>Recorded video/audio of whole performance</c:v>
                  </c:pt>
                  <c:pt idx="4">
                    <c:v>Video/ audio of parts of a performance</c:v>
                  </c:pt>
                  <c:pt idx="6">
                    <c:v>Digital version of a physical site</c:v>
                  </c:pt>
                  <c:pt idx="8">
                    <c:v>Work with live-to-digital as part of its core concept</c:v>
                  </c:pt>
                  <c:pt idx="10">
                    <c:v>Event/ talk associated with artwork</c:v>
                  </c:pt>
                </c:lvl>
              </c:multiLvlStrCache>
            </c:multiLvlStrRef>
          </c:cat>
          <c:val>
            <c:numRef>
              <c:f>Sheet1!$D$2:$D$13</c:f>
              <c:numCache>
                <c:formatCode>0%</c:formatCode>
                <c:ptCount val="12"/>
                <c:pt idx="0">
                  <c:v>0.44</c:v>
                </c:pt>
                <c:pt idx="1">
                  <c:v>0.49</c:v>
                </c:pt>
                <c:pt idx="2">
                  <c:v>0.47</c:v>
                </c:pt>
                <c:pt idx="3">
                  <c:v>0.54</c:v>
                </c:pt>
                <c:pt idx="4">
                  <c:v>0.43</c:v>
                </c:pt>
                <c:pt idx="5">
                  <c:v>0.53</c:v>
                </c:pt>
                <c:pt idx="6">
                  <c:v>0.34</c:v>
                </c:pt>
                <c:pt idx="7">
                  <c:v>0.39</c:v>
                </c:pt>
                <c:pt idx="8">
                  <c:v>0.32</c:v>
                </c:pt>
                <c:pt idx="9">
                  <c:v>0.41</c:v>
                </c:pt>
                <c:pt idx="10">
                  <c:v>0.36</c:v>
                </c:pt>
                <c:pt idx="11">
                  <c:v>0.45</c:v>
                </c:pt>
              </c:numCache>
            </c:numRef>
          </c:val>
          <c:extLst>
            <c:ext xmlns:c16="http://schemas.microsoft.com/office/drawing/2014/chart" uri="{C3380CC4-5D6E-409C-BE32-E72D297353CC}">
              <c16:uniqueId val="{00000001-ED4E-43A9-81D4-10E0E2776B6E}"/>
            </c:ext>
          </c:extLst>
        </c:ser>
        <c:dLbls>
          <c:showLegendKey val="0"/>
          <c:showVal val="0"/>
          <c:showCatName val="0"/>
          <c:showSerName val="0"/>
          <c:showPercent val="0"/>
          <c:showBubbleSize val="0"/>
        </c:dLbls>
        <c:gapWidth val="60"/>
        <c:overlap val="100"/>
        <c:axId val="363049576"/>
        <c:axId val="363006264"/>
      </c:barChart>
      <c:catAx>
        <c:axId val="363049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63006264"/>
        <c:crosses val="autoZero"/>
        <c:auto val="1"/>
        <c:lblAlgn val="ctr"/>
        <c:lblOffset val="100"/>
        <c:noMultiLvlLbl val="0"/>
      </c:catAx>
      <c:valAx>
        <c:axId val="363006264"/>
        <c:scaling>
          <c:orientation val="minMax"/>
        </c:scaling>
        <c:delete val="1"/>
        <c:axPos val="l"/>
        <c:numFmt formatCode="0%" sourceLinked="1"/>
        <c:majorTickMark val="none"/>
        <c:minorTickMark val="none"/>
        <c:tickLblPos val="nextTo"/>
        <c:crossAx val="363049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271134720470319"/>
          <c:y val="3.4375000000000003E-2"/>
          <c:w val="0.32027584414536925"/>
          <c:h val="0.93125000000000002"/>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Other</c:v>
                </c:pt>
                <c:pt idx="1">
                  <c:v>Augmented Reality</c:v>
                </c:pt>
                <c:pt idx="2">
                  <c:v>Virtual Reality</c:v>
                </c:pt>
                <c:pt idx="3">
                  <c:v>360 degree video</c:v>
                </c:pt>
                <c:pt idx="4">
                  <c:v>Audio</c:v>
                </c:pt>
                <c:pt idx="5">
                  <c:v>Video</c:v>
                </c:pt>
              </c:strCache>
            </c:strRef>
          </c:cat>
          <c:val>
            <c:numRef>
              <c:f>Sheet1!$B$2:$B$7</c:f>
              <c:numCache>
                <c:formatCode>0%</c:formatCode>
                <c:ptCount val="6"/>
                <c:pt idx="0">
                  <c:v>0.06</c:v>
                </c:pt>
                <c:pt idx="1">
                  <c:v>0.03</c:v>
                </c:pt>
                <c:pt idx="2">
                  <c:v>0.05</c:v>
                </c:pt>
                <c:pt idx="3">
                  <c:v>0.1</c:v>
                </c:pt>
                <c:pt idx="4">
                  <c:v>0.49</c:v>
                </c:pt>
                <c:pt idx="5">
                  <c:v>0.93</c:v>
                </c:pt>
              </c:numCache>
            </c:numRef>
          </c:val>
          <c:extLst>
            <c:ext xmlns:c16="http://schemas.microsoft.com/office/drawing/2014/chart" uri="{C3380CC4-5D6E-409C-BE32-E72D297353CC}">
              <c16:uniqueId val="{00000000-D4BE-4896-80B6-330726AF7709}"/>
            </c:ext>
          </c:extLst>
        </c:ser>
        <c:dLbls>
          <c:showLegendKey val="0"/>
          <c:showVal val="0"/>
          <c:showCatName val="0"/>
          <c:showSerName val="0"/>
          <c:showPercent val="0"/>
          <c:showBubbleSize val="0"/>
        </c:dLbls>
        <c:gapWidth val="69"/>
        <c:axId val="7523872"/>
        <c:axId val="7524264"/>
      </c:barChart>
      <c:catAx>
        <c:axId val="7523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524264"/>
        <c:crosses val="autoZero"/>
        <c:auto val="1"/>
        <c:lblAlgn val="ctr"/>
        <c:lblOffset val="100"/>
        <c:noMultiLvlLbl val="0"/>
      </c:catAx>
      <c:valAx>
        <c:axId val="7524264"/>
        <c:scaling>
          <c:orientation val="minMax"/>
        </c:scaling>
        <c:delete val="1"/>
        <c:axPos val="b"/>
        <c:numFmt formatCode="0%" sourceLinked="1"/>
        <c:majorTickMark val="none"/>
        <c:minorTickMark val="none"/>
        <c:tickLblPos val="nextTo"/>
        <c:crossAx val="752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829166264600319E-2"/>
          <c:y val="8.8561343060627448E-2"/>
          <c:w val="0.96458967811787122"/>
          <c:h val="0.45635375328708616"/>
        </c:manualLayout>
      </c:layout>
      <c:barChart>
        <c:barDir val="col"/>
        <c:grouping val="stacked"/>
        <c:varyColors val="0"/>
        <c:ser>
          <c:idx val="0"/>
          <c:order val="0"/>
          <c:tx>
            <c:strRef>
              <c:f>Sheet1!$C$1</c:f>
              <c:strCache>
                <c:ptCount val="1"/>
                <c:pt idx="0">
                  <c:v>Very interested</c:v>
                </c:pt>
              </c:strCache>
            </c:strRef>
          </c:tx>
          <c:spPr>
            <a:solidFill>
              <a:schemeClr val="accent1">
                <a:lumMod val="50000"/>
              </a:schemeClr>
            </a:solidFill>
            <a:ln>
              <a:noFill/>
            </a:ln>
            <a:effectLst/>
          </c:spPr>
          <c:invertIfNegative val="0"/>
          <c:dPt>
            <c:idx val="0"/>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1-9C61-4A98-A409-32951F1FEEEC}"/>
              </c:ext>
            </c:extLst>
          </c:dPt>
          <c:dPt>
            <c:idx val="2"/>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3-9C61-4A98-A409-32951F1FEEEC}"/>
              </c:ext>
            </c:extLst>
          </c:dPt>
          <c:dPt>
            <c:idx val="4"/>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5-9C61-4A98-A409-32951F1FEEEC}"/>
              </c:ext>
            </c:extLst>
          </c:dPt>
          <c:dPt>
            <c:idx val="6"/>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7-9C61-4A98-A409-32951F1FEEEC}"/>
              </c:ext>
            </c:extLst>
          </c:dPt>
          <c:dPt>
            <c:idx val="8"/>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9-9C61-4A98-A409-32951F1FEEEC}"/>
              </c:ext>
            </c:extLst>
          </c:dPt>
          <c:dPt>
            <c:idx val="10"/>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B-9C61-4A98-A409-32951F1FEEEC}"/>
              </c:ext>
            </c:extLst>
          </c:dPt>
          <c:dPt>
            <c:idx val="12"/>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1C-9C61-4A98-A409-32951F1FEEEC}"/>
              </c:ext>
            </c:extLst>
          </c:dPt>
          <c:dPt>
            <c:idx val="14"/>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1D-9C61-4A98-A409-32951F1FEEE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Sheet1!$A$2:$B$17</c:f>
              <c:multiLvlStrCache>
                <c:ptCount val="14"/>
                <c:lvl>
                  <c:pt idx="0">
                    <c:v>All</c:v>
                  </c:pt>
                  <c:pt idx="1">
                    <c:v>Users*</c:v>
                  </c:pt>
                  <c:pt idx="2">
                    <c:v>All</c:v>
                  </c:pt>
                  <c:pt idx="3">
                    <c:v>Users*</c:v>
                  </c:pt>
                  <c:pt idx="4">
                    <c:v>All</c:v>
                  </c:pt>
                  <c:pt idx="5">
                    <c:v>Users*</c:v>
                  </c:pt>
                  <c:pt idx="6">
                    <c:v>All</c:v>
                  </c:pt>
                  <c:pt idx="7">
                    <c:v>Users*</c:v>
                  </c:pt>
                  <c:pt idx="8">
                    <c:v>All</c:v>
                  </c:pt>
                  <c:pt idx="9">
                    <c:v>Users*</c:v>
                  </c:pt>
                  <c:pt idx="10">
                    <c:v>All</c:v>
                  </c:pt>
                  <c:pt idx="11">
                    <c:v>Users*</c:v>
                  </c:pt>
                  <c:pt idx="12">
                    <c:v>All</c:v>
                  </c:pt>
                  <c:pt idx="13">
                    <c:v>Users*</c:v>
                  </c:pt>
                </c:lvl>
                <c:lvl>
                  <c:pt idx="0">
                    <c:v>Music</c:v>
                  </c:pt>
                  <c:pt idx="2">
                    <c:v>Museum</c:v>
                  </c:pt>
                  <c:pt idx="4">
                    <c:v>Dance</c:v>
                  </c:pt>
                  <c:pt idx="6">
                    <c:v>Visual arts</c:v>
                  </c:pt>
                  <c:pt idx="8">
                    <c:v>Literature</c:v>
                  </c:pt>
                  <c:pt idx="10">
                    <c:v>Combined arts</c:v>
                  </c:pt>
                  <c:pt idx="12">
                    <c:v>Opera</c:v>
                  </c:pt>
                </c:lvl>
              </c:multiLvlStrCache>
            </c:multiLvlStrRef>
          </c:cat>
          <c:val>
            <c:numRef>
              <c:f>Sheet1!$C$2:$C$17</c:f>
              <c:numCache>
                <c:formatCode>0%</c:formatCode>
                <c:ptCount val="14"/>
                <c:pt idx="0">
                  <c:v>0.26</c:v>
                </c:pt>
                <c:pt idx="1">
                  <c:v>0.39</c:v>
                </c:pt>
                <c:pt idx="2">
                  <c:v>0.15</c:v>
                </c:pt>
                <c:pt idx="3">
                  <c:v>0.22</c:v>
                </c:pt>
                <c:pt idx="4">
                  <c:v>0.13</c:v>
                </c:pt>
                <c:pt idx="5">
                  <c:v>0.19</c:v>
                </c:pt>
                <c:pt idx="6">
                  <c:v>0.11</c:v>
                </c:pt>
                <c:pt idx="7">
                  <c:v>0.17</c:v>
                </c:pt>
                <c:pt idx="8">
                  <c:v>0.1</c:v>
                </c:pt>
                <c:pt idx="9">
                  <c:v>0.15</c:v>
                </c:pt>
                <c:pt idx="10">
                  <c:v>0.09</c:v>
                </c:pt>
                <c:pt idx="11">
                  <c:v>0.14000000000000001</c:v>
                </c:pt>
                <c:pt idx="12">
                  <c:v>0.1</c:v>
                </c:pt>
                <c:pt idx="13">
                  <c:v>0.14000000000000001</c:v>
                </c:pt>
              </c:numCache>
            </c:numRef>
          </c:val>
          <c:extLst>
            <c:ext xmlns:c16="http://schemas.microsoft.com/office/drawing/2014/chart" uri="{C3380CC4-5D6E-409C-BE32-E72D297353CC}">
              <c16:uniqueId val="{0000000C-9C61-4A98-A409-32951F1FEEEC}"/>
            </c:ext>
          </c:extLst>
        </c:ser>
        <c:ser>
          <c:idx val="1"/>
          <c:order val="1"/>
          <c:tx>
            <c:strRef>
              <c:f>Sheet1!$D$1</c:f>
              <c:strCache>
                <c:ptCount val="1"/>
                <c:pt idx="0">
                  <c:v>Somewhat interested</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E-9C61-4A98-A409-32951F1FEEEC}"/>
              </c:ext>
            </c:extLst>
          </c:dPt>
          <c:dPt>
            <c:idx val="2"/>
            <c:invertIfNegative val="0"/>
            <c:bubble3D val="0"/>
            <c:spPr>
              <a:solidFill>
                <a:schemeClr val="tx2"/>
              </a:solidFill>
              <a:ln>
                <a:noFill/>
              </a:ln>
              <a:effectLst/>
            </c:spPr>
            <c:extLst>
              <c:ext xmlns:c16="http://schemas.microsoft.com/office/drawing/2014/chart" uri="{C3380CC4-5D6E-409C-BE32-E72D297353CC}">
                <c16:uniqueId val="{00000010-9C61-4A98-A409-32951F1FEEEC}"/>
              </c:ext>
            </c:extLst>
          </c:dPt>
          <c:dPt>
            <c:idx val="4"/>
            <c:invertIfNegative val="0"/>
            <c:bubble3D val="0"/>
            <c:spPr>
              <a:solidFill>
                <a:schemeClr val="tx2"/>
              </a:solidFill>
              <a:ln>
                <a:noFill/>
              </a:ln>
              <a:effectLst/>
            </c:spPr>
            <c:extLst>
              <c:ext xmlns:c16="http://schemas.microsoft.com/office/drawing/2014/chart" uri="{C3380CC4-5D6E-409C-BE32-E72D297353CC}">
                <c16:uniqueId val="{00000012-9C61-4A98-A409-32951F1FEEEC}"/>
              </c:ext>
            </c:extLst>
          </c:dPt>
          <c:dPt>
            <c:idx val="6"/>
            <c:invertIfNegative val="0"/>
            <c:bubble3D val="0"/>
            <c:spPr>
              <a:solidFill>
                <a:schemeClr val="tx2"/>
              </a:solidFill>
              <a:ln>
                <a:noFill/>
              </a:ln>
              <a:effectLst/>
            </c:spPr>
            <c:extLst>
              <c:ext xmlns:c16="http://schemas.microsoft.com/office/drawing/2014/chart" uri="{C3380CC4-5D6E-409C-BE32-E72D297353CC}">
                <c16:uniqueId val="{00000014-9C61-4A98-A409-32951F1FEEEC}"/>
              </c:ext>
            </c:extLst>
          </c:dPt>
          <c:dPt>
            <c:idx val="8"/>
            <c:invertIfNegative val="0"/>
            <c:bubble3D val="0"/>
            <c:spPr>
              <a:solidFill>
                <a:schemeClr val="tx2"/>
              </a:solidFill>
              <a:ln>
                <a:noFill/>
              </a:ln>
              <a:effectLst/>
            </c:spPr>
            <c:extLst>
              <c:ext xmlns:c16="http://schemas.microsoft.com/office/drawing/2014/chart" uri="{C3380CC4-5D6E-409C-BE32-E72D297353CC}">
                <c16:uniqueId val="{00000016-9C61-4A98-A409-32951F1FEEEC}"/>
              </c:ext>
            </c:extLst>
          </c:dPt>
          <c:dPt>
            <c:idx val="10"/>
            <c:invertIfNegative val="0"/>
            <c:bubble3D val="0"/>
            <c:spPr>
              <a:solidFill>
                <a:schemeClr val="tx2"/>
              </a:solidFill>
              <a:ln>
                <a:noFill/>
              </a:ln>
              <a:effectLst/>
            </c:spPr>
            <c:extLst>
              <c:ext xmlns:c16="http://schemas.microsoft.com/office/drawing/2014/chart" uri="{C3380CC4-5D6E-409C-BE32-E72D297353CC}">
                <c16:uniqueId val="{00000018-9C61-4A98-A409-32951F1FEEEC}"/>
              </c:ext>
            </c:extLst>
          </c:dPt>
          <c:dPt>
            <c:idx val="12"/>
            <c:invertIfNegative val="0"/>
            <c:bubble3D val="0"/>
            <c:spPr>
              <a:solidFill>
                <a:schemeClr val="accent6"/>
              </a:solidFill>
              <a:ln>
                <a:noFill/>
              </a:ln>
              <a:effectLst/>
            </c:spPr>
            <c:extLst>
              <c:ext xmlns:c16="http://schemas.microsoft.com/office/drawing/2014/chart" uri="{C3380CC4-5D6E-409C-BE32-E72D297353CC}">
                <c16:uniqueId val="{0000001A-9C61-4A98-A409-32951F1FEEEC}"/>
              </c:ext>
            </c:extLst>
          </c:dPt>
          <c:dPt>
            <c:idx val="14"/>
            <c:invertIfNegative val="0"/>
            <c:bubble3D val="0"/>
            <c:spPr>
              <a:solidFill>
                <a:schemeClr val="accent6"/>
              </a:solidFill>
              <a:ln>
                <a:noFill/>
              </a:ln>
              <a:effectLst/>
            </c:spPr>
            <c:extLst>
              <c:ext xmlns:c16="http://schemas.microsoft.com/office/drawing/2014/chart" uri="{C3380CC4-5D6E-409C-BE32-E72D297353CC}">
                <c16:uniqueId val="{0000001B-9C61-4A98-A409-32951F1FEEE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Sheet1!$A$2:$B$17</c:f>
              <c:multiLvlStrCache>
                <c:ptCount val="14"/>
                <c:lvl>
                  <c:pt idx="0">
                    <c:v>All</c:v>
                  </c:pt>
                  <c:pt idx="1">
                    <c:v>Users*</c:v>
                  </c:pt>
                  <c:pt idx="2">
                    <c:v>All</c:v>
                  </c:pt>
                  <c:pt idx="3">
                    <c:v>Users*</c:v>
                  </c:pt>
                  <c:pt idx="4">
                    <c:v>All</c:v>
                  </c:pt>
                  <c:pt idx="5">
                    <c:v>Users*</c:v>
                  </c:pt>
                  <c:pt idx="6">
                    <c:v>All</c:v>
                  </c:pt>
                  <c:pt idx="7">
                    <c:v>Users*</c:v>
                  </c:pt>
                  <c:pt idx="8">
                    <c:v>All</c:v>
                  </c:pt>
                  <c:pt idx="9">
                    <c:v>Users*</c:v>
                  </c:pt>
                  <c:pt idx="10">
                    <c:v>All</c:v>
                  </c:pt>
                  <c:pt idx="11">
                    <c:v>Users*</c:v>
                  </c:pt>
                  <c:pt idx="12">
                    <c:v>All</c:v>
                  </c:pt>
                  <c:pt idx="13">
                    <c:v>Users*</c:v>
                  </c:pt>
                </c:lvl>
                <c:lvl>
                  <c:pt idx="0">
                    <c:v>Music</c:v>
                  </c:pt>
                  <c:pt idx="2">
                    <c:v>Museum</c:v>
                  </c:pt>
                  <c:pt idx="4">
                    <c:v>Dance</c:v>
                  </c:pt>
                  <c:pt idx="6">
                    <c:v>Visual arts</c:v>
                  </c:pt>
                  <c:pt idx="8">
                    <c:v>Literature</c:v>
                  </c:pt>
                  <c:pt idx="10">
                    <c:v>Combined arts</c:v>
                  </c:pt>
                  <c:pt idx="12">
                    <c:v>Opera</c:v>
                  </c:pt>
                </c:lvl>
              </c:multiLvlStrCache>
            </c:multiLvlStrRef>
          </c:cat>
          <c:val>
            <c:numRef>
              <c:f>Sheet1!$D$2:$D$17</c:f>
              <c:numCache>
                <c:formatCode>0%</c:formatCode>
                <c:ptCount val="14"/>
                <c:pt idx="0">
                  <c:v>0.42</c:v>
                </c:pt>
                <c:pt idx="1">
                  <c:v>0.44</c:v>
                </c:pt>
                <c:pt idx="2">
                  <c:v>0.37</c:v>
                </c:pt>
                <c:pt idx="3">
                  <c:v>0.43</c:v>
                </c:pt>
                <c:pt idx="4">
                  <c:v>0.33</c:v>
                </c:pt>
                <c:pt idx="5">
                  <c:v>0.4</c:v>
                </c:pt>
                <c:pt idx="6">
                  <c:v>0.32</c:v>
                </c:pt>
                <c:pt idx="7">
                  <c:v>0.4</c:v>
                </c:pt>
                <c:pt idx="8">
                  <c:v>0.3</c:v>
                </c:pt>
                <c:pt idx="9">
                  <c:v>0.37</c:v>
                </c:pt>
                <c:pt idx="10">
                  <c:v>0.27</c:v>
                </c:pt>
                <c:pt idx="11">
                  <c:v>0.34</c:v>
                </c:pt>
                <c:pt idx="12">
                  <c:v>0.23</c:v>
                </c:pt>
                <c:pt idx="13">
                  <c:v>0.28999999999999998</c:v>
                </c:pt>
              </c:numCache>
            </c:numRef>
          </c:val>
          <c:extLst>
            <c:ext xmlns:c16="http://schemas.microsoft.com/office/drawing/2014/chart" uri="{C3380CC4-5D6E-409C-BE32-E72D297353CC}">
              <c16:uniqueId val="{00000019-9C61-4A98-A409-32951F1FEEEC}"/>
            </c:ext>
          </c:extLst>
        </c:ser>
        <c:dLbls>
          <c:showLegendKey val="0"/>
          <c:showVal val="0"/>
          <c:showCatName val="0"/>
          <c:showSerName val="0"/>
          <c:showPercent val="0"/>
          <c:showBubbleSize val="0"/>
        </c:dLbls>
        <c:gapWidth val="60"/>
        <c:overlap val="100"/>
        <c:axId val="361317872"/>
        <c:axId val="360341688"/>
      </c:barChart>
      <c:catAx>
        <c:axId val="361317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60341688"/>
        <c:crosses val="autoZero"/>
        <c:auto val="1"/>
        <c:lblAlgn val="ctr"/>
        <c:lblOffset val="100"/>
        <c:noMultiLvlLbl val="0"/>
      </c:catAx>
      <c:valAx>
        <c:axId val="360341688"/>
        <c:scaling>
          <c:orientation val="minMax"/>
        </c:scaling>
        <c:delete val="1"/>
        <c:axPos val="l"/>
        <c:numFmt formatCode="0%" sourceLinked="1"/>
        <c:majorTickMark val="none"/>
        <c:minorTickMark val="none"/>
        <c:tickLblPos val="nextTo"/>
        <c:crossAx val="36131787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3.4124260907562418E-2"/>
          <c:y val="5.2403008015184493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4154552159371398E-2"/>
          <c:y val="0.20557322278056048"/>
          <c:w val="0.95047377153373647"/>
          <c:h val="0.31118142037296276"/>
        </c:manualLayout>
      </c:layout>
      <c:barChart>
        <c:barDir val="col"/>
        <c:grouping val="clustered"/>
        <c:varyColors val="0"/>
        <c:ser>
          <c:idx val="0"/>
          <c:order val="0"/>
          <c:tx>
            <c:strRef>
              <c:f>Sheet1!$B$1</c:f>
              <c:strCache>
                <c:ptCount val="1"/>
                <c:pt idx="0">
                  <c:v>Primary art form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Music</c:v>
                </c:pt>
                <c:pt idx="1">
                  <c:v>Visual arts</c:v>
                </c:pt>
                <c:pt idx="2">
                  <c:v>Museum</c:v>
                </c:pt>
                <c:pt idx="3">
                  <c:v>Literature</c:v>
                </c:pt>
                <c:pt idx="4">
                  <c:v>Comb. arts</c:v>
                </c:pt>
                <c:pt idx="5">
                  <c:v>Dance</c:v>
                </c:pt>
                <c:pt idx="6">
                  <c:v>Other</c:v>
                </c:pt>
                <c:pt idx="7">
                  <c:v>Opera</c:v>
                </c:pt>
                <c:pt idx="8">
                  <c:v>Not art form specific</c:v>
                </c:pt>
              </c:strCache>
            </c:strRef>
          </c:cat>
          <c:val>
            <c:numRef>
              <c:f>Sheet1!$B$2:$B$10</c:f>
              <c:numCache>
                <c:formatCode>0%</c:formatCode>
                <c:ptCount val="9"/>
                <c:pt idx="0">
                  <c:v>0.21</c:v>
                </c:pt>
                <c:pt idx="1">
                  <c:v>0.22</c:v>
                </c:pt>
                <c:pt idx="2">
                  <c:v>0.16</c:v>
                </c:pt>
                <c:pt idx="3">
                  <c:v>0.11</c:v>
                </c:pt>
                <c:pt idx="4">
                  <c:v>0.12</c:v>
                </c:pt>
                <c:pt idx="5">
                  <c:v>7.0000000000000007E-2</c:v>
                </c:pt>
                <c:pt idx="6">
                  <c:v>7.0000000000000007E-2</c:v>
                </c:pt>
                <c:pt idx="7">
                  <c:v>0.01</c:v>
                </c:pt>
                <c:pt idx="8">
                  <c:v>0.02</c:v>
                </c:pt>
              </c:numCache>
            </c:numRef>
          </c:val>
          <c:extLst>
            <c:ext xmlns:c16="http://schemas.microsoft.com/office/drawing/2014/chart" uri="{C3380CC4-5D6E-409C-BE32-E72D297353CC}">
              <c16:uniqueId val="{00000000-6279-43C9-9FDA-182E28AACD56}"/>
            </c:ext>
          </c:extLst>
        </c:ser>
        <c:dLbls>
          <c:showLegendKey val="0"/>
          <c:showVal val="0"/>
          <c:showCatName val="0"/>
          <c:showSerName val="0"/>
          <c:showPercent val="0"/>
          <c:showBubbleSize val="0"/>
        </c:dLbls>
        <c:gapWidth val="69"/>
        <c:overlap val="-27"/>
        <c:axId val="367098304"/>
        <c:axId val="367098696"/>
      </c:barChart>
      <c:catAx>
        <c:axId val="367098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7098696"/>
        <c:crosses val="autoZero"/>
        <c:auto val="1"/>
        <c:lblAlgn val="ctr"/>
        <c:lblOffset val="100"/>
        <c:noMultiLvlLbl val="0"/>
      </c:catAx>
      <c:valAx>
        <c:axId val="367098696"/>
        <c:scaling>
          <c:orientation val="minMax"/>
          <c:max val="0.4"/>
        </c:scaling>
        <c:delete val="1"/>
        <c:axPos val="l"/>
        <c:numFmt formatCode="0%" sourceLinked="1"/>
        <c:majorTickMark val="out"/>
        <c:minorTickMark val="none"/>
        <c:tickLblPos val="nextTo"/>
        <c:crossAx val="3670983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2234763273073471"/>
          <c:y val="8.7615178739684885E-2"/>
        </c:manualLayout>
      </c:layout>
      <c:overlay val="0"/>
      <c:spPr>
        <a:noFill/>
        <a:ln>
          <a:noFill/>
        </a:ln>
        <a:effectLst/>
      </c:spPr>
      <c:txPr>
        <a:bodyPr rot="0" spcFirstLastPara="1" vertOverflow="ellipsis" vert="horz" wrap="square" anchor="ctr" anchorCtr="1"/>
        <a:lstStyle/>
        <a:p>
          <a:pPr>
            <a:defRPr sz="10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1580107421483644"/>
          <c:y val="0.32641900824555775"/>
          <c:w val="0.37673492106274631"/>
          <c:h val="0.42885179091888459"/>
        </c:manualLayout>
      </c:layout>
      <c:pieChart>
        <c:varyColors val="1"/>
        <c:ser>
          <c:idx val="0"/>
          <c:order val="0"/>
          <c:tx>
            <c:strRef>
              <c:f>Sheet1!$B$1</c:f>
              <c:strCache>
                <c:ptCount val="1"/>
                <c:pt idx="0">
                  <c:v>Annual turnover</c:v>
                </c:pt>
              </c:strCache>
            </c:strRef>
          </c:tx>
          <c:dPt>
            <c:idx val="0"/>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4-3E6E-470E-AAAA-B8B8AB66C7C3}"/>
              </c:ext>
            </c:extLst>
          </c:dPt>
          <c:dPt>
            <c:idx val="1"/>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3-3E6E-470E-AAAA-B8B8AB66C7C3}"/>
              </c:ext>
            </c:extLst>
          </c:dPt>
          <c:dPt>
            <c:idx val="2"/>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2-3E6E-470E-AAAA-B8B8AB66C7C3}"/>
              </c:ext>
            </c:extLst>
          </c:dPt>
          <c:dPt>
            <c:idx val="3"/>
            <c:bubble3D val="0"/>
            <c:explosion val="1"/>
            <c:spPr>
              <a:solidFill>
                <a:schemeClr val="accent1">
                  <a:lumMod val="50000"/>
                </a:schemeClr>
              </a:solidFill>
              <a:ln w="19050">
                <a:solidFill>
                  <a:schemeClr val="lt1"/>
                </a:solidFill>
              </a:ln>
              <a:effectLst/>
            </c:spPr>
            <c:extLst>
              <c:ext xmlns:c16="http://schemas.microsoft.com/office/drawing/2014/chart" uri="{C3380CC4-5D6E-409C-BE32-E72D297353CC}">
                <c16:uniqueId val="{00000001-3E6E-470E-AAAA-B8B8AB66C7C3}"/>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5-3E6E-470E-AAAA-B8B8AB66C7C3}"/>
              </c:ext>
            </c:extLst>
          </c:dPt>
          <c:dLbls>
            <c:dLbl>
              <c:idx val="0"/>
              <c:layout>
                <c:manualLayout>
                  <c:x val="-2.0632983096117209E-2"/>
                  <c:y val="7.2936277658419896E-2"/>
                </c:manualLayout>
              </c:layout>
              <c:showLegendKey val="0"/>
              <c:showVal val="1"/>
              <c:showCatName val="1"/>
              <c:showSerName val="0"/>
              <c:showPercent val="0"/>
              <c:showBubbleSize val="0"/>
              <c:extLst>
                <c:ext xmlns:c15="http://schemas.microsoft.com/office/drawing/2012/chart" uri="{CE6537A1-D6FC-4f65-9D91-7224C49458BB}">
                  <c15:layout>
                    <c:manualLayout>
                      <c:w val="0.21681366087607321"/>
                      <c:h val="0.21212095905397393"/>
                    </c:manualLayout>
                  </c15:layout>
                </c:ext>
                <c:ext xmlns:c16="http://schemas.microsoft.com/office/drawing/2014/chart" uri="{C3380CC4-5D6E-409C-BE32-E72D297353CC}">
                  <c16:uniqueId val="{00000004-3E6E-470E-AAAA-B8B8AB66C7C3}"/>
                </c:ext>
              </c:extLst>
            </c:dLbl>
            <c:dLbl>
              <c:idx val="1"/>
              <c:layout>
                <c:manualLayout>
                  <c:x val="-8.2531661610412491E-2"/>
                  <c:y val="-0.12508963944157214"/>
                </c:manualLayout>
              </c:layout>
              <c:showLegendKey val="0"/>
              <c:showVal val="1"/>
              <c:showCatName val="1"/>
              <c:showSerName val="0"/>
              <c:showPercent val="0"/>
              <c:showBubbleSize val="0"/>
              <c:extLst>
                <c:ext xmlns:c15="http://schemas.microsoft.com/office/drawing/2012/chart" uri="{CE6537A1-D6FC-4f65-9D91-7224C49458BB}">
                  <c15:layout>
                    <c:manualLayout>
                      <c:w val="0.32281683001562905"/>
                      <c:h val="0.23517758503810152"/>
                    </c:manualLayout>
                  </c15:layout>
                </c:ext>
                <c:ext xmlns:c16="http://schemas.microsoft.com/office/drawing/2014/chart" uri="{C3380CC4-5D6E-409C-BE32-E72D297353CC}">
                  <c16:uniqueId val="{00000003-3E6E-470E-AAAA-B8B8AB66C7C3}"/>
                </c:ext>
              </c:extLst>
            </c:dLbl>
            <c:dLbl>
              <c:idx val="2"/>
              <c:layout>
                <c:manualLayout>
                  <c:x val="6.8779318060954329E-3"/>
                  <c:y val="-3.0546216916011067E-2"/>
                </c:manualLayout>
              </c:layout>
              <c:showLegendKey val="0"/>
              <c:showVal val="1"/>
              <c:showCatName val="1"/>
              <c:showSerName val="0"/>
              <c:showPercent val="0"/>
              <c:showBubbleSize val="0"/>
              <c:extLst>
                <c:ext xmlns:c15="http://schemas.microsoft.com/office/drawing/2012/chart" uri="{CE6537A1-D6FC-4f65-9D91-7224C49458BB}">
                  <c15:layout>
                    <c:manualLayout>
                      <c:w val="0.23981727083579285"/>
                      <c:h val="0.18330017657381445"/>
                    </c:manualLayout>
                  </c15:layout>
                </c:ext>
                <c:ext xmlns:c16="http://schemas.microsoft.com/office/drawing/2014/chart" uri="{C3380CC4-5D6E-409C-BE32-E72D297353CC}">
                  <c16:uniqueId val="{00000002-3E6E-470E-AAAA-B8B8AB66C7C3}"/>
                </c:ext>
              </c:extLst>
            </c:dLbl>
            <c:dLbl>
              <c:idx val="3"/>
              <c:layout>
                <c:manualLayout>
                  <c:x val="5.5828871879464385E-2"/>
                  <c:y val="3.097212907789109E-2"/>
                </c:manualLayout>
              </c:layout>
              <c:showLegendKey val="0"/>
              <c:showVal val="1"/>
              <c:showCatName val="1"/>
              <c:showSerName val="0"/>
              <c:showPercent val="0"/>
              <c:showBubbleSize val="0"/>
              <c:extLst>
                <c:ext xmlns:c15="http://schemas.microsoft.com/office/drawing/2012/chart" uri="{CE6537A1-D6FC-4f65-9D91-7224C49458BB}">
                  <c15:layout>
                    <c:manualLayout>
                      <c:w val="0.31799775763655524"/>
                      <c:h val="0.12450578031428905"/>
                    </c:manualLayout>
                  </c15:layout>
                </c:ext>
                <c:ext xmlns:c16="http://schemas.microsoft.com/office/drawing/2014/chart" uri="{C3380CC4-5D6E-409C-BE32-E72D297353CC}">
                  <c16:uniqueId val="{00000001-3E6E-470E-AAAA-B8B8AB66C7C3}"/>
                </c:ext>
              </c:extLst>
            </c:dLbl>
            <c:dLbl>
              <c:idx val="4"/>
              <c:layout>
                <c:manualLayout>
                  <c:x val="2.7510644128156278E-2"/>
                  <c:y val="-9.3228650199757516E-3"/>
                </c:manualLayout>
              </c:layout>
              <c:showLegendKey val="0"/>
              <c:showVal val="1"/>
              <c:showCatName val="1"/>
              <c:showSerName val="0"/>
              <c:showPercent val="0"/>
              <c:showBubbleSize val="0"/>
              <c:extLst>
                <c:ext xmlns:c15="http://schemas.microsoft.com/office/drawing/2012/chart" uri="{CE6537A1-D6FC-4f65-9D91-7224C49458BB}">
                  <c15:layout>
                    <c:manualLayout>
                      <c:w val="0.31698502592433697"/>
                      <c:h val="0.12450578031428905"/>
                    </c:manualLayout>
                  </c15:layout>
                </c:ext>
                <c:ext xmlns:c16="http://schemas.microsoft.com/office/drawing/2014/chart" uri="{C3380CC4-5D6E-409C-BE32-E72D297353CC}">
                  <c16:uniqueId val="{00000005-3E6E-470E-AAAA-B8B8AB66C7C3}"/>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Sheet1!$A$2:$A$6</c:f>
              <c:strCache>
                <c:ptCount val="5"/>
                <c:pt idx="0">
                  <c:v>Under 100k</c:v>
                </c:pt>
                <c:pt idx="1">
                  <c:v>£100,000 to £499,999</c:v>
                </c:pt>
                <c:pt idx="2">
                  <c:v>£500,000 to £2.5m</c:v>
                </c:pt>
                <c:pt idx="3">
                  <c:v>£2.5m+</c:v>
                </c:pt>
                <c:pt idx="4">
                  <c:v>Unknown</c:v>
                </c:pt>
              </c:strCache>
            </c:strRef>
          </c:cat>
          <c:val>
            <c:numRef>
              <c:f>Sheet1!$B$2:$B$6</c:f>
              <c:numCache>
                <c:formatCode>0%</c:formatCode>
                <c:ptCount val="5"/>
                <c:pt idx="0">
                  <c:v>0.36</c:v>
                </c:pt>
                <c:pt idx="1">
                  <c:v>0.33</c:v>
                </c:pt>
                <c:pt idx="2">
                  <c:v>0.17</c:v>
                </c:pt>
                <c:pt idx="3">
                  <c:v>0.1</c:v>
                </c:pt>
                <c:pt idx="4">
                  <c:v>0.05</c:v>
                </c:pt>
              </c:numCache>
            </c:numRef>
          </c:val>
          <c:extLst>
            <c:ext xmlns:c16="http://schemas.microsoft.com/office/drawing/2014/chart" uri="{C3380CC4-5D6E-409C-BE32-E72D297353CC}">
              <c16:uniqueId val="{00000000-3E6E-470E-AAAA-B8B8AB66C7C3}"/>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3.4124172249438041E-2"/>
          <c:y val="1.3100752003796123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771607603759266E-2"/>
          <c:y val="0.15887962781485646"/>
          <c:w val="0.8862482504512843"/>
          <c:h val="0.35077057179108939"/>
        </c:manualLayout>
      </c:layout>
      <c:barChart>
        <c:barDir val="col"/>
        <c:grouping val="clustered"/>
        <c:varyColors val="0"/>
        <c:ser>
          <c:idx val="0"/>
          <c:order val="0"/>
          <c:tx>
            <c:strRef>
              <c:f>Sheet1!$B$1</c:f>
              <c:strCache>
                <c:ptCount val="1"/>
                <c:pt idx="0">
                  <c:v>Location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c:v>
                </c:pt>
                <c:pt idx="1">
                  <c:v>Midlands</c:v>
                </c:pt>
                <c:pt idx="2">
                  <c:v>South East</c:v>
                </c:pt>
                <c:pt idx="3">
                  <c:v>London</c:v>
                </c:pt>
                <c:pt idx="4">
                  <c:v>South West</c:v>
                </c:pt>
              </c:strCache>
            </c:strRef>
          </c:cat>
          <c:val>
            <c:numRef>
              <c:f>Sheet1!$B$2:$B$6</c:f>
              <c:numCache>
                <c:formatCode>0%</c:formatCode>
                <c:ptCount val="5"/>
                <c:pt idx="0">
                  <c:v>0.28000000000000003</c:v>
                </c:pt>
                <c:pt idx="1">
                  <c:v>0.12</c:v>
                </c:pt>
                <c:pt idx="2">
                  <c:v>0.19</c:v>
                </c:pt>
                <c:pt idx="3">
                  <c:v>0.28000000000000003</c:v>
                </c:pt>
                <c:pt idx="4">
                  <c:v>0.12</c:v>
                </c:pt>
              </c:numCache>
            </c:numRef>
          </c:val>
          <c:extLst>
            <c:ext xmlns:c16="http://schemas.microsoft.com/office/drawing/2014/chart" uri="{C3380CC4-5D6E-409C-BE32-E72D297353CC}">
              <c16:uniqueId val="{00000000-CE22-48AD-89F1-0AC00EABD9CD}"/>
            </c:ext>
          </c:extLst>
        </c:ser>
        <c:dLbls>
          <c:showLegendKey val="0"/>
          <c:showVal val="0"/>
          <c:showCatName val="0"/>
          <c:showSerName val="0"/>
          <c:showPercent val="0"/>
          <c:showBubbleSize val="0"/>
        </c:dLbls>
        <c:gapWidth val="69"/>
        <c:overlap val="-27"/>
        <c:axId val="364528600"/>
        <c:axId val="364528992"/>
      </c:barChart>
      <c:catAx>
        <c:axId val="364528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528992"/>
        <c:crosses val="autoZero"/>
        <c:auto val="1"/>
        <c:lblAlgn val="ctr"/>
        <c:lblOffset val="100"/>
        <c:noMultiLvlLbl val="0"/>
      </c:catAx>
      <c:valAx>
        <c:axId val="364528992"/>
        <c:scaling>
          <c:orientation val="minMax"/>
          <c:max val="0.4"/>
        </c:scaling>
        <c:delete val="1"/>
        <c:axPos val="l"/>
        <c:numFmt formatCode="0%" sourceLinked="1"/>
        <c:majorTickMark val="out"/>
        <c:minorTickMark val="none"/>
        <c:tickLblPos val="nextTo"/>
        <c:crossAx val="364528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GB" dirty="0"/>
              <a:t>Six-monthly attendance at ‘real-world’ events</a:t>
            </a:r>
          </a:p>
        </c:rich>
      </c:tx>
      <c:layout>
        <c:manualLayout>
          <c:xMode val="edge"/>
          <c:yMode val="edge"/>
          <c:x val="3.4124260907562418E-2"/>
          <c:y val="5.2403008015184493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771607603759266E-2"/>
          <c:y val="0.21128263583004095"/>
          <c:w val="0.8862482504512843"/>
          <c:h val="0.29836756377590495"/>
        </c:manualLayout>
      </c:layout>
      <c:barChart>
        <c:barDir val="col"/>
        <c:grouping val="clustered"/>
        <c:varyColors val="0"/>
        <c:ser>
          <c:idx val="0"/>
          <c:order val="0"/>
          <c:tx>
            <c:strRef>
              <c:f>Sheet1!$B$1</c:f>
              <c:strCache>
                <c:ptCount val="1"/>
                <c:pt idx="0">
                  <c:v>Monthly attendance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Art gallery</c:v>
                </c:pt>
                <c:pt idx="1">
                  <c:v>Theatre</c:v>
                </c:pt>
                <c:pt idx="2">
                  <c:v>Live music</c:v>
                </c:pt>
                <c:pt idx="3">
                  <c:v>Literature event</c:v>
                </c:pt>
                <c:pt idx="4">
                  <c:v>Opera</c:v>
                </c:pt>
                <c:pt idx="5">
                  <c:v>Dance</c:v>
                </c:pt>
                <c:pt idx="6">
                  <c:v>Combined arts</c:v>
                </c:pt>
                <c:pt idx="7">
                  <c:v>Museum</c:v>
                </c:pt>
              </c:strCache>
            </c:strRef>
          </c:cat>
          <c:val>
            <c:numRef>
              <c:f>Sheet1!$B$2:$B$9</c:f>
              <c:numCache>
                <c:formatCode>0%</c:formatCode>
                <c:ptCount val="8"/>
                <c:pt idx="0">
                  <c:v>0.4</c:v>
                </c:pt>
                <c:pt idx="1">
                  <c:v>0.47</c:v>
                </c:pt>
                <c:pt idx="2">
                  <c:v>0.42</c:v>
                </c:pt>
                <c:pt idx="3">
                  <c:v>0.23</c:v>
                </c:pt>
                <c:pt idx="4">
                  <c:v>0.18</c:v>
                </c:pt>
                <c:pt idx="5">
                  <c:v>0.25</c:v>
                </c:pt>
                <c:pt idx="6">
                  <c:v>0.31</c:v>
                </c:pt>
                <c:pt idx="7">
                  <c:v>0.52</c:v>
                </c:pt>
              </c:numCache>
            </c:numRef>
          </c:val>
          <c:extLst>
            <c:ext xmlns:c16="http://schemas.microsoft.com/office/drawing/2014/chart" uri="{C3380CC4-5D6E-409C-BE32-E72D297353CC}">
              <c16:uniqueId val="{00000000-F47C-44E7-BD42-62D35D810063}"/>
            </c:ext>
          </c:extLst>
        </c:ser>
        <c:dLbls>
          <c:showLegendKey val="0"/>
          <c:showVal val="0"/>
          <c:showCatName val="0"/>
          <c:showSerName val="0"/>
          <c:showPercent val="0"/>
          <c:showBubbleSize val="0"/>
        </c:dLbls>
        <c:gapWidth val="69"/>
        <c:overlap val="-27"/>
        <c:axId val="364530560"/>
        <c:axId val="364530952"/>
      </c:barChart>
      <c:catAx>
        <c:axId val="364530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530952"/>
        <c:crosses val="autoZero"/>
        <c:auto val="1"/>
        <c:lblAlgn val="ctr"/>
        <c:lblOffset val="100"/>
        <c:noMultiLvlLbl val="0"/>
      </c:catAx>
      <c:valAx>
        <c:axId val="364530952"/>
        <c:scaling>
          <c:orientation val="minMax"/>
          <c:max val="1"/>
        </c:scaling>
        <c:delete val="1"/>
        <c:axPos val="l"/>
        <c:numFmt formatCode="0%" sourceLinked="1"/>
        <c:majorTickMark val="out"/>
        <c:minorTickMark val="none"/>
        <c:tickLblPos val="nextTo"/>
        <c:crossAx val="364530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GB" dirty="0"/>
              <a:t>Six-monthly attendance at ‘real-world’ events</a:t>
            </a:r>
          </a:p>
        </c:rich>
      </c:tx>
      <c:layout>
        <c:manualLayout>
          <c:xMode val="edge"/>
          <c:yMode val="edge"/>
          <c:x val="7.9987845376264521E-2"/>
          <c:y val="2.6201504007592247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771607603759266E-2"/>
          <c:y val="0.21128263583004095"/>
          <c:w val="0.8862482504512843"/>
          <c:h val="0.29836756377590495"/>
        </c:manualLayout>
      </c:layout>
      <c:barChart>
        <c:barDir val="col"/>
        <c:grouping val="clustered"/>
        <c:varyColors val="0"/>
        <c:ser>
          <c:idx val="0"/>
          <c:order val="0"/>
          <c:tx>
            <c:strRef>
              <c:f>Sheet1!$B$1</c:f>
              <c:strCache>
                <c:ptCount val="1"/>
                <c:pt idx="0">
                  <c:v>Monthly attendance</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Art gallery</c:v>
                </c:pt>
                <c:pt idx="1">
                  <c:v>Theatre</c:v>
                </c:pt>
                <c:pt idx="2">
                  <c:v>Live music</c:v>
                </c:pt>
                <c:pt idx="3">
                  <c:v>Literature event</c:v>
                </c:pt>
                <c:pt idx="4">
                  <c:v>Opera</c:v>
                </c:pt>
                <c:pt idx="5">
                  <c:v>Dance</c:v>
                </c:pt>
                <c:pt idx="6">
                  <c:v>Combined arts</c:v>
                </c:pt>
                <c:pt idx="7">
                  <c:v>Museum</c:v>
                </c:pt>
              </c:strCache>
            </c:strRef>
          </c:cat>
          <c:val>
            <c:numRef>
              <c:f>Sheet1!$B$2:$B$9</c:f>
              <c:numCache>
                <c:formatCode>0%</c:formatCode>
                <c:ptCount val="8"/>
                <c:pt idx="0">
                  <c:v>0.74</c:v>
                </c:pt>
                <c:pt idx="1">
                  <c:v>0.75</c:v>
                </c:pt>
                <c:pt idx="2">
                  <c:v>0.61</c:v>
                </c:pt>
                <c:pt idx="3">
                  <c:v>0.27</c:v>
                </c:pt>
                <c:pt idx="4">
                  <c:v>0.22</c:v>
                </c:pt>
                <c:pt idx="5">
                  <c:v>0.49</c:v>
                </c:pt>
                <c:pt idx="6">
                  <c:v>0.57999999999999996</c:v>
                </c:pt>
                <c:pt idx="7">
                  <c:v>0.8</c:v>
                </c:pt>
              </c:numCache>
            </c:numRef>
          </c:val>
          <c:extLst>
            <c:ext xmlns:c16="http://schemas.microsoft.com/office/drawing/2014/chart" uri="{C3380CC4-5D6E-409C-BE32-E72D297353CC}">
              <c16:uniqueId val="{00000000-2029-4C63-809A-6AE9C27F210E}"/>
            </c:ext>
          </c:extLst>
        </c:ser>
        <c:dLbls>
          <c:showLegendKey val="0"/>
          <c:showVal val="0"/>
          <c:showCatName val="0"/>
          <c:showSerName val="0"/>
          <c:showPercent val="0"/>
          <c:showBubbleSize val="0"/>
        </c:dLbls>
        <c:gapWidth val="69"/>
        <c:overlap val="-27"/>
        <c:axId val="364425016"/>
        <c:axId val="364425408"/>
      </c:barChart>
      <c:catAx>
        <c:axId val="364425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4425408"/>
        <c:crosses val="autoZero"/>
        <c:auto val="1"/>
        <c:lblAlgn val="ctr"/>
        <c:lblOffset val="100"/>
        <c:noMultiLvlLbl val="0"/>
      </c:catAx>
      <c:valAx>
        <c:axId val="364425408"/>
        <c:scaling>
          <c:orientation val="minMax"/>
        </c:scaling>
        <c:delete val="1"/>
        <c:axPos val="l"/>
        <c:numFmt formatCode="0%" sourceLinked="1"/>
        <c:majorTickMark val="out"/>
        <c:minorTickMark val="none"/>
        <c:tickLblPos val="nextTo"/>
        <c:crossAx val="364425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348220921855626E-2"/>
          <c:y val="0.12704708393381614"/>
          <c:w val="0.92918521572168233"/>
          <c:h val="0.5570932374993159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lumMod val="50000"/>
                </a:schemeClr>
              </a:solidFill>
              <a:ln>
                <a:noFill/>
              </a:ln>
              <a:effectLst/>
            </c:spPr>
            <c:extLst>
              <c:ext xmlns:c16="http://schemas.microsoft.com/office/drawing/2014/chart" uri="{C3380CC4-5D6E-409C-BE32-E72D297353CC}">
                <c16:uniqueId val="{00000000-FEA9-4D9C-916F-7DD1E1D7F6B1}"/>
              </c:ext>
            </c:extLst>
          </c:dPt>
          <c:dPt>
            <c:idx val="8"/>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1-FEA9-4D9C-916F-7DD1E1D7F6B1}"/>
              </c:ext>
            </c:extLst>
          </c:dPt>
          <c:dPt>
            <c:idx val="9"/>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2-FEA9-4D9C-916F-7DD1E1D7F6B1}"/>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Online plaforms</c:v>
                </c:pt>
                <c:pt idx="2">
                  <c:v>Theatre/ 
Arts Centre</c:v>
                </c:pt>
                <c:pt idx="3">
                  <c:v>Non-
traditional 
venues</c:v>
                </c:pt>
                <c:pt idx="4">
                  <c:v>Schools</c:v>
                </c:pt>
                <c:pt idx="5">
                  <c:v>Cinema</c:v>
                </c:pt>
                <c:pt idx="6">
                  <c:v>Any other physical venue</c:v>
                </c:pt>
                <c:pt idx="8">
                  <c:v>Broadcast TV</c:v>
                </c:pt>
                <c:pt idx="9">
                  <c:v>On-demand TV</c:v>
                </c:pt>
              </c:strCache>
            </c:strRef>
          </c:cat>
          <c:val>
            <c:numRef>
              <c:f>Sheet1!$B$2:$B$11</c:f>
              <c:numCache>
                <c:formatCode>General</c:formatCode>
                <c:ptCount val="10"/>
                <c:pt idx="0" formatCode="0%">
                  <c:v>0.96</c:v>
                </c:pt>
                <c:pt idx="2" formatCode="0%">
                  <c:v>0.18</c:v>
                </c:pt>
                <c:pt idx="3" formatCode="0%">
                  <c:v>0.14000000000000001</c:v>
                </c:pt>
                <c:pt idx="4" formatCode="0%">
                  <c:v>0.12</c:v>
                </c:pt>
                <c:pt idx="5" formatCode="0%">
                  <c:v>0.03</c:v>
                </c:pt>
                <c:pt idx="6" formatCode="0%">
                  <c:v>0.15</c:v>
                </c:pt>
                <c:pt idx="8" formatCode="0%">
                  <c:v>0.04</c:v>
                </c:pt>
                <c:pt idx="9" formatCode="0%">
                  <c:v>0.02</c:v>
                </c:pt>
              </c:numCache>
            </c:numRef>
          </c:val>
          <c:extLst>
            <c:ext xmlns:c16="http://schemas.microsoft.com/office/drawing/2014/chart" uri="{C3380CC4-5D6E-409C-BE32-E72D297353CC}">
              <c16:uniqueId val="{00000000-D4BE-4896-80B6-330726AF7709}"/>
            </c:ext>
          </c:extLst>
        </c:ser>
        <c:dLbls>
          <c:showLegendKey val="0"/>
          <c:showVal val="0"/>
          <c:showCatName val="0"/>
          <c:showSerName val="0"/>
          <c:showPercent val="0"/>
          <c:showBubbleSize val="0"/>
        </c:dLbls>
        <c:gapWidth val="69"/>
        <c:axId val="150359808"/>
        <c:axId val="150360200"/>
      </c:barChart>
      <c:catAx>
        <c:axId val="150359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50360200"/>
        <c:crosses val="autoZero"/>
        <c:auto val="1"/>
        <c:lblAlgn val="ctr"/>
        <c:lblOffset val="100"/>
        <c:noMultiLvlLbl val="0"/>
      </c:catAx>
      <c:valAx>
        <c:axId val="150360200"/>
        <c:scaling>
          <c:orientation val="minMax"/>
          <c:max val="1"/>
        </c:scaling>
        <c:delete val="1"/>
        <c:axPos val="l"/>
        <c:numFmt formatCode="0%" sourceLinked="1"/>
        <c:majorTickMark val="out"/>
        <c:minorTickMark val="none"/>
        <c:tickLblPos val="nextTo"/>
        <c:crossAx val="150359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348220921855626E-2"/>
          <c:y val="0.12704708393381614"/>
          <c:w val="0.92918521572168233"/>
          <c:h val="0.4796702684638520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Facebook</c:v>
                </c:pt>
                <c:pt idx="1">
                  <c:v>YouTube</c:v>
                </c:pt>
                <c:pt idx="2">
                  <c:v>Own website</c:v>
                </c:pt>
                <c:pt idx="3">
                  <c:v>Twitter</c:v>
                </c:pt>
                <c:pt idx="4">
                  <c:v>Partner website</c:v>
                </c:pt>
                <c:pt idx="5">
                  <c:v>Vimeo</c:v>
                </c:pt>
                <c:pt idx="6">
                  <c:v>Instagram</c:v>
                </c:pt>
                <c:pt idx="7">
                  <c:v>Periscope</c:v>
                </c:pt>
                <c:pt idx="8">
                  <c:v>Snapchat</c:v>
                </c:pt>
              </c:strCache>
            </c:strRef>
          </c:cat>
          <c:val>
            <c:numRef>
              <c:f>Sheet1!$B$2:$B$10</c:f>
              <c:numCache>
                <c:formatCode>0%</c:formatCode>
                <c:ptCount val="9"/>
                <c:pt idx="0">
                  <c:v>0.64</c:v>
                </c:pt>
                <c:pt idx="1">
                  <c:v>0.59</c:v>
                </c:pt>
                <c:pt idx="2">
                  <c:v>0.59</c:v>
                </c:pt>
                <c:pt idx="3">
                  <c:v>0.39</c:v>
                </c:pt>
                <c:pt idx="4">
                  <c:v>0.32</c:v>
                </c:pt>
                <c:pt idx="5">
                  <c:v>0.28000000000000003</c:v>
                </c:pt>
                <c:pt idx="6">
                  <c:v>0.26</c:v>
                </c:pt>
                <c:pt idx="7">
                  <c:v>0.15</c:v>
                </c:pt>
                <c:pt idx="8">
                  <c:v>0.03</c:v>
                </c:pt>
              </c:numCache>
            </c:numRef>
          </c:val>
          <c:extLst>
            <c:ext xmlns:c16="http://schemas.microsoft.com/office/drawing/2014/chart" uri="{C3380CC4-5D6E-409C-BE32-E72D297353CC}">
              <c16:uniqueId val="{00000000-D4BE-4896-80B6-330726AF7709}"/>
            </c:ext>
          </c:extLst>
        </c:ser>
        <c:dLbls>
          <c:showLegendKey val="0"/>
          <c:showVal val="0"/>
          <c:showCatName val="0"/>
          <c:showSerName val="0"/>
          <c:showPercent val="0"/>
          <c:showBubbleSize val="0"/>
        </c:dLbls>
        <c:gapWidth val="69"/>
        <c:axId val="352466024"/>
        <c:axId val="352466416"/>
      </c:barChart>
      <c:catAx>
        <c:axId val="352466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52466416"/>
        <c:crosses val="autoZero"/>
        <c:auto val="1"/>
        <c:lblAlgn val="ctr"/>
        <c:lblOffset val="100"/>
        <c:noMultiLvlLbl val="0"/>
      </c:catAx>
      <c:valAx>
        <c:axId val="352466416"/>
        <c:scaling>
          <c:orientation val="minMax"/>
        </c:scaling>
        <c:delete val="1"/>
        <c:axPos val="l"/>
        <c:numFmt formatCode="0%" sourceLinked="1"/>
        <c:majorTickMark val="none"/>
        <c:minorTickMark val="none"/>
        <c:tickLblPos val="nextTo"/>
        <c:crossAx val="3524660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01935695538047E-2"/>
          <c:y val="7.242101377952756E-2"/>
          <c:w val="0.74884612860892386"/>
          <c:h val="0.92757898622047241"/>
        </c:manualLayout>
      </c:layout>
      <c:doughnutChart>
        <c:varyColors val="1"/>
        <c:ser>
          <c:idx val="0"/>
          <c:order val="0"/>
          <c:tx>
            <c:strRef>
              <c:f>Sheet1!$B$1</c:f>
              <c:strCache>
                <c:ptCount val="1"/>
                <c:pt idx="0">
                  <c:v>Sales</c:v>
                </c:pt>
              </c:strCache>
            </c:strRef>
          </c:tx>
          <c:dPt>
            <c:idx val="0"/>
            <c:bubble3D val="0"/>
            <c:spPr>
              <a:solidFill>
                <a:schemeClr val="accent1">
                  <a:lumMod val="50000"/>
                </a:schemeClr>
              </a:solidFill>
              <a:ln w="19050">
                <a:solidFill>
                  <a:schemeClr val="bg1"/>
                </a:solidFill>
              </a:ln>
              <a:effectLst/>
            </c:spPr>
            <c:extLst>
              <c:ext xmlns:c16="http://schemas.microsoft.com/office/drawing/2014/chart" uri="{C3380CC4-5D6E-409C-BE32-E72D297353CC}">
                <c16:uniqueId val="{00000002-3379-4670-AC5F-B66DF1EFFA99}"/>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3379-4670-AC5F-B66DF1EFFA99}"/>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4-3379-4670-AC5F-B66DF1EFFA99}"/>
              </c:ext>
            </c:extLst>
          </c:dPt>
          <c:dPt>
            <c:idx val="3"/>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5-3379-4670-AC5F-B66DF1EFFA99}"/>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6-3379-4670-AC5F-B66DF1EFFA99}"/>
              </c:ext>
            </c:extLst>
          </c:dPt>
          <c:dPt>
            <c:idx val="5"/>
            <c:bubble3D val="0"/>
            <c:spPr>
              <a:solidFill>
                <a:schemeClr val="bg1"/>
              </a:solidFill>
              <a:ln w="19050">
                <a:solidFill>
                  <a:schemeClr val="lt1"/>
                </a:solidFill>
              </a:ln>
              <a:effectLst/>
            </c:spPr>
            <c:extLst>
              <c:ext xmlns:c16="http://schemas.microsoft.com/office/drawing/2014/chart" uri="{C3380CC4-5D6E-409C-BE32-E72D297353CC}">
                <c16:uniqueId val="{00000001-3379-4670-AC5F-B66DF1EFFA99}"/>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3379-4670-AC5F-B66DF1EFFA99}"/>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3379-4670-AC5F-B66DF1EFFA99}"/>
                </c:ext>
              </c:extLst>
            </c:dLbl>
            <c:dLbl>
              <c:idx val="5"/>
              <c:delete val="1"/>
              <c:extLst>
                <c:ext xmlns:c15="http://schemas.microsoft.com/office/drawing/2012/chart" uri="{CE6537A1-D6FC-4f65-9D91-7224C49458BB}"/>
                <c:ext xmlns:c16="http://schemas.microsoft.com/office/drawing/2014/chart" uri="{C3380CC4-5D6E-409C-BE32-E72D297353CC}">
                  <c16:uniqueId val="{00000001-3379-4670-AC5F-B66DF1EFFA9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5"/>
                <c:pt idx="0">
                  <c:v>Everything we do hasa live-to-digital element to some degree</c:v>
                </c:pt>
                <c:pt idx="1">
                  <c:v>We incorporate live-to-digital into the majority of our work</c:v>
                </c:pt>
                <c:pt idx="2">
                  <c:v>We produce live-to-digital for a select few performances/ exhibitions</c:v>
                </c:pt>
                <c:pt idx="3">
                  <c:v>We have produced live-to-digital once or twice in 2016 and 2017</c:v>
                </c:pt>
                <c:pt idx="4">
                  <c:v>Other</c:v>
                </c:pt>
              </c:strCache>
            </c:strRef>
          </c:cat>
          <c:val>
            <c:numRef>
              <c:f>Sheet1!$B$2:$B$7</c:f>
              <c:numCache>
                <c:formatCode>0%</c:formatCode>
                <c:ptCount val="6"/>
                <c:pt idx="0">
                  <c:v>0.06</c:v>
                </c:pt>
                <c:pt idx="1">
                  <c:v>0.2</c:v>
                </c:pt>
                <c:pt idx="2">
                  <c:v>0.33</c:v>
                </c:pt>
                <c:pt idx="3">
                  <c:v>0.35</c:v>
                </c:pt>
                <c:pt idx="4">
                  <c:v>0.06</c:v>
                </c:pt>
                <c:pt idx="5">
                  <c:v>1</c:v>
                </c:pt>
              </c:numCache>
            </c:numRef>
          </c:val>
          <c:extLst>
            <c:ext xmlns:c16="http://schemas.microsoft.com/office/drawing/2014/chart" uri="{C3380CC4-5D6E-409C-BE32-E72D297353CC}">
              <c16:uniqueId val="{00000000-3379-4670-AC5F-B66DF1EFFA99}"/>
            </c:ext>
          </c:extLst>
        </c:ser>
        <c:dLbls>
          <c:showLegendKey val="0"/>
          <c:showVal val="0"/>
          <c:showCatName val="0"/>
          <c:showSerName val="0"/>
          <c:showPercent val="0"/>
          <c:showBubbleSize val="0"/>
          <c:showLeaderLines val="1"/>
        </c:dLbls>
        <c:firstSliceAng val="27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0.81405</cdr:x>
      <cdr:y>0.51138</cdr:y>
    </cdr:from>
    <cdr:to>
      <cdr:x>0.84824</cdr:x>
      <cdr:y>0.57076</cdr:y>
    </cdr:to>
    <cdr:sp macro="" textlink="">
      <cdr:nvSpPr>
        <cdr:cNvPr id="2" name="Oval 1">
          <a:extLst xmlns:a="http://schemas.openxmlformats.org/drawingml/2006/main">
            <a:ext uri="{FF2B5EF4-FFF2-40B4-BE49-F238E27FC236}">
              <a16:creationId xmlns:a16="http://schemas.microsoft.com/office/drawing/2014/main" id="{26FFA80B-FA77-4FC1-9B24-D265544E22C5}"/>
            </a:ext>
          </a:extLst>
        </cdr:cNvPr>
        <cdr:cNvSpPr/>
      </cdr:nvSpPr>
      <cdr:spPr>
        <a:xfrm xmlns:a="http://schemas.openxmlformats.org/drawingml/2006/main" rot="993089">
          <a:off x="8570887" y="2078264"/>
          <a:ext cx="359904" cy="241297"/>
        </a:xfrm>
        <a:prstGeom xmlns:a="http://schemas.openxmlformats.org/drawingml/2006/main" prst="ellipse">
          <a:avLst/>
        </a:prstGeom>
        <a:noFill xmlns:a="http://schemas.openxmlformats.org/drawingml/2006/main"/>
        <a:ln xmlns:a="http://schemas.openxmlformats.org/drawingml/2006/main" w="6350">
          <a:solidFill>
            <a:schemeClr val="accent3"/>
          </a:solidFill>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36000" tIns="36000" rIns="36000" bIns="36000" rtlCol="0" anchor="ctr"/>
        <a:lstStyle xmlns:a="http://schemas.openxmlformats.org/drawingml/2006/main">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endParaRPr lang="en-GB" sz="1400" b="1" dirty="0" err="1">
            <a:solidFill>
              <a:schemeClr val="bg1"/>
            </a:solidFill>
            <a:latin typeface="Century Gothic"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3583" cy="49712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300" y="0"/>
            <a:ext cx="2943583" cy="497127"/>
          </a:xfrm>
          <a:prstGeom prst="rect">
            <a:avLst/>
          </a:prstGeom>
        </p:spPr>
        <p:txBody>
          <a:bodyPr vert="horz" lIns="91440" tIns="45720" rIns="91440" bIns="45720" rtlCol="0"/>
          <a:lstStyle>
            <a:lvl1pPr algn="r">
              <a:defRPr sz="1200"/>
            </a:lvl1pPr>
          </a:lstStyle>
          <a:p>
            <a:fld id="{E1F0E7C3-3648-4042-B335-74B1AB0CFAEB}" type="datetimeFigureOut">
              <a:rPr lang="en-GB" smtClean="0"/>
              <a:t>25/05/2018</a:t>
            </a:fld>
            <a:endParaRPr lang="en-GB"/>
          </a:p>
        </p:txBody>
      </p:sp>
      <p:sp>
        <p:nvSpPr>
          <p:cNvPr id="4" name="Footer Placeholder 3"/>
          <p:cNvSpPr>
            <a:spLocks noGrp="1"/>
          </p:cNvSpPr>
          <p:nvPr>
            <p:ph type="ftr" sz="quarter" idx="2"/>
          </p:nvPr>
        </p:nvSpPr>
        <p:spPr>
          <a:xfrm>
            <a:off x="0" y="9434274"/>
            <a:ext cx="2943583" cy="49712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300" y="9434274"/>
            <a:ext cx="2943583" cy="497127"/>
          </a:xfrm>
          <a:prstGeom prst="rect">
            <a:avLst/>
          </a:prstGeom>
        </p:spPr>
        <p:txBody>
          <a:bodyPr vert="horz" lIns="91440" tIns="45720" rIns="91440" bIns="45720" rtlCol="0" anchor="b"/>
          <a:lstStyle>
            <a:lvl1pPr algn="r">
              <a:defRPr sz="1200"/>
            </a:lvl1pPr>
          </a:lstStyle>
          <a:p>
            <a:fld id="{1E5815DE-D5EB-48F7-92B3-B76C60026BFE}" type="slidenum">
              <a:rPr lang="en-GB" smtClean="0"/>
              <a:t>‹#›</a:t>
            </a:fld>
            <a:endParaRPr lang="en-GB"/>
          </a:p>
        </p:txBody>
      </p:sp>
    </p:spTree>
    <p:extLst>
      <p:ext uri="{BB962C8B-B14F-4D97-AF65-F5344CB8AC3E}">
        <p14:creationId xmlns:p14="http://schemas.microsoft.com/office/powerpoint/2010/main" val="37258515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8BA69B5F-A56A-4A45-99A8-9E0A9E3B599A}" type="datetimeFigureOut">
              <a:rPr lang="en-GB"/>
              <a:pPr>
                <a:defRPr/>
              </a:pPr>
              <a:t>25/05/2018</a:t>
            </a:fld>
            <a:endParaRPr lang="en-GB"/>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79450" y="4717415"/>
            <a:ext cx="5435600" cy="4469130"/>
          </a:xfrm>
          <a:prstGeom prst="rect">
            <a:avLst/>
          </a:prstGeom>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8AB36D6F-1076-4222-B747-884388E501AC}" type="slidenum">
              <a:rPr lang="en-GB"/>
              <a:pPr>
                <a:defRPr/>
              </a:pPr>
              <a:t>‹#›</a:t>
            </a:fld>
            <a:endParaRPr lang="en-GB"/>
          </a:p>
        </p:txBody>
      </p:sp>
    </p:spTree>
    <p:extLst>
      <p:ext uri="{BB962C8B-B14F-4D97-AF65-F5344CB8AC3E}">
        <p14:creationId xmlns:p14="http://schemas.microsoft.com/office/powerpoint/2010/main" val="423193404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13</a:t>
            </a:fld>
            <a:endParaRPr lang="en-GB"/>
          </a:p>
        </p:txBody>
      </p:sp>
    </p:spTree>
    <p:extLst>
      <p:ext uri="{BB962C8B-B14F-4D97-AF65-F5344CB8AC3E}">
        <p14:creationId xmlns:p14="http://schemas.microsoft.com/office/powerpoint/2010/main" val="475811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47</a:t>
            </a:fld>
            <a:endParaRPr lang="en-GB"/>
          </a:p>
        </p:txBody>
      </p:sp>
    </p:spTree>
    <p:extLst>
      <p:ext uri="{BB962C8B-B14F-4D97-AF65-F5344CB8AC3E}">
        <p14:creationId xmlns:p14="http://schemas.microsoft.com/office/powerpoint/2010/main" val="1203674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particularly given that The Wind is a new work</a:t>
            </a:r>
            <a:endParaRPr lang="en-GB" dirty="0"/>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52</a:t>
            </a:fld>
            <a:endParaRPr lang="en-GB"/>
          </a:p>
        </p:txBody>
      </p:sp>
    </p:spTree>
    <p:extLst>
      <p:ext uri="{BB962C8B-B14F-4D97-AF65-F5344CB8AC3E}">
        <p14:creationId xmlns:p14="http://schemas.microsoft.com/office/powerpoint/2010/main" val="1764367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53</a:t>
            </a:fld>
            <a:endParaRPr lang="en-GB"/>
          </a:p>
        </p:txBody>
      </p:sp>
    </p:spTree>
    <p:extLst>
      <p:ext uri="{BB962C8B-B14F-4D97-AF65-F5344CB8AC3E}">
        <p14:creationId xmlns:p14="http://schemas.microsoft.com/office/powerpoint/2010/main" val="4122706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credits:</a:t>
            </a:r>
          </a:p>
          <a:p>
            <a:r>
              <a:rPr lang="en-GB" dirty="0"/>
              <a:t>Tate</a:t>
            </a:r>
            <a:r>
              <a:rPr lang="en-GB" baseline="0" dirty="0"/>
              <a:t> Shots: https://www.youtube.com/watch?v=bHtXBZ-6yRw </a:t>
            </a:r>
          </a:p>
          <a:p>
            <a:r>
              <a:rPr lang="en-GB" baseline="0" dirty="0"/>
              <a:t>Royal Opera House Cinema season: http://www.roh.org.uk/news/royal-opera-house-live-cinema-season-201718 </a:t>
            </a:r>
            <a:endParaRPr lang="en-GB" dirty="0"/>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63</a:t>
            </a:fld>
            <a:endParaRPr lang="en-GB"/>
          </a:p>
        </p:txBody>
      </p:sp>
    </p:spTree>
    <p:extLst>
      <p:ext uri="{BB962C8B-B14F-4D97-AF65-F5344CB8AC3E}">
        <p14:creationId xmlns:p14="http://schemas.microsoft.com/office/powerpoint/2010/main" val="2934782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73</a:t>
            </a:fld>
            <a:endParaRPr lang="en-GB"/>
          </a:p>
        </p:txBody>
      </p:sp>
    </p:spTree>
    <p:extLst>
      <p:ext uri="{BB962C8B-B14F-4D97-AF65-F5344CB8AC3E}">
        <p14:creationId xmlns:p14="http://schemas.microsoft.com/office/powerpoint/2010/main" val="3125243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a:t>
            </a:r>
          </a:p>
          <a:p>
            <a:r>
              <a:rPr lang="en-GB" dirty="0"/>
              <a:t>Roundhouse Poetry Slam final: https://www.youtube.com/watch?v=3k8qf5FZIOs</a:t>
            </a:r>
          </a:p>
          <a:p>
            <a:r>
              <a:rPr lang="en-GB" dirty="0"/>
              <a:t>Glastonbury</a:t>
            </a:r>
            <a:r>
              <a:rPr lang="en-GB" baseline="0" dirty="0"/>
              <a:t> coverage by BBC: https://ichef.bbci.co.uk/images/ic/976x549_b/p02vnt7v.jpg </a:t>
            </a:r>
            <a:endParaRPr lang="en-GB" dirty="0"/>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74</a:t>
            </a:fld>
            <a:endParaRPr lang="en-GB"/>
          </a:p>
        </p:txBody>
      </p:sp>
    </p:spTree>
    <p:extLst>
      <p:ext uri="{BB962C8B-B14F-4D97-AF65-F5344CB8AC3E}">
        <p14:creationId xmlns:p14="http://schemas.microsoft.com/office/powerpoint/2010/main" val="3610397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likely to engage in location among those likely to come across live to digital in same location:</a:t>
            </a:r>
          </a:p>
          <a:p>
            <a:r>
              <a:rPr lang="en-GB" dirty="0"/>
              <a:t>Facebook: 64%</a:t>
            </a:r>
          </a:p>
          <a:p>
            <a:r>
              <a:rPr lang="en-GB" dirty="0"/>
              <a:t>Advertising: 37%</a:t>
            </a:r>
          </a:p>
          <a:p>
            <a:r>
              <a:rPr lang="en-GB" dirty="0"/>
              <a:t>YouTube: 62%</a:t>
            </a:r>
          </a:p>
          <a:p>
            <a:r>
              <a:rPr lang="en-GB" dirty="0"/>
              <a:t>Arts organisation website: 34%</a:t>
            </a:r>
          </a:p>
          <a:p>
            <a:r>
              <a:rPr lang="en-GB" dirty="0"/>
              <a:t>Friend / colleague: 43%</a:t>
            </a:r>
          </a:p>
          <a:p>
            <a:r>
              <a:rPr lang="en-GB" dirty="0"/>
              <a:t>Newsletter: 39%</a:t>
            </a:r>
          </a:p>
          <a:p>
            <a:r>
              <a:rPr lang="en-GB" dirty="0"/>
              <a:t>Poster outside venue: 28%</a:t>
            </a:r>
          </a:p>
          <a:p>
            <a:r>
              <a:rPr lang="en-GB" dirty="0"/>
              <a:t>Twitter: 44%</a:t>
            </a:r>
          </a:p>
          <a:p>
            <a:r>
              <a:rPr lang="en-GB" dirty="0"/>
              <a:t>Instagram: 54%</a:t>
            </a:r>
          </a:p>
          <a:p>
            <a:r>
              <a:rPr lang="en-GB" dirty="0"/>
              <a:t>Snapchat: 33%</a:t>
            </a:r>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77</a:t>
            </a:fld>
            <a:endParaRPr lang="en-GB"/>
          </a:p>
        </p:txBody>
      </p:sp>
    </p:spTree>
    <p:extLst>
      <p:ext uri="{BB962C8B-B14F-4D97-AF65-F5344CB8AC3E}">
        <p14:creationId xmlns:p14="http://schemas.microsoft.com/office/powerpoint/2010/main" val="3174202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81</a:t>
            </a:fld>
            <a:endParaRPr lang="en-GB"/>
          </a:p>
        </p:txBody>
      </p:sp>
    </p:spTree>
    <p:extLst>
      <p:ext uri="{BB962C8B-B14F-4D97-AF65-F5344CB8AC3E}">
        <p14:creationId xmlns:p14="http://schemas.microsoft.com/office/powerpoint/2010/main" val="3537901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a:t>
            </a:r>
            <a:r>
              <a:rPr lang="en-GB" baseline="0" dirty="0"/>
              <a:t> credit:</a:t>
            </a:r>
          </a:p>
          <a:p>
            <a:r>
              <a:rPr lang="en-GB" baseline="0" dirty="0"/>
              <a:t>British Museum – Living with Gods Exhibition Tour https://www.youtube.com/watch?v=Ek-TCEP7w90 </a:t>
            </a:r>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82</a:t>
            </a:fld>
            <a:endParaRPr lang="en-GB"/>
          </a:p>
        </p:txBody>
      </p:sp>
    </p:spTree>
    <p:extLst>
      <p:ext uri="{BB962C8B-B14F-4D97-AF65-F5344CB8AC3E}">
        <p14:creationId xmlns:p14="http://schemas.microsoft.com/office/powerpoint/2010/main" val="4152181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a:t>
            </a:r>
            <a:r>
              <a:rPr lang="en-GB" baseline="0" dirty="0"/>
              <a:t> credits:</a:t>
            </a:r>
          </a:p>
          <a:p>
            <a:r>
              <a:rPr lang="en-GB" baseline="0" dirty="0"/>
              <a:t>FACT Touch My Soul</a:t>
            </a:r>
          </a:p>
          <a:p>
            <a:r>
              <a:rPr lang="en-GB" baseline="0" dirty="0"/>
              <a:t>Georgina Starr - Androgynous Egg (http://georginastarr.com/Androgynous-egg-video-georgina-starr.htm) </a:t>
            </a:r>
            <a:endParaRPr lang="en-GB" dirty="0"/>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95</a:t>
            </a:fld>
            <a:endParaRPr lang="en-GB"/>
          </a:p>
        </p:txBody>
      </p:sp>
    </p:spTree>
    <p:extLst>
      <p:ext uri="{BB962C8B-B14F-4D97-AF65-F5344CB8AC3E}">
        <p14:creationId xmlns:p14="http://schemas.microsoft.com/office/powerpoint/2010/main" val="388788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credits:</a:t>
            </a:r>
          </a:p>
          <a:p>
            <a:r>
              <a:rPr lang="en-GB" dirty="0"/>
              <a:t>Ai</a:t>
            </a:r>
            <a:r>
              <a:rPr lang="en-GB" baseline="0" dirty="0"/>
              <a:t> </a:t>
            </a:r>
            <a:r>
              <a:rPr lang="en-GB" baseline="0" dirty="0" err="1"/>
              <a:t>Weiwei</a:t>
            </a:r>
            <a:r>
              <a:rPr lang="en-GB" baseline="0" dirty="0"/>
              <a:t>: https://www.royalacademy.org.uk/exhibition/ai-weiwei-360 </a:t>
            </a:r>
          </a:p>
          <a:p>
            <a:r>
              <a:rPr lang="en-GB" baseline="0" dirty="0"/>
              <a:t>BALTIC and Google Arts &amp; Culture: https://www.google.com/culturalinstitute/beta/streetview/baltic-fifth-floor/dgFuVeCXRtP4XQ?sv_lng=-1.598261983482189&amp;sv_lat=54.96928980162971&amp;sv_h=342.26&amp;sv_p=-13.299999999999997&amp;sv_pid=sDJmiM3SgmQAAAQ4hFjMrw&amp;sv_z=0.9999999999999997 </a:t>
            </a:r>
          </a:p>
          <a:p>
            <a:r>
              <a:rPr lang="en-GB" baseline="0" dirty="0"/>
              <a:t>FACT’s Touch My Soul: http://touchmysoul.net/ </a:t>
            </a:r>
          </a:p>
          <a:p>
            <a:r>
              <a:rPr lang="en-GB" baseline="0" dirty="0"/>
              <a:t>In the Eyes of the Animal: http://iteota.com/experience/welcome-to-the-forest </a:t>
            </a:r>
          </a:p>
          <a:p>
            <a:r>
              <a:rPr lang="en-GB" baseline="0" dirty="0"/>
              <a:t>Tate – Modigliani VR: http://www.tate.org.uk/whats-on/tate-modern/exhibition/modigliani/modigliani-vr-ochre-atelier </a:t>
            </a:r>
          </a:p>
          <a:p>
            <a:r>
              <a:rPr lang="en-GB" baseline="0" dirty="0"/>
              <a:t>Royal Opera House ballet performances: https://www.youtube.com/channel/UCHS5XKgf2FCBF8pZllE_bjw </a:t>
            </a:r>
          </a:p>
          <a:p>
            <a:r>
              <a:rPr lang="en-GB" baseline="0" dirty="0"/>
              <a:t>CVAN – Make Practice Perfect: https://www.youtube.com/watch?v=xF-hCSGCxy8 </a:t>
            </a:r>
            <a:endParaRPr lang="en-GB" dirty="0"/>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14</a:t>
            </a:fld>
            <a:endParaRPr lang="en-GB"/>
          </a:p>
        </p:txBody>
      </p:sp>
    </p:spTree>
    <p:extLst>
      <p:ext uri="{BB962C8B-B14F-4D97-AF65-F5344CB8AC3E}">
        <p14:creationId xmlns:p14="http://schemas.microsoft.com/office/powerpoint/2010/main" val="3013786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98</a:t>
            </a:fld>
            <a:endParaRPr lang="en-GB"/>
          </a:p>
        </p:txBody>
      </p:sp>
    </p:spTree>
    <p:extLst>
      <p:ext uri="{BB962C8B-B14F-4D97-AF65-F5344CB8AC3E}">
        <p14:creationId xmlns:p14="http://schemas.microsoft.com/office/powerpoint/2010/main" val="2679383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99</a:t>
            </a:fld>
            <a:endParaRPr lang="en-GB"/>
          </a:p>
        </p:txBody>
      </p:sp>
    </p:spTree>
    <p:extLst>
      <p:ext uri="{BB962C8B-B14F-4D97-AF65-F5344CB8AC3E}">
        <p14:creationId xmlns:p14="http://schemas.microsoft.com/office/powerpoint/2010/main" val="3720531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532">
              <a:defRPr/>
            </a:pPr>
            <a:r>
              <a:rPr lang="en-GB" dirty="0"/>
              <a:t>Q54: </a:t>
            </a:r>
            <a:r>
              <a:rPr lang="en-US" dirty="0"/>
              <a:t>Please select the region where your organisation is based. If you operate in more than one region, please select the one in which your main office or premises is located. </a:t>
            </a:r>
            <a:r>
              <a:rPr lang="en-US" i="1" dirty="0"/>
              <a:t>Base: All </a:t>
            </a:r>
            <a:r>
              <a:rPr lang="en-US" i="1" dirty="0" err="1"/>
              <a:t>organisations</a:t>
            </a:r>
            <a:r>
              <a:rPr lang="en-US" i="1" dirty="0"/>
              <a:t> surveyed (n=211)</a:t>
            </a:r>
          </a:p>
          <a:p>
            <a:pPr defTabSz="921532">
              <a:defRPr/>
            </a:pPr>
            <a:endParaRPr lang="en-GB" dirty="0"/>
          </a:p>
          <a:p>
            <a:pPr defTabSz="921532">
              <a:defRPr/>
            </a:pPr>
            <a:r>
              <a:rPr lang="en-GB" dirty="0"/>
              <a:t>Q56: </a:t>
            </a:r>
            <a:r>
              <a:rPr lang="en-US" dirty="0"/>
              <a:t>Please state your organisation’s current annual turnover in your most recent reported financial year.</a:t>
            </a:r>
          </a:p>
          <a:p>
            <a:pPr defTabSz="921532">
              <a:defRPr/>
            </a:pPr>
            <a:r>
              <a:rPr lang="en-US" i="1" dirty="0"/>
              <a:t>Base: All </a:t>
            </a:r>
            <a:r>
              <a:rPr lang="en-US" i="1" dirty="0" err="1"/>
              <a:t>organisations</a:t>
            </a:r>
            <a:r>
              <a:rPr lang="en-US" i="1" dirty="0"/>
              <a:t> surveyed (n=211)</a:t>
            </a:r>
          </a:p>
          <a:p>
            <a:pPr defTabSz="921532">
              <a:defRPr/>
            </a:pPr>
            <a:endParaRPr lang="en-GB" dirty="0"/>
          </a:p>
          <a:p>
            <a:pPr defTabSz="921532">
              <a:defRPr/>
            </a:pPr>
            <a:r>
              <a:rPr lang="en-GB" dirty="0"/>
              <a:t>Q60: </a:t>
            </a:r>
            <a:r>
              <a:rPr lang="en-US" dirty="0"/>
              <a:t>In which of the following areas is your organisation active?  We have used the standard Arts Council England categories where possible.</a:t>
            </a:r>
          </a:p>
          <a:p>
            <a:pPr defTabSz="921532">
              <a:defRPr/>
            </a:pPr>
            <a:r>
              <a:rPr lang="en-US" i="1" dirty="0"/>
              <a:t>Base: All </a:t>
            </a:r>
            <a:r>
              <a:rPr lang="en-US" i="1" dirty="0" err="1"/>
              <a:t>organisations</a:t>
            </a:r>
            <a:r>
              <a:rPr lang="en-US" i="1" dirty="0"/>
              <a:t> surveyed (n=211)</a:t>
            </a:r>
          </a:p>
          <a:p>
            <a:pPr defTabSz="921532">
              <a:defRPr/>
            </a:pPr>
            <a:endParaRPr lang="en-GB" dirty="0"/>
          </a:p>
          <a:p>
            <a:pPr defTabSz="921532">
              <a:defRPr/>
            </a:pPr>
            <a:endParaRPr lang="en-GB" dirty="0"/>
          </a:p>
          <a:p>
            <a:endParaRPr lang="en-GB" dirty="0"/>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17</a:t>
            </a:fld>
            <a:endParaRPr lang="en-GB"/>
          </a:p>
        </p:txBody>
      </p:sp>
    </p:spTree>
    <p:extLst>
      <p:ext uri="{BB962C8B-B14F-4D97-AF65-F5344CB8AC3E}">
        <p14:creationId xmlns:p14="http://schemas.microsoft.com/office/powerpoint/2010/main" val="3192758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532">
              <a:defRPr/>
            </a:pPr>
            <a:r>
              <a:rPr lang="en-GB" dirty="0"/>
              <a:t>Q54: </a:t>
            </a:r>
            <a:r>
              <a:rPr lang="en-US" dirty="0"/>
              <a:t>Please select the region where your organisation is based. If you operate in more than one region, please select the one in which your main office or premises is located. </a:t>
            </a:r>
            <a:r>
              <a:rPr lang="en-US" i="1" dirty="0"/>
              <a:t>Base: All </a:t>
            </a:r>
            <a:r>
              <a:rPr lang="en-US" i="1" dirty="0" err="1"/>
              <a:t>organisations</a:t>
            </a:r>
            <a:r>
              <a:rPr lang="en-US" i="1" dirty="0"/>
              <a:t> surveyed (n=211)</a:t>
            </a:r>
          </a:p>
          <a:p>
            <a:pPr defTabSz="921532">
              <a:defRPr/>
            </a:pPr>
            <a:endParaRPr lang="en-GB" dirty="0"/>
          </a:p>
          <a:p>
            <a:pPr defTabSz="921532">
              <a:defRPr/>
            </a:pPr>
            <a:r>
              <a:rPr lang="en-GB" dirty="0"/>
              <a:t>Q56: </a:t>
            </a:r>
            <a:r>
              <a:rPr lang="en-US" dirty="0"/>
              <a:t>Please state your organisation’s current annual turnover in your most recent reported financial year.</a:t>
            </a:r>
          </a:p>
          <a:p>
            <a:pPr defTabSz="921532">
              <a:defRPr/>
            </a:pPr>
            <a:r>
              <a:rPr lang="en-US" i="1" dirty="0"/>
              <a:t>Base: All </a:t>
            </a:r>
            <a:r>
              <a:rPr lang="en-US" i="1" dirty="0" err="1"/>
              <a:t>organisations</a:t>
            </a:r>
            <a:r>
              <a:rPr lang="en-US" i="1" dirty="0"/>
              <a:t> surveyed (n=211)</a:t>
            </a:r>
          </a:p>
          <a:p>
            <a:pPr defTabSz="921532">
              <a:defRPr/>
            </a:pPr>
            <a:endParaRPr lang="en-GB" dirty="0"/>
          </a:p>
          <a:p>
            <a:pPr defTabSz="921532">
              <a:defRPr/>
            </a:pPr>
            <a:r>
              <a:rPr lang="en-GB" dirty="0"/>
              <a:t>Q60: </a:t>
            </a:r>
            <a:r>
              <a:rPr lang="en-US" dirty="0"/>
              <a:t>In which of the following areas is your organisation active?  We have used the standard Arts Council England categories where possible.</a:t>
            </a:r>
          </a:p>
          <a:p>
            <a:pPr defTabSz="921532">
              <a:defRPr/>
            </a:pPr>
            <a:r>
              <a:rPr lang="en-US" i="1" dirty="0"/>
              <a:t>Base: All </a:t>
            </a:r>
            <a:r>
              <a:rPr lang="en-US" i="1" dirty="0" err="1"/>
              <a:t>organisations</a:t>
            </a:r>
            <a:r>
              <a:rPr lang="en-US" i="1" dirty="0"/>
              <a:t> surveyed (n=211)</a:t>
            </a:r>
          </a:p>
          <a:p>
            <a:pPr defTabSz="921532">
              <a:defRPr/>
            </a:pPr>
            <a:endParaRPr lang="en-GB" dirty="0"/>
          </a:p>
          <a:p>
            <a:pPr defTabSz="921532">
              <a:defRPr/>
            </a:pPr>
            <a:endParaRPr lang="en-GB" dirty="0"/>
          </a:p>
          <a:p>
            <a:endParaRPr lang="en-GB" dirty="0"/>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18</a:t>
            </a:fld>
            <a:endParaRPr lang="en-GB"/>
          </a:p>
        </p:txBody>
      </p:sp>
    </p:spTree>
    <p:extLst>
      <p:ext uri="{BB962C8B-B14F-4D97-AF65-F5344CB8AC3E}">
        <p14:creationId xmlns:p14="http://schemas.microsoft.com/office/powerpoint/2010/main" val="468044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a:t>
            </a:r>
          </a:p>
          <a:p>
            <a:r>
              <a:rPr lang="en-GB" dirty="0"/>
              <a:t>British</a:t>
            </a:r>
            <a:r>
              <a:rPr lang="en-GB" baseline="0" dirty="0"/>
              <a:t> Museum: Life and Death in Pompeii and Herculaneum http://www.britishmuseum.org/whats_on/exhibitions/pompeii_and_herculaneum.aspx </a:t>
            </a:r>
            <a:endParaRPr lang="en-GB" dirty="0"/>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20</a:t>
            </a:fld>
            <a:endParaRPr lang="en-GB"/>
          </a:p>
        </p:txBody>
      </p:sp>
    </p:spTree>
    <p:extLst>
      <p:ext uri="{BB962C8B-B14F-4D97-AF65-F5344CB8AC3E}">
        <p14:creationId xmlns:p14="http://schemas.microsoft.com/office/powerpoint/2010/main" val="3647039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 quotes:</a:t>
            </a:r>
          </a:p>
          <a:p>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a:t>
            </a:r>
            <a:r>
              <a:rPr lang="en-GB" sz="1200" kern="1200" dirty="0">
                <a:solidFill>
                  <a:schemeClr val="tx1"/>
                </a:solidFill>
                <a:latin typeface="+mn-lt"/>
                <a:ea typeface="+mn-ea"/>
                <a:cs typeface="+mn-cs"/>
              </a:rPr>
              <a:t>Inevitably, there was a concern that the live streams might mean that</a:t>
            </a:r>
            <a:r>
              <a:rPr lang="en-GB" sz="1200" b="1" kern="1200" dirty="0">
                <a:solidFill>
                  <a:schemeClr val="accent1"/>
                </a:solidFill>
                <a:latin typeface="+mn-lt"/>
                <a:ea typeface="+mn-ea"/>
                <a:cs typeface="+mn-cs"/>
              </a:rPr>
              <a:t> fewer people bought tickets</a:t>
            </a:r>
            <a:r>
              <a:rPr lang="en-GB" sz="1200" kern="1200" dirty="0">
                <a:solidFill>
                  <a:schemeClr val="tx1"/>
                </a:solidFill>
                <a:latin typeface="+mn-lt"/>
                <a:ea typeface="+mn-ea"/>
                <a:cs typeface="+mn-cs"/>
              </a:rPr>
              <a:t> but the flipside of that is that you might get some people who wouldn’t have otherwise known about it, seeing it, and then </a:t>
            </a:r>
            <a:r>
              <a:rPr lang="en-GB" sz="1200" b="1" kern="1200" dirty="0">
                <a:solidFill>
                  <a:schemeClr val="accent1"/>
                </a:solidFill>
                <a:latin typeface="+mn-lt"/>
                <a:ea typeface="+mn-ea"/>
                <a:cs typeface="+mn-cs"/>
              </a:rPr>
              <a:t>thinking that they want to see it live”</a:t>
            </a:r>
            <a:endParaRPr lang="en-GB" sz="1050" b="1" kern="1200" dirty="0">
              <a:solidFill>
                <a:schemeClr val="accent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23</a:t>
            </a:fld>
            <a:endParaRPr lang="en-GB"/>
          </a:p>
        </p:txBody>
      </p:sp>
    </p:spTree>
    <p:extLst>
      <p:ext uri="{BB962C8B-B14F-4D97-AF65-F5344CB8AC3E}">
        <p14:creationId xmlns:p14="http://schemas.microsoft.com/office/powerpoint/2010/main" val="492419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 quotes:</a:t>
            </a:r>
          </a:p>
          <a:p>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a:t>
            </a:r>
            <a:r>
              <a:rPr lang="en-GB" sz="1200" kern="1200" dirty="0">
                <a:solidFill>
                  <a:schemeClr val="tx1"/>
                </a:solidFill>
                <a:latin typeface="+mn-lt"/>
                <a:ea typeface="+mn-ea"/>
                <a:cs typeface="+mn-cs"/>
              </a:rPr>
              <a:t>Inevitably, there was a concern that the live streams might mean that</a:t>
            </a:r>
            <a:r>
              <a:rPr lang="en-GB" sz="1200" b="1" kern="1200" dirty="0">
                <a:solidFill>
                  <a:schemeClr val="accent1"/>
                </a:solidFill>
                <a:latin typeface="+mn-lt"/>
                <a:ea typeface="+mn-ea"/>
                <a:cs typeface="+mn-cs"/>
              </a:rPr>
              <a:t> fewer people bought tickets</a:t>
            </a:r>
            <a:r>
              <a:rPr lang="en-GB" sz="1200" kern="1200" dirty="0">
                <a:solidFill>
                  <a:schemeClr val="tx1"/>
                </a:solidFill>
                <a:latin typeface="+mn-lt"/>
                <a:ea typeface="+mn-ea"/>
                <a:cs typeface="+mn-cs"/>
              </a:rPr>
              <a:t> but the flipside of that is that you might get some people who wouldn’t have otherwise known about it, seeing it, and then </a:t>
            </a:r>
            <a:r>
              <a:rPr lang="en-GB" sz="1200" b="1" kern="1200" dirty="0">
                <a:solidFill>
                  <a:schemeClr val="accent1"/>
                </a:solidFill>
                <a:latin typeface="+mn-lt"/>
                <a:ea typeface="+mn-ea"/>
                <a:cs typeface="+mn-cs"/>
              </a:rPr>
              <a:t>thinking that they want to see it live”</a:t>
            </a:r>
            <a:endParaRPr lang="en-GB" sz="1050" b="1" kern="1200" dirty="0">
              <a:solidFill>
                <a:schemeClr val="accent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31</a:t>
            </a:fld>
            <a:endParaRPr lang="en-GB"/>
          </a:p>
        </p:txBody>
      </p:sp>
    </p:spTree>
    <p:extLst>
      <p:ext uri="{BB962C8B-B14F-4D97-AF65-F5344CB8AC3E}">
        <p14:creationId xmlns:p14="http://schemas.microsoft.com/office/powerpoint/2010/main" val="221239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39</a:t>
            </a:fld>
            <a:endParaRPr lang="en-GB"/>
          </a:p>
        </p:txBody>
      </p:sp>
    </p:spTree>
    <p:extLst>
      <p:ext uri="{BB962C8B-B14F-4D97-AF65-F5344CB8AC3E}">
        <p14:creationId xmlns:p14="http://schemas.microsoft.com/office/powerpoint/2010/main" val="1248262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B36D6F-1076-4222-B747-884388E501AC}" type="slidenum">
              <a:rPr lang="en-GB" smtClean="0"/>
              <a:pPr>
                <a:defRPr/>
              </a:pPr>
              <a:t>42</a:t>
            </a:fld>
            <a:endParaRPr lang="en-GB"/>
          </a:p>
        </p:txBody>
      </p:sp>
    </p:spTree>
    <p:extLst>
      <p:ext uri="{BB962C8B-B14F-4D97-AF65-F5344CB8AC3E}">
        <p14:creationId xmlns:p14="http://schemas.microsoft.com/office/powerpoint/2010/main" val="11823874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6" name="TextBox 5"/>
          <p:cNvSpPr txBox="1"/>
          <p:nvPr userDrawn="1"/>
        </p:nvSpPr>
        <p:spPr>
          <a:xfrm>
            <a:off x="1171575" y="30163"/>
            <a:ext cx="6769100" cy="230187"/>
          </a:xfrm>
          <a:prstGeom prst="rect">
            <a:avLst/>
          </a:prstGeom>
          <a:noFill/>
        </p:spPr>
        <p:txBody>
          <a:bodyPr>
            <a:spAutoFit/>
          </a:bodyPr>
          <a:lstStyle/>
          <a:p>
            <a:pPr algn="ctr" fontAlgn="auto">
              <a:spcBef>
                <a:spcPts val="0"/>
              </a:spcBef>
              <a:spcAft>
                <a:spcPts val="0"/>
              </a:spcAft>
              <a:defRPr/>
            </a:pPr>
            <a:r>
              <a:rPr lang="en-GB" sz="900" dirty="0">
                <a:solidFill>
                  <a:prstClr val="black"/>
                </a:solidFill>
                <a:latin typeface="Century Gothic" panose="020B0502020202020204" pitchFamily="34" charset="0"/>
                <a:cs typeface="+mn-cs"/>
              </a:rPr>
              <a:t>This document is confidential and intended solely for the use and information of the addressee </a:t>
            </a:r>
          </a:p>
        </p:txBody>
      </p:sp>
      <p:sp>
        <p:nvSpPr>
          <p:cNvPr id="8" name="Rounded Rectangle 7"/>
          <p:cNvSpPr/>
          <p:nvPr userDrawn="1"/>
        </p:nvSpPr>
        <p:spPr>
          <a:xfrm>
            <a:off x="179388" y="260350"/>
            <a:ext cx="8785225" cy="6383338"/>
          </a:xfrm>
          <a:prstGeom prst="roundRect">
            <a:avLst>
              <a:gd name="adj" fmla="val 3594"/>
            </a:avLst>
          </a:prstGeom>
          <a:solidFill>
            <a:srgbClr val="374046"/>
          </a:solidFill>
          <a:ln>
            <a:solidFill>
              <a:srgbClr val="3722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pic>
        <p:nvPicPr>
          <p:cNvPr id="10" name="Picture 8" descr="mtm_white-01.png"/>
          <p:cNvPicPr>
            <a:picLocks noChangeAspect="1"/>
          </p:cNvPicPr>
          <p:nvPr userDrawn="1"/>
        </p:nvPicPr>
        <p:blipFill>
          <a:blip r:embed="rId2" cstate="print"/>
          <a:srcRect/>
          <a:stretch>
            <a:fillRect/>
          </a:stretch>
        </p:blipFill>
        <p:spPr bwMode="auto">
          <a:xfrm>
            <a:off x="3563938" y="1196975"/>
            <a:ext cx="2087562" cy="1250950"/>
          </a:xfrm>
          <a:prstGeom prst="rect">
            <a:avLst/>
          </a:prstGeom>
          <a:noFill/>
          <a:ln w="9525">
            <a:noFill/>
            <a:miter lim="800000"/>
            <a:headEnd/>
            <a:tailEnd/>
          </a:ln>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10672" y="4549775"/>
            <a:ext cx="1722656" cy="1260000"/>
          </a:xfrm>
          <a:prstGeom prst="rect">
            <a:avLst/>
          </a:prstGeom>
        </p:spPr>
      </p:pic>
      <p:sp>
        <p:nvSpPr>
          <p:cNvPr id="18" name="Content Placeholder 13"/>
          <p:cNvSpPr>
            <a:spLocks noGrp="1"/>
          </p:cNvSpPr>
          <p:nvPr>
            <p:ph sz="quarter" idx="10" hasCustomPrompt="1"/>
          </p:nvPr>
        </p:nvSpPr>
        <p:spPr>
          <a:xfrm>
            <a:off x="1700895" y="3384550"/>
            <a:ext cx="5760639" cy="468312"/>
          </a:xfrm>
          <a:prstGeom prst="rect">
            <a:avLst/>
          </a:prstGeom>
        </p:spPr>
        <p:txBody>
          <a:bodyPr/>
          <a:lstStyle>
            <a:lvl1pPr marL="50400" indent="0" algn="ctr">
              <a:buNone/>
              <a:defRPr sz="2400" b="0">
                <a:solidFill>
                  <a:schemeClr val="bg1"/>
                </a:solidFill>
              </a:defRPr>
            </a:lvl1pPr>
          </a:lstStyle>
          <a:p>
            <a:pPr lvl="0"/>
            <a:r>
              <a:rPr lang="en-US" dirty="0"/>
              <a:t>Click to add title</a:t>
            </a:r>
          </a:p>
        </p:txBody>
      </p:sp>
      <p:sp>
        <p:nvSpPr>
          <p:cNvPr id="19" name="Content Placeholder 13"/>
          <p:cNvSpPr>
            <a:spLocks noGrp="1"/>
          </p:cNvSpPr>
          <p:nvPr>
            <p:ph sz="quarter" idx="11" hasCustomPrompt="1"/>
          </p:nvPr>
        </p:nvSpPr>
        <p:spPr>
          <a:xfrm>
            <a:off x="1700895" y="3875087"/>
            <a:ext cx="5760639" cy="468312"/>
          </a:xfrm>
          <a:prstGeom prst="rect">
            <a:avLst/>
          </a:prstGeom>
        </p:spPr>
        <p:txBody>
          <a:bodyPr/>
          <a:lstStyle>
            <a:lvl1pPr marL="50400" indent="0" algn="ctr">
              <a:buNone/>
              <a:defRPr sz="1800" b="0">
                <a:solidFill>
                  <a:schemeClr val="bg1"/>
                </a:solidFill>
              </a:defRPr>
            </a:lvl1pPr>
          </a:lstStyle>
          <a:p>
            <a:pPr lvl="0"/>
            <a:r>
              <a:rPr lang="en-US" dirty="0"/>
              <a:t>Click to add sub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sp>
        <p:nvSpPr>
          <p:cNvPr id="4" name="Text Placeholder 2"/>
          <p:cNvSpPr txBox="1">
            <a:spLocks/>
          </p:cNvSpPr>
          <p:nvPr userDrawn="1"/>
        </p:nvSpPr>
        <p:spPr>
          <a:xfrm>
            <a:off x="619125" y="3213100"/>
            <a:ext cx="8229600" cy="576263"/>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1400" b="1" kern="1200" baseline="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defRPr/>
            </a:pPr>
            <a:endParaRPr lang="en-US" sz="2000" b="0" dirty="0">
              <a:solidFill>
                <a:srgbClr val="FFFFFF"/>
              </a:solidFill>
            </a:endParaRPr>
          </a:p>
          <a:p>
            <a:pPr fontAlgn="auto">
              <a:spcAft>
                <a:spcPts val="0"/>
              </a:spcAft>
              <a:defRPr/>
            </a:pPr>
            <a:endParaRPr lang="en-US" sz="2000" b="0" dirty="0">
              <a:solidFill>
                <a:srgbClr val="FFFFFF"/>
              </a:solidFill>
            </a:endParaRPr>
          </a:p>
          <a:p>
            <a:pPr fontAlgn="auto">
              <a:spcAft>
                <a:spcPts val="0"/>
              </a:spcAft>
              <a:defRPr/>
            </a:pPr>
            <a:endParaRPr lang="en-US" sz="2000" b="0" dirty="0">
              <a:solidFill>
                <a:srgbClr val="FFFFFF"/>
              </a:solidFill>
            </a:endParaRPr>
          </a:p>
        </p:txBody>
      </p:sp>
      <p:sp>
        <p:nvSpPr>
          <p:cNvPr id="5" name="TextBox 4"/>
          <p:cNvSpPr txBox="1"/>
          <p:nvPr userDrawn="1"/>
        </p:nvSpPr>
        <p:spPr>
          <a:xfrm>
            <a:off x="3927475" y="4365625"/>
            <a:ext cx="1368425" cy="368300"/>
          </a:xfrm>
          <a:prstGeom prst="rect">
            <a:avLst/>
          </a:prstGeom>
          <a:noFill/>
        </p:spPr>
        <p:txBody>
          <a:bodyPr>
            <a:spAutoFit/>
          </a:bodyPr>
          <a:lstStyle/>
          <a:p>
            <a:pPr fontAlgn="auto">
              <a:spcBef>
                <a:spcPts val="0"/>
              </a:spcBef>
              <a:spcAft>
                <a:spcPts val="0"/>
              </a:spcAft>
              <a:defRPr/>
            </a:pPr>
            <a:r>
              <a:rPr lang="en-GB" b="1" dirty="0">
                <a:solidFill>
                  <a:srgbClr val="FFFFFF"/>
                </a:solidFill>
                <a:latin typeface="+mn-lt"/>
                <a:cs typeface="+mn-cs"/>
              </a:rPr>
              <a:t>Client logo</a:t>
            </a:r>
          </a:p>
        </p:txBody>
      </p:sp>
      <p:sp>
        <p:nvSpPr>
          <p:cNvPr id="6" name="TextBox 5"/>
          <p:cNvSpPr txBox="1"/>
          <p:nvPr userDrawn="1"/>
        </p:nvSpPr>
        <p:spPr>
          <a:xfrm>
            <a:off x="1171575" y="30163"/>
            <a:ext cx="6769100" cy="230187"/>
          </a:xfrm>
          <a:prstGeom prst="rect">
            <a:avLst/>
          </a:prstGeom>
          <a:noFill/>
        </p:spPr>
        <p:txBody>
          <a:bodyPr>
            <a:spAutoFit/>
          </a:bodyPr>
          <a:lstStyle/>
          <a:p>
            <a:pPr algn="ctr" fontAlgn="auto">
              <a:spcBef>
                <a:spcPts val="0"/>
              </a:spcBef>
              <a:spcAft>
                <a:spcPts val="0"/>
              </a:spcAft>
              <a:defRPr/>
            </a:pPr>
            <a:r>
              <a:rPr lang="en-GB" sz="900" dirty="0">
                <a:solidFill>
                  <a:prstClr val="black"/>
                </a:solidFill>
                <a:latin typeface="Century Gothic" panose="020B0502020202020204" pitchFamily="34" charset="0"/>
                <a:cs typeface="+mn-cs"/>
              </a:rPr>
              <a:t>This document is confidential and intended solely for the use and information of the addressee </a:t>
            </a:r>
          </a:p>
        </p:txBody>
      </p:sp>
      <p:sp>
        <p:nvSpPr>
          <p:cNvPr id="8" name="Rounded Rectangle 7"/>
          <p:cNvSpPr/>
          <p:nvPr userDrawn="1"/>
        </p:nvSpPr>
        <p:spPr>
          <a:xfrm>
            <a:off x="179388" y="260350"/>
            <a:ext cx="8785225" cy="6383338"/>
          </a:xfrm>
          <a:prstGeom prst="roundRect">
            <a:avLst>
              <a:gd name="adj" fmla="val 3594"/>
            </a:avLst>
          </a:prstGeom>
          <a:solidFill>
            <a:srgbClr val="374046"/>
          </a:solidFill>
          <a:ln>
            <a:solidFill>
              <a:srgbClr val="3722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pic>
        <p:nvPicPr>
          <p:cNvPr id="10" name="Picture 8" descr="mtm_white-01.png"/>
          <p:cNvPicPr>
            <a:picLocks noChangeAspect="1"/>
          </p:cNvPicPr>
          <p:nvPr userDrawn="1"/>
        </p:nvPicPr>
        <p:blipFill>
          <a:blip r:embed="rId2" cstate="print"/>
          <a:srcRect/>
          <a:stretch>
            <a:fillRect/>
          </a:stretch>
        </p:blipFill>
        <p:spPr bwMode="auto">
          <a:xfrm>
            <a:off x="3563938" y="1196975"/>
            <a:ext cx="2087562" cy="1250950"/>
          </a:xfrm>
          <a:prstGeom prst="rect">
            <a:avLst/>
          </a:prstGeom>
          <a:noFill/>
          <a:ln w="9525">
            <a:noFill/>
            <a:miter lim="800000"/>
            <a:headEnd/>
            <a:tailEnd/>
          </a:ln>
        </p:spPr>
      </p:pic>
      <p:pic>
        <p:nvPicPr>
          <p:cNvPr id="11" name="Picture 10"/>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2825980" y="4542988"/>
            <a:ext cx="1656000" cy="1260000"/>
          </a:xfrm>
          <a:prstGeom prst="rect">
            <a:avLst/>
          </a:prstGeom>
        </p:spPr>
      </p:pic>
      <p:pic>
        <p:nvPicPr>
          <p:cNvPr id="12" name="Picture 11"/>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4662020" y="4542988"/>
            <a:ext cx="1656000" cy="1260000"/>
          </a:xfrm>
          <a:prstGeom prst="rect">
            <a:avLst/>
          </a:prstGeom>
        </p:spPr>
      </p:pic>
      <p:sp>
        <p:nvSpPr>
          <p:cNvPr id="15" name="Content Placeholder 13"/>
          <p:cNvSpPr>
            <a:spLocks noGrp="1"/>
          </p:cNvSpPr>
          <p:nvPr>
            <p:ph sz="quarter" idx="10" hasCustomPrompt="1"/>
          </p:nvPr>
        </p:nvSpPr>
        <p:spPr>
          <a:xfrm>
            <a:off x="1700895" y="3384550"/>
            <a:ext cx="5760639" cy="468312"/>
          </a:xfrm>
          <a:prstGeom prst="rect">
            <a:avLst/>
          </a:prstGeom>
        </p:spPr>
        <p:txBody>
          <a:bodyPr/>
          <a:lstStyle>
            <a:lvl1pPr marL="50400" indent="0" algn="ctr">
              <a:buNone/>
              <a:defRPr sz="2400" b="0">
                <a:solidFill>
                  <a:schemeClr val="bg1"/>
                </a:solidFill>
              </a:defRPr>
            </a:lvl1pPr>
          </a:lstStyle>
          <a:p>
            <a:pPr lvl="0"/>
            <a:r>
              <a:rPr lang="en-US" dirty="0"/>
              <a:t>Click to add title</a:t>
            </a:r>
          </a:p>
        </p:txBody>
      </p:sp>
      <p:sp>
        <p:nvSpPr>
          <p:cNvPr id="16" name="Content Placeholder 13"/>
          <p:cNvSpPr>
            <a:spLocks noGrp="1"/>
          </p:cNvSpPr>
          <p:nvPr>
            <p:ph sz="quarter" idx="11" hasCustomPrompt="1"/>
          </p:nvPr>
        </p:nvSpPr>
        <p:spPr>
          <a:xfrm>
            <a:off x="1700895" y="3875087"/>
            <a:ext cx="5760639" cy="468312"/>
          </a:xfrm>
          <a:prstGeom prst="rect">
            <a:avLst/>
          </a:prstGeom>
        </p:spPr>
        <p:txBody>
          <a:bodyPr/>
          <a:lstStyle>
            <a:lvl1pPr marL="50400" indent="0" algn="ctr">
              <a:buNone/>
              <a:defRPr sz="1800" b="0">
                <a:solidFill>
                  <a:schemeClr val="bg1"/>
                </a:solidFill>
              </a:defRPr>
            </a:lvl1pPr>
          </a:lstStyle>
          <a:p>
            <a:pPr lvl="0"/>
            <a:r>
              <a:rPr lang="en-US" dirty="0"/>
              <a:t>Click to add sub title</a:t>
            </a:r>
          </a:p>
        </p:txBody>
      </p:sp>
    </p:spTree>
    <p:extLst>
      <p:ext uri="{BB962C8B-B14F-4D97-AF65-F5344CB8AC3E}">
        <p14:creationId xmlns:p14="http://schemas.microsoft.com/office/powerpoint/2010/main" val="848618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_1">
    <p:spTree>
      <p:nvGrpSpPr>
        <p:cNvPr id="1" name=""/>
        <p:cNvGrpSpPr/>
        <p:nvPr/>
      </p:nvGrpSpPr>
      <p:grpSpPr>
        <a:xfrm>
          <a:off x="0" y="0"/>
          <a:ext cx="0" cy="0"/>
          <a:chOff x="0" y="0"/>
          <a:chExt cx="0" cy="0"/>
        </a:xfrm>
      </p:grpSpPr>
      <p:sp>
        <p:nvSpPr>
          <p:cNvPr id="5" name="Rectangle 4"/>
          <p:cNvSpPr/>
          <p:nvPr userDrawn="1"/>
        </p:nvSpPr>
        <p:spPr>
          <a:xfrm>
            <a:off x="465" y="0"/>
            <a:ext cx="9143535" cy="6858000"/>
          </a:xfrm>
          <a:prstGeom prst="rect">
            <a:avLst/>
          </a:prstGeom>
          <a:solidFill>
            <a:srgbClr val="374046"/>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chemeClr val="bg1"/>
              </a:solidFill>
              <a:latin typeface="Century Gothic" pitchFamily="34" charset="0"/>
            </a:endParaRPr>
          </a:p>
        </p:txBody>
      </p:sp>
      <p:sp>
        <p:nvSpPr>
          <p:cNvPr id="22" name="Text Placeholder 21"/>
          <p:cNvSpPr>
            <a:spLocks noGrp="1"/>
          </p:cNvSpPr>
          <p:nvPr>
            <p:ph type="body" sz="quarter" idx="11" hasCustomPrompt="1"/>
          </p:nvPr>
        </p:nvSpPr>
        <p:spPr>
          <a:xfrm>
            <a:off x="358775" y="1952625"/>
            <a:ext cx="8426450" cy="3727450"/>
          </a:xfrm>
          <a:prstGeom prst="rect">
            <a:avLst/>
          </a:prstGeom>
        </p:spPr>
        <p:txBody>
          <a:bodyPr/>
          <a:lstStyle>
            <a:lvl1pPr marL="457200" indent="-457200">
              <a:buFont typeface="+mj-lt"/>
              <a:buAutoNum type="arabicPeriod"/>
              <a:defRPr sz="2400">
                <a:solidFill>
                  <a:schemeClr val="bg1"/>
                </a:solidFill>
              </a:defRPr>
            </a:lvl1pPr>
            <a:lvl2pPr marL="684000" indent="-457200">
              <a:buFont typeface="+mj-lt"/>
              <a:buAutoNum type="arabicPeriod"/>
              <a:defRPr sz="2400">
                <a:solidFill>
                  <a:schemeClr val="bg1"/>
                </a:solidFill>
              </a:defRPr>
            </a:lvl2pPr>
            <a:lvl3pPr marL="910800" indent="-457200">
              <a:buFont typeface="+mj-lt"/>
              <a:buAutoNum type="arabicPeriod"/>
              <a:defRPr sz="2400">
                <a:solidFill>
                  <a:schemeClr val="bg1"/>
                </a:solidFill>
              </a:defRPr>
            </a:lvl3pPr>
            <a:lvl4pPr marL="1198800" indent="-457200">
              <a:buFont typeface="+mj-lt"/>
              <a:buAutoNum type="arabicPeriod"/>
              <a:defRPr sz="2400">
                <a:solidFill>
                  <a:schemeClr val="bg1"/>
                </a:solidFill>
              </a:defRPr>
            </a:lvl4pPr>
            <a:lvl5pPr marL="1429200" indent="-457200">
              <a:buFont typeface="+mj-lt"/>
              <a:buAutoNum type="arabicPeriod"/>
              <a:defRPr sz="2400">
                <a:solidFill>
                  <a:schemeClr val="bg1"/>
                </a:solidFill>
              </a:defRPr>
            </a:lvl5pPr>
          </a:lstStyle>
          <a:p>
            <a:pPr lvl="0"/>
            <a:r>
              <a:rPr lang="en-US" dirty="0"/>
              <a:t>Click to add text</a:t>
            </a:r>
          </a:p>
        </p:txBody>
      </p:sp>
      <p:sp>
        <p:nvSpPr>
          <p:cNvPr id="6" name="Text Placeholder 3"/>
          <p:cNvSpPr>
            <a:spLocks noGrp="1"/>
          </p:cNvSpPr>
          <p:nvPr>
            <p:ph type="body" sz="quarter" idx="19" hasCustomPrompt="1"/>
          </p:nvPr>
        </p:nvSpPr>
        <p:spPr>
          <a:xfrm>
            <a:off x="817534" y="514975"/>
            <a:ext cx="7967689" cy="936000"/>
          </a:xfrm>
          <a:prstGeom prst="rect">
            <a:avLst/>
          </a:prstGeom>
        </p:spPr>
        <p:txBody>
          <a:bodyPr/>
          <a:lstStyle>
            <a:lvl1pPr marL="0" indent="0">
              <a:buNone/>
              <a:defRPr sz="2400" b="1" baseline="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add text</a:t>
            </a:r>
          </a:p>
        </p:txBody>
      </p:sp>
    </p:spTree>
    <p:extLst>
      <p:ext uri="{BB962C8B-B14F-4D97-AF65-F5344CB8AC3E}">
        <p14:creationId xmlns:p14="http://schemas.microsoft.com/office/powerpoint/2010/main" val="2348292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_2">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bg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chemeClr val="bg1"/>
              </a:solidFill>
              <a:latin typeface="Century Gothic" pitchFamily="34" charset="0"/>
            </a:endParaRPr>
          </a:p>
        </p:txBody>
      </p:sp>
      <p:sp>
        <p:nvSpPr>
          <p:cNvPr id="2" name="Title 1"/>
          <p:cNvSpPr>
            <a:spLocks noGrp="1"/>
          </p:cNvSpPr>
          <p:nvPr>
            <p:ph type="title" hasCustomPrompt="1"/>
          </p:nvPr>
        </p:nvSpPr>
        <p:spPr>
          <a:xfrm>
            <a:off x="685800" y="3110235"/>
            <a:ext cx="7772400" cy="637531"/>
          </a:xfrm>
          <a:prstGeom prst="rect">
            <a:avLst/>
          </a:prstGeom>
        </p:spPr>
        <p:txBody>
          <a:bodyPr anchor="t"/>
          <a:lstStyle>
            <a:lvl1pPr marL="514350" indent="-514350" algn="ctr">
              <a:buFont typeface="+mj-lt"/>
              <a:buAutoNum type="arabicPeriod"/>
              <a:defRPr sz="3000" b="0" cap="none" baseline="0">
                <a:solidFill>
                  <a:schemeClr val="tx1"/>
                </a:solidFill>
              </a:defRPr>
            </a:lvl1pPr>
          </a:lstStyle>
          <a:p>
            <a:r>
              <a:rPr lang="en-US" dirty="0"/>
              <a:t>Click to add text</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Whole Slid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0" y="514975"/>
            <a:ext cx="8425225" cy="936000"/>
          </a:xfrm>
          <a:prstGeom prst="rect">
            <a:avLst/>
          </a:prstGeom>
        </p:spPr>
        <p:txBody>
          <a:bodyPr lIns="0" tIns="36000" rIns="0" bIns="36000" anchor="t"/>
          <a:lstStyle>
            <a:lvl1pPr>
              <a:defRPr/>
            </a:lvl1pPr>
          </a:lstStyle>
          <a:p>
            <a:r>
              <a:rPr lang="en-US" dirty="0"/>
              <a:t>Click to add title</a:t>
            </a:r>
            <a:endParaRPr lang="en-GB" dirty="0"/>
          </a:p>
        </p:txBody>
      </p:sp>
      <p:pic>
        <p:nvPicPr>
          <p:cNvPr id="12" name="Picture 9" descr="mtm_95black-03.jpg"/>
          <p:cNvPicPr>
            <a:picLocks noChangeAspect="1"/>
          </p:cNvPicPr>
          <p:nvPr userDrawn="1"/>
        </p:nvPicPr>
        <p:blipFill>
          <a:blip r:embed="rId2" cstate="print"/>
          <a:srcRect t="16380" b="27570"/>
          <a:stretch>
            <a:fillRect/>
          </a:stretch>
        </p:blipFill>
        <p:spPr bwMode="auto">
          <a:xfrm>
            <a:off x="4200525" y="0"/>
            <a:ext cx="766763" cy="260350"/>
          </a:xfrm>
          <a:prstGeom prst="rect">
            <a:avLst/>
          </a:prstGeom>
          <a:noFill/>
          <a:ln w="9525">
            <a:noFill/>
            <a:miter lim="800000"/>
            <a:headEnd/>
            <a:tailEnd/>
          </a:ln>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06" y="-75629"/>
            <a:ext cx="9144000" cy="408285"/>
          </a:xfrm>
          <a:prstGeom prst="rect">
            <a:avLst/>
          </a:prstGeom>
        </p:spPr>
      </p:pic>
      <p:sp>
        <p:nvSpPr>
          <p:cNvPr id="9" name="TextBox 8"/>
          <p:cNvSpPr txBox="1"/>
          <p:nvPr userDrawn="1"/>
        </p:nvSpPr>
        <p:spPr>
          <a:xfrm>
            <a:off x="8586000" y="44624"/>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dirty="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359998" y="0"/>
            <a:ext cx="2662601" cy="289424"/>
          </a:xfrm>
          <a:prstGeom prst="rect">
            <a:avLst/>
          </a:prstGeom>
        </p:spPr>
        <p:txBody>
          <a:bodyPr anchor="b"/>
          <a:lstStyle>
            <a:lvl1pPr marL="0" indent="0">
              <a:buNone/>
              <a:defRPr sz="1000"/>
            </a:lvl1pPr>
          </a:lstStyle>
          <a:p>
            <a:pPr lvl="0"/>
            <a:r>
              <a:rPr lang="en-US" dirty="0"/>
              <a:t>Click to add doc section/title</a:t>
            </a:r>
          </a:p>
        </p:txBody>
      </p:sp>
      <p:sp>
        <p:nvSpPr>
          <p:cNvPr id="11" name="Text Placeholder 5"/>
          <p:cNvSpPr>
            <a:spLocks noGrp="1"/>
          </p:cNvSpPr>
          <p:nvPr>
            <p:ph type="body" sz="quarter" idx="11"/>
          </p:nvPr>
        </p:nvSpPr>
        <p:spPr>
          <a:xfrm>
            <a:off x="359999" y="2168525"/>
            <a:ext cx="8425225" cy="4105275"/>
          </a:xfrm>
          <a:prstGeom prst="rect">
            <a:avLst/>
          </a:prstGeom>
        </p:spPr>
        <p:txBody>
          <a:bodyPr lIns="0" tIns="0" rIns="0"/>
          <a:lstStyle>
            <a:lvl1pPr>
              <a:defRPr sz="1400"/>
            </a:lvl1pPr>
            <a:lvl2pPr>
              <a:defRPr sz="1400"/>
            </a:lvl2pPr>
            <a:lvl3pPr>
              <a:defRPr sz="1400"/>
            </a:lvl3pPr>
          </a:lstStyle>
          <a:p>
            <a:pPr lvl="0"/>
            <a:r>
              <a:rPr lang="en-US" dirty="0"/>
              <a:t>Click to edit Master text styles</a:t>
            </a:r>
          </a:p>
          <a:p>
            <a:pPr lvl="1"/>
            <a:r>
              <a:rPr lang="en-US" dirty="0"/>
              <a:t>Second level</a:t>
            </a:r>
          </a:p>
          <a:p>
            <a:pPr lvl="2"/>
            <a:r>
              <a:rPr lang="en-US" dirty="0"/>
              <a:t>Third level</a:t>
            </a:r>
          </a:p>
        </p:txBody>
      </p:sp>
      <p:sp>
        <p:nvSpPr>
          <p:cNvPr id="13" name="Text Placeholder 3"/>
          <p:cNvSpPr>
            <a:spLocks noGrp="1"/>
          </p:cNvSpPr>
          <p:nvPr>
            <p:ph type="body" sz="quarter" idx="13" hasCustomPrompt="1"/>
          </p:nvPr>
        </p:nvSpPr>
        <p:spPr>
          <a:xfrm>
            <a:off x="359999" y="6489700"/>
            <a:ext cx="8425226" cy="368300"/>
          </a:xfrm>
          <a:prstGeom prst="rect">
            <a:avLst/>
          </a:prstGeom>
        </p:spPr>
        <p:txBody>
          <a:bodyPr/>
          <a:lstStyle>
            <a:lvl1pPr marL="0" indent="0">
              <a:spcBef>
                <a:spcPts val="0"/>
              </a:spcBef>
              <a:spcAft>
                <a:spcPts val="0"/>
              </a:spcAft>
              <a:buNone/>
              <a:defRPr sz="900" baseline="0"/>
            </a:lvl1pPr>
          </a:lstStyle>
          <a:p>
            <a:pPr lvl="0"/>
            <a:r>
              <a:rPr lang="en-US" dirty="0"/>
              <a:t>Click to add sources/notes</a:t>
            </a:r>
          </a:p>
        </p:txBody>
      </p:sp>
      <p:sp>
        <p:nvSpPr>
          <p:cNvPr id="4" name="Text Placeholder 3"/>
          <p:cNvSpPr>
            <a:spLocks noGrp="1"/>
          </p:cNvSpPr>
          <p:nvPr>
            <p:ph type="body" sz="quarter" idx="14" hasCustomPrompt="1"/>
          </p:nvPr>
        </p:nvSpPr>
        <p:spPr>
          <a:xfrm>
            <a:off x="359997" y="1736725"/>
            <a:ext cx="8425227" cy="215900"/>
          </a:xfrm>
          <a:prstGeom prst="rect">
            <a:avLst/>
          </a:prstGeom>
        </p:spPr>
        <p:txBody>
          <a:bodyPr anchor="ctr"/>
          <a:lstStyle>
            <a:lvl1pPr marL="0" indent="0">
              <a:buNone/>
              <a:defRPr sz="1400" b="1"/>
            </a:lvl1pPr>
          </a:lstStyle>
          <a:p>
            <a:pPr lvl="0"/>
            <a:r>
              <a:rPr lang="en-US" dirty="0"/>
              <a:t>Click to add sub-header</a:t>
            </a:r>
            <a:endParaRPr lang="en-GB" dirty="0"/>
          </a:p>
        </p:txBody>
      </p:sp>
    </p:spTree>
    <p:extLst>
      <p:ext uri="{BB962C8B-B14F-4D97-AF65-F5344CB8AC3E}">
        <p14:creationId xmlns:p14="http://schemas.microsoft.com/office/powerpoint/2010/main" val="660712265"/>
      </p:ext>
    </p:extLst>
  </p:cSld>
  <p:clrMapOvr>
    <a:masterClrMapping/>
  </p:clrMapOvr>
  <p:extLst mod="1">
    <p:ext uri="{DCECCB84-F9BA-43D5-87BE-67443E8EF086}">
      <p15:sldGuideLst xmlns:p15="http://schemas.microsoft.com/office/powerpoint/2012/main">
        <p15:guide id="1" orient="horz" pos="39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_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0" y="514975"/>
            <a:ext cx="8425225" cy="936000"/>
          </a:xfrm>
          <a:prstGeom prst="rect">
            <a:avLst/>
          </a:prstGeom>
        </p:spPr>
        <p:txBody>
          <a:bodyPr lIns="0" tIns="36000" rIns="0" bIns="36000" anchor="t"/>
          <a:lstStyle>
            <a:lvl1pPr>
              <a:defRPr/>
            </a:lvl1pPr>
          </a:lstStyle>
          <a:p>
            <a:r>
              <a:rPr lang="en-US" dirty="0"/>
              <a:t>Click to add title</a:t>
            </a:r>
            <a:endParaRPr lang="en-GB" dirty="0"/>
          </a:p>
        </p:txBody>
      </p:sp>
      <p:pic>
        <p:nvPicPr>
          <p:cNvPr id="12" name="Picture 9" descr="mtm_95black-03.jpg"/>
          <p:cNvPicPr>
            <a:picLocks noChangeAspect="1"/>
          </p:cNvPicPr>
          <p:nvPr userDrawn="1"/>
        </p:nvPicPr>
        <p:blipFill>
          <a:blip r:embed="rId2" cstate="print"/>
          <a:srcRect t="16380" b="27570"/>
          <a:stretch>
            <a:fillRect/>
          </a:stretch>
        </p:blipFill>
        <p:spPr bwMode="auto">
          <a:xfrm>
            <a:off x="4200525" y="0"/>
            <a:ext cx="766763" cy="260350"/>
          </a:xfrm>
          <a:prstGeom prst="rect">
            <a:avLst/>
          </a:prstGeom>
          <a:noFill/>
          <a:ln w="9525">
            <a:noFill/>
            <a:miter lim="800000"/>
            <a:headEnd/>
            <a:tailEnd/>
          </a:ln>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06" y="-75629"/>
            <a:ext cx="9144000" cy="408285"/>
          </a:xfrm>
          <a:prstGeom prst="rect">
            <a:avLst/>
          </a:prstGeom>
        </p:spPr>
      </p:pic>
      <p:sp>
        <p:nvSpPr>
          <p:cNvPr id="9" name="TextBox 8"/>
          <p:cNvSpPr txBox="1"/>
          <p:nvPr userDrawn="1"/>
        </p:nvSpPr>
        <p:spPr>
          <a:xfrm>
            <a:off x="8586000" y="44624"/>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dirty="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359998" y="0"/>
            <a:ext cx="2662601" cy="289424"/>
          </a:xfrm>
          <a:prstGeom prst="rect">
            <a:avLst/>
          </a:prstGeom>
        </p:spPr>
        <p:txBody>
          <a:bodyPr anchor="b"/>
          <a:lstStyle>
            <a:lvl1pPr marL="0" indent="0">
              <a:buNone/>
              <a:defRPr sz="1000"/>
            </a:lvl1pPr>
          </a:lstStyle>
          <a:p>
            <a:pPr lvl="0"/>
            <a:r>
              <a:rPr lang="en-US" dirty="0"/>
              <a:t>Click to add doc section/title</a:t>
            </a:r>
          </a:p>
        </p:txBody>
      </p:sp>
      <p:sp>
        <p:nvSpPr>
          <p:cNvPr id="11" name="Text Placeholder 5"/>
          <p:cNvSpPr>
            <a:spLocks noGrp="1"/>
          </p:cNvSpPr>
          <p:nvPr>
            <p:ph type="body" sz="quarter" idx="11"/>
          </p:nvPr>
        </p:nvSpPr>
        <p:spPr>
          <a:xfrm>
            <a:off x="360000" y="2168525"/>
            <a:ext cx="4104050" cy="4105275"/>
          </a:xfrm>
          <a:prstGeom prst="rect">
            <a:avLst/>
          </a:prstGeom>
        </p:spPr>
        <p:txBody>
          <a:bodyPr lIns="0" tIns="0" rIns="0"/>
          <a:lstStyle>
            <a:lvl1pPr>
              <a:defRPr sz="1400"/>
            </a:lvl1pPr>
            <a:lvl2pPr>
              <a:defRPr sz="1400"/>
            </a:lvl2pPr>
            <a:lvl3pPr>
              <a:defRPr sz="1400"/>
            </a:lvl3pPr>
          </a:lstStyle>
          <a:p>
            <a:pPr lvl="0"/>
            <a:r>
              <a:rPr lang="en-US" dirty="0"/>
              <a:t>Click to edit Master text styles</a:t>
            </a:r>
          </a:p>
          <a:p>
            <a:pPr lvl="1"/>
            <a:r>
              <a:rPr lang="en-US" dirty="0"/>
              <a:t>Second level</a:t>
            </a:r>
          </a:p>
          <a:p>
            <a:pPr lvl="2"/>
            <a:r>
              <a:rPr lang="en-US" dirty="0"/>
              <a:t>Third level</a:t>
            </a:r>
          </a:p>
        </p:txBody>
      </p:sp>
      <p:sp>
        <p:nvSpPr>
          <p:cNvPr id="13" name="Text Placeholder 5"/>
          <p:cNvSpPr>
            <a:spLocks noGrp="1"/>
          </p:cNvSpPr>
          <p:nvPr>
            <p:ph type="body" sz="quarter" idx="14"/>
          </p:nvPr>
        </p:nvSpPr>
        <p:spPr>
          <a:xfrm>
            <a:off x="4679950" y="2168525"/>
            <a:ext cx="4104052" cy="4105275"/>
          </a:xfrm>
          <a:prstGeom prst="rect">
            <a:avLst/>
          </a:prstGeom>
        </p:spPr>
        <p:txBody>
          <a:bodyPr lIns="0" tIns="0" rIns="0"/>
          <a:lstStyle>
            <a:lvl1pPr>
              <a:defRPr sz="1400"/>
            </a:lvl1pPr>
            <a:lvl2pPr>
              <a:defRPr sz="1400"/>
            </a:lvl2pPr>
            <a:lvl3pPr>
              <a:defRPr sz="1400"/>
            </a:lvl3pPr>
          </a:lstStyle>
          <a:p>
            <a:pPr lvl="0"/>
            <a:r>
              <a:rPr lang="en-US" dirty="0"/>
              <a:t>Click to edit Master text styles</a:t>
            </a:r>
          </a:p>
          <a:p>
            <a:pPr lvl="1"/>
            <a:r>
              <a:rPr lang="en-US" dirty="0"/>
              <a:t>Second level</a:t>
            </a:r>
          </a:p>
          <a:p>
            <a:pPr lvl="2"/>
            <a:r>
              <a:rPr lang="en-US" dirty="0"/>
              <a:t>Third level</a:t>
            </a:r>
          </a:p>
        </p:txBody>
      </p:sp>
      <p:sp>
        <p:nvSpPr>
          <p:cNvPr id="14" name="Text Placeholder 3"/>
          <p:cNvSpPr>
            <a:spLocks noGrp="1"/>
          </p:cNvSpPr>
          <p:nvPr>
            <p:ph type="body" sz="quarter" idx="13" hasCustomPrompt="1"/>
          </p:nvPr>
        </p:nvSpPr>
        <p:spPr>
          <a:xfrm>
            <a:off x="359999" y="6489700"/>
            <a:ext cx="8425226" cy="368300"/>
          </a:xfrm>
          <a:prstGeom prst="rect">
            <a:avLst/>
          </a:prstGeom>
        </p:spPr>
        <p:txBody>
          <a:bodyPr/>
          <a:lstStyle>
            <a:lvl1pPr marL="0" indent="0">
              <a:spcBef>
                <a:spcPts val="0"/>
              </a:spcBef>
              <a:spcAft>
                <a:spcPts val="0"/>
              </a:spcAft>
              <a:buNone/>
              <a:defRPr sz="900" baseline="0"/>
            </a:lvl1pPr>
          </a:lstStyle>
          <a:p>
            <a:pPr lvl="0"/>
            <a:r>
              <a:rPr lang="en-US" dirty="0"/>
              <a:t>Click to add sources/notes</a:t>
            </a:r>
          </a:p>
        </p:txBody>
      </p:sp>
      <p:sp>
        <p:nvSpPr>
          <p:cNvPr id="16" name="Text Placeholder 3"/>
          <p:cNvSpPr>
            <a:spLocks noGrp="1"/>
          </p:cNvSpPr>
          <p:nvPr>
            <p:ph type="body" sz="quarter" idx="15" hasCustomPrompt="1"/>
          </p:nvPr>
        </p:nvSpPr>
        <p:spPr>
          <a:xfrm>
            <a:off x="359997" y="1736725"/>
            <a:ext cx="8425227" cy="215900"/>
          </a:xfrm>
          <a:prstGeom prst="rect">
            <a:avLst/>
          </a:prstGeom>
        </p:spPr>
        <p:txBody>
          <a:bodyPr anchor="ctr"/>
          <a:lstStyle>
            <a:lvl1pPr marL="0" indent="0">
              <a:buNone/>
              <a:defRPr sz="1400" b="1"/>
            </a:lvl1pPr>
          </a:lstStyle>
          <a:p>
            <a:pPr lvl="0"/>
            <a:r>
              <a:rPr lang="en-US" dirty="0"/>
              <a:t>Click to add sub-header</a:t>
            </a:r>
            <a:endParaRPr lang="en-GB" dirty="0"/>
          </a:p>
        </p:txBody>
      </p:sp>
    </p:spTree>
    <p:extLst>
      <p:ext uri="{BB962C8B-B14F-4D97-AF65-F5344CB8AC3E}">
        <p14:creationId xmlns:p14="http://schemas.microsoft.com/office/powerpoint/2010/main" val="3570169374"/>
      </p:ext>
    </p:extLst>
  </p:cSld>
  <p:clrMapOvr>
    <a:masterClrMapping/>
  </p:clrMapOvr>
  <p:extLst mod="1">
    <p:ext uri="{DCECCB84-F9BA-43D5-87BE-67443E8EF086}">
      <p15:sldGuideLst xmlns:p15="http://schemas.microsoft.com/office/powerpoint/2012/main">
        <p15:guide id="1" orient="horz" pos="39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Text_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0" y="514975"/>
            <a:ext cx="8425225" cy="936000"/>
          </a:xfrm>
          <a:prstGeom prst="rect">
            <a:avLst/>
          </a:prstGeom>
        </p:spPr>
        <p:txBody>
          <a:bodyPr lIns="0" tIns="36000" rIns="0" bIns="36000" anchor="t"/>
          <a:lstStyle>
            <a:lvl1pPr>
              <a:defRPr/>
            </a:lvl1pPr>
          </a:lstStyle>
          <a:p>
            <a:r>
              <a:rPr lang="en-US" dirty="0"/>
              <a:t>Click to add title</a:t>
            </a:r>
            <a:endParaRPr lang="en-GB" dirty="0"/>
          </a:p>
        </p:txBody>
      </p:sp>
      <p:pic>
        <p:nvPicPr>
          <p:cNvPr id="12" name="Picture 9" descr="mtm_95black-03.jpg"/>
          <p:cNvPicPr>
            <a:picLocks noChangeAspect="1"/>
          </p:cNvPicPr>
          <p:nvPr userDrawn="1"/>
        </p:nvPicPr>
        <p:blipFill>
          <a:blip r:embed="rId2" cstate="print"/>
          <a:srcRect t="16380" b="27570"/>
          <a:stretch>
            <a:fillRect/>
          </a:stretch>
        </p:blipFill>
        <p:spPr bwMode="auto">
          <a:xfrm>
            <a:off x="4200525" y="0"/>
            <a:ext cx="766763" cy="260350"/>
          </a:xfrm>
          <a:prstGeom prst="rect">
            <a:avLst/>
          </a:prstGeom>
          <a:noFill/>
          <a:ln w="9525">
            <a:noFill/>
            <a:miter lim="800000"/>
            <a:headEnd/>
            <a:tailEnd/>
          </a:ln>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06" y="-75629"/>
            <a:ext cx="9144000" cy="408285"/>
          </a:xfrm>
          <a:prstGeom prst="rect">
            <a:avLst/>
          </a:prstGeom>
        </p:spPr>
      </p:pic>
      <p:sp>
        <p:nvSpPr>
          <p:cNvPr id="9" name="TextBox 8"/>
          <p:cNvSpPr txBox="1"/>
          <p:nvPr userDrawn="1"/>
        </p:nvSpPr>
        <p:spPr>
          <a:xfrm>
            <a:off x="8586000" y="44624"/>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dirty="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359998" y="0"/>
            <a:ext cx="2662601" cy="289424"/>
          </a:xfrm>
          <a:prstGeom prst="rect">
            <a:avLst/>
          </a:prstGeom>
        </p:spPr>
        <p:txBody>
          <a:bodyPr anchor="b"/>
          <a:lstStyle>
            <a:lvl1pPr marL="0" indent="0">
              <a:buNone/>
              <a:defRPr sz="1000"/>
            </a:lvl1pPr>
          </a:lstStyle>
          <a:p>
            <a:pPr lvl="0"/>
            <a:r>
              <a:rPr lang="en-US" dirty="0"/>
              <a:t>Click to add doc section/title</a:t>
            </a:r>
          </a:p>
        </p:txBody>
      </p:sp>
      <p:sp>
        <p:nvSpPr>
          <p:cNvPr id="14" name="Text Placeholder 5"/>
          <p:cNvSpPr>
            <a:spLocks noGrp="1"/>
          </p:cNvSpPr>
          <p:nvPr>
            <p:ph type="body" sz="quarter" idx="11"/>
          </p:nvPr>
        </p:nvSpPr>
        <p:spPr>
          <a:xfrm>
            <a:off x="360000" y="2168525"/>
            <a:ext cx="4104050" cy="4105275"/>
          </a:xfrm>
          <a:prstGeom prst="roundRect">
            <a:avLst>
              <a:gd name="adj" fmla="val 5012"/>
            </a:avLst>
          </a:prstGeom>
        </p:spPr>
        <p:style>
          <a:lnRef idx="2">
            <a:schemeClr val="accent1"/>
          </a:lnRef>
          <a:fillRef idx="1">
            <a:schemeClr val="lt1"/>
          </a:fillRef>
          <a:effectRef idx="0">
            <a:schemeClr val="accent1"/>
          </a:effectRef>
          <a:fontRef idx="none"/>
        </p:style>
        <p:txBody>
          <a:bodyPr lIns="0" tIns="0" rIns="0"/>
          <a:lstStyle>
            <a:lvl1pPr>
              <a:defRPr sz="1400"/>
            </a:lvl1pPr>
            <a:lvl2pPr>
              <a:defRPr sz="1400"/>
            </a:lvl2pPr>
            <a:lvl3pPr>
              <a:defRPr sz="1400"/>
            </a:lvl3pPr>
          </a:lstStyle>
          <a:p>
            <a:pPr lvl="0"/>
            <a:r>
              <a:rPr lang="en-US" dirty="0"/>
              <a:t>Click to edit Master text styles</a:t>
            </a:r>
          </a:p>
          <a:p>
            <a:pPr lvl="1"/>
            <a:r>
              <a:rPr lang="en-US" dirty="0"/>
              <a:t>Second level</a:t>
            </a:r>
          </a:p>
          <a:p>
            <a:pPr lvl="2"/>
            <a:r>
              <a:rPr lang="en-US" dirty="0"/>
              <a:t>Third level</a:t>
            </a:r>
          </a:p>
        </p:txBody>
      </p:sp>
      <p:sp>
        <p:nvSpPr>
          <p:cNvPr id="16" name="Text Placeholder 5"/>
          <p:cNvSpPr>
            <a:spLocks noGrp="1"/>
          </p:cNvSpPr>
          <p:nvPr>
            <p:ph type="body" sz="quarter" idx="14"/>
          </p:nvPr>
        </p:nvSpPr>
        <p:spPr>
          <a:xfrm>
            <a:off x="4679949" y="2168525"/>
            <a:ext cx="4105275" cy="4105275"/>
          </a:xfrm>
          <a:prstGeom prst="roundRect">
            <a:avLst>
              <a:gd name="adj" fmla="val 4807"/>
            </a:avLst>
          </a:prstGeom>
          <a:ln/>
        </p:spPr>
        <p:style>
          <a:lnRef idx="2">
            <a:schemeClr val="accent1"/>
          </a:lnRef>
          <a:fillRef idx="1">
            <a:schemeClr val="lt1"/>
          </a:fillRef>
          <a:effectRef idx="0">
            <a:schemeClr val="accent1"/>
          </a:effectRef>
          <a:fontRef idx="none"/>
        </p:style>
        <p:txBody>
          <a:bodyPr lIns="0" tIns="0" rIns="0"/>
          <a:lstStyle>
            <a:lvl1pPr>
              <a:defRPr sz="1400"/>
            </a:lvl1pPr>
            <a:lvl2pPr>
              <a:defRPr sz="1400"/>
            </a:lvl2pPr>
            <a:lvl3pPr>
              <a:defRPr sz="1400"/>
            </a:lvl3pPr>
          </a:lstStyle>
          <a:p>
            <a:pPr lvl="0"/>
            <a:r>
              <a:rPr lang="en-US" dirty="0"/>
              <a:t>Click to edit Master text styles</a:t>
            </a:r>
          </a:p>
          <a:p>
            <a:pPr lvl="1"/>
            <a:r>
              <a:rPr lang="en-US" dirty="0"/>
              <a:t>Second level</a:t>
            </a:r>
          </a:p>
          <a:p>
            <a:pPr lvl="2"/>
            <a:r>
              <a:rPr lang="en-US" dirty="0"/>
              <a:t>Third level</a:t>
            </a:r>
          </a:p>
        </p:txBody>
      </p:sp>
      <p:sp>
        <p:nvSpPr>
          <p:cNvPr id="11" name="Text Placeholder 3"/>
          <p:cNvSpPr>
            <a:spLocks noGrp="1"/>
          </p:cNvSpPr>
          <p:nvPr>
            <p:ph type="body" sz="quarter" idx="13" hasCustomPrompt="1"/>
          </p:nvPr>
        </p:nvSpPr>
        <p:spPr>
          <a:xfrm>
            <a:off x="359999" y="6489700"/>
            <a:ext cx="8425226" cy="368300"/>
          </a:xfrm>
          <a:prstGeom prst="rect">
            <a:avLst/>
          </a:prstGeom>
        </p:spPr>
        <p:txBody>
          <a:bodyPr/>
          <a:lstStyle>
            <a:lvl1pPr marL="0" indent="0">
              <a:spcBef>
                <a:spcPts val="0"/>
              </a:spcBef>
              <a:spcAft>
                <a:spcPts val="0"/>
              </a:spcAft>
              <a:buNone/>
              <a:defRPr sz="900" baseline="0"/>
            </a:lvl1pPr>
          </a:lstStyle>
          <a:p>
            <a:pPr lvl="0"/>
            <a:r>
              <a:rPr lang="en-US" dirty="0"/>
              <a:t>Click to add sources/notes</a:t>
            </a:r>
          </a:p>
        </p:txBody>
      </p:sp>
      <p:sp>
        <p:nvSpPr>
          <p:cNvPr id="13" name="Text Placeholder 3"/>
          <p:cNvSpPr>
            <a:spLocks noGrp="1"/>
          </p:cNvSpPr>
          <p:nvPr>
            <p:ph type="body" sz="quarter" idx="15" hasCustomPrompt="1"/>
          </p:nvPr>
        </p:nvSpPr>
        <p:spPr>
          <a:xfrm>
            <a:off x="359997" y="1736725"/>
            <a:ext cx="8425227" cy="215900"/>
          </a:xfrm>
          <a:prstGeom prst="rect">
            <a:avLst/>
          </a:prstGeom>
        </p:spPr>
        <p:txBody>
          <a:bodyPr anchor="ctr"/>
          <a:lstStyle>
            <a:lvl1pPr marL="0" indent="0">
              <a:buNone/>
              <a:defRPr sz="1400" b="1"/>
            </a:lvl1pPr>
          </a:lstStyle>
          <a:p>
            <a:pPr lvl="0"/>
            <a:r>
              <a:rPr lang="en-US" dirty="0"/>
              <a:t>Click to add sub-header</a:t>
            </a:r>
            <a:endParaRPr lang="en-GB" dirty="0"/>
          </a:p>
        </p:txBody>
      </p:sp>
    </p:spTree>
    <p:extLst>
      <p:ext uri="{BB962C8B-B14F-4D97-AF65-F5344CB8AC3E}">
        <p14:creationId xmlns:p14="http://schemas.microsoft.com/office/powerpoint/2010/main" val="4032996541"/>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with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0" y="514975"/>
            <a:ext cx="8425225" cy="936000"/>
          </a:xfrm>
          <a:prstGeom prst="rect">
            <a:avLst/>
          </a:prstGeom>
        </p:spPr>
        <p:txBody>
          <a:bodyPr lIns="0" tIns="36000" rIns="0" bIns="36000" anchor="t"/>
          <a:lstStyle>
            <a:lvl1pPr>
              <a:defRPr/>
            </a:lvl1pPr>
          </a:lstStyle>
          <a:p>
            <a:r>
              <a:rPr lang="en-US" dirty="0"/>
              <a:t>Click to add title</a:t>
            </a:r>
            <a:endParaRPr lang="en-GB" dirty="0"/>
          </a:p>
        </p:txBody>
      </p:sp>
      <p:pic>
        <p:nvPicPr>
          <p:cNvPr id="12" name="Picture 9" descr="mtm_95black-03.jpg"/>
          <p:cNvPicPr>
            <a:picLocks noChangeAspect="1"/>
          </p:cNvPicPr>
          <p:nvPr userDrawn="1"/>
        </p:nvPicPr>
        <p:blipFill>
          <a:blip r:embed="rId2" cstate="print"/>
          <a:srcRect t="16380" b="27570"/>
          <a:stretch>
            <a:fillRect/>
          </a:stretch>
        </p:blipFill>
        <p:spPr bwMode="auto">
          <a:xfrm>
            <a:off x="4200525" y="0"/>
            <a:ext cx="766763" cy="260350"/>
          </a:xfrm>
          <a:prstGeom prst="rect">
            <a:avLst/>
          </a:prstGeom>
          <a:noFill/>
          <a:ln w="9525">
            <a:noFill/>
            <a:miter lim="800000"/>
            <a:headEnd/>
            <a:tailEnd/>
          </a:ln>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06" y="-75629"/>
            <a:ext cx="9144000" cy="408285"/>
          </a:xfrm>
          <a:prstGeom prst="rect">
            <a:avLst/>
          </a:prstGeom>
        </p:spPr>
      </p:pic>
      <p:sp>
        <p:nvSpPr>
          <p:cNvPr id="9" name="TextBox 8"/>
          <p:cNvSpPr txBox="1"/>
          <p:nvPr userDrawn="1"/>
        </p:nvSpPr>
        <p:spPr>
          <a:xfrm>
            <a:off x="8586000" y="44624"/>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dirty="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359998" y="0"/>
            <a:ext cx="2662601" cy="289424"/>
          </a:xfrm>
          <a:prstGeom prst="rect">
            <a:avLst/>
          </a:prstGeom>
        </p:spPr>
        <p:txBody>
          <a:bodyPr anchor="b"/>
          <a:lstStyle>
            <a:lvl1pPr marL="0" indent="0">
              <a:buNone/>
              <a:defRPr sz="1000"/>
            </a:lvl1pPr>
          </a:lstStyle>
          <a:p>
            <a:pPr lvl="0"/>
            <a:r>
              <a:rPr lang="en-US" dirty="0"/>
              <a:t>Click to add doc section/title</a:t>
            </a:r>
          </a:p>
        </p:txBody>
      </p:sp>
      <p:sp>
        <p:nvSpPr>
          <p:cNvPr id="14" name="Text Placeholder 5"/>
          <p:cNvSpPr>
            <a:spLocks noGrp="1"/>
          </p:cNvSpPr>
          <p:nvPr>
            <p:ph type="body" sz="quarter" idx="11"/>
          </p:nvPr>
        </p:nvSpPr>
        <p:spPr>
          <a:xfrm>
            <a:off x="360000" y="2168525"/>
            <a:ext cx="4104050" cy="4105275"/>
          </a:xfrm>
          <a:prstGeom prst="rect">
            <a:avLst/>
          </a:prstGeom>
          <a:ln>
            <a:noFill/>
          </a:ln>
        </p:spPr>
        <p:style>
          <a:lnRef idx="2">
            <a:schemeClr val="accent1"/>
          </a:lnRef>
          <a:fillRef idx="1">
            <a:schemeClr val="lt1"/>
          </a:fillRef>
          <a:effectRef idx="0">
            <a:schemeClr val="accent1"/>
          </a:effectRef>
          <a:fontRef idx="none"/>
        </p:style>
        <p:txBody>
          <a:bodyPr lIns="0" tIns="0" rIns="0"/>
          <a:lstStyle>
            <a:lvl1pPr>
              <a:defRPr sz="1400"/>
            </a:lvl1pPr>
            <a:lvl2pPr>
              <a:defRPr sz="1400"/>
            </a:lvl2pPr>
            <a:lvl3pPr>
              <a:defRPr sz="1400"/>
            </a:lvl3pPr>
          </a:lstStyle>
          <a:p>
            <a:pPr lvl="0"/>
            <a:r>
              <a:rPr lang="en-US" dirty="0"/>
              <a:t>Click to edit Master text styles</a:t>
            </a:r>
          </a:p>
          <a:p>
            <a:pPr lvl="1"/>
            <a:r>
              <a:rPr lang="en-US" dirty="0"/>
              <a:t>Second level</a:t>
            </a:r>
          </a:p>
          <a:p>
            <a:pPr lvl="2"/>
            <a:r>
              <a:rPr lang="en-US" dirty="0"/>
              <a:t>Third level</a:t>
            </a:r>
          </a:p>
        </p:txBody>
      </p:sp>
      <p:sp>
        <p:nvSpPr>
          <p:cNvPr id="16" name="Chart Placeholder 3"/>
          <p:cNvSpPr>
            <a:spLocks noGrp="1"/>
          </p:cNvSpPr>
          <p:nvPr>
            <p:ph type="chart" sz="quarter" idx="15" hasCustomPrompt="1"/>
          </p:nvPr>
        </p:nvSpPr>
        <p:spPr>
          <a:xfrm>
            <a:off x="4679950" y="2168525"/>
            <a:ext cx="4105275" cy="4105275"/>
          </a:xfrm>
          <a:prstGeom prst="rect">
            <a:avLst/>
          </a:prstGeom>
        </p:spPr>
        <p:txBody>
          <a:bodyPr/>
          <a:lstStyle>
            <a:lvl1pPr>
              <a:defRPr/>
            </a:lvl1pPr>
          </a:lstStyle>
          <a:p>
            <a:r>
              <a:rPr lang="en-GB" dirty="0"/>
              <a:t>Click icon below to add chart – select from Templates folder</a:t>
            </a:r>
          </a:p>
        </p:txBody>
      </p:sp>
      <p:sp>
        <p:nvSpPr>
          <p:cNvPr id="11" name="Text Placeholder 3"/>
          <p:cNvSpPr>
            <a:spLocks noGrp="1"/>
          </p:cNvSpPr>
          <p:nvPr>
            <p:ph type="body" sz="quarter" idx="13" hasCustomPrompt="1"/>
          </p:nvPr>
        </p:nvSpPr>
        <p:spPr>
          <a:xfrm>
            <a:off x="359999" y="6489700"/>
            <a:ext cx="8425226" cy="368300"/>
          </a:xfrm>
          <a:prstGeom prst="rect">
            <a:avLst/>
          </a:prstGeom>
        </p:spPr>
        <p:txBody>
          <a:bodyPr/>
          <a:lstStyle>
            <a:lvl1pPr marL="0" indent="0">
              <a:spcBef>
                <a:spcPts val="0"/>
              </a:spcBef>
              <a:spcAft>
                <a:spcPts val="0"/>
              </a:spcAft>
              <a:buNone/>
              <a:defRPr sz="900" baseline="0"/>
            </a:lvl1pPr>
          </a:lstStyle>
          <a:p>
            <a:pPr lvl="0"/>
            <a:r>
              <a:rPr lang="en-US" dirty="0"/>
              <a:t>Click to add sources/notes</a:t>
            </a:r>
          </a:p>
        </p:txBody>
      </p:sp>
      <p:sp>
        <p:nvSpPr>
          <p:cNvPr id="13" name="Text Placeholder 3"/>
          <p:cNvSpPr>
            <a:spLocks noGrp="1"/>
          </p:cNvSpPr>
          <p:nvPr>
            <p:ph type="body" sz="quarter" idx="16" hasCustomPrompt="1"/>
          </p:nvPr>
        </p:nvSpPr>
        <p:spPr>
          <a:xfrm>
            <a:off x="359997" y="1736725"/>
            <a:ext cx="8425227" cy="215900"/>
          </a:xfrm>
          <a:prstGeom prst="rect">
            <a:avLst/>
          </a:prstGeom>
        </p:spPr>
        <p:txBody>
          <a:bodyPr anchor="ctr"/>
          <a:lstStyle>
            <a:lvl1pPr marL="0" indent="0">
              <a:buNone/>
              <a:defRPr sz="1400" b="1"/>
            </a:lvl1pPr>
          </a:lstStyle>
          <a:p>
            <a:pPr lvl="0"/>
            <a:r>
              <a:rPr lang="en-US" dirty="0"/>
              <a:t>Click to add sub-header</a:t>
            </a:r>
            <a:endParaRPr lang="en-GB" dirty="0"/>
          </a:p>
        </p:txBody>
      </p:sp>
    </p:spTree>
    <p:extLst>
      <p:ext uri="{BB962C8B-B14F-4D97-AF65-F5344CB8AC3E}">
        <p14:creationId xmlns:p14="http://schemas.microsoft.com/office/powerpoint/2010/main" val="4270417919"/>
      </p:ext>
    </p:extLst>
  </p:cSld>
  <p:clrMapOvr>
    <a:masterClrMapping/>
  </p:clrMapOvr>
  <p:extLst mod="1">
    <p:ext uri="{DCECCB84-F9BA-43D5-87BE-67443E8EF086}">
      <p15:sldGuideLst xmlns:p15="http://schemas.microsoft.com/office/powerpoint/2012/main">
        <p15:guide id="1" orient="horz" pos="39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374046"/>
        </a:solidFill>
        <a:effectLst/>
      </p:bgPr>
    </p:bg>
    <p:spTree>
      <p:nvGrpSpPr>
        <p:cNvPr id="1" name=""/>
        <p:cNvGrpSpPr/>
        <p:nvPr/>
      </p:nvGrpSpPr>
      <p:grpSpPr>
        <a:xfrm>
          <a:off x="0" y="0"/>
          <a:ext cx="0" cy="0"/>
          <a:chOff x="0" y="0"/>
          <a:chExt cx="0" cy="0"/>
        </a:xfrm>
      </p:grpSpPr>
      <p:sp>
        <p:nvSpPr>
          <p:cNvPr id="16" name="Text Placeholder 3"/>
          <p:cNvSpPr>
            <a:spLocks noGrp="1"/>
          </p:cNvSpPr>
          <p:nvPr>
            <p:ph type="body" sz="quarter" idx="19" hasCustomPrompt="1"/>
          </p:nvPr>
        </p:nvSpPr>
        <p:spPr>
          <a:xfrm>
            <a:off x="817534" y="514975"/>
            <a:ext cx="7967689" cy="936000"/>
          </a:xfrm>
          <a:prstGeom prst="rect">
            <a:avLst/>
          </a:prstGeom>
        </p:spPr>
        <p:txBody>
          <a:bodyPr/>
          <a:lstStyle>
            <a:lvl1pPr marL="0" indent="0">
              <a:buNone/>
              <a:defRPr sz="2400" b="1" baseline="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add Thank you for reading/listening</a:t>
            </a:r>
          </a:p>
        </p:txBody>
      </p:sp>
      <p:sp>
        <p:nvSpPr>
          <p:cNvPr id="4" name="Text Placeholder 3"/>
          <p:cNvSpPr>
            <a:spLocks noGrp="1"/>
          </p:cNvSpPr>
          <p:nvPr>
            <p:ph type="body" sz="quarter" idx="10" hasCustomPrompt="1"/>
          </p:nvPr>
        </p:nvSpPr>
        <p:spPr>
          <a:xfrm>
            <a:off x="358775" y="1952625"/>
            <a:ext cx="4141788" cy="401108"/>
          </a:xfrm>
          <a:prstGeom prst="rect">
            <a:avLst/>
          </a:prstGeom>
        </p:spPr>
        <p:txBody>
          <a:bodyPr/>
          <a:lstStyle>
            <a:lvl1pPr marL="0" indent="0">
              <a:buNone/>
              <a:defRPr sz="1800" b="1" baseline="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add name</a:t>
            </a:r>
          </a:p>
        </p:txBody>
      </p:sp>
      <p:sp>
        <p:nvSpPr>
          <p:cNvPr id="7" name="Text Placeholder 3"/>
          <p:cNvSpPr>
            <a:spLocks noGrp="1"/>
          </p:cNvSpPr>
          <p:nvPr>
            <p:ph type="body" sz="quarter" idx="12" hasCustomPrompt="1"/>
          </p:nvPr>
        </p:nvSpPr>
        <p:spPr>
          <a:xfrm>
            <a:off x="358775" y="2454277"/>
            <a:ext cx="4141788" cy="401108"/>
          </a:xfrm>
          <a:prstGeom prst="rect">
            <a:avLst/>
          </a:prstGeom>
        </p:spPr>
        <p:txBody>
          <a:bodyPr/>
          <a:lstStyle>
            <a:lvl1pPr marL="0" indent="0">
              <a:buNone/>
              <a:defRPr sz="1800" b="0" baseline="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add job title</a:t>
            </a:r>
          </a:p>
        </p:txBody>
      </p:sp>
      <p:sp>
        <p:nvSpPr>
          <p:cNvPr id="8" name="Text Placeholder 3"/>
          <p:cNvSpPr>
            <a:spLocks noGrp="1"/>
          </p:cNvSpPr>
          <p:nvPr>
            <p:ph type="body" sz="quarter" idx="13" hasCustomPrompt="1"/>
          </p:nvPr>
        </p:nvSpPr>
        <p:spPr>
          <a:xfrm>
            <a:off x="358775" y="3377144"/>
            <a:ext cx="4141788" cy="401108"/>
          </a:xfrm>
          <a:prstGeom prst="rect">
            <a:avLst/>
          </a:prstGeom>
        </p:spPr>
        <p:txBody>
          <a:bodyPr/>
          <a:lstStyle>
            <a:lvl1pPr marL="0" indent="0">
              <a:buNone/>
              <a:defRPr sz="1800" b="0" baseline="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add telephone number</a:t>
            </a:r>
          </a:p>
        </p:txBody>
      </p:sp>
      <p:sp>
        <p:nvSpPr>
          <p:cNvPr id="9" name="Text Placeholder 3"/>
          <p:cNvSpPr>
            <a:spLocks noGrp="1"/>
          </p:cNvSpPr>
          <p:nvPr>
            <p:ph type="body" sz="quarter" idx="14" hasCustomPrompt="1"/>
          </p:nvPr>
        </p:nvSpPr>
        <p:spPr>
          <a:xfrm>
            <a:off x="358775" y="3898903"/>
            <a:ext cx="4141788" cy="401108"/>
          </a:xfrm>
          <a:prstGeom prst="rect">
            <a:avLst/>
          </a:prstGeom>
        </p:spPr>
        <p:txBody>
          <a:bodyPr/>
          <a:lstStyle>
            <a:lvl1pPr marL="0" indent="0">
              <a:buNone/>
              <a:defRPr sz="1800" b="0" baseline="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add email</a:t>
            </a:r>
          </a:p>
        </p:txBody>
      </p:sp>
      <p:sp>
        <p:nvSpPr>
          <p:cNvPr id="10" name="Text Placeholder 3"/>
          <p:cNvSpPr>
            <a:spLocks noGrp="1"/>
          </p:cNvSpPr>
          <p:nvPr>
            <p:ph type="body" sz="quarter" idx="15" hasCustomPrompt="1"/>
          </p:nvPr>
        </p:nvSpPr>
        <p:spPr>
          <a:xfrm>
            <a:off x="4643438" y="1952625"/>
            <a:ext cx="4141788" cy="401108"/>
          </a:xfrm>
          <a:prstGeom prst="rect">
            <a:avLst/>
          </a:prstGeom>
        </p:spPr>
        <p:txBody>
          <a:bodyPr/>
          <a:lstStyle>
            <a:lvl1pPr marL="0" indent="0">
              <a:buNone/>
              <a:defRPr sz="1800" b="1" baseline="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add name</a:t>
            </a:r>
          </a:p>
        </p:txBody>
      </p:sp>
      <p:sp>
        <p:nvSpPr>
          <p:cNvPr id="11" name="Text Placeholder 3"/>
          <p:cNvSpPr>
            <a:spLocks noGrp="1"/>
          </p:cNvSpPr>
          <p:nvPr>
            <p:ph type="body" sz="quarter" idx="16" hasCustomPrompt="1"/>
          </p:nvPr>
        </p:nvSpPr>
        <p:spPr>
          <a:xfrm>
            <a:off x="4643438" y="2454276"/>
            <a:ext cx="4141788" cy="401108"/>
          </a:xfrm>
          <a:prstGeom prst="rect">
            <a:avLst/>
          </a:prstGeom>
        </p:spPr>
        <p:txBody>
          <a:bodyPr/>
          <a:lstStyle>
            <a:lvl1pPr marL="0" indent="0">
              <a:buNone/>
              <a:defRPr sz="1800" b="0" baseline="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add job title</a:t>
            </a:r>
          </a:p>
        </p:txBody>
      </p:sp>
      <p:sp>
        <p:nvSpPr>
          <p:cNvPr id="12" name="Text Placeholder 3"/>
          <p:cNvSpPr>
            <a:spLocks noGrp="1"/>
          </p:cNvSpPr>
          <p:nvPr>
            <p:ph type="body" sz="quarter" idx="17" hasCustomPrompt="1"/>
          </p:nvPr>
        </p:nvSpPr>
        <p:spPr>
          <a:xfrm>
            <a:off x="4643438" y="3377143"/>
            <a:ext cx="4141788" cy="401108"/>
          </a:xfrm>
          <a:prstGeom prst="rect">
            <a:avLst/>
          </a:prstGeom>
        </p:spPr>
        <p:txBody>
          <a:bodyPr/>
          <a:lstStyle>
            <a:lvl1pPr marL="0" indent="0">
              <a:buNone/>
              <a:defRPr sz="1800" b="0" baseline="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add telephone number</a:t>
            </a:r>
          </a:p>
        </p:txBody>
      </p:sp>
      <p:sp>
        <p:nvSpPr>
          <p:cNvPr id="13" name="Text Placeholder 3"/>
          <p:cNvSpPr>
            <a:spLocks noGrp="1"/>
          </p:cNvSpPr>
          <p:nvPr>
            <p:ph type="body" sz="quarter" idx="18" hasCustomPrompt="1"/>
          </p:nvPr>
        </p:nvSpPr>
        <p:spPr>
          <a:xfrm>
            <a:off x="4643438" y="3898902"/>
            <a:ext cx="4141788" cy="401108"/>
          </a:xfrm>
          <a:prstGeom prst="rect">
            <a:avLst/>
          </a:prstGeom>
        </p:spPr>
        <p:txBody>
          <a:bodyPr/>
          <a:lstStyle>
            <a:lvl1pPr marL="0" indent="0">
              <a:buNone/>
              <a:defRPr sz="1800" b="0" baseline="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add email</a:t>
            </a:r>
          </a:p>
        </p:txBody>
      </p:sp>
    </p:spTree>
    <p:extLst>
      <p:ext uri="{BB962C8B-B14F-4D97-AF65-F5344CB8AC3E}">
        <p14:creationId xmlns:p14="http://schemas.microsoft.com/office/powerpoint/2010/main" val="2196926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ext Placeholder 2"/>
          <p:cNvSpPr txBox="1">
            <a:spLocks/>
          </p:cNvSpPr>
          <p:nvPr userDrawn="1"/>
        </p:nvSpPr>
        <p:spPr bwMode="auto">
          <a:xfrm>
            <a:off x="323850" y="6498000"/>
            <a:ext cx="8496300" cy="360000"/>
          </a:xfrm>
          <a:prstGeom prst="rect">
            <a:avLst/>
          </a:prstGeom>
          <a:noFill/>
          <a:ln w="9525">
            <a:noFill/>
            <a:miter lim="800000"/>
            <a:headEnd/>
            <a:tailEnd/>
          </a:ln>
        </p:spPr>
        <p:txBody>
          <a:bodyPr vert="horz" wrap="square" lIns="36000" tIns="36000" rIns="36000" bIns="36000" numCol="1" anchor="t" anchorCtr="0" compatLnSpc="1">
            <a:prstTxWarp prst="textNoShape">
              <a:avLst/>
            </a:prstTxWarp>
          </a:bodyPr>
          <a:lstStyle>
            <a:lvl1pPr marL="230400" indent="-230400" algn="l" rtl="0" fontAlgn="base">
              <a:spcBef>
                <a:spcPct val="20000"/>
              </a:spcBef>
              <a:spcAft>
                <a:spcPct val="0"/>
              </a:spcAft>
              <a:buFont typeface="Arial" charset="0"/>
              <a:buChar char="•"/>
              <a:defRPr sz="1800" kern="1200">
                <a:solidFill>
                  <a:schemeClr val="tx1"/>
                </a:solidFill>
                <a:latin typeface="Century Gothic" panose="020B0502020202020204" pitchFamily="34" charset="0"/>
                <a:ea typeface="+mn-ea"/>
                <a:cs typeface="+mn-cs"/>
              </a:defRPr>
            </a:lvl1pPr>
            <a:lvl2pPr marL="460800" indent="-230400" algn="l" rtl="0" fontAlgn="base">
              <a:spcBef>
                <a:spcPct val="20000"/>
              </a:spcBef>
              <a:spcAft>
                <a:spcPct val="0"/>
              </a:spcAft>
              <a:buFont typeface="Arial" charset="0"/>
              <a:buChar char="–"/>
              <a:defRPr sz="1800" kern="1200">
                <a:solidFill>
                  <a:schemeClr val="tx1"/>
                </a:solidFill>
                <a:latin typeface="Century Gothic" panose="020B0502020202020204" pitchFamily="34" charset="0"/>
                <a:ea typeface="+mn-ea"/>
                <a:cs typeface="+mn-cs"/>
              </a:defRPr>
            </a:lvl2pPr>
            <a:lvl3pPr marL="691200" indent="-230400" algn="l" rtl="0" fontAlgn="base">
              <a:spcBef>
                <a:spcPct val="20000"/>
              </a:spcBef>
              <a:spcAft>
                <a:spcPct val="0"/>
              </a:spcAft>
              <a:buFont typeface="Arial" charset="0"/>
              <a:buChar char="•"/>
              <a:defRPr sz="1800" kern="1200">
                <a:solidFill>
                  <a:schemeClr val="tx1"/>
                </a:solidFill>
                <a:latin typeface="Century Gothic" panose="020B0502020202020204" pitchFamily="34" charset="0"/>
                <a:ea typeface="+mn-ea"/>
                <a:cs typeface="+mn-cs"/>
              </a:defRPr>
            </a:lvl3pPr>
            <a:lvl4pPr marL="921600" indent="-230400" algn="l" rtl="0" fontAlgn="base">
              <a:spcBef>
                <a:spcPct val="20000"/>
              </a:spcBef>
              <a:spcAft>
                <a:spcPct val="0"/>
              </a:spcAft>
              <a:buFont typeface="Arial" charset="0"/>
              <a:buChar char="–"/>
              <a:tabLst>
                <a:tab pos="982663" algn="l"/>
              </a:tabLst>
              <a:defRPr sz="1800" kern="1200">
                <a:solidFill>
                  <a:schemeClr val="tx1"/>
                </a:solidFill>
                <a:latin typeface="Century Gothic" panose="020B0502020202020204" pitchFamily="34" charset="0"/>
                <a:ea typeface="+mn-ea"/>
                <a:cs typeface="+mn-cs"/>
              </a:defRPr>
            </a:lvl4pPr>
            <a:lvl5pPr marL="1152000" indent="-230400" algn="l" rtl="0" fontAlgn="base">
              <a:spcBef>
                <a:spcPct val="20000"/>
              </a:spcBef>
              <a:spcAft>
                <a:spcPct val="0"/>
              </a:spcAft>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800" dirty="0"/>
          </a:p>
        </p:txBody>
      </p:sp>
    </p:spTree>
  </p:cSld>
  <p:clrMap bg1="lt1" tx1="dk1" bg2="lt2" tx2="dk2" accent1="accent1" accent2="accent2" accent3="accent3" accent4="accent4" accent5="accent5" accent6="accent6" hlink="hlink" folHlink="folHlink"/>
  <p:sldLayoutIdLst>
    <p:sldLayoutId id="2147483715" r:id="rId1"/>
    <p:sldLayoutId id="2147483737" r:id="rId2"/>
    <p:sldLayoutId id="2147483732" r:id="rId3"/>
    <p:sldLayoutId id="2147483717" r:id="rId4"/>
    <p:sldLayoutId id="2147483745" r:id="rId5"/>
    <p:sldLayoutId id="2147483742" r:id="rId6"/>
    <p:sldLayoutId id="2147483743" r:id="rId7"/>
    <p:sldLayoutId id="2147483744" r:id="rId8"/>
    <p:sldLayoutId id="2147483738" r:id="rId9"/>
  </p:sldLayoutIdLst>
  <p:hf hdr="0" ftr="0" dt="0"/>
  <p:txStyles>
    <p:titleStyle>
      <a:lvl1pPr algn="l" rtl="0" eaLnBrk="1" fontAlgn="base" hangingPunct="1">
        <a:spcBef>
          <a:spcPct val="0"/>
        </a:spcBef>
        <a:spcAft>
          <a:spcPct val="0"/>
        </a:spcAft>
        <a:defRPr lang="en-GB" sz="2400" kern="1200" dirty="0" smtClean="0">
          <a:solidFill>
            <a:schemeClr val="tx1"/>
          </a:solidFill>
          <a:latin typeface="Century Gothic" panose="020B0502020202020204" pitchFamily="34" charset="0"/>
          <a:ea typeface="+mn-ea"/>
          <a:cs typeface="+mn-cs"/>
        </a:defRPr>
      </a:lvl1pPr>
      <a:lvl2pPr algn="l" rtl="0" eaLnBrk="1" fontAlgn="base" hangingPunct="1">
        <a:spcBef>
          <a:spcPct val="0"/>
        </a:spcBef>
        <a:spcAft>
          <a:spcPct val="0"/>
        </a:spcAft>
        <a:defRPr sz="2400">
          <a:solidFill>
            <a:schemeClr val="tx1"/>
          </a:solidFill>
          <a:latin typeface="Century Gothic" pitchFamily="34" charset="0"/>
        </a:defRPr>
      </a:lvl2pPr>
      <a:lvl3pPr algn="l" rtl="0" eaLnBrk="1" fontAlgn="base" hangingPunct="1">
        <a:spcBef>
          <a:spcPct val="0"/>
        </a:spcBef>
        <a:spcAft>
          <a:spcPct val="0"/>
        </a:spcAft>
        <a:defRPr sz="2400">
          <a:solidFill>
            <a:schemeClr val="tx1"/>
          </a:solidFill>
          <a:latin typeface="Century Gothic" pitchFamily="34" charset="0"/>
        </a:defRPr>
      </a:lvl3pPr>
      <a:lvl4pPr algn="l" rtl="0" eaLnBrk="1" fontAlgn="base" hangingPunct="1">
        <a:spcBef>
          <a:spcPct val="0"/>
        </a:spcBef>
        <a:spcAft>
          <a:spcPct val="0"/>
        </a:spcAft>
        <a:defRPr sz="2400">
          <a:solidFill>
            <a:schemeClr val="tx1"/>
          </a:solidFill>
          <a:latin typeface="Century Gothic" pitchFamily="34" charset="0"/>
        </a:defRPr>
      </a:lvl4pPr>
      <a:lvl5pPr algn="l" rtl="0" eaLnBrk="1" fontAlgn="base" hangingPunct="1">
        <a:spcBef>
          <a:spcPct val="0"/>
        </a:spcBef>
        <a:spcAft>
          <a:spcPct val="0"/>
        </a:spcAft>
        <a:defRPr sz="2400">
          <a:solidFill>
            <a:schemeClr val="tx1"/>
          </a:solidFill>
          <a:latin typeface="Century Gothic" pitchFamily="34" charset="0"/>
        </a:defRPr>
      </a:lvl5pPr>
      <a:lvl6pPr marL="457200" algn="l" rtl="0" eaLnBrk="1" fontAlgn="base" hangingPunct="1">
        <a:spcBef>
          <a:spcPct val="0"/>
        </a:spcBef>
        <a:spcAft>
          <a:spcPct val="0"/>
        </a:spcAft>
        <a:defRPr sz="2400">
          <a:solidFill>
            <a:schemeClr val="tx1"/>
          </a:solidFill>
          <a:latin typeface="Century Gothic" pitchFamily="34" charset="0"/>
        </a:defRPr>
      </a:lvl6pPr>
      <a:lvl7pPr marL="914400" algn="l" rtl="0" eaLnBrk="1" fontAlgn="base" hangingPunct="1">
        <a:spcBef>
          <a:spcPct val="0"/>
        </a:spcBef>
        <a:spcAft>
          <a:spcPct val="0"/>
        </a:spcAft>
        <a:defRPr sz="2400">
          <a:solidFill>
            <a:schemeClr val="tx1"/>
          </a:solidFill>
          <a:latin typeface="Century Gothic" pitchFamily="34" charset="0"/>
        </a:defRPr>
      </a:lvl7pPr>
      <a:lvl8pPr marL="1371600" algn="l" rtl="0" eaLnBrk="1" fontAlgn="base" hangingPunct="1">
        <a:spcBef>
          <a:spcPct val="0"/>
        </a:spcBef>
        <a:spcAft>
          <a:spcPct val="0"/>
        </a:spcAft>
        <a:defRPr sz="2400">
          <a:solidFill>
            <a:schemeClr val="tx1"/>
          </a:solidFill>
          <a:latin typeface="Century Gothic" pitchFamily="34" charset="0"/>
        </a:defRPr>
      </a:lvl8pPr>
      <a:lvl9pPr marL="1828800" algn="l" rtl="0" eaLnBrk="1" fontAlgn="base" hangingPunct="1">
        <a:spcBef>
          <a:spcPct val="0"/>
        </a:spcBef>
        <a:spcAft>
          <a:spcPct val="0"/>
        </a:spcAft>
        <a:defRPr sz="2400">
          <a:solidFill>
            <a:schemeClr val="tx1"/>
          </a:solidFill>
          <a:latin typeface="Century Gothic" pitchFamily="34" charset="0"/>
        </a:defRPr>
      </a:lvl9pPr>
    </p:titleStyle>
    <p:bodyStyle>
      <a:lvl1pPr marL="226800" indent="-226800" algn="l" rtl="0" eaLnBrk="1" fontAlgn="base" hangingPunct="1">
        <a:spcBef>
          <a:spcPts val="800"/>
        </a:spcBef>
        <a:spcAft>
          <a:spcPts val="800"/>
        </a:spcAft>
        <a:buFont typeface="Arial" charset="0"/>
        <a:buChar char="•"/>
        <a:defRPr lang="en-US" sz="1100" kern="1200" smtClean="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230" userDrawn="1">
          <p15:clr>
            <a:srgbClr val="F26B43"/>
          </p15:clr>
        </p15:guide>
        <p15:guide id="3" orient="horz" pos="4088" userDrawn="1">
          <p15:clr>
            <a:srgbClr val="F26B43"/>
          </p15:clr>
        </p15:guide>
        <p15:guide id="4" pos="226" userDrawn="1">
          <p15:clr>
            <a:srgbClr val="F26B43"/>
          </p15:clr>
        </p15:guide>
        <p15:guide id="5" pos="5534" userDrawn="1">
          <p15:clr>
            <a:srgbClr val="F26B43"/>
          </p15:clr>
        </p15:guide>
        <p15:guide id="6" orient="horz" pos="3952" userDrawn="1">
          <p15:clr>
            <a:srgbClr val="F26B43"/>
          </p15:clr>
        </p15:guide>
        <p15:guide id="7" orient="horz" pos="2591" userDrawn="1">
          <p15:clr>
            <a:srgbClr val="F26B43"/>
          </p15:clr>
        </p15:guide>
        <p15:guide id="8" orient="horz" pos="2727" userDrawn="1">
          <p15:clr>
            <a:srgbClr val="F26B43"/>
          </p15:clr>
        </p15:guide>
        <p15:guide id="9" pos="1905" userDrawn="1">
          <p15:clr>
            <a:srgbClr val="F26B43"/>
          </p15:clr>
        </p15:guide>
        <p15:guide id="10" pos="2041" userDrawn="1">
          <p15:clr>
            <a:srgbClr val="F26B43"/>
          </p15:clr>
        </p15:guide>
        <p15:guide id="11" pos="3719" userDrawn="1">
          <p15:clr>
            <a:srgbClr val="F26B43"/>
          </p15:clr>
        </p15:guide>
        <p15:guide id="12" pos="2812" userDrawn="1">
          <p15:clr>
            <a:srgbClr val="F26B43"/>
          </p15:clr>
        </p15:guide>
        <p15:guide id="13" pos="2948" userDrawn="1">
          <p15:clr>
            <a:srgbClr val="F26B43"/>
          </p15:clr>
        </p15:guide>
        <p15:guide id="14" pos="3855" userDrawn="1">
          <p15:clr>
            <a:srgbClr val="F26B43"/>
          </p15:clr>
        </p15:guide>
        <p15:guide id="15" orient="horz" pos="1094" userDrawn="1">
          <p15:clr>
            <a:srgbClr val="F26B43"/>
          </p15:clr>
        </p15:guide>
        <p15:guide id="16" orient="horz" pos="136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chart" Target="../charts/chart60.xml"/><Relationship Id="rId7"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10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www.artscouncil.org.uk/publication/live-digital" TargetMode="Externa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chart" Target="../charts/chart61.xml"/><Relationship Id="rId1" Type="http://schemas.openxmlformats.org/officeDocument/2006/relationships/slideLayout" Target="../slideLayouts/slideLayout5.xml"/><Relationship Id="rId4" Type="http://schemas.openxmlformats.org/officeDocument/2006/relationships/chart" Target="../charts/chart6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5.xml"/><Relationship Id="rId5" Type="http://schemas.openxmlformats.org/officeDocument/2006/relationships/chart" Target="../charts/chart65.xml"/><Relationship Id="rId4" Type="http://schemas.openxmlformats.org/officeDocument/2006/relationships/chart" Target="../charts/chart64.xml"/></Relationships>
</file>

<file path=ppt/slides/_rels/slide11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hyperlink" Target="https://www.youtube.com/watch?v=G9Sz2BQdMF8&amp;t=21s" TargetMode="External"/><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1.jpeg"/><Relationship Id="rId11" Type="http://schemas.openxmlformats.org/officeDocument/2006/relationships/image" Target="../media/image14.jpeg"/><Relationship Id="rId5" Type="http://schemas.openxmlformats.org/officeDocument/2006/relationships/image" Target="../media/image10.png"/><Relationship Id="rId10" Type="http://schemas.openxmlformats.org/officeDocument/2006/relationships/image" Target="../media/image13.jpeg"/><Relationship Id="rId4" Type="http://schemas.openxmlformats.org/officeDocument/2006/relationships/hyperlink" Target="https://www.youtube.com/watch?v=a1Ke2NBNl0A" TargetMode="External"/><Relationship Id="rId9" Type="http://schemas.openxmlformats.org/officeDocument/2006/relationships/hyperlink" Target="https://www.youtube.com/watch?v=jfMSg44_nfk"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youtube.com/watch?v=V3AbX7A8tqc" TargetMode="External"/><Relationship Id="rId13" Type="http://schemas.openxmlformats.org/officeDocument/2006/relationships/hyperlink" Target="http://hewillnotdivide.us/" TargetMode="External"/><Relationship Id="rId18" Type="http://schemas.openxmlformats.org/officeDocument/2006/relationships/image" Target="../media/image21.png"/><Relationship Id="rId3" Type="http://schemas.openxmlformats.org/officeDocument/2006/relationships/hyperlink" Target="http://www.bbc.co.uk/programmes/b0834qvd" TargetMode="External"/><Relationship Id="rId21" Type="http://schemas.openxmlformats.org/officeDocument/2006/relationships/image" Target="../media/image24.png"/><Relationship Id="rId7" Type="http://schemas.openxmlformats.org/officeDocument/2006/relationships/hyperlink" Target="http://touchmysoul.net/" TargetMode="External"/><Relationship Id="rId12" Type="http://schemas.openxmlformats.org/officeDocument/2006/relationships/image" Target="../media/image16.png"/><Relationship Id="rId17" Type="http://schemas.openxmlformats.org/officeDocument/2006/relationships/image" Target="../media/image20.jpeg"/><Relationship Id="rId2" Type="http://schemas.openxmlformats.org/officeDocument/2006/relationships/notesSlide" Target="../notesSlides/notesSlide2.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hyperlink" Target="https://www.facebook.com/britishmuseum/videos/10155139369209723/" TargetMode="External"/><Relationship Id="rId11" Type="http://schemas.openxmlformats.org/officeDocument/2006/relationships/hyperlink" Target="https://www.youtube.com/watch?v=qx7738FtCWg" TargetMode="External"/><Relationship Id="rId5" Type="http://schemas.openxmlformats.org/officeDocument/2006/relationships/hyperlink" Target="https://www.google.com/culturalinstitute/beta/partner/baltic-centre-for-contemporary-art" TargetMode="External"/><Relationship Id="rId15" Type="http://schemas.openxmlformats.org/officeDocument/2006/relationships/image" Target="../media/image18.jpeg"/><Relationship Id="rId10" Type="http://schemas.openxmlformats.org/officeDocument/2006/relationships/hyperlink" Target="https://www.youtube.com/watch?v=Ude15RmhjDs" TargetMode="External"/><Relationship Id="rId19" Type="http://schemas.openxmlformats.org/officeDocument/2006/relationships/image" Target="../media/image22.jpeg"/><Relationship Id="rId4" Type="http://schemas.openxmlformats.org/officeDocument/2006/relationships/hyperlink" Target="https://www.royalacademy.org.uk/exhibition/ai-weiwei-360" TargetMode="External"/><Relationship Id="rId9" Type="http://schemas.openxmlformats.org/officeDocument/2006/relationships/hyperlink" Target="http://iteota.com/behind-the-scenes?page=2" TargetMode="External"/><Relationship Id="rId14"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hyperlink" Target="http://www.biennial.com/dazzleferry-education/#/section/thingstodo/page/dazzle-it-app" TargetMode="External"/><Relationship Id="rId2" Type="http://schemas.openxmlformats.org/officeDocument/2006/relationships/chart" Target="../charts/chart6.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hyperlink" Target="https://www.ballet.org.uk/blog-detail/introducing-new-virtual-reality-film-inspired-akram-khans-gisell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http://www.bbc.co.uk/programmes/b07gbzxt" TargetMode="External"/><Relationship Id="rId7" Type="http://schemas.openxmlformats.org/officeDocument/2006/relationships/hyperlink" Target="https://www.instagram.com/p/BbzUMAKHep4/?taken-by=rambertdance" TargetMode="External"/><Relationship Id="rId2" Type="http://schemas.openxmlformats.org/officeDocument/2006/relationships/hyperlink" Target="http://www.roh.org.uk/news/watch-verdis-otello-on-bbc-four-on-15-october-2017" TargetMode="External"/><Relationship Id="rId1" Type="http://schemas.openxmlformats.org/officeDocument/2006/relationships/slideLayout" Target="../slideLayouts/slideLayout6.xml"/><Relationship Id="rId6" Type="http://schemas.openxmlformats.org/officeDocument/2006/relationships/hyperlink" Target="https://www.youtube.com/watch?v=9VfTmw20iZo" TargetMode="External"/><Relationship Id="rId5" Type="http://schemas.openxmlformats.org/officeDocument/2006/relationships/hyperlink" Target="http://www.bbc.co.uk/arts" TargetMode="External"/><Relationship Id="rId4" Type="http://schemas.openxmlformats.org/officeDocument/2006/relationships/hyperlink" Target="https://www.thespace.org/who-we-ar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playlist?list=PLQAa7Y12MSndswO3PzCQPxux8ILj5ge7J" TargetMode="External"/><Relationship Id="rId2" Type="http://schemas.openxmlformats.org/officeDocument/2006/relationships/hyperlink" Target="https://www.youtube.com/user/Sofarsounds" TargetMode="Externa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hyperlink" Target="http://www.bcmg.org.uk/" TargetMode="External"/><Relationship Id="rId4" Type="http://schemas.openxmlformats.org/officeDocument/2006/relationships/hyperlink" Target="https://www.youtube.com/user/PsapphaEnsemble"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s://www.facebook.com/tategallery/videos/vl.169763653436954/10155198870468993/?type=1" TargetMode="External"/><Relationship Id="rId7" Type="http://schemas.openxmlformats.org/officeDocument/2006/relationships/image" Target="../media/image34.jpeg"/><Relationship Id="rId2" Type="http://schemas.openxmlformats.org/officeDocument/2006/relationships/hyperlink" Target="https://exhibitiononscreen.com/" TargetMode="Externa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hyperlink" Target="https://www.google.com/culturalinstitute/beta/partner/baltic-centre-for-contemporary-art" TargetMode="External"/><Relationship Id="rId4" Type="http://schemas.openxmlformats.org/officeDocument/2006/relationships/hyperlink" Target="https://www.facebook.com/balticmill/videos/10155236505932842/"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holliepoetry.com/" TargetMode="External"/><Relationship Id="rId3" Type="http://schemas.openxmlformats.org/officeDocument/2006/relationships/hyperlink" Target="https://www.youtube.com/watch?v=G9Sz2BQdMF8" TargetMode="External"/><Relationship Id="rId7" Type="http://schemas.openxmlformats.org/officeDocument/2006/relationships/hyperlink" Target="http://www.georgethepoet.com/new-page/" TargetMode="External"/><Relationship Id="rId12" Type="http://schemas.openxmlformats.org/officeDocument/2006/relationships/image" Target="../media/image40.jpeg"/><Relationship Id="rId2" Type="http://schemas.openxmlformats.org/officeDocument/2006/relationships/hyperlink" Target="http://www.roundhouse.org.uk/?gclid=Cj0KCQiA5aTUBRC2ARIsAPoPJk8wa96lcIZ5aF2Uu6917Re9bJBFEALjCTf6UWxuR3Qa7IhSpaLIYF8aAuEMEALw_wcB" TargetMode="External"/><Relationship Id="rId1" Type="http://schemas.openxmlformats.org/officeDocument/2006/relationships/slideLayout" Target="../slideLayouts/slideLayout6.xml"/><Relationship Id="rId6" Type="http://schemas.openxmlformats.org/officeDocument/2006/relationships/hyperlink" Target="http://www.georgethepoet.com/" TargetMode="External"/><Relationship Id="rId11" Type="http://schemas.openxmlformats.org/officeDocument/2006/relationships/image" Target="../media/image25.jpeg"/><Relationship Id="rId5" Type="http://schemas.openxmlformats.org/officeDocument/2006/relationships/hyperlink" Target="http://www.hammerandtongue.com/" TargetMode="External"/><Relationship Id="rId10" Type="http://schemas.openxmlformats.org/officeDocument/2006/relationships/hyperlink" Target="https://www.youtube.com/channel/UCxry_-uZZHHLFp7uUWw9KMw" TargetMode="External"/><Relationship Id="rId4" Type="http://schemas.openxmlformats.org/officeDocument/2006/relationships/hyperlink" Target="http://applesandsnakes.org/" TargetMode="External"/><Relationship Id="rId9" Type="http://schemas.openxmlformats.org/officeDocument/2006/relationships/hyperlink" Target="https://www.katetempest.co.uk/"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25.jpeg"/><Relationship Id="rId2" Type="http://schemas.openxmlformats.org/officeDocument/2006/relationships/chart" Target="../charts/chart8.xml"/><Relationship Id="rId1" Type="http://schemas.openxmlformats.org/officeDocument/2006/relationships/slideLayout" Target="../slideLayouts/slideLayout6.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www.roh.org.uk/showings/rigoletto-live-2018" TargetMode="External"/><Relationship Id="rId2" Type="http://schemas.openxmlformats.org/officeDocument/2006/relationships/hyperlink" Target="https://www.facebook.com/tategallery/videos/vl.169763653436954/10154792063198993/?type=1" TargetMode="Externa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hyperlink" Target="https://www.youtube.com/watch?v=cbqcr2RJDMY" TargetMode="External"/><Relationship Id="rId4" Type="http://schemas.openxmlformats.org/officeDocument/2006/relationships/hyperlink" Target="https://vimeo.com/155793492"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s://www.artscouncil.org.uk/publication/live-digital" TargetMode="Externa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hyperlink" Target="http://touchmysoul.net/" TargetMode="Externa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hyperlink" Target="https://getmevo.com/" TargetMode="External"/><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chart" Target="../charts/chart14.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chart" Target="../charts/chart16.xml"/></Relationships>
</file>

<file path=ppt/slides/_rels/slide49.xml.rels><?xml version="1.0" encoding="UTF-8" standalone="yes"?>
<Relationships xmlns="http://schemas.openxmlformats.org/package/2006/relationships"><Relationship Id="rId3" Type="http://schemas.openxmlformats.org/officeDocument/2006/relationships/hyperlink" Target="https://newhive.com/" TargetMode="External"/><Relationship Id="rId2" Type="http://schemas.openxmlformats.org/officeDocument/2006/relationships/chart" Target="../charts/chart1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5.xml"/><Relationship Id="rId4" Type="http://schemas.openxmlformats.org/officeDocument/2006/relationships/chart" Target="../charts/chart20.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chart" Target="../charts/chart2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chart" Target="../charts/chart2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chart" Target="../charts/chart2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6.xml"/><Relationship Id="rId5" Type="http://schemas.openxmlformats.org/officeDocument/2006/relationships/chart" Target="../charts/chart32.xml"/><Relationship Id="rId4" Type="http://schemas.openxmlformats.org/officeDocument/2006/relationships/chart" Target="../charts/chart31.xml"/></Relationships>
</file>

<file path=ppt/slides/_rels/slide72.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chart" Target="../charts/chart34.xml"/><Relationship Id="rId7"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25.jpeg"/><Relationship Id="rId9" Type="http://schemas.openxmlformats.org/officeDocument/2006/relationships/image" Target="../media/image74.png"/></Relationships>
</file>

<file path=ppt/slides/_rels/slide7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chart" Target="../charts/chart35.xml"/><Relationship Id="rId7" Type="http://schemas.openxmlformats.org/officeDocument/2006/relationships/image" Target="../media/image73.png"/><Relationship Id="rId12"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2.png"/><Relationship Id="rId11" Type="http://schemas.openxmlformats.org/officeDocument/2006/relationships/image" Target="../media/image77.jpe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76.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6.xml"/><Relationship Id="rId6" Type="http://schemas.openxmlformats.org/officeDocument/2006/relationships/chart" Target="../charts/chart41.xml"/><Relationship Id="rId5" Type="http://schemas.openxmlformats.org/officeDocument/2006/relationships/chart" Target="../charts/chart40.xml"/><Relationship Id="rId4" Type="http://schemas.openxmlformats.org/officeDocument/2006/relationships/chart" Target="../charts/chart39.xml"/></Relationships>
</file>

<file path=ppt/slides/_rels/slide78.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7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youtube.com/watch?v=RzzauRpmmDU"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chart" Target="../charts/chart43.xml"/><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25.jpeg"/><Relationship Id="rId4" Type="http://schemas.openxmlformats.org/officeDocument/2006/relationships/image" Target="../media/image79.png"/><Relationship Id="rId9" Type="http://schemas.openxmlformats.org/officeDocument/2006/relationships/image" Target="../media/image84.png"/></Relationships>
</file>

<file path=ppt/slides/_rels/slide8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chart" Target="../charts/chart44.xm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25.jpeg"/><Relationship Id="rId4" Type="http://schemas.openxmlformats.org/officeDocument/2006/relationships/image" Target="../media/image86.png"/><Relationship Id="rId9" Type="http://schemas.openxmlformats.org/officeDocument/2006/relationships/image" Target="../media/image91.png"/></Relationships>
</file>

<file path=ppt/slides/_rels/slide82.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84.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5.xml"/><Relationship Id="rId5" Type="http://schemas.openxmlformats.org/officeDocument/2006/relationships/chart" Target="../charts/chart49.xml"/><Relationship Id="rId4" Type="http://schemas.openxmlformats.org/officeDocument/2006/relationships/chart" Target="../charts/chart48.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chart" Target="../charts/chart50.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chart" Target="../charts/chart51.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chart" Target="../charts/chart5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chart" Target="../charts/chart53.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chart" Target="../charts/chart54.xml"/><Relationship Id="rId1" Type="http://schemas.openxmlformats.org/officeDocument/2006/relationships/slideLayout" Target="../slideLayouts/slideLayout6.xml"/><Relationship Id="rId6" Type="http://schemas.openxmlformats.org/officeDocument/2006/relationships/image" Target="../media/image98.jpe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gif"/><Relationship Id="rId9" Type="http://schemas.openxmlformats.org/officeDocument/2006/relationships/image" Target="../media/image101.png"/></Relationships>
</file>

<file path=ppt/slides/_rels/slide9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chart" Target="../charts/chart55.xml"/><Relationship Id="rId1" Type="http://schemas.openxmlformats.org/officeDocument/2006/relationships/slideLayout" Target="../slideLayouts/slideLayout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95.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chart" Target="../charts/chart57.xml"/><Relationship Id="rId7" Type="http://schemas.openxmlformats.org/officeDocument/2006/relationships/image" Target="../media/image110.jpeg"/><Relationship Id="rId2" Type="http://schemas.openxmlformats.org/officeDocument/2006/relationships/chart" Target="../charts/chart56.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hyperlink" Target="https://www.tiltbrush.com/" TargetMode="External"/><Relationship Id="rId4" Type="http://schemas.openxmlformats.org/officeDocument/2006/relationships/hyperlink" Target="https://futurealeppo.com/virtualreality-2/"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11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chart" Target="../charts/chart5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chart" Target="../charts/chart59.xml"/><Relationship Id="rId7" Type="http://schemas.openxmlformats.org/officeDocument/2006/relationships/image" Target="../media/image107.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700895" y="2494853"/>
            <a:ext cx="5760639" cy="468312"/>
          </a:xfrm>
        </p:spPr>
        <p:txBody>
          <a:bodyPr/>
          <a:lstStyle/>
          <a:p>
            <a:r>
              <a:rPr lang="en-GB" dirty="0"/>
              <a:t>Live-to-Digital in the Arts</a:t>
            </a:r>
            <a:endParaRPr lang="en-GB" dirty="0">
              <a:solidFill>
                <a:srgbClr val="FF0000"/>
              </a:solidFill>
            </a:endParaRPr>
          </a:p>
          <a:p>
            <a:r>
              <a:rPr lang="en-GB" sz="1800" dirty="0"/>
              <a:t>Across music, dance, opera, visual arts, literature, combined arts and museums  </a:t>
            </a:r>
          </a:p>
        </p:txBody>
      </p:sp>
      <p:sp>
        <p:nvSpPr>
          <p:cNvPr id="3" name="Content Placeholder 2"/>
          <p:cNvSpPr>
            <a:spLocks noGrp="1"/>
          </p:cNvSpPr>
          <p:nvPr>
            <p:ph sz="quarter" idx="11"/>
          </p:nvPr>
        </p:nvSpPr>
        <p:spPr/>
        <p:txBody>
          <a:bodyPr/>
          <a:lstStyle/>
          <a:p>
            <a:r>
              <a:rPr lang="en-GB" dirty="0"/>
              <a:t>Final Report</a:t>
            </a:r>
          </a:p>
        </p:txBody>
      </p:sp>
      <p:sp>
        <p:nvSpPr>
          <p:cNvPr id="4" name="TextBox 3"/>
          <p:cNvSpPr txBox="1"/>
          <p:nvPr/>
        </p:nvSpPr>
        <p:spPr>
          <a:xfrm>
            <a:off x="1171575" y="6643688"/>
            <a:ext cx="6769100" cy="230187"/>
          </a:xfrm>
          <a:prstGeom prst="rect">
            <a:avLst/>
          </a:prstGeom>
          <a:noFill/>
        </p:spPr>
        <p:txBody>
          <a:bodyPr>
            <a:spAutoFit/>
          </a:bodyPr>
          <a:lstStyle/>
          <a:p>
            <a:pPr algn="ctr" fontAlgn="auto">
              <a:spcBef>
                <a:spcPts val="0"/>
              </a:spcBef>
              <a:spcAft>
                <a:spcPts val="0"/>
              </a:spcAft>
              <a:defRPr/>
            </a:pPr>
            <a:r>
              <a:rPr lang="en-GB" sz="900" dirty="0">
                <a:latin typeface="+mj-lt"/>
                <a:cs typeface="+mn-cs"/>
              </a:rPr>
              <a:t>11 May 2018 </a:t>
            </a:r>
            <a:r>
              <a:rPr lang="en-GB" sz="900" dirty="0">
                <a:latin typeface="+mj-lt"/>
                <a:cs typeface="Arial"/>
              </a:rPr>
              <a:t>│ MTM  │ matthew.macaulay@mtmlondon.com </a:t>
            </a:r>
            <a:r>
              <a:rPr lang="en-GB" sz="900" dirty="0">
                <a:solidFill>
                  <a:prstClr val="black"/>
                </a:solidFill>
                <a:latin typeface="+mj-lt"/>
                <a:cs typeface="Arial"/>
              </a:rPr>
              <a:t>│ Tel +44 (0) 203 7508 472</a:t>
            </a:r>
            <a:endParaRPr lang="en-GB" sz="900" dirty="0">
              <a:solidFill>
                <a:srgbClr val="FF0000"/>
              </a:solidFill>
              <a:latin typeface="+mj-lt"/>
              <a:cs typeface="+mn-cs"/>
            </a:endParaRPr>
          </a:p>
        </p:txBody>
      </p:sp>
      <p:pic>
        <p:nvPicPr>
          <p:cNvPr id="4104" name="Picture 8" descr="Image result for arts council englaND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175" y="4693556"/>
            <a:ext cx="1019175" cy="1013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005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images.unsplash.com/photo-1489599849927-2ee91cede3ba?dpr=1&amp;auto=format&amp;fit=crop&amp;w=1000&amp;q=80&amp;cs=tinysrgb"/>
          <p:cNvPicPr>
            <a:picLocks noChangeAspect="1" noChangeArrowheads="1"/>
          </p:cNvPicPr>
          <p:nvPr/>
        </p:nvPicPr>
        <p:blipFill rotWithShape="1">
          <a:blip r:embed="rId2">
            <a:extLst>
              <a:ext uri="{28A0092B-C50C-407E-A947-70E740481C1C}">
                <a14:useLocalDpi xmlns:a14="http://schemas.microsoft.com/office/drawing/2010/main" val="0"/>
              </a:ext>
            </a:extLst>
          </a:blip>
          <a:srcRect l="3800"/>
          <a:stretch/>
        </p:blipFill>
        <p:spPr bwMode="auto">
          <a:xfrm>
            <a:off x="0" y="9525"/>
            <a:ext cx="9163050" cy="6842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p:cNvSpPr>
            <a:spLocks noGrp="1"/>
          </p:cNvSpPr>
          <p:nvPr>
            <p:ph type="body" sz="quarter" idx="11"/>
          </p:nvPr>
        </p:nvSpPr>
        <p:spPr>
          <a:xfrm>
            <a:off x="358775" y="581025"/>
            <a:ext cx="8596313" cy="904875"/>
          </a:xfrm>
        </p:spPr>
        <p:txBody>
          <a:bodyPr/>
          <a:lstStyle/>
          <a:p>
            <a:pPr marL="0" lvl="0" indent="0">
              <a:buNone/>
            </a:pPr>
            <a:r>
              <a:rPr lang="en-GB" b="1" dirty="0"/>
              <a:t>2. Objectives and method</a:t>
            </a:r>
          </a:p>
        </p:txBody>
      </p:sp>
    </p:spTree>
    <p:extLst>
      <p:ext uri="{BB962C8B-B14F-4D97-AF65-F5344CB8AC3E}">
        <p14:creationId xmlns:p14="http://schemas.microsoft.com/office/powerpoint/2010/main" val="342935517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DD9D3-167D-4087-9374-47879565393F}"/>
              </a:ext>
            </a:extLst>
          </p:cNvPr>
          <p:cNvSpPr>
            <a:spLocks noGrp="1"/>
          </p:cNvSpPr>
          <p:nvPr>
            <p:ph type="title"/>
          </p:nvPr>
        </p:nvSpPr>
        <p:spPr>
          <a:xfrm>
            <a:off x="359386" y="565045"/>
            <a:ext cx="8784000" cy="936000"/>
          </a:xfrm>
        </p:spPr>
        <p:txBody>
          <a:bodyPr/>
          <a:lstStyle/>
          <a:p>
            <a:r>
              <a:rPr lang="en-GB" dirty="0"/>
              <a:t>Music, museums and dance seem to be the most eagerly anticipated artforms when it comes to live-to-digital</a:t>
            </a:r>
            <a:br>
              <a:rPr lang="en-GB" dirty="0"/>
            </a:br>
            <a:br>
              <a:rPr lang="en-GB" dirty="0"/>
            </a:br>
            <a:endParaRPr lang="en-GB" dirty="0"/>
          </a:p>
        </p:txBody>
      </p:sp>
      <p:sp>
        <p:nvSpPr>
          <p:cNvPr id="3" name="Text Placeholder 2">
            <a:extLst>
              <a:ext uri="{FF2B5EF4-FFF2-40B4-BE49-F238E27FC236}">
                <a16:creationId xmlns:a16="http://schemas.microsoft.com/office/drawing/2014/main" id="{F2415937-23C8-4C74-860C-D79162F58766}"/>
              </a:ext>
            </a:extLst>
          </p:cNvPr>
          <p:cNvSpPr>
            <a:spLocks noGrp="1"/>
          </p:cNvSpPr>
          <p:nvPr>
            <p:ph type="body" sz="quarter" idx="12"/>
          </p:nvPr>
        </p:nvSpPr>
        <p:spPr>
          <a:xfrm>
            <a:off x="359998" y="0"/>
            <a:ext cx="2870882" cy="289424"/>
          </a:xfrm>
        </p:spPr>
        <p:txBody>
          <a:bodyPr/>
          <a:lstStyle/>
          <a:p>
            <a:r>
              <a:rPr lang="en-GB" dirty="0"/>
              <a:t>The role of live-to-digital in the future</a:t>
            </a:r>
          </a:p>
        </p:txBody>
      </p:sp>
      <p:sp>
        <p:nvSpPr>
          <p:cNvPr id="10" name="Text Placeholder 5">
            <a:extLst>
              <a:ext uri="{FF2B5EF4-FFF2-40B4-BE49-F238E27FC236}">
                <a16:creationId xmlns:a16="http://schemas.microsoft.com/office/drawing/2014/main" id="{A9BE43B1-7631-4E28-89E0-508111BE94D3}"/>
              </a:ext>
            </a:extLst>
          </p:cNvPr>
          <p:cNvSpPr txBox="1">
            <a:spLocks/>
          </p:cNvSpPr>
          <p:nvPr/>
        </p:nvSpPr>
        <p:spPr>
          <a:xfrm>
            <a:off x="359387" y="6507805"/>
            <a:ext cx="8425226" cy="368300"/>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Source: Nationally representative survey conducted by MTM. G1b. And how interested would you be in engaging with live-to-digital content within each of the following art forms? </a:t>
            </a:r>
            <a:r>
              <a:rPr lang="en-GB" sz="800" i="1" dirty="0"/>
              <a:t>Base: Adults 16+ (n=1005) Those who use live-to-digital at least one every 6 months (n=649)</a:t>
            </a:r>
          </a:p>
          <a:p>
            <a:endParaRPr lang="en-GB" sz="800" dirty="0"/>
          </a:p>
        </p:txBody>
      </p:sp>
      <p:graphicFrame>
        <p:nvGraphicFramePr>
          <p:cNvPr id="8" name="Chart 7">
            <a:extLst>
              <a:ext uri="{FF2B5EF4-FFF2-40B4-BE49-F238E27FC236}">
                <a16:creationId xmlns:a16="http://schemas.microsoft.com/office/drawing/2014/main" id="{FEC48CAA-8892-4839-A24F-7DDF3A6FC8FC}"/>
              </a:ext>
            </a:extLst>
          </p:cNvPr>
          <p:cNvGraphicFramePr/>
          <p:nvPr>
            <p:extLst>
              <p:ext uri="{D42A27DB-BD31-4B8C-83A1-F6EECF244321}">
                <p14:modId xmlns:p14="http://schemas.microsoft.com/office/powerpoint/2010/main" val="3868310870"/>
              </p:ext>
            </p:extLst>
          </p:nvPr>
        </p:nvGraphicFramePr>
        <p:xfrm>
          <a:off x="359386" y="2900222"/>
          <a:ext cx="8425227" cy="4218782"/>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D2EC585F-46C3-4AD3-8B02-8E02568B8AF1}"/>
              </a:ext>
            </a:extLst>
          </p:cNvPr>
          <p:cNvGrpSpPr/>
          <p:nvPr/>
        </p:nvGrpSpPr>
        <p:grpSpPr>
          <a:xfrm>
            <a:off x="6650843" y="2701933"/>
            <a:ext cx="1946204" cy="666331"/>
            <a:chOff x="6462712" y="1662686"/>
            <a:chExt cx="1946204" cy="666331"/>
          </a:xfrm>
        </p:grpSpPr>
        <p:sp>
          <p:nvSpPr>
            <p:cNvPr id="12" name="TextBox 11">
              <a:extLst>
                <a:ext uri="{FF2B5EF4-FFF2-40B4-BE49-F238E27FC236}">
                  <a16:creationId xmlns:a16="http://schemas.microsoft.com/office/drawing/2014/main" id="{363749EB-2170-40EA-998B-573BEAEBF83F}"/>
                </a:ext>
              </a:extLst>
            </p:cNvPr>
            <p:cNvSpPr txBox="1"/>
            <p:nvPr/>
          </p:nvSpPr>
          <p:spPr>
            <a:xfrm>
              <a:off x="6462712" y="2107999"/>
              <a:ext cx="1804987" cy="221018"/>
            </a:xfrm>
            <a:prstGeom prst="rect">
              <a:avLst/>
            </a:prstGeom>
            <a:noFill/>
          </p:spPr>
          <p:txBody>
            <a:bodyPr wrap="square" lIns="18000" tIns="18000" rIns="18000" bIns="18000" rtlCol="0">
              <a:spAutoFit/>
            </a:bodyPr>
            <a:lstStyle/>
            <a:p>
              <a:r>
                <a:rPr lang="en-GB" sz="1200" b="1" dirty="0">
                  <a:solidFill>
                    <a:schemeClr val="bg1">
                      <a:lumMod val="50000"/>
                    </a:schemeClr>
                  </a:solidFill>
                  <a:latin typeface="+mj-lt"/>
                </a:rPr>
                <a:t>      </a:t>
              </a:r>
              <a:r>
                <a:rPr lang="en-GB" sz="1200" dirty="0">
                  <a:solidFill>
                    <a:schemeClr val="tx1">
                      <a:lumMod val="65000"/>
                      <a:lumOff val="35000"/>
                    </a:schemeClr>
                  </a:solidFill>
                  <a:latin typeface="+mj-lt"/>
                </a:rPr>
                <a:t> Very interested</a:t>
              </a:r>
            </a:p>
          </p:txBody>
        </p:sp>
        <p:sp>
          <p:nvSpPr>
            <p:cNvPr id="13" name="TextBox 12">
              <a:extLst>
                <a:ext uri="{FF2B5EF4-FFF2-40B4-BE49-F238E27FC236}">
                  <a16:creationId xmlns:a16="http://schemas.microsoft.com/office/drawing/2014/main" id="{D78145EB-2E3F-4CCF-B400-BD6376E6B6D2}"/>
                </a:ext>
              </a:extLst>
            </p:cNvPr>
            <p:cNvSpPr txBox="1"/>
            <p:nvPr/>
          </p:nvSpPr>
          <p:spPr>
            <a:xfrm>
              <a:off x="6462712" y="1881413"/>
              <a:ext cx="1946204" cy="221018"/>
            </a:xfrm>
            <a:prstGeom prst="rect">
              <a:avLst/>
            </a:prstGeom>
            <a:noFill/>
          </p:spPr>
          <p:txBody>
            <a:bodyPr wrap="square" lIns="18000" tIns="18000" rIns="18000" bIns="18000" rtlCol="0">
              <a:spAutoFit/>
            </a:bodyPr>
            <a:lstStyle/>
            <a:p>
              <a:r>
                <a:rPr lang="en-GB" sz="1200" b="1" dirty="0">
                  <a:solidFill>
                    <a:schemeClr val="bg1">
                      <a:lumMod val="50000"/>
                    </a:schemeClr>
                  </a:solidFill>
                  <a:latin typeface="+mj-lt"/>
                </a:rPr>
                <a:t>      </a:t>
              </a:r>
              <a:r>
                <a:rPr lang="en-GB" sz="1200" dirty="0">
                  <a:solidFill>
                    <a:schemeClr val="tx1">
                      <a:lumMod val="65000"/>
                      <a:lumOff val="35000"/>
                    </a:schemeClr>
                  </a:solidFill>
                  <a:latin typeface="+mj-lt"/>
                </a:rPr>
                <a:t> Somewhat interested</a:t>
              </a:r>
            </a:p>
          </p:txBody>
        </p:sp>
        <p:sp>
          <p:nvSpPr>
            <p:cNvPr id="14" name="Rectangle 13">
              <a:extLst>
                <a:ext uri="{FF2B5EF4-FFF2-40B4-BE49-F238E27FC236}">
                  <a16:creationId xmlns:a16="http://schemas.microsoft.com/office/drawing/2014/main" id="{8420C1CE-F3A2-4620-89E3-7CE4BA51A8B2}"/>
                </a:ext>
              </a:extLst>
            </p:cNvPr>
            <p:cNvSpPr/>
            <p:nvPr/>
          </p:nvSpPr>
          <p:spPr>
            <a:xfrm>
              <a:off x="6499644" y="1960492"/>
              <a:ext cx="82800" cy="82800"/>
            </a:xfrm>
            <a:prstGeom prst="rect">
              <a:avLst/>
            </a:prstGeom>
            <a:solidFill>
              <a:schemeClr val="accent6"/>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5" name="Rectangle 14">
              <a:extLst>
                <a:ext uri="{FF2B5EF4-FFF2-40B4-BE49-F238E27FC236}">
                  <a16:creationId xmlns:a16="http://schemas.microsoft.com/office/drawing/2014/main" id="{68BE5689-9DBF-4D97-9A4B-B4F7D12B884D}"/>
                </a:ext>
              </a:extLst>
            </p:cNvPr>
            <p:cNvSpPr/>
            <p:nvPr/>
          </p:nvSpPr>
          <p:spPr>
            <a:xfrm>
              <a:off x="6499644" y="2178595"/>
              <a:ext cx="82800" cy="82800"/>
            </a:xfrm>
            <a:prstGeom prst="rect">
              <a:avLst/>
            </a:prstGeom>
            <a:solidFill>
              <a:schemeClr val="tx1">
                <a:lumMod val="65000"/>
                <a:lumOff val="3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6" name="TextBox 15">
              <a:extLst>
                <a:ext uri="{FF2B5EF4-FFF2-40B4-BE49-F238E27FC236}">
                  <a16:creationId xmlns:a16="http://schemas.microsoft.com/office/drawing/2014/main" id="{A7C9412D-B704-48AE-9756-5D6FEE25B357}"/>
                </a:ext>
              </a:extLst>
            </p:cNvPr>
            <p:cNvSpPr txBox="1"/>
            <p:nvPr/>
          </p:nvSpPr>
          <p:spPr>
            <a:xfrm>
              <a:off x="6462713" y="1662686"/>
              <a:ext cx="1804987" cy="221018"/>
            </a:xfrm>
            <a:prstGeom prst="rect">
              <a:avLst/>
            </a:prstGeom>
            <a:noFill/>
          </p:spPr>
          <p:txBody>
            <a:bodyPr wrap="square" lIns="18000" tIns="18000" rIns="18000" bIns="18000" rtlCol="0">
              <a:spAutoFit/>
            </a:bodyPr>
            <a:lstStyle/>
            <a:p>
              <a:r>
                <a:rPr lang="en-GB" sz="1200" b="1" dirty="0">
                  <a:solidFill>
                    <a:schemeClr val="bg1">
                      <a:lumMod val="50000"/>
                    </a:schemeClr>
                  </a:solidFill>
                  <a:latin typeface="+mj-lt"/>
                </a:rPr>
                <a:t>%</a:t>
              </a:r>
              <a:r>
                <a:rPr lang="en-GB" sz="1200" b="1" dirty="0">
                  <a:solidFill>
                    <a:schemeClr val="accent1"/>
                  </a:solidFill>
                  <a:latin typeface="+mj-lt"/>
                </a:rPr>
                <a:t>%</a:t>
              </a:r>
              <a:r>
                <a:rPr lang="en-GB" sz="1200" dirty="0">
                  <a:solidFill>
                    <a:schemeClr val="tx1">
                      <a:lumMod val="65000"/>
                      <a:lumOff val="35000"/>
                    </a:schemeClr>
                  </a:solidFill>
                  <a:latin typeface="+mj-lt"/>
                </a:rPr>
                <a:t> Interested overall</a:t>
              </a:r>
            </a:p>
          </p:txBody>
        </p:sp>
        <p:sp>
          <p:nvSpPr>
            <p:cNvPr id="17" name="Rectangle 16">
              <a:extLst>
                <a:ext uri="{FF2B5EF4-FFF2-40B4-BE49-F238E27FC236}">
                  <a16:creationId xmlns:a16="http://schemas.microsoft.com/office/drawing/2014/main" id="{83A0771B-EC89-4E41-9E61-1C9F9FA19D5A}"/>
                </a:ext>
              </a:extLst>
            </p:cNvPr>
            <p:cNvSpPr/>
            <p:nvPr/>
          </p:nvSpPr>
          <p:spPr>
            <a:xfrm>
              <a:off x="6598704" y="1960492"/>
              <a:ext cx="82800" cy="82800"/>
            </a:xfrm>
            <a:prstGeom prst="rect">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8" name="Rectangle 17">
              <a:extLst>
                <a:ext uri="{FF2B5EF4-FFF2-40B4-BE49-F238E27FC236}">
                  <a16:creationId xmlns:a16="http://schemas.microsoft.com/office/drawing/2014/main" id="{9D834F3C-808E-4F65-B215-F9208DDE1F99}"/>
                </a:ext>
              </a:extLst>
            </p:cNvPr>
            <p:cNvSpPr/>
            <p:nvPr/>
          </p:nvSpPr>
          <p:spPr>
            <a:xfrm>
              <a:off x="6598704" y="2178595"/>
              <a:ext cx="82800" cy="82800"/>
            </a:xfrm>
            <a:prstGeom prst="rect">
              <a:avLst/>
            </a:prstGeom>
            <a:solidFill>
              <a:schemeClr val="accent1">
                <a:lumMod val="5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pSp>
      <p:sp>
        <p:nvSpPr>
          <p:cNvPr id="19" name="TextBox 18">
            <a:extLst>
              <a:ext uri="{FF2B5EF4-FFF2-40B4-BE49-F238E27FC236}">
                <a16:creationId xmlns:a16="http://schemas.microsoft.com/office/drawing/2014/main" id="{67C0ACA1-E3BB-45DA-8A1F-9857C8723074}"/>
              </a:ext>
            </a:extLst>
          </p:cNvPr>
          <p:cNvSpPr txBox="1"/>
          <p:nvPr/>
        </p:nvSpPr>
        <p:spPr>
          <a:xfrm>
            <a:off x="586193" y="3445316"/>
            <a:ext cx="514350" cy="251795"/>
          </a:xfrm>
          <a:prstGeom prst="rect">
            <a:avLst/>
          </a:prstGeom>
          <a:noFill/>
        </p:spPr>
        <p:txBody>
          <a:bodyPr wrap="square" lIns="18000" tIns="18000" rIns="18000" bIns="18000" rtlCol="0">
            <a:spAutoFit/>
          </a:bodyPr>
          <a:lstStyle/>
          <a:p>
            <a:pPr algn="ctr"/>
            <a:r>
              <a:rPr lang="en-GB" sz="1400" b="1" dirty="0">
                <a:solidFill>
                  <a:schemeClr val="tx1">
                    <a:lumMod val="50000"/>
                    <a:lumOff val="50000"/>
                  </a:schemeClr>
                </a:solidFill>
                <a:latin typeface="+mj-lt"/>
              </a:rPr>
              <a:t>68%</a:t>
            </a:r>
          </a:p>
        </p:txBody>
      </p:sp>
      <p:sp>
        <p:nvSpPr>
          <p:cNvPr id="20" name="TextBox 19">
            <a:extLst>
              <a:ext uri="{FF2B5EF4-FFF2-40B4-BE49-F238E27FC236}">
                <a16:creationId xmlns:a16="http://schemas.microsoft.com/office/drawing/2014/main" id="{4049973A-DB17-4281-B32B-128C75F5D2B0}"/>
              </a:ext>
            </a:extLst>
          </p:cNvPr>
          <p:cNvSpPr txBox="1"/>
          <p:nvPr/>
        </p:nvSpPr>
        <p:spPr>
          <a:xfrm>
            <a:off x="1100543" y="3124186"/>
            <a:ext cx="514350" cy="251795"/>
          </a:xfrm>
          <a:prstGeom prst="rect">
            <a:avLst/>
          </a:prstGeom>
          <a:noFill/>
        </p:spPr>
        <p:txBody>
          <a:bodyPr wrap="square" lIns="18000" tIns="18000" rIns="18000" bIns="18000" rtlCol="0">
            <a:spAutoFit/>
          </a:bodyPr>
          <a:lstStyle/>
          <a:p>
            <a:pPr algn="ctr"/>
            <a:r>
              <a:rPr lang="en-GB" sz="1400" b="1" dirty="0">
                <a:solidFill>
                  <a:schemeClr val="accent1"/>
                </a:solidFill>
                <a:latin typeface="+mj-lt"/>
              </a:rPr>
              <a:t>83%</a:t>
            </a:r>
          </a:p>
        </p:txBody>
      </p:sp>
      <p:sp>
        <p:nvSpPr>
          <p:cNvPr id="23" name="TextBox 22">
            <a:extLst>
              <a:ext uri="{FF2B5EF4-FFF2-40B4-BE49-F238E27FC236}">
                <a16:creationId xmlns:a16="http://schemas.microsoft.com/office/drawing/2014/main" id="{29E81C27-E2D6-4C40-849B-09C863DE72E1}"/>
              </a:ext>
            </a:extLst>
          </p:cNvPr>
          <p:cNvSpPr txBox="1"/>
          <p:nvPr/>
        </p:nvSpPr>
        <p:spPr>
          <a:xfrm>
            <a:off x="1744917" y="3784238"/>
            <a:ext cx="514350" cy="251795"/>
          </a:xfrm>
          <a:prstGeom prst="rect">
            <a:avLst/>
          </a:prstGeom>
          <a:noFill/>
        </p:spPr>
        <p:txBody>
          <a:bodyPr wrap="square" lIns="18000" tIns="18000" rIns="18000" bIns="18000" rtlCol="0">
            <a:spAutoFit/>
          </a:bodyPr>
          <a:lstStyle/>
          <a:p>
            <a:pPr algn="ctr"/>
            <a:r>
              <a:rPr lang="en-GB" sz="1400" b="1" dirty="0">
                <a:solidFill>
                  <a:schemeClr val="tx1">
                    <a:lumMod val="50000"/>
                    <a:lumOff val="50000"/>
                  </a:schemeClr>
                </a:solidFill>
                <a:latin typeface="+mj-lt"/>
              </a:rPr>
              <a:t>52%</a:t>
            </a:r>
          </a:p>
        </p:txBody>
      </p:sp>
      <p:sp>
        <p:nvSpPr>
          <p:cNvPr id="24" name="TextBox 23">
            <a:extLst>
              <a:ext uri="{FF2B5EF4-FFF2-40B4-BE49-F238E27FC236}">
                <a16:creationId xmlns:a16="http://schemas.microsoft.com/office/drawing/2014/main" id="{E477EC3A-314E-4DBF-9EE1-4EA6EAB86BB8}"/>
              </a:ext>
            </a:extLst>
          </p:cNvPr>
          <p:cNvSpPr txBox="1"/>
          <p:nvPr/>
        </p:nvSpPr>
        <p:spPr>
          <a:xfrm>
            <a:off x="2259267" y="3506653"/>
            <a:ext cx="514350" cy="251795"/>
          </a:xfrm>
          <a:prstGeom prst="rect">
            <a:avLst/>
          </a:prstGeom>
          <a:noFill/>
        </p:spPr>
        <p:txBody>
          <a:bodyPr wrap="square" lIns="18000" tIns="18000" rIns="18000" bIns="18000" rtlCol="0">
            <a:spAutoFit/>
          </a:bodyPr>
          <a:lstStyle/>
          <a:p>
            <a:pPr algn="ctr"/>
            <a:r>
              <a:rPr lang="en-GB" sz="1400" b="1" dirty="0">
                <a:solidFill>
                  <a:schemeClr val="accent1"/>
                </a:solidFill>
                <a:latin typeface="+mj-lt"/>
              </a:rPr>
              <a:t>65%</a:t>
            </a:r>
          </a:p>
        </p:txBody>
      </p:sp>
      <p:sp>
        <p:nvSpPr>
          <p:cNvPr id="25" name="TextBox 24">
            <a:extLst>
              <a:ext uri="{FF2B5EF4-FFF2-40B4-BE49-F238E27FC236}">
                <a16:creationId xmlns:a16="http://schemas.microsoft.com/office/drawing/2014/main" id="{92263958-24C1-4F4E-B5C0-F57080B10F5E}"/>
              </a:ext>
            </a:extLst>
          </p:cNvPr>
          <p:cNvSpPr txBox="1"/>
          <p:nvPr/>
        </p:nvSpPr>
        <p:spPr>
          <a:xfrm>
            <a:off x="2912682" y="3910511"/>
            <a:ext cx="514350" cy="251795"/>
          </a:xfrm>
          <a:prstGeom prst="rect">
            <a:avLst/>
          </a:prstGeom>
          <a:noFill/>
        </p:spPr>
        <p:txBody>
          <a:bodyPr wrap="square" lIns="18000" tIns="18000" rIns="18000" bIns="18000" rtlCol="0">
            <a:spAutoFit/>
          </a:bodyPr>
          <a:lstStyle/>
          <a:p>
            <a:pPr algn="ctr"/>
            <a:r>
              <a:rPr lang="en-GB" sz="1400" b="1" dirty="0">
                <a:solidFill>
                  <a:schemeClr val="tx1">
                    <a:lumMod val="50000"/>
                    <a:lumOff val="50000"/>
                  </a:schemeClr>
                </a:solidFill>
                <a:latin typeface="+mj-lt"/>
              </a:rPr>
              <a:t>46%</a:t>
            </a:r>
          </a:p>
        </p:txBody>
      </p:sp>
      <p:sp>
        <p:nvSpPr>
          <p:cNvPr id="26" name="TextBox 25">
            <a:extLst>
              <a:ext uri="{FF2B5EF4-FFF2-40B4-BE49-F238E27FC236}">
                <a16:creationId xmlns:a16="http://schemas.microsoft.com/office/drawing/2014/main" id="{63189708-8312-44E1-A6D2-050F8BE16ABE}"/>
              </a:ext>
            </a:extLst>
          </p:cNvPr>
          <p:cNvSpPr txBox="1"/>
          <p:nvPr/>
        </p:nvSpPr>
        <p:spPr>
          <a:xfrm>
            <a:off x="3427032" y="3632926"/>
            <a:ext cx="514350" cy="251795"/>
          </a:xfrm>
          <a:prstGeom prst="rect">
            <a:avLst/>
          </a:prstGeom>
          <a:noFill/>
        </p:spPr>
        <p:txBody>
          <a:bodyPr wrap="square" lIns="18000" tIns="18000" rIns="18000" bIns="18000" rtlCol="0">
            <a:spAutoFit/>
          </a:bodyPr>
          <a:lstStyle/>
          <a:p>
            <a:pPr algn="ctr"/>
            <a:r>
              <a:rPr lang="en-GB" sz="1400" b="1" dirty="0">
                <a:solidFill>
                  <a:schemeClr val="accent1"/>
                </a:solidFill>
                <a:latin typeface="+mj-lt"/>
              </a:rPr>
              <a:t>59%</a:t>
            </a:r>
          </a:p>
        </p:txBody>
      </p:sp>
      <p:sp>
        <p:nvSpPr>
          <p:cNvPr id="27" name="TextBox 26">
            <a:extLst>
              <a:ext uri="{FF2B5EF4-FFF2-40B4-BE49-F238E27FC236}">
                <a16:creationId xmlns:a16="http://schemas.microsoft.com/office/drawing/2014/main" id="{3A86CCA5-68DB-4DD9-B63E-C58AE7B15A95}"/>
              </a:ext>
            </a:extLst>
          </p:cNvPr>
          <p:cNvSpPr txBox="1"/>
          <p:nvPr/>
        </p:nvSpPr>
        <p:spPr>
          <a:xfrm>
            <a:off x="4051059" y="3975823"/>
            <a:ext cx="514350" cy="251795"/>
          </a:xfrm>
          <a:prstGeom prst="rect">
            <a:avLst/>
          </a:prstGeom>
          <a:noFill/>
        </p:spPr>
        <p:txBody>
          <a:bodyPr wrap="square" lIns="18000" tIns="18000" rIns="18000" bIns="18000" rtlCol="0">
            <a:spAutoFit/>
          </a:bodyPr>
          <a:lstStyle/>
          <a:p>
            <a:pPr algn="ctr"/>
            <a:r>
              <a:rPr lang="en-GB" sz="1400" b="1" dirty="0">
                <a:solidFill>
                  <a:schemeClr val="tx1">
                    <a:lumMod val="50000"/>
                    <a:lumOff val="50000"/>
                  </a:schemeClr>
                </a:solidFill>
                <a:latin typeface="+mj-lt"/>
              </a:rPr>
              <a:t>43%</a:t>
            </a:r>
          </a:p>
        </p:txBody>
      </p:sp>
      <p:sp>
        <p:nvSpPr>
          <p:cNvPr id="28" name="TextBox 27">
            <a:extLst>
              <a:ext uri="{FF2B5EF4-FFF2-40B4-BE49-F238E27FC236}">
                <a16:creationId xmlns:a16="http://schemas.microsoft.com/office/drawing/2014/main" id="{4FA06050-95DD-4D1C-BAD4-F7C88DBF78EE}"/>
              </a:ext>
            </a:extLst>
          </p:cNvPr>
          <p:cNvSpPr txBox="1"/>
          <p:nvPr/>
        </p:nvSpPr>
        <p:spPr>
          <a:xfrm>
            <a:off x="4565409" y="3680817"/>
            <a:ext cx="514350" cy="251795"/>
          </a:xfrm>
          <a:prstGeom prst="rect">
            <a:avLst/>
          </a:prstGeom>
          <a:noFill/>
        </p:spPr>
        <p:txBody>
          <a:bodyPr wrap="square" lIns="18000" tIns="18000" rIns="18000" bIns="18000" rtlCol="0">
            <a:spAutoFit/>
          </a:bodyPr>
          <a:lstStyle/>
          <a:p>
            <a:pPr algn="ctr"/>
            <a:r>
              <a:rPr lang="en-GB" sz="1400" b="1" dirty="0">
                <a:solidFill>
                  <a:schemeClr val="accent1"/>
                </a:solidFill>
                <a:latin typeface="+mj-lt"/>
              </a:rPr>
              <a:t>57%</a:t>
            </a:r>
          </a:p>
        </p:txBody>
      </p:sp>
      <p:sp>
        <p:nvSpPr>
          <p:cNvPr id="29" name="TextBox 28">
            <a:extLst>
              <a:ext uri="{FF2B5EF4-FFF2-40B4-BE49-F238E27FC236}">
                <a16:creationId xmlns:a16="http://schemas.microsoft.com/office/drawing/2014/main" id="{D7C93EF5-A611-4F39-AF27-3D4BC5038D98}"/>
              </a:ext>
            </a:extLst>
          </p:cNvPr>
          <p:cNvSpPr txBox="1"/>
          <p:nvPr/>
        </p:nvSpPr>
        <p:spPr>
          <a:xfrm>
            <a:off x="5227531" y="4032427"/>
            <a:ext cx="514350" cy="251795"/>
          </a:xfrm>
          <a:prstGeom prst="rect">
            <a:avLst/>
          </a:prstGeom>
          <a:noFill/>
        </p:spPr>
        <p:txBody>
          <a:bodyPr wrap="square" lIns="18000" tIns="18000" rIns="18000" bIns="18000" rtlCol="0">
            <a:spAutoFit/>
          </a:bodyPr>
          <a:lstStyle/>
          <a:p>
            <a:pPr algn="ctr"/>
            <a:r>
              <a:rPr lang="en-GB" sz="1400" b="1" dirty="0">
                <a:solidFill>
                  <a:schemeClr val="tx1">
                    <a:lumMod val="50000"/>
                    <a:lumOff val="50000"/>
                  </a:schemeClr>
                </a:solidFill>
                <a:latin typeface="+mj-lt"/>
              </a:rPr>
              <a:t>40%</a:t>
            </a:r>
          </a:p>
        </p:txBody>
      </p:sp>
      <p:sp>
        <p:nvSpPr>
          <p:cNvPr id="30" name="TextBox 29">
            <a:extLst>
              <a:ext uri="{FF2B5EF4-FFF2-40B4-BE49-F238E27FC236}">
                <a16:creationId xmlns:a16="http://schemas.microsoft.com/office/drawing/2014/main" id="{10CD768E-09C7-45DE-886A-302D29AA5BD6}"/>
              </a:ext>
            </a:extLst>
          </p:cNvPr>
          <p:cNvSpPr txBox="1"/>
          <p:nvPr/>
        </p:nvSpPr>
        <p:spPr>
          <a:xfrm>
            <a:off x="5741881" y="3780969"/>
            <a:ext cx="514350" cy="251795"/>
          </a:xfrm>
          <a:prstGeom prst="rect">
            <a:avLst/>
          </a:prstGeom>
          <a:noFill/>
        </p:spPr>
        <p:txBody>
          <a:bodyPr wrap="square" lIns="18000" tIns="18000" rIns="18000" bIns="18000" rtlCol="0">
            <a:spAutoFit/>
          </a:bodyPr>
          <a:lstStyle/>
          <a:p>
            <a:pPr algn="ctr"/>
            <a:r>
              <a:rPr lang="en-GB" sz="1400" b="1" dirty="0">
                <a:solidFill>
                  <a:schemeClr val="accent1"/>
                </a:solidFill>
                <a:latin typeface="+mj-lt"/>
              </a:rPr>
              <a:t>52%</a:t>
            </a:r>
          </a:p>
        </p:txBody>
      </p:sp>
      <p:sp>
        <p:nvSpPr>
          <p:cNvPr id="31" name="TextBox 30">
            <a:extLst>
              <a:ext uri="{FF2B5EF4-FFF2-40B4-BE49-F238E27FC236}">
                <a16:creationId xmlns:a16="http://schemas.microsoft.com/office/drawing/2014/main" id="{9F2291C1-66D6-42BC-A351-9171823697FB}"/>
              </a:ext>
            </a:extLst>
          </p:cNvPr>
          <p:cNvSpPr txBox="1"/>
          <p:nvPr/>
        </p:nvSpPr>
        <p:spPr>
          <a:xfrm>
            <a:off x="6393668" y="4123866"/>
            <a:ext cx="514350" cy="251795"/>
          </a:xfrm>
          <a:prstGeom prst="rect">
            <a:avLst/>
          </a:prstGeom>
          <a:noFill/>
        </p:spPr>
        <p:txBody>
          <a:bodyPr wrap="square" lIns="18000" tIns="18000" rIns="18000" bIns="18000" rtlCol="0">
            <a:spAutoFit/>
          </a:bodyPr>
          <a:lstStyle/>
          <a:p>
            <a:pPr algn="ctr"/>
            <a:r>
              <a:rPr lang="en-GB" sz="1400" b="1" dirty="0">
                <a:solidFill>
                  <a:schemeClr val="tx1">
                    <a:lumMod val="50000"/>
                    <a:lumOff val="50000"/>
                  </a:schemeClr>
                </a:solidFill>
                <a:latin typeface="+mj-lt"/>
              </a:rPr>
              <a:t>36%</a:t>
            </a:r>
          </a:p>
        </p:txBody>
      </p:sp>
      <p:sp>
        <p:nvSpPr>
          <p:cNvPr id="32" name="TextBox 31">
            <a:extLst>
              <a:ext uri="{FF2B5EF4-FFF2-40B4-BE49-F238E27FC236}">
                <a16:creationId xmlns:a16="http://schemas.microsoft.com/office/drawing/2014/main" id="{882B202E-D212-459F-9BE7-245394F975D2}"/>
              </a:ext>
            </a:extLst>
          </p:cNvPr>
          <p:cNvSpPr txBox="1"/>
          <p:nvPr/>
        </p:nvSpPr>
        <p:spPr>
          <a:xfrm>
            <a:off x="6908018" y="3872408"/>
            <a:ext cx="514350" cy="251795"/>
          </a:xfrm>
          <a:prstGeom prst="rect">
            <a:avLst/>
          </a:prstGeom>
          <a:noFill/>
        </p:spPr>
        <p:txBody>
          <a:bodyPr wrap="square" lIns="18000" tIns="18000" rIns="18000" bIns="18000" rtlCol="0">
            <a:spAutoFit/>
          </a:bodyPr>
          <a:lstStyle/>
          <a:p>
            <a:pPr algn="ctr"/>
            <a:r>
              <a:rPr lang="en-GB" sz="1400" b="1" dirty="0">
                <a:solidFill>
                  <a:schemeClr val="accent1"/>
                </a:solidFill>
                <a:latin typeface="+mj-lt"/>
              </a:rPr>
              <a:t>48%</a:t>
            </a:r>
          </a:p>
        </p:txBody>
      </p:sp>
      <p:sp>
        <p:nvSpPr>
          <p:cNvPr id="33" name="TextBox 32">
            <a:extLst>
              <a:ext uri="{FF2B5EF4-FFF2-40B4-BE49-F238E27FC236}">
                <a16:creationId xmlns:a16="http://schemas.microsoft.com/office/drawing/2014/main" id="{0BC48E2A-E216-4197-88BA-B0AAEC1446F1}"/>
              </a:ext>
            </a:extLst>
          </p:cNvPr>
          <p:cNvSpPr txBox="1"/>
          <p:nvPr/>
        </p:nvSpPr>
        <p:spPr>
          <a:xfrm>
            <a:off x="7542382" y="4189176"/>
            <a:ext cx="514350" cy="251795"/>
          </a:xfrm>
          <a:prstGeom prst="rect">
            <a:avLst/>
          </a:prstGeom>
          <a:noFill/>
        </p:spPr>
        <p:txBody>
          <a:bodyPr wrap="square" lIns="18000" tIns="18000" rIns="18000" bIns="18000" rtlCol="0">
            <a:spAutoFit/>
          </a:bodyPr>
          <a:lstStyle/>
          <a:p>
            <a:pPr algn="ctr"/>
            <a:r>
              <a:rPr lang="en-GB" sz="1400" b="1" dirty="0">
                <a:solidFill>
                  <a:schemeClr val="tx1">
                    <a:lumMod val="50000"/>
                    <a:lumOff val="50000"/>
                  </a:schemeClr>
                </a:solidFill>
                <a:latin typeface="+mj-lt"/>
              </a:rPr>
              <a:t>33%</a:t>
            </a:r>
          </a:p>
        </p:txBody>
      </p:sp>
      <p:sp>
        <p:nvSpPr>
          <p:cNvPr id="34" name="TextBox 33">
            <a:extLst>
              <a:ext uri="{FF2B5EF4-FFF2-40B4-BE49-F238E27FC236}">
                <a16:creationId xmlns:a16="http://schemas.microsoft.com/office/drawing/2014/main" id="{7EE46C21-581A-4FC6-9F61-093A513A3D70}"/>
              </a:ext>
            </a:extLst>
          </p:cNvPr>
          <p:cNvSpPr txBox="1"/>
          <p:nvPr/>
        </p:nvSpPr>
        <p:spPr>
          <a:xfrm>
            <a:off x="8056732" y="3963841"/>
            <a:ext cx="514350" cy="251795"/>
          </a:xfrm>
          <a:prstGeom prst="rect">
            <a:avLst/>
          </a:prstGeom>
          <a:noFill/>
        </p:spPr>
        <p:txBody>
          <a:bodyPr wrap="square" lIns="18000" tIns="18000" rIns="18000" bIns="18000" rtlCol="0">
            <a:spAutoFit/>
          </a:bodyPr>
          <a:lstStyle/>
          <a:p>
            <a:pPr algn="ctr"/>
            <a:r>
              <a:rPr lang="en-GB" sz="1400" b="1" dirty="0">
                <a:solidFill>
                  <a:schemeClr val="accent1"/>
                </a:solidFill>
                <a:latin typeface="+mj-lt"/>
              </a:rPr>
              <a:t>43%</a:t>
            </a:r>
          </a:p>
        </p:txBody>
      </p:sp>
      <p:sp>
        <p:nvSpPr>
          <p:cNvPr id="38" name="Oval 37">
            <a:extLst>
              <a:ext uri="{FF2B5EF4-FFF2-40B4-BE49-F238E27FC236}">
                <a16:creationId xmlns:a16="http://schemas.microsoft.com/office/drawing/2014/main" id="{C4E55BF6-8721-485C-921F-C5B47644D63A}"/>
              </a:ext>
            </a:extLst>
          </p:cNvPr>
          <p:cNvSpPr/>
          <p:nvPr/>
        </p:nvSpPr>
        <p:spPr>
          <a:xfrm rot="993089">
            <a:off x="1099408" y="3092707"/>
            <a:ext cx="502473" cy="326820"/>
          </a:xfrm>
          <a:prstGeom prst="ellipse">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9" name="Oval 38">
            <a:extLst>
              <a:ext uri="{FF2B5EF4-FFF2-40B4-BE49-F238E27FC236}">
                <a16:creationId xmlns:a16="http://schemas.microsoft.com/office/drawing/2014/main" id="{42497A2D-AF38-40F9-9EE7-9F7B8726ADA2}"/>
              </a:ext>
            </a:extLst>
          </p:cNvPr>
          <p:cNvSpPr/>
          <p:nvPr/>
        </p:nvSpPr>
        <p:spPr>
          <a:xfrm rot="993089">
            <a:off x="576562" y="3405776"/>
            <a:ext cx="502473" cy="326820"/>
          </a:xfrm>
          <a:prstGeom prst="ellipse">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pic>
        <p:nvPicPr>
          <p:cNvPr id="42" name="Picture 41"/>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b="13143"/>
          <a:stretch/>
        </p:blipFill>
        <p:spPr>
          <a:xfrm>
            <a:off x="951108" y="5939621"/>
            <a:ext cx="358098" cy="311033"/>
          </a:xfrm>
          <a:prstGeom prst="rect">
            <a:avLst/>
          </a:prstGeom>
        </p:spPr>
      </p:pic>
      <p:pic>
        <p:nvPicPr>
          <p:cNvPr id="43" name="Picture 42"/>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b="14306"/>
          <a:stretch/>
        </p:blipFill>
        <p:spPr>
          <a:xfrm>
            <a:off x="2086318" y="5928213"/>
            <a:ext cx="376268" cy="322442"/>
          </a:xfrm>
          <a:prstGeom prst="rect">
            <a:avLst/>
          </a:prstGeom>
        </p:spPr>
      </p:pic>
      <p:pic>
        <p:nvPicPr>
          <p:cNvPr id="44" name="Picture 43"/>
          <p:cNvPicPr>
            <a:picLocks noChangeAspect="1"/>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l="14203" r="32753" b="16812"/>
          <a:stretch/>
        </p:blipFill>
        <p:spPr>
          <a:xfrm>
            <a:off x="5706318" y="5903164"/>
            <a:ext cx="256280" cy="401925"/>
          </a:xfrm>
          <a:prstGeom prst="rect">
            <a:avLst/>
          </a:prstGeom>
        </p:spPr>
      </p:pic>
      <p:pic>
        <p:nvPicPr>
          <p:cNvPr id="45" name="Picture 44"/>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b="23478"/>
          <a:stretch/>
        </p:blipFill>
        <p:spPr>
          <a:xfrm rot="21112958">
            <a:off x="3239698" y="5892392"/>
            <a:ext cx="514996" cy="394084"/>
          </a:xfrm>
          <a:prstGeom prst="rect">
            <a:avLst/>
          </a:prstGeom>
        </p:spPr>
      </p:pic>
      <p:pic>
        <p:nvPicPr>
          <p:cNvPr id="47" name="Picture 46"/>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l="12174" t="5218" r="11884" b="19710"/>
          <a:stretch/>
        </p:blipFill>
        <p:spPr>
          <a:xfrm>
            <a:off x="4531806" y="5939621"/>
            <a:ext cx="397400" cy="392850"/>
          </a:xfrm>
          <a:prstGeom prst="rect">
            <a:avLst/>
          </a:prstGeom>
        </p:spPr>
      </p:pic>
      <p:pic>
        <p:nvPicPr>
          <p:cNvPr id="48" name="Picture 47"/>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l="20725" r="13767" b="16087"/>
          <a:stretch/>
        </p:blipFill>
        <p:spPr>
          <a:xfrm>
            <a:off x="7895841" y="5928214"/>
            <a:ext cx="353552" cy="452890"/>
          </a:xfrm>
          <a:prstGeom prst="rect">
            <a:avLst/>
          </a:prstGeom>
        </p:spPr>
      </p:pic>
      <p:pic>
        <p:nvPicPr>
          <p:cNvPr id="49" name="Picture 48"/>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b="14927"/>
          <a:stretch/>
        </p:blipFill>
        <p:spPr>
          <a:xfrm>
            <a:off x="6739710" y="5945969"/>
            <a:ext cx="379019" cy="322441"/>
          </a:xfrm>
          <a:prstGeom prst="rect">
            <a:avLst/>
          </a:prstGeom>
        </p:spPr>
      </p:pic>
      <p:sp>
        <p:nvSpPr>
          <p:cNvPr id="51" name="TextBox 50">
            <a:extLst>
              <a:ext uri="{FF2B5EF4-FFF2-40B4-BE49-F238E27FC236}">
                <a16:creationId xmlns:a16="http://schemas.microsoft.com/office/drawing/2014/main" id="{175BEDB7-EE4F-4DC0-8BF3-352FCB886D43}"/>
              </a:ext>
            </a:extLst>
          </p:cNvPr>
          <p:cNvSpPr txBox="1"/>
          <p:nvPr/>
        </p:nvSpPr>
        <p:spPr>
          <a:xfrm>
            <a:off x="422572" y="6387100"/>
            <a:ext cx="8020050" cy="174851"/>
          </a:xfrm>
          <a:prstGeom prst="rect">
            <a:avLst/>
          </a:prstGeom>
          <a:noFill/>
        </p:spPr>
        <p:txBody>
          <a:bodyPr wrap="square" lIns="18000" tIns="18000" rIns="18000" bIns="18000" rtlCol="0">
            <a:spAutoFit/>
          </a:bodyPr>
          <a:lstStyle/>
          <a:p>
            <a:r>
              <a:rPr lang="en-GB" sz="900" dirty="0">
                <a:solidFill>
                  <a:schemeClr val="tx1">
                    <a:lumMod val="65000"/>
                    <a:lumOff val="35000"/>
                  </a:schemeClr>
                </a:solidFill>
                <a:latin typeface="+mj-lt"/>
              </a:rPr>
              <a:t>*those who use live-to-digital at least once in 6 months</a:t>
            </a:r>
          </a:p>
        </p:txBody>
      </p:sp>
      <p:sp>
        <p:nvSpPr>
          <p:cNvPr id="5" name="Text Placeholder 4">
            <a:extLst>
              <a:ext uri="{FF2B5EF4-FFF2-40B4-BE49-F238E27FC236}">
                <a16:creationId xmlns:a16="http://schemas.microsoft.com/office/drawing/2014/main" id="{85DB0FDE-F91E-40CA-86CC-F329899CA210}"/>
              </a:ext>
            </a:extLst>
          </p:cNvPr>
          <p:cNvSpPr>
            <a:spLocks noGrp="1"/>
          </p:cNvSpPr>
          <p:nvPr>
            <p:ph type="body" sz="quarter" idx="14"/>
          </p:nvPr>
        </p:nvSpPr>
        <p:spPr>
          <a:xfrm>
            <a:off x="352795" y="1903598"/>
            <a:ext cx="8425227" cy="215900"/>
          </a:xfrm>
        </p:spPr>
        <p:txBody>
          <a:bodyPr/>
          <a:lstStyle/>
          <a:p>
            <a:r>
              <a:rPr lang="en-GB" dirty="0"/>
              <a:t>Interest in different types of live-to-digital by artform in the future </a:t>
            </a:r>
          </a:p>
          <a:p>
            <a:endParaRPr lang="en-GB" dirty="0"/>
          </a:p>
        </p:txBody>
      </p:sp>
    </p:spTree>
    <p:extLst>
      <p:ext uri="{BB962C8B-B14F-4D97-AF65-F5344CB8AC3E}">
        <p14:creationId xmlns:p14="http://schemas.microsoft.com/office/powerpoint/2010/main" val="16419037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7">
            <a:extLst>
              <a:ext uri="{FF2B5EF4-FFF2-40B4-BE49-F238E27FC236}">
                <a16:creationId xmlns:a16="http://schemas.microsoft.com/office/drawing/2014/main" id="{F67FA2C7-8CF5-492E-AA92-A1BE3E41EEF2}"/>
              </a:ext>
            </a:extLst>
          </p:cNvPr>
          <p:cNvSpPr/>
          <p:nvPr/>
        </p:nvSpPr>
        <p:spPr>
          <a:xfrm>
            <a:off x="4757461" y="1870786"/>
            <a:ext cx="4140200" cy="4530014"/>
          </a:xfrm>
          <a:prstGeom prst="roundRect">
            <a:avLst>
              <a:gd name="adj" fmla="val 4810"/>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5" name="Text Placeholder 3">
            <a:extLst>
              <a:ext uri="{FF2B5EF4-FFF2-40B4-BE49-F238E27FC236}">
                <a16:creationId xmlns:a16="http://schemas.microsoft.com/office/drawing/2014/main" id="{22F5BEEC-3C88-44B8-A6E4-FA5219723596}"/>
              </a:ext>
            </a:extLst>
          </p:cNvPr>
          <p:cNvSpPr>
            <a:spLocks noGrp="1"/>
          </p:cNvSpPr>
          <p:nvPr>
            <p:ph type="body" sz="quarter" idx="11"/>
          </p:nvPr>
        </p:nvSpPr>
        <p:spPr>
          <a:xfrm>
            <a:off x="336332" y="4263106"/>
            <a:ext cx="4104050" cy="1809562"/>
          </a:xfrm>
        </p:spPr>
        <p:txBody>
          <a:bodyPr/>
          <a:lstStyle/>
          <a:p>
            <a:r>
              <a:rPr lang="en-GB" sz="1100" dirty="0"/>
              <a:t>Participants in our discussion groups frequently mentioned the potential of virtual reality to create a more immersive live-to-digital experience, in which the distinction between a ‘real world’ experience and a ‘live-to-digital’ one diminishes</a:t>
            </a:r>
          </a:p>
          <a:p>
            <a:r>
              <a:rPr lang="en-GB" sz="1100" dirty="0"/>
              <a:t>That said, both younger and older age groups expressed concern that virtual reality, with its individual headsets, might lead to solitary artistic experiences in which the social aspect of attending ‘real world’ events is lost </a:t>
            </a:r>
          </a:p>
          <a:p>
            <a:endParaRPr lang="en-GB" sz="1100" dirty="0"/>
          </a:p>
          <a:p>
            <a:pPr marL="0" indent="0">
              <a:buNone/>
            </a:pPr>
            <a:endParaRPr lang="en-GB" dirty="0"/>
          </a:p>
          <a:p>
            <a:endParaRPr lang="en-GB" dirty="0"/>
          </a:p>
        </p:txBody>
      </p:sp>
      <p:sp>
        <p:nvSpPr>
          <p:cNvPr id="2" name="Title 1">
            <a:extLst>
              <a:ext uri="{FF2B5EF4-FFF2-40B4-BE49-F238E27FC236}">
                <a16:creationId xmlns:a16="http://schemas.microsoft.com/office/drawing/2014/main" id="{1AE7F6D9-935B-44E5-B068-CCB1959631C1}"/>
              </a:ext>
            </a:extLst>
          </p:cNvPr>
          <p:cNvSpPr>
            <a:spLocks noGrp="1"/>
          </p:cNvSpPr>
          <p:nvPr>
            <p:ph type="title"/>
          </p:nvPr>
        </p:nvSpPr>
        <p:spPr/>
        <p:txBody>
          <a:bodyPr/>
          <a:lstStyle/>
          <a:p>
            <a:r>
              <a:rPr lang="en-GB" dirty="0"/>
              <a:t>VR was seen as creating a more immersive but potentially isolating live-to-digital experience </a:t>
            </a:r>
          </a:p>
        </p:txBody>
      </p:sp>
      <p:sp>
        <p:nvSpPr>
          <p:cNvPr id="3" name="Text Placeholder 2">
            <a:extLst>
              <a:ext uri="{FF2B5EF4-FFF2-40B4-BE49-F238E27FC236}">
                <a16:creationId xmlns:a16="http://schemas.microsoft.com/office/drawing/2014/main" id="{C63AA213-D2C0-42C5-B9E2-51277BD07B68}"/>
              </a:ext>
            </a:extLst>
          </p:cNvPr>
          <p:cNvSpPr>
            <a:spLocks noGrp="1"/>
          </p:cNvSpPr>
          <p:nvPr>
            <p:ph type="body" sz="quarter" idx="12"/>
          </p:nvPr>
        </p:nvSpPr>
        <p:spPr>
          <a:xfrm>
            <a:off x="359998" y="0"/>
            <a:ext cx="3053762" cy="289424"/>
          </a:xfrm>
        </p:spPr>
        <p:txBody>
          <a:bodyPr/>
          <a:lstStyle/>
          <a:p>
            <a:r>
              <a:rPr lang="en-GB" dirty="0"/>
              <a:t>The role of live-to-digital in the future</a:t>
            </a:r>
          </a:p>
        </p:txBody>
      </p:sp>
      <p:sp>
        <p:nvSpPr>
          <p:cNvPr id="10" name="Text Placeholder 5">
            <a:extLst>
              <a:ext uri="{FF2B5EF4-FFF2-40B4-BE49-F238E27FC236}">
                <a16:creationId xmlns:a16="http://schemas.microsoft.com/office/drawing/2014/main" id="{DF40C989-7166-4A13-8E0C-EB4140A25412}"/>
              </a:ext>
            </a:extLst>
          </p:cNvPr>
          <p:cNvSpPr txBox="1">
            <a:spLocks/>
          </p:cNvSpPr>
          <p:nvPr/>
        </p:nvSpPr>
        <p:spPr>
          <a:xfrm>
            <a:off x="359387" y="6618083"/>
            <a:ext cx="8425226" cy="239916"/>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Source: Consumer focus groups conducted by MTM</a:t>
            </a:r>
            <a:endParaRPr lang="en-GB" sz="800" i="1" dirty="0"/>
          </a:p>
          <a:p>
            <a:endParaRPr lang="en-GB" sz="800" dirty="0"/>
          </a:p>
        </p:txBody>
      </p:sp>
      <p:pic>
        <p:nvPicPr>
          <p:cNvPr id="17" name="Content Placeholder 7">
            <a:extLst>
              <a:ext uri="{FF2B5EF4-FFF2-40B4-BE49-F238E27FC236}">
                <a16:creationId xmlns:a16="http://schemas.microsoft.com/office/drawing/2014/main" id="{C96D80A9-FD3D-4F39-BBBE-EB6461BCB4F6}"/>
              </a:ext>
            </a:extLst>
          </p:cNvPr>
          <p:cNvPicPr>
            <a:picLocks noChangeAspect="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5024928" y="2076195"/>
            <a:ext cx="455905" cy="376489"/>
          </a:xfrm>
          <a:prstGeom prst="rect">
            <a:avLst/>
          </a:prstGeom>
          <a:noFill/>
          <a:ln w="9525">
            <a:noFill/>
            <a:miter lim="800000"/>
            <a:headEnd/>
            <a:tailEnd/>
          </a:ln>
        </p:spPr>
      </p:pic>
      <p:sp>
        <p:nvSpPr>
          <p:cNvPr id="18" name="TextBox 17">
            <a:extLst>
              <a:ext uri="{FF2B5EF4-FFF2-40B4-BE49-F238E27FC236}">
                <a16:creationId xmlns:a16="http://schemas.microsoft.com/office/drawing/2014/main" id="{49C17F0B-F113-485C-A7D9-74FAD243A3A5}"/>
              </a:ext>
            </a:extLst>
          </p:cNvPr>
          <p:cNvSpPr txBox="1"/>
          <p:nvPr/>
        </p:nvSpPr>
        <p:spPr>
          <a:xfrm>
            <a:off x="5625193" y="1985974"/>
            <a:ext cx="2981598" cy="764756"/>
          </a:xfrm>
          <a:prstGeom prst="rect">
            <a:avLst/>
          </a:prstGeom>
          <a:noFill/>
        </p:spPr>
        <p:txBody>
          <a:bodyPr wrap="square" lIns="18000" tIns="18000" rIns="18000" bIns="18000" rtlCol="0">
            <a:spAutoFit/>
          </a:bodyPr>
          <a:lstStyle/>
          <a:p>
            <a:pPr>
              <a:spcAft>
                <a:spcPts val="400"/>
              </a:spcAft>
            </a:pPr>
            <a:r>
              <a:rPr lang="en-GB" sz="1100" dirty="0">
                <a:latin typeface="+mj-lt"/>
              </a:rPr>
              <a:t>The more we push VR, the more immersive it will become; </a:t>
            </a:r>
            <a:r>
              <a:rPr lang="en-GB" sz="1100" b="1" dirty="0">
                <a:solidFill>
                  <a:schemeClr val="accent2"/>
                </a:solidFill>
                <a:latin typeface="+mj-lt"/>
              </a:rPr>
              <a:t>the more the digital experience will come close to ‘liveness’</a:t>
            </a:r>
          </a:p>
          <a:p>
            <a:pPr algn="r">
              <a:spcAft>
                <a:spcPts val="400"/>
              </a:spcAft>
            </a:pPr>
            <a:r>
              <a:rPr lang="en-GB" sz="1000" dirty="0">
                <a:latin typeface="+mj-lt"/>
              </a:rPr>
              <a:t>- 45-64, Brighton </a:t>
            </a:r>
          </a:p>
        </p:txBody>
      </p:sp>
      <p:pic>
        <p:nvPicPr>
          <p:cNvPr id="19" name="Content Placeholder 7">
            <a:extLst>
              <a:ext uri="{FF2B5EF4-FFF2-40B4-BE49-F238E27FC236}">
                <a16:creationId xmlns:a16="http://schemas.microsoft.com/office/drawing/2014/main" id="{D18AE31A-8170-42D1-A751-3BE97B4C26FA}"/>
              </a:ext>
            </a:extLst>
          </p:cNvPr>
          <p:cNvPicPr>
            <a:picLocks noChangeAspect="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5024928" y="5426363"/>
            <a:ext cx="455905" cy="376489"/>
          </a:xfrm>
          <a:prstGeom prst="rect">
            <a:avLst/>
          </a:prstGeom>
          <a:noFill/>
          <a:ln w="9525">
            <a:noFill/>
            <a:miter lim="800000"/>
            <a:headEnd/>
            <a:tailEnd/>
          </a:ln>
        </p:spPr>
      </p:pic>
      <p:sp>
        <p:nvSpPr>
          <p:cNvPr id="20" name="TextBox 19">
            <a:extLst>
              <a:ext uri="{FF2B5EF4-FFF2-40B4-BE49-F238E27FC236}">
                <a16:creationId xmlns:a16="http://schemas.microsoft.com/office/drawing/2014/main" id="{A8CBCB34-D851-4981-9D47-CDE0491D555C}"/>
              </a:ext>
            </a:extLst>
          </p:cNvPr>
          <p:cNvSpPr txBox="1"/>
          <p:nvPr/>
        </p:nvSpPr>
        <p:spPr>
          <a:xfrm>
            <a:off x="5625193" y="5335836"/>
            <a:ext cx="2981598" cy="934033"/>
          </a:xfrm>
          <a:prstGeom prst="rect">
            <a:avLst/>
          </a:prstGeom>
          <a:noFill/>
        </p:spPr>
        <p:txBody>
          <a:bodyPr wrap="square" lIns="18000" tIns="18000" rIns="18000" bIns="18000" rtlCol="0">
            <a:spAutoFit/>
          </a:bodyPr>
          <a:lstStyle/>
          <a:p>
            <a:pPr>
              <a:spcAft>
                <a:spcPts val="400"/>
              </a:spcAft>
            </a:pPr>
            <a:r>
              <a:rPr lang="en-GB" sz="1100" dirty="0">
                <a:latin typeface="+mj-lt"/>
              </a:rPr>
              <a:t>I think VR would be of interest, but at the same time </a:t>
            </a:r>
            <a:r>
              <a:rPr lang="en-GB" sz="1100" b="1" dirty="0">
                <a:solidFill>
                  <a:schemeClr val="accent2"/>
                </a:solidFill>
                <a:latin typeface="+mj-lt"/>
              </a:rPr>
              <a:t>it does upset me a little bit because you’re viewing it in isolation </a:t>
            </a:r>
            <a:r>
              <a:rPr lang="en-GB" sz="1100" dirty="0">
                <a:latin typeface="+mj-lt"/>
              </a:rPr>
              <a:t>and it takes you away from the present moment </a:t>
            </a:r>
          </a:p>
          <a:p>
            <a:pPr algn="r">
              <a:spcAft>
                <a:spcPts val="400"/>
              </a:spcAft>
            </a:pPr>
            <a:r>
              <a:rPr lang="en-GB" sz="1000" dirty="0">
                <a:latin typeface="+mj-lt"/>
              </a:rPr>
              <a:t>- 18-29, Brighton </a:t>
            </a:r>
          </a:p>
        </p:txBody>
      </p:sp>
      <p:pic>
        <p:nvPicPr>
          <p:cNvPr id="21" name="Content Placeholder 7">
            <a:extLst>
              <a:ext uri="{FF2B5EF4-FFF2-40B4-BE49-F238E27FC236}">
                <a16:creationId xmlns:a16="http://schemas.microsoft.com/office/drawing/2014/main" id="{ADA4F5A8-FA23-4F7D-91E3-DC1A536E8813}"/>
              </a:ext>
            </a:extLst>
          </p:cNvPr>
          <p:cNvPicPr>
            <a:picLocks noChangeAspect="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5024928" y="3802071"/>
            <a:ext cx="455905" cy="376489"/>
          </a:xfrm>
          <a:prstGeom prst="rect">
            <a:avLst/>
          </a:prstGeom>
          <a:noFill/>
          <a:ln w="9525">
            <a:noFill/>
            <a:miter lim="800000"/>
            <a:headEnd/>
            <a:tailEnd/>
          </a:ln>
        </p:spPr>
      </p:pic>
      <p:sp>
        <p:nvSpPr>
          <p:cNvPr id="22" name="TextBox 21">
            <a:extLst>
              <a:ext uri="{FF2B5EF4-FFF2-40B4-BE49-F238E27FC236}">
                <a16:creationId xmlns:a16="http://schemas.microsoft.com/office/drawing/2014/main" id="{58DA2DDC-EEBB-40D8-9A56-1D8F66A413EE}"/>
              </a:ext>
            </a:extLst>
          </p:cNvPr>
          <p:cNvSpPr txBox="1"/>
          <p:nvPr/>
        </p:nvSpPr>
        <p:spPr>
          <a:xfrm>
            <a:off x="5625193" y="3711383"/>
            <a:ext cx="2981598" cy="1441865"/>
          </a:xfrm>
          <a:prstGeom prst="rect">
            <a:avLst/>
          </a:prstGeom>
          <a:noFill/>
        </p:spPr>
        <p:txBody>
          <a:bodyPr wrap="square" lIns="18000" tIns="18000" rIns="18000" bIns="18000" rtlCol="0">
            <a:spAutoFit/>
          </a:bodyPr>
          <a:lstStyle/>
          <a:p>
            <a:pPr>
              <a:spcAft>
                <a:spcPts val="400"/>
              </a:spcAft>
            </a:pPr>
            <a:r>
              <a:rPr lang="en-GB" sz="1100" dirty="0">
                <a:latin typeface="+mj-lt"/>
              </a:rPr>
              <a:t>The way technology is going at the moment the immersion is in isolation. All this stuff with the virtual reality, it's not the shared space, it's you and you alone. With live, you're with other living human beings. </a:t>
            </a:r>
            <a:r>
              <a:rPr lang="en-GB" sz="1100" b="1" dirty="0">
                <a:solidFill>
                  <a:schemeClr val="accent2"/>
                </a:solidFill>
                <a:latin typeface="+mj-lt"/>
              </a:rPr>
              <a:t>Immersion takes you so far, but what it negates is the human side </a:t>
            </a:r>
          </a:p>
          <a:p>
            <a:pPr algn="r">
              <a:spcAft>
                <a:spcPts val="400"/>
              </a:spcAft>
            </a:pPr>
            <a:r>
              <a:rPr lang="en-GB" sz="1000" dirty="0">
                <a:latin typeface="+mj-lt"/>
              </a:rPr>
              <a:t>- 45-64, Brighton </a:t>
            </a:r>
          </a:p>
        </p:txBody>
      </p:sp>
      <p:pic>
        <p:nvPicPr>
          <p:cNvPr id="23" name="Content Placeholder 7">
            <a:extLst>
              <a:ext uri="{FF2B5EF4-FFF2-40B4-BE49-F238E27FC236}">
                <a16:creationId xmlns:a16="http://schemas.microsoft.com/office/drawing/2014/main" id="{B0446062-01C2-4D14-AC89-94B3CCAEB9D6}"/>
              </a:ext>
            </a:extLst>
          </p:cNvPr>
          <p:cNvPicPr>
            <a:picLocks noChangeAspect="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5024928" y="2981406"/>
            <a:ext cx="455905" cy="376489"/>
          </a:xfrm>
          <a:prstGeom prst="rect">
            <a:avLst/>
          </a:prstGeom>
          <a:noFill/>
          <a:ln w="9525">
            <a:noFill/>
            <a:miter lim="800000"/>
            <a:headEnd/>
            <a:tailEnd/>
          </a:ln>
        </p:spPr>
      </p:pic>
      <p:sp>
        <p:nvSpPr>
          <p:cNvPr id="24" name="TextBox 23">
            <a:extLst>
              <a:ext uri="{FF2B5EF4-FFF2-40B4-BE49-F238E27FC236}">
                <a16:creationId xmlns:a16="http://schemas.microsoft.com/office/drawing/2014/main" id="{3B268136-D95A-4F09-8DC3-B1BF0E426897}"/>
              </a:ext>
            </a:extLst>
          </p:cNvPr>
          <p:cNvSpPr txBox="1"/>
          <p:nvPr/>
        </p:nvSpPr>
        <p:spPr>
          <a:xfrm>
            <a:off x="5625193" y="2933317"/>
            <a:ext cx="2981598" cy="595479"/>
          </a:xfrm>
          <a:prstGeom prst="rect">
            <a:avLst/>
          </a:prstGeom>
          <a:noFill/>
        </p:spPr>
        <p:txBody>
          <a:bodyPr wrap="square" lIns="18000" tIns="18000" rIns="18000" bIns="18000" rtlCol="0">
            <a:spAutoFit/>
          </a:bodyPr>
          <a:lstStyle/>
          <a:p>
            <a:pPr>
              <a:spcAft>
                <a:spcPts val="400"/>
              </a:spcAft>
            </a:pPr>
            <a:r>
              <a:rPr lang="en-GB" sz="1100" dirty="0">
                <a:latin typeface="+mj-lt"/>
              </a:rPr>
              <a:t>I think if VR tech takes off more, </a:t>
            </a:r>
            <a:r>
              <a:rPr lang="en-GB" sz="1100" b="1" dirty="0">
                <a:solidFill>
                  <a:schemeClr val="accent2"/>
                </a:solidFill>
                <a:latin typeface="+mj-lt"/>
              </a:rPr>
              <a:t>I feel more people could be swayed to digital. </a:t>
            </a:r>
          </a:p>
          <a:p>
            <a:pPr algn="r">
              <a:spcAft>
                <a:spcPts val="400"/>
              </a:spcAft>
            </a:pPr>
            <a:r>
              <a:rPr lang="en-GB" sz="1000" dirty="0">
                <a:latin typeface="+mj-lt"/>
              </a:rPr>
              <a:t>- 18-29, Sheffield </a:t>
            </a:r>
          </a:p>
        </p:txBody>
      </p:sp>
      <p:pic>
        <p:nvPicPr>
          <p:cNvPr id="3074" name="Picture 2" descr="Man in Grey Dress Shirt Using Brown Cardboard Vr Glasses">
            <a:extLst>
              <a:ext uri="{FF2B5EF4-FFF2-40B4-BE49-F238E27FC236}">
                <a16:creationId xmlns:a16="http://schemas.microsoft.com/office/drawing/2014/main" id="{6E187C46-B518-4A17-8318-DE76987273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345" y="1870786"/>
            <a:ext cx="3009180" cy="200718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7014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ages.unsplash.com/photo-1484914440268-8d352fe4db95?ixlib=rb-0.3.5&amp;ixid=eyJhcHBfaWQiOjEyMDd9&amp;s=b27ccac4b104e79fe100ba254f358207&amp;dpr=1&amp;auto=format&amp;fit=crop&amp;w=1000&amp;q=80&amp;cs=tinysrgb"/>
          <p:cNvPicPr>
            <a:picLocks noChangeAspect="1" noChangeArrowheads="1"/>
          </p:cNvPicPr>
          <p:nvPr/>
        </p:nvPicPr>
        <p:blipFill rotWithShape="1">
          <a:blip r:embed="rId2">
            <a:extLst>
              <a:ext uri="{28A0092B-C50C-407E-A947-70E740481C1C}">
                <a14:useLocalDpi xmlns:a14="http://schemas.microsoft.com/office/drawing/2010/main" val="0"/>
              </a:ext>
            </a:extLst>
          </a:blip>
          <a:srcRect l="9455" r="854"/>
          <a:stretch/>
        </p:blipFill>
        <p:spPr bwMode="auto">
          <a:xfrm>
            <a:off x="-1" y="0"/>
            <a:ext cx="922185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
          <p:cNvSpPr>
            <a:spLocks noGrp="1"/>
          </p:cNvSpPr>
          <p:nvPr>
            <p:ph type="body" sz="quarter" idx="11"/>
          </p:nvPr>
        </p:nvSpPr>
        <p:spPr>
          <a:xfrm>
            <a:off x="358775" y="581025"/>
            <a:ext cx="8596313" cy="904875"/>
          </a:xfrm>
        </p:spPr>
        <p:txBody>
          <a:bodyPr/>
          <a:lstStyle/>
          <a:p>
            <a:pPr marL="0" lvl="0" indent="0">
              <a:buNone/>
            </a:pPr>
            <a:r>
              <a:rPr lang="en-GB" b="1" dirty="0"/>
              <a:t>6. Key take outs for arts organisations </a:t>
            </a:r>
          </a:p>
        </p:txBody>
      </p:sp>
    </p:spTree>
    <p:extLst>
      <p:ext uri="{BB962C8B-B14F-4D97-AF65-F5344CB8AC3E}">
        <p14:creationId xmlns:p14="http://schemas.microsoft.com/office/powerpoint/2010/main" val="27290913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1B8CB79-AC01-4DBB-AAC6-6FEFD3C09BCD}"/>
              </a:ext>
            </a:extLst>
          </p:cNvPr>
          <p:cNvSpPr txBox="1"/>
          <p:nvPr/>
        </p:nvSpPr>
        <p:spPr>
          <a:xfrm>
            <a:off x="1537252" y="1736725"/>
            <a:ext cx="7247974" cy="5206998"/>
          </a:xfrm>
          <a:prstGeom prst="rect">
            <a:avLst/>
          </a:prstGeom>
          <a:noFill/>
        </p:spPr>
        <p:txBody>
          <a:bodyPr wrap="square" lIns="18000" tIns="18000" rIns="18000" bIns="18000" rtlCol="0">
            <a:spAutoFit/>
          </a:bodyPr>
          <a:lstStyle/>
          <a:p>
            <a:pPr>
              <a:spcAft>
                <a:spcPts val="600"/>
              </a:spcAft>
            </a:pPr>
            <a:r>
              <a:rPr lang="en-GB" sz="1100" b="1" dirty="0">
                <a:solidFill>
                  <a:schemeClr val="accent1"/>
                </a:solidFill>
                <a:latin typeface="+mn-lt"/>
              </a:rPr>
              <a:t>Live-to-digital is a positive experience for arts organisations</a:t>
            </a:r>
            <a:r>
              <a:rPr lang="en-GB" sz="1100" dirty="0">
                <a:latin typeface="+mn-lt"/>
              </a:rPr>
              <a:t>: almost all organisations surveyed who produced live-to-digital in 2016/17 said they would like to continue doing it and 99% of organisations view live-to-digital as having been a positive experience.</a:t>
            </a:r>
          </a:p>
          <a:p>
            <a:pPr>
              <a:spcAft>
                <a:spcPts val="600"/>
              </a:spcAft>
            </a:pPr>
            <a:endParaRPr lang="en-GB" sz="1100" dirty="0">
              <a:latin typeface="+mn-lt"/>
            </a:endParaRPr>
          </a:p>
          <a:p>
            <a:pPr>
              <a:spcAft>
                <a:spcPts val="600"/>
              </a:spcAft>
            </a:pPr>
            <a:r>
              <a:rPr lang="en-GB" sz="1100" b="1" dirty="0">
                <a:solidFill>
                  <a:schemeClr val="accent1"/>
                </a:solidFill>
                <a:latin typeface="+mn-lt"/>
              </a:rPr>
              <a:t>Organisations view live-to-digital as complementary to rather than cannibalising their ‘real-world’ offer</a:t>
            </a:r>
            <a:r>
              <a:rPr lang="en-GB" sz="1100" dirty="0">
                <a:latin typeface="+mn-lt"/>
              </a:rPr>
              <a:t>: organisations do not see live-to-digital as having an adverse effect on audience attendance of their ‘real-world’ events.  Instead, they see it as a means of building interest and driving attendance. </a:t>
            </a:r>
          </a:p>
          <a:p>
            <a:pPr>
              <a:spcAft>
                <a:spcPts val="600"/>
              </a:spcAft>
            </a:pPr>
            <a:endParaRPr lang="en-GB" sz="1100" b="1" dirty="0">
              <a:solidFill>
                <a:schemeClr val="accent1"/>
              </a:solidFill>
              <a:latin typeface="+mn-lt"/>
            </a:endParaRPr>
          </a:p>
          <a:p>
            <a:pPr>
              <a:spcAft>
                <a:spcPts val="600"/>
              </a:spcAft>
            </a:pPr>
            <a:r>
              <a:rPr lang="en-GB" sz="1100" b="1" dirty="0">
                <a:solidFill>
                  <a:schemeClr val="accent1"/>
                </a:solidFill>
                <a:latin typeface="+mn-lt"/>
              </a:rPr>
              <a:t>Live-to-digital offers the potential to reach audiences who cannot consume an organisation’s ‘real-world’ offer</a:t>
            </a:r>
            <a:r>
              <a:rPr lang="en-GB" sz="1100" dirty="0">
                <a:latin typeface="+mn-lt"/>
              </a:rPr>
              <a:t>: Live-to-digital broadens access, allowing audiences unable to attend because of time, geography, price or ticket limitations to experience a version of the ‘real-world’ performance or event. </a:t>
            </a:r>
          </a:p>
          <a:p>
            <a:pPr>
              <a:spcAft>
                <a:spcPts val="600"/>
              </a:spcAft>
            </a:pPr>
            <a:endParaRPr lang="en-GB" sz="1100" dirty="0">
              <a:latin typeface="+mn-lt"/>
            </a:endParaRPr>
          </a:p>
          <a:p>
            <a:pPr>
              <a:spcAft>
                <a:spcPts val="600"/>
              </a:spcAft>
            </a:pPr>
            <a:r>
              <a:rPr lang="en-GB" sz="1100" b="1" dirty="0">
                <a:solidFill>
                  <a:schemeClr val="accent1"/>
                </a:solidFill>
                <a:latin typeface="+mn-lt"/>
              </a:rPr>
              <a:t>Live-to-digital introduces audiences to artforms and organisations they haven’t encountered previously: </a:t>
            </a:r>
            <a:r>
              <a:rPr lang="en-GB" sz="1100" dirty="0">
                <a:latin typeface="+mn-lt"/>
              </a:rPr>
              <a:t>over half of respondents to our nationally representative survey who consume live-to-digital have engaged with new artforms or organisations that they wouldn’t have otherwise as a result of their live-to-digital consumption.</a:t>
            </a:r>
          </a:p>
          <a:p>
            <a:pPr>
              <a:spcAft>
                <a:spcPts val="600"/>
              </a:spcAft>
            </a:pPr>
            <a:endParaRPr lang="en-GB" sz="1100" dirty="0">
              <a:latin typeface="+mn-lt"/>
            </a:endParaRPr>
          </a:p>
          <a:p>
            <a:pPr>
              <a:spcAft>
                <a:spcPts val="600"/>
              </a:spcAft>
            </a:pPr>
            <a:r>
              <a:rPr lang="en-GB" sz="1100" b="1" dirty="0">
                <a:solidFill>
                  <a:schemeClr val="accent1"/>
                </a:solidFill>
                <a:latin typeface="+mn-lt"/>
              </a:rPr>
              <a:t>Live-to-digital can be a distinct experience in its own right, not just a replication of the ‘real-world’ experience</a:t>
            </a:r>
            <a:r>
              <a:rPr lang="en-GB" sz="1100" dirty="0">
                <a:latin typeface="+mn-lt"/>
              </a:rPr>
              <a:t>: across artforms, organisations were preoccupied with creating compelling standalone digital experiences which offered clear ‘added value’, whether that’s a Facebook Live gallery tour in which the works you see are further illuminated by expert commentary (which is unavailable at the ‘real-world’ exhibition); an opera and dance live streamed in cinemas, in which you may get better and more varied views of the performers than you could hope to achieve attending the venue in person; or being able to influence the outcome of an artwork directly through social media</a:t>
            </a:r>
          </a:p>
          <a:p>
            <a:pPr>
              <a:spcAft>
                <a:spcPts val="600"/>
              </a:spcAft>
            </a:pPr>
            <a:endParaRPr lang="en-GB" sz="1100" dirty="0"/>
          </a:p>
          <a:p>
            <a:pPr>
              <a:spcAft>
                <a:spcPts val="600"/>
              </a:spcAft>
            </a:pPr>
            <a:endParaRPr lang="en-GB" sz="1100" dirty="0"/>
          </a:p>
        </p:txBody>
      </p:sp>
      <p:sp>
        <p:nvSpPr>
          <p:cNvPr id="2" name="Title 1">
            <a:extLst>
              <a:ext uri="{FF2B5EF4-FFF2-40B4-BE49-F238E27FC236}">
                <a16:creationId xmlns:a16="http://schemas.microsoft.com/office/drawing/2014/main" id="{D3BEEA8A-4924-450B-843B-4E478981EF82}"/>
              </a:ext>
            </a:extLst>
          </p:cNvPr>
          <p:cNvSpPr>
            <a:spLocks noGrp="1"/>
          </p:cNvSpPr>
          <p:nvPr>
            <p:ph type="title"/>
          </p:nvPr>
        </p:nvSpPr>
        <p:spPr/>
        <p:txBody>
          <a:bodyPr/>
          <a:lstStyle/>
          <a:p>
            <a:r>
              <a:rPr lang="en-GB" b="1" dirty="0">
                <a:solidFill>
                  <a:schemeClr val="accent1"/>
                </a:solidFill>
              </a:rPr>
              <a:t>Key take outs for arts organisations</a:t>
            </a:r>
            <a:endParaRPr lang="en-GB" b="1" i="1" dirty="0"/>
          </a:p>
        </p:txBody>
      </p:sp>
      <p:sp>
        <p:nvSpPr>
          <p:cNvPr id="3" name="Text Placeholder 2">
            <a:extLst>
              <a:ext uri="{FF2B5EF4-FFF2-40B4-BE49-F238E27FC236}">
                <a16:creationId xmlns:a16="http://schemas.microsoft.com/office/drawing/2014/main" id="{731264CD-63D4-4A3F-825E-0C628764A27F}"/>
              </a:ext>
            </a:extLst>
          </p:cNvPr>
          <p:cNvSpPr>
            <a:spLocks noGrp="1"/>
          </p:cNvSpPr>
          <p:nvPr>
            <p:ph type="body" sz="quarter" idx="12"/>
          </p:nvPr>
        </p:nvSpPr>
        <p:spPr/>
        <p:txBody>
          <a:bodyPr/>
          <a:lstStyle/>
          <a:p>
            <a:r>
              <a:rPr lang="en-GB" dirty="0"/>
              <a:t>Key take outs for arts organisations </a:t>
            </a:r>
          </a:p>
        </p:txBody>
      </p:sp>
      <p:sp>
        <p:nvSpPr>
          <p:cNvPr id="4" name="Oval 3">
            <a:extLst>
              <a:ext uri="{FF2B5EF4-FFF2-40B4-BE49-F238E27FC236}">
                <a16:creationId xmlns:a16="http://schemas.microsoft.com/office/drawing/2014/main" id="{F3168430-D369-4402-B619-A619593913FB}"/>
              </a:ext>
            </a:extLst>
          </p:cNvPr>
          <p:cNvSpPr/>
          <p:nvPr/>
        </p:nvSpPr>
        <p:spPr>
          <a:xfrm>
            <a:off x="676891" y="1736725"/>
            <a:ext cx="641267" cy="570016"/>
          </a:xfrm>
          <a:prstGeom prst="ellipse">
            <a:avLst/>
          </a:pr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1</a:t>
            </a:r>
          </a:p>
        </p:txBody>
      </p:sp>
      <p:sp>
        <p:nvSpPr>
          <p:cNvPr id="8" name="Oval 7">
            <a:extLst>
              <a:ext uri="{FF2B5EF4-FFF2-40B4-BE49-F238E27FC236}">
                <a16:creationId xmlns:a16="http://schemas.microsoft.com/office/drawing/2014/main" id="{154A88E4-6100-4232-B864-FDE33BB1A5F0}"/>
              </a:ext>
            </a:extLst>
          </p:cNvPr>
          <p:cNvSpPr/>
          <p:nvPr/>
        </p:nvSpPr>
        <p:spPr>
          <a:xfrm>
            <a:off x="676891" y="2547917"/>
            <a:ext cx="641267" cy="570016"/>
          </a:xfrm>
          <a:prstGeom prst="ellipse">
            <a:avLst/>
          </a:pr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2</a:t>
            </a:r>
          </a:p>
        </p:txBody>
      </p:sp>
      <p:sp>
        <p:nvSpPr>
          <p:cNvPr id="9" name="Oval 8">
            <a:extLst>
              <a:ext uri="{FF2B5EF4-FFF2-40B4-BE49-F238E27FC236}">
                <a16:creationId xmlns:a16="http://schemas.microsoft.com/office/drawing/2014/main" id="{1AB133A5-E5C1-470F-B917-854F33A6FFF6}"/>
              </a:ext>
            </a:extLst>
          </p:cNvPr>
          <p:cNvSpPr/>
          <p:nvPr/>
        </p:nvSpPr>
        <p:spPr>
          <a:xfrm>
            <a:off x="676891" y="3414485"/>
            <a:ext cx="641267" cy="570016"/>
          </a:xfrm>
          <a:prstGeom prst="ellipse">
            <a:avLst/>
          </a:pr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3</a:t>
            </a:r>
          </a:p>
        </p:txBody>
      </p:sp>
      <p:sp>
        <p:nvSpPr>
          <p:cNvPr id="10" name="Oval 9">
            <a:extLst>
              <a:ext uri="{FF2B5EF4-FFF2-40B4-BE49-F238E27FC236}">
                <a16:creationId xmlns:a16="http://schemas.microsoft.com/office/drawing/2014/main" id="{E9DCE9D9-7EB7-41C4-9C93-B9CA0BBBE7E3}"/>
              </a:ext>
            </a:extLst>
          </p:cNvPr>
          <p:cNvSpPr/>
          <p:nvPr/>
        </p:nvSpPr>
        <p:spPr>
          <a:xfrm>
            <a:off x="676891" y="4340553"/>
            <a:ext cx="641267" cy="570016"/>
          </a:xfrm>
          <a:prstGeom prst="ellipse">
            <a:avLst/>
          </a:pr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4</a:t>
            </a:r>
          </a:p>
        </p:txBody>
      </p:sp>
      <p:sp>
        <p:nvSpPr>
          <p:cNvPr id="11" name="Oval 10">
            <a:extLst>
              <a:ext uri="{FF2B5EF4-FFF2-40B4-BE49-F238E27FC236}">
                <a16:creationId xmlns:a16="http://schemas.microsoft.com/office/drawing/2014/main" id="{308EFE8F-89DC-454A-8532-0B5B9ACE17A1}"/>
              </a:ext>
            </a:extLst>
          </p:cNvPr>
          <p:cNvSpPr/>
          <p:nvPr/>
        </p:nvSpPr>
        <p:spPr>
          <a:xfrm>
            <a:off x="676891" y="5421636"/>
            <a:ext cx="641267" cy="570016"/>
          </a:xfrm>
          <a:prstGeom prst="ellipse">
            <a:avLst/>
          </a:pr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5</a:t>
            </a:r>
          </a:p>
        </p:txBody>
      </p:sp>
    </p:spTree>
    <p:extLst>
      <p:ext uri="{BB962C8B-B14F-4D97-AF65-F5344CB8AC3E}">
        <p14:creationId xmlns:p14="http://schemas.microsoft.com/office/powerpoint/2010/main" val="7684657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1B8CB79-AC01-4DBB-AAC6-6FEFD3C09BCD}"/>
              </a:ext>
            </a:extLst>
          </p:cNvPr>
          <p:cNvSpPr txBox="1"/>
          <p:nvPr/>
        </p:nvSpPr>
        <p:spPr>
          <a:xfrm>
            <a:off x="1536026" y="1364869"/>
            <a:ext cx="7247974" cy="5453219"/>
          </a:xfrm>
          <a:prstGeom prst="rect">
            <a:avLst/>
          </a:prstGeom>
          <a:noFill/>
        </p:spPr>
        <p:txBody>
          <a:bodyPr wrap="square" lIns="18000" tIns="18000" rIns="18000" bIns="18000" rtlCol="0">
            <a:spAutoFit/>
          </a:bodyPr>
          <a:lstStyle/>
          <a:p>
            <a:pPr>
              <a:spcAft>
                <a:spcPts val="600"/>
              </a:spcAft>
            </a:pPr>
            <a:endParaRPr lang="en-GB" sz="1100" dirty="0">
              <a:latin typeface="+mn-lt"/>
            </a:endParaRPr>
          </a:p>
          <a:p>
            <a:pPr>
              <a:spcAft>
                <a:spcPts val="600"/>
              </a:spcAft>
            </a:pPr>
            <a:r>
              <a:rPr lang="en-GB" sz="1100" b="1" dirty="0">
                <a:solidFill>
                  <a:schemeClr val="accent1"/>
                </a:solidFill>
                <a:latin typeface="+mn-lt"/>
              </a:rPr>
              <a:t>Planning is essential, even for small-scale live-to-digital</a:t>
            </a:r>
            <a:r>
              <a:rPr lang="en-GB" sz="1100" dirty="0">
                <a:latin typeface="+mn-lt"/>
              </a:rPr>
              <a:t>: thinking about every stage of the live-to-digital process in advance, from rehearsing and filming to marketing and distribution is key. Rehearsing the event, checking the equipment including sound quality, assessing the integrity of the live stream and priming audiences with the date and time of broadcast are all integral components of successful live-to-digital.</a:t>
            </a:r>
          </a:p>
          <a:p>
            <a:pPr>
              <a:spcAft>
                <a:spcPts val="600"/>
              </a:spcAft>
            </a:pPr>
            <a:endParaRPr lang="en-GB" sz="1100" dirty="0">
              <a:latin typeface="+mn-lt"/>
            </a:endParaRPr>
          </a:p>
          <a:p>
            <a:pPr>
              <a:spcAft>
                <a:spcPts val="600"/>
              </a:spcAft>
            </a:pPr>
            <a:r>
              <a:rPr lang="en-GB" sz="1100" b="1" dirty="0">
                <a:solidFill>
                  <a:schemeClr val="accent1"/>
                </a:solidFill>
                <a:latin typeface="+mn-lt"/>
              </a:rPr>
              <a:t>Partnerships are key to overcoming the barriers to live-to-digital, which include cost and lack of staff time</a:t>
            </a:r>
            <a:r>
              <a:rPr lang="en-GB" sz="1100" dirty="0">
                <a:latin typeface="+mn-lt"/>
              </a:rPr>
              <a:t>: two thirds of those surveyed who undertook live-to-digital in 2016/17 have worked with partners (primarily producers, followed by venues) to produce live-to-digital content before. They cite reaching new audiences, followed by skills and equipment as the key reasons for doing so </a:t>
            </a:r>
          </a:p>
          <a:p>
            <a:pPr>
              <a:spcAft>
                <a:spcPts val="600"/>
              </a:spcAft>
            </a:pPr>
            <a:endParaRPr lang="en-GB" sz="1100" dirty="0">
              <a:latin typeface="+mn-lt"/>
            </a:endParaRPr>
          </a:p>
          <a:p>
            <a:pPr>
              <a:spcAft>
                <a:spcPts val="600"/>
              </a:spcAft>
            </a:pPr>
            <a:r>
              <a:rPr lang="en-GB" sz="1100" b="1" dirty="0">
                <a:solidFill>
                  <a:schemeClr val="accent1"/>
                </a:solidFill>
                <a:latin typeface="+mn-lt"/>
              </a:rPr>
              <a:t>Free platforms like Facebook and YouTube and inexpensive equipment are lowering the barriers to entry</a:t>
            </a:r>
            <a:r>
              <a:rPr lang="en-GB" sz="1100" dirty="0">
                <a:latin typeface="+mn-lt"/>
              </a:rPr>
              <a:t>: online platforms like Facebook and YouTube and equipment like the </a:t>
            </a:r>
            <a:r>
              <a:rPr lang="en-GB" sz="1100" dirty="0" err="1">
                <a:latin typeface="+mn-lt"/>
              </a:rPr>
              <a:t>Mevo</a:t>
            </a:r>
            <a:r>
              <a:rPr lang="en-GB" sz="1100" dirty="0">
                <a:latin typeface="+mn-lt"/>
              </a:rPr>
              <a:t> camera offer a low-risk, low-cost means of arts organisations undertaking live-to-digital. </a:t>
            </a:r>
          </a:p>
          <a:p>
            <a:pPr>
              <a:spcAft>
                <a:spcPts val="600"/>
              </a:spcAft>
            </a:pPr>
            <a:endParaRPr lang="en-GB" sz="1100" dirty="0">
              <a:latin typeface="+mn-lt"/>
            </a:endParaRPr>
          </a:p>
          <a:p>
            <a:pPr>
              <a:spcAft>
                <a:spcPts val="600"/>
              </a:spcAft>
            </a:pPr>
            <a:r>
              <a:rPr lang="en-GB" sz="1100" b="1" dirty="0">
                <a:solidFill>
                  <a:schemeClr val="accent1"/>
                </a:solidFill>
                <a:latin typeface="+mn-lt"/>
              </a:rPr>
              <a:t>Facebook and YouTube are key channels for live-to-digital consumption</a:t>
            </a:r>
            <a:r>
              <a:rPr lang="en-GB" sz="1100" dirty="0">
                <a:latin typeface="+mn-lt"/>
              </a:rPr>
              <a:t>: Facebook and YouTube are two places where audiences tell us they come across live-to-digital. Our research revealed considerable passive consumption of live-to-digital through these platforms and as a result, positive potential for extending reach.</a:t>
            </a:r>
          </a:p>
          <a:p>
            <a:pPr>
              <a:spcAft>
                <a:spcPts val="600"/>
              </a:spcAft>
            </a:pPr>
            <a:endParaRPr lang="en-GB" sz="1100" dirty="0"/>
          </a:p>
          <a:p>
            <a:pPr>
              <a:spcAft>
                <a:spcPts val="600"/>
              </a:spcAft>
            </a:pPr>
            <a:r>
              <a:rPr lang="en-GB" sz="1100" b="1" dirty="0">
                <a:solidFill>
                  <a:schemeClr val="accent1"/>
                </a:solidFill>
                <a:latin typeface="+mn-lt"/>
              </a:rPr>
              <a:t>There is clear appetite amongst organisations</a:t>
            </a:r>
            <a:r>
              <a:rPr lang="en-GB" sz="1100" b="1" dirty="0">
                <a:solidFill>
                  <a:srgbClr val="FF0000"/>
                </a:solidFill>
                <a:latin typeface="+mn-lt"/>
              </a:rPr>
              <a:t> </a:t>
            </a:r>
            <a:r>
              <a:rPr lang="en-GB" sz="1100" b="1" dirty="0">
                <a:solidFill>
                  <a:schemeClr val="accent1"/>
                </a:solidFill>
                <a:latin typeface="+mn-lt"/>
              </a:rPr>
              <a:t>to</a:t>
            </a:r>
            <a:r>
              <a:rPr lang="en-GB" sz="1100" b="1" dirty="0">
                <a:solidFill>
                  <a:srgbClr val="FF0000"/>
                </a:solidFill>
                <a:latin typeface="+mn-lt"/>
              </a:rPr>
              <a:t> </a:t>
            </a:r>
            <a:r>
              <a:rPr lang="en-GB" sz="1100" b="1" dirty="0">
                <a:solidFill>
                  <a:schemeClr val="accent1"/>
                </a:solidFill>
                <a:latin typeface="+mn-lt"/>
              </a:rPr>
              <a:t>try technology which creates a more immersive live-to-digital experience including VR, AR and 360-degree video</a:t>
            </a:r>
            <a:r>
              <a:rPr lang="en-GB" sz="1100" dirty="0">
                <a:latin typeface="+mn-lt"/>
              </a:rPr>
              <a:t>: 50% of organisations surveyed who had not undertaken live-to-digital in 2016/17 would like to produce 360- degree video, 38% virtual reality and 38% augmented reality. Expert interviewees saw VR and AR as facilitating a more immersive and involving live-to-digital experience. However, some audience members noted that VR could be socially isolating.</a:t>
            </a:r>
          </a:p>
          <a:p>
            <a:pPr>
              <a:spcAft>
                <a:spcPts val="600"/>
              </a:spcAft>
            </a:pPr>
            <a:endParaRPr lang="en-GB" sz="1100" dirty="0"/>
          </a:p>
          <a:p>
            <a:pPr>
              <a:spcAft>
                <a:spcPts val="600"/>
              </a:spcAft>
            </a:pPr>
            <a:endParaRPr lang="en-GB" sz="1100" dirty="0"/>
          </a:p>
        </p:txBody>
      </p:sp>
      <p:sp>
        <p:nvSpPr>
          <p:cNvPr id="2" name="Title 1">
            <a:extLst>
              <a:ext uri="{FF2B5EF4-FFF2-40B4-BE49-F238E27FC236}">
                <a16:creationId xmlns:a16="http://schemas.microsoft.com/office/drawing/2014/main" id="{D3BEEA8A-4924-450B-843B-4E478981EF82}"/>
              </a:ext>
            </a:extLst>
          </p:cNvPr>
          <p:cNvSpPr>
            <a:spLocks noGrp="1"/>
          </p:cNvSpPr>
          <p:nvPr>
            <p:ph type="title"/>
          </p:nvPr>
        </p:nvSpPr>
        <p:spPr/>
        <p:txBody>
          <a:bodyPr/>
          <a:lstStyle/>
          <a:p>
            <a:r>
              <a:rPr lang="en-GB" b="1" dirty="0">
                <a:solidFill>
                  <a:schemeClr val="accent1"/>
                </a:solidFill>
              </a:rPr>
              <a:t>Key take outs for arts organisations</a:t>
            </a:r>
            <a:endParaRPr lang="en-GB" b="1" i="1" dirty="0"/>
          </a:p>
        </p:txBody>
      </p:sp>
      <p:sp>
        <p:nvSpPr>
          <p:cNvPr id="3" name="Text Placeholder 2">
            <a:extLst>
              <a:ext uri="{FF2B5EF4-FFF2-40B4-BE49-F238E27FC236}">
                <a16:creationId xmlns:a16="http://schemas.microsoft.com/office/drawing/2014/main" id="{731264CD-63D4-4A3F-825E-0C628764A27F}"/>
              </a:ext>
            </a:extLst>
          </p:cNvPr>
          <p:cNvSpPr>
            <a:spLocks noGrp="1"/>
          </p:cNvSpPr>
          <p:nvPr>
            <p:ph type="body" sz="quarter" idx="12"/>
          </p:nvPr>
        </p:nvSpPr>
        <p:spPr/>
        <p:txBody>
          <a:bodyPr/>
          <a:lstStyle/>
          <a:p>
            <a:r>
              <a:rPr lang="en-GB" dirty="0"/>
              <a:t>Key take outs for arts organisations </a:t>
            </a:r>
          </a:p>
        </p:txBody>
      </p:sp>
      <p:sp>
        <p:nvSpPr>
          <p:cNvPr id="4" name="Oval 3">
            <a:extLst>
              <a:ext uri="{FF2B5EF4-FFF2-40B4-BE49-F238E27FC236}">
                <a16:creationId xmlns:a16="http://schemas.microsoft.com/office/drawing/2014/main" id="{F3168430-D369-4402-B619-A619593913FB}"/>
              </a:ext>
            </a:extLst>
          </p:cNvPr>
          <p:cNvSpPr/>
          <p:nvPr/>
        </p:nvSpPr>
        <p:spPr>
          <a:xfrm>
            <a:off x="676890" y="1641475"/>
            <a:ext cx="641267" cy="570016"/>
          </a:xfrm>
          <a:prstGeom prst="ellipse">
            <a:avLst/>
          </a:pr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6</a:t>
            </a:r>
          </a:p>
        </p:txBody>
      </p:sp>
      <p:sp>
        <p:nvSpPr>
          <p:cNvPr id="8" name="Oval 7">
            <a:extLst>
              <a:ext uri="{FF2B5EF4-FFF2-40B4-BE49-F238E27FC236}">
                <a16:creationId xmlns:a16="http://schemas.microsoft.com/office/drawing/2014/main" id="{154A88E4-6100-4232-B864-FDE33BB1A5F0}"/>
              </a:ext>
            </a:extLst>
          </p:cNvPr>
          <p:cNvSpPr/>
          <p:nvPr/>
        </p:nvSpPr>
        <p:spPr>
          <a:xfrm>
            <a:off x="676890" y="2636073"/>
            <a:ext cx="641267" cy="570016"/>
          </a:xfrm>
          <a:prstGeom prst="ellipse">
            <a:avLst/>
          </a:pr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7</a:t>
            </a:r>
          </a:p>
        </p:txBody>
      </p:sp>
      <p:sp>
        <p:nvSpPr>
          <p:cNvPr id="9" name="Oval 8">
            <a:extLst>
              <a:ext uri="{FF2B5EF4-FFF2-40B4-BE49-F238E27FC236}">
                <a16:creationId xmlns:a16="http://schemas.microsoft.com/office/drawing/2014/main" id="{1AB133A5-E5C1-470F-B917-854F33A6FFF6}"/>
              </a:ext>
            </a:extLst>
          </p:cNvPr>
          <p:cNvSpPr/>
          <p:nvPr/>
        </p:nvSpPr>
        <p:spPr>
          <a:xfrm>
            <a:off x="676891" y="3655581"/>
            <a:ext cx="641267" cy="570016"/>
          </a:xfrm>
          <a:prstGeom prst="ellipse">
            <a:avLst/>
          </a:pr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8</a:t>
            </a:r>
          </a:p>
        </p:txBody>
      </p:sp>
      <p:sp>
        <p:nvSpPr>
          <p:cNvPr id="10" name="Oval 9">
            <a:extLst>
              <a:ext uri="{FF2B5EF4-FFF2-40B4-BE49-F238E27FC236}">
                <a16:creationId xmlns:a16="http://schemas.microsoft.com/office/drawing/2014/main" id="{E9DCE9D9-7EB7-41C4-9C93-B9CA0BBBE7E3}"/>
              </a:ext>
            </a:extLst>
          </p:cNvPr>
          <p:cNvSpPr/>
          <p:nvPr/>
        </p:nvSpPr>
        <p:spPr>
          <a:xfrm>
            <a:off x="676890" y="4509490"/>
            <a:ext cx="641267" cy="570016"/>
          </a:xfrm>
          <a:prstGeom prst="ellipse">
            <a:avLst/>
          </a:pr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9</a:t>
            </a:r>
          </a:p>
        </p:txBody>
      </p:sp>
      <p:sp>
        <p:nvSpPr>
          <p:cNvPr id="11" name="Oval 10">
            <a:extLst>
              <a:ext uri="{FF2B5EF4-FFF2-40B4-BE49-F238E27FC236}">
                <a16:creationId xmlns:a16="http://schemas.microsoft.com/office/drawing/2014/main" id="{308EFE8F-89DC-454A-8532-0B5B9ACE17A1}"/>
              </a:ext>
            </a:extLst>
          </p:cNvPr>
          <p:cNvSpPr/>
          <p:nvPr/>
        </p:nvSpPr>
        <p:spPr>
          <a:xfrm>
            <a:off x="676890" y="5616022"/>
            <a:ext cx="641267" cy="570016"/>
          </a:xfrm>
          <a:prstGeom prst="ellipse">
            <a:avLst/>
          </a:pr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10</a:t>
            </a:r>
          </a:p>
        </p:txBody>
      </p:sp>
    </p:spTree>
    <p:extLst>
      <p:ext uri="{BB962C8B-B14F-4D97-AF65-F5344CB8AC3E}">
        <p14:creationId xmlns:p14="http://schemas.microsoft.com/office/powerpoint/2010/main" val="14507290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dult, art, artistic">
            <a:extLst>
              <a:ext uri="{FF2B5EF4-FFF2-40B4-BE49-F238E27FC236}">
                <a16:creationId xmlns:a16="http://schemas.microsoft.com/office/drawing/2014/main" id="{F86E32BD-3141-42BC-88A2-1E6AD2B098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7" r="-227" b="210"/>
          <a:stretch/>
        </p:blipFill>
        <p:spPr bwMode="auto">
          <a:xfrm>
            <a:off x="-81756" y="1"/>
            <a:ext cx="9297194" cy="7158038"/>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
          <p:cNvSpPr>
            <a:spLocks noGrp="1"/>
          </p:cNvSpPr>
          <p:nvPr>
            <p:ph type="body" sz="quarter" idx="11"/>
          </p:nvPr>
        </p:nvSpPr>
        <p:spPr>
          <a:xfrm>
            <a:off x="385279" y="5166278"/>
            <a:ext cx="8596313" cy="904875"/>
          </a:xfrm>
        </p:spPr>
        <p:txBody>
          <a:bodyPr/>
          <a:lstStyle/>
          <a:p>
            <a:pPr marL="0" indent="0">
              <a:buNone/>
            </a:pPr>
            <a:r>
              <a:rPr lang="en-GB" b="1" dirty="0"/>
              <a:t>7. What does this research add to the overall picture of live to digital in the arts in England? </a:t>
            </a:r>
          </a:p>
          <a:p>
            <a:pPr marL="0" lvl="0" indent="0">
              <a:buNone/>
            </a:pPr>
            <a:endParaRPr lang="en-GB" b="1" dirty="0"/>
          </a:p>
        </p:txBody>
      </p:sp>
    </p:spTree>
    <p:extLst>
      <p:ext uri="{BB962C8B-B14F-4D97-AF65-F5344CB8AC3E}">
        <p14:creationId xmlns:p14="http://schemas.microsoft.com/office/powerpoint/2010/main" val="17876850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4BE91-6EEF-4B2E-AC52-415CB45ECE01}"/>
              </a:ext>
            </a:extLst>
          </p:cNvPr>
          <p:cNvSpPr>
            <a:spLocks noGrp="1"/>
          </p:cNvSpPr>
          <p:nvPr>
            <p:ph type="title"/>
          </p:nvPr>
        </p:nvSpPr>
        <p:spPr/>
        <p:txBody>
          <a:bodyPr/>
          <a:lstStyle/>
          <a:p>
            <a:r>
              <a:rPr lang="en-GB" dirty="0"/>
              <a:t>Comparisons with AEA’s 2016 research into Live to Digital in the theatre sector : Organisations</a:t>
            </a:r>
          </a:p>
        </p:txBody>
      </p:sp>
      <p:graphicFrame>
        <p:nvGraphicFramePr>
          <p:cNvPr id="12" name="Table 11">
            <a:extLst>
              <a:ext uri="{FF2B5EF4-FFF2-40B4-BE49-F238E27FC236}">
                <a16:creationId xmlns:a16="http://schemas.microsoft.com/office/drawing/2014/main" id="{1C7825D2-3379-48BC-ADC3-E69F8CA5D7DC}"/>
              </a:ext>
            </a:extLst>
          </p:cNvPr>
          <p:cNvGraphicFramePr>
            <a:graphicFrameLocks noGrp="1"/>
          </p:cNvGraphicFramePr>
          <p:nvPr>
            <p:extLst>
              <p:ext uri="{D42A27DB-BD31-4B8C-83A1-F6EECF244321}">
                <p14:modId xmlns:p14="http://schemas.microsoft.com/office/powerpoint/2010/main" val="3847949191"/>
              </p:ext>
            </p:extLst>
          </p:nvPr>
        </p:nvGraphicFramePr>
        <p:xfrm>
          <a:off x="359387" y="1316350"/>
          <a:ext cx="8425226" cy="5127308"/>
        </p:xfrm>
        <a:graphic>
          <a:graphicData uri="http://schemas.openxmlformats.org/drawingml/2006/table">
            <a:tbl>
              <a:tblPr firstRow="1" bandRow="1">
                <a:tableStyleId>{5C22544A-7EE6-4342-B048-85BDC9FD1C3A}</a:tableStyleId>
              </a:tblPr>
              <a:tblGrid>
                <a:gridCol w="4212613">
                  <a:extLst>
                    <a:ext uri="{9D8B030D-6E8A-4147-A177-3AD203B41FA5}">
                      <a16:colId xmlns:a16="http://schemas.microsoft.com/office/drawing/2014/main" val="2832205637"/>
                    </a:ext>
                  </a:extLst>
                </a:gridCol>
                <a:gridCol w="4212613">
                  <a:extLst>
                    <a:ext uri="{9D8B030D-6E8A-4147-A177-3AD203B41FA5}">
                      <a16:colId xmlns:a16="http://schemas.microsoft.com/office/drawing/2014/main" val="2813939463"/>
                    </a:ext>
                  </a:extLst>
                </a:gridCol>
              </a:tblGrid>
              <a:tr h="280988">
                <a:tc>
                  <a:txBody>
                    <a:bodyPr/>
                    <a:lstStyle/>
                    <a:p>
                      <a:pPr algn="ctr"/>
                      <a:r>
                        <a:rPr lang="en-GB" sz="1000" dirty="0">
                          <a:solidFill>
                            <a:schemeClr val="tx1">
                              <a:lumMod val="75000"/>
                              <a:lumOff val="25000"/>
                            </a:schemeClr>
                          </a:solidFill>
                        </a:rPr>
                        <a:t>AEA findings</a:t>
                      </a:r>
                    </a:p>
                  </a:txBody>
                  <a:tcPr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solidFill>
                            <a:schemeClr val="tx1">
                              <a:lumMod val="75000"/>
                              <a:lumOff val="25000"/>
                            </a:schemeClr>
                          </a:solidFill>
                        </a:rPr>
                        <a:t>MTM findings</a:t>
                      </a:r>
                    </a:p>
                  </a:txBody>
                  <a:tcPr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45843093"/>
                  </a:ext>
                </a:extLst>
              </a:tr>
              <a:tr h="410528">
                <a:tc>
                  <a:txBody>
                    <a:bodyPr/>
                    <a:lstStyle/>
                    <a:p>
                      <a:pPr marL="0" indent="0">
                        <a:buFont typeface="Arial" panose="020B0604020202020204" pitchFamily="34" charset="0"/>
                        <a:buNone/>
                      </a:pPr>
                      <a:r>
                        <a:rPr lang="en-GB" sz="1000" b="1" dirty="0">
                          <a:solidFill>
                            <a:schemeClr val="tx1"/>
                          </a:solidFill>
                        </a:rPr>
                        <a:t>Economics incentivised live-to-digital production for a significant minority of organisations…</a:t>
                      </a:r>
                    </a:p>
                    <a:p>
                      <a:pPr marL="171450" indent="-171450">
                        <a:buFont typeface="Arial" panose="020B0604020202020204" pitchFamily="34" charset="0"/>
                        <a:buChar char="•"/>
                      </a:pPr>
                      <a:r>
                        <a:rPr lang="en-GB" sz="1000" dirty="0">
                          <a:solidFill>
                            <a:schemeClr val="tx1"/>
                          </a:solidFill>
                        </a:rPr>
                        <a:t>Among theatre organisations, generating new income was the least common motivation for live-to-digital work (22% said it very strongly motivated production, 11% say ‘fairly strongly’) </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noFill/>
                  </a:tcPr>
                </a:tc>
                <a:tc>
                  <a:txBody>
                    <a:bodyPr/>
                    <a:lstStyle/>
                    <a:p>
                      <a:r>
                        <a:rPr lang="en-GB" sz="1000" b="1" dirty="0">
                          <a:solidFill>
                            <a:schemeClr val="tx1"/>
                          </a:solidFill>
                        </a:rPr>
                        <a:t>Across other arts and culture sectors, generating revenue was not a significant</a:t>
                      </a:r>
                      <a:r>
                        <a:rPr lang="en-GB" sz="1000" b="1" baseline="0" dirty="0">
                          <a:solidFill>
                            <a:schemeClr val="tx1"/>
                          </a:solidFill>
                        </a:rPr>
                        <a:t> </a:t>
                      </a:r>
                      <a:r>
                        <a:rPr lang="en-GB" sz="1000" b="1" dirty="0">
                          <a:solidFill>
                            <a:schemeClr val="tx1"/>
                          </a:solidFill>
                        </a:rPr>
                        <a:t>driver of live-to-digital production</a:t>
                      </a:r>
                    </a:p>
                    <a:p>
                      <a:pPr marL="171450" indent="-171450">
                        <a:buFont typeface="Arial" panose="020B0604020202020204" pitchFamily="34" charset="0"/>
                        <a:buChar char="•"/>
                      </a:pPr>
                      <a:r>
                        <a:rPr lang="en-GB" sz="1000" dirty="0">
                          <a:solidFill>
                            <a:schemeClr val="tx1"/>
                          </a:solidFill>
                        </a:rPr>
                        <a:t>Only 7% of organisation who completed our survey said revenue generation was a reason they produced live-to-digital, and only 1% said it was the main reason they did so.</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474985207"/>
                  </a:ext>
                </a:extLst>
              </a:tr>
              <a:tr h="410528">
                <a:tc>
                  <a:txBody>
                    <a:bodyPr/>
                    <a:lstStyle/>
                    <a:p>
                      <a:r>
                        <a:rPr lang="en-GB" sz="1000" b="1" dirty="0">
                          <a:solidFill>
                            <a:schemeClr val="tx1"/>
                          </a:solidFill>
                        </a:rPr>
                        <a:t>… but it also often deterred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chemeClr val="tx1"/>
                          </a:solidFill>
                        </a:rPr>
                        <a:t>Cost was the most commonly identified barrier to adoption (66% of respondents)</a:t>
                      </a:r>
                    </a:p>
                    <a:p>
                      <a:endParaRPr lang="en-GB" sz="1000" b="1" dirty="0">
                        <a:solidFill>
                          <a:schemeClr val="tx1"/>
                        </a:solidFill>
                      </a:endParaRP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noFill/>
                  </a:tcPr>
                </a:tc>
                <a:tc>
                  <a:txBody>
                    <a:bodyPr/>
                    <a:lstStyle/>
                    <a:p>
                      <a:r>
                        <a:rPr lang="en-GB" sz="1000" b="1" dirty="0">
                          <a:solidFill>
                            <a:schemeClr val="tx1"/>
                          </a:solidFill>
                        </a:rPr>
                        <a:t>Cost is perceived as a barrier across art forms and cultural organisations…</a:t>
                      </a:r>
                    </a:p>
                    <a:p>
                      <a:pPr marL="171450" indent="-171450">
                        <a:buFont typeface="Arial" panose="020B0604020202020204" pitchFamily="34" charset="0"/>
                        <a:buChar char="•"/>
                      </a:pPr>
                      <a:r>
                        <a:rPr lang="en-GB" sz="1000" b="0" dirty="0">
                          <a:solidFill>
                            <a:schemeClr val="tx1"/>
                          </a:solidFill>
                        </a:rPr>
                        <a:t>49% of organisations who had produced live-to-digital content said lack of funds was a significant barrier they had faced, while 68% of those who had not produced live-to-digital content cited lack of funds as a significant barrier preventing them from doing so in 2016/17</a:t>
                      </a:r>
                    </a:p>
                    <a:p>
                      <a:pPr marL="171450" indent="-171450">
                        <a:buFont typeface="Arial" panose="020B0604020202020204" pitchFamily="34" charset="0"/>
                        <a:buChar char="•"/>
                      </a:pPr>
                      <a:endParaRPr lang="en-GB" sz="1000" b="0" dirty="0">
                        <a:solidFill>
                          <a:schemeClr val="tx1"/>
                        </a:solidFill>
                      </a:endParaRPr>
                    </a:p>
                    <a:p>
                      <a:pPr marL="0" indent="0">
                        <a:buFont typeface="Arial" panose="020B0604020202020204" pitchFamily="34" charset="0"/>
                        <a:buNone/>
                      </a:pPr>
                      <a:r>
                        <a:rPr lang="en-GB" sz="1000" b="1" dirty="0">
                          <a:solidFill>
                            <a:schemeClr val="tx1"/>
                          </a:solidFill>
                        </a:rPr>
                        <a:t>…however, live-to-digital production need not be as expensive as it is perceived to be</a:t>
                      </a:r>
                    </a:p>
                    <a:p>
                      <a:pPr marL="171450" indent="-171450">
                        <a:buFont typeface="Arial" panose="020B0604020202020204" pitchFamily="34" charset="0"/>
                        <a:buChar char="•"/>
                      </a:pPr>
                      <a:r>
                        <a:rPr lang="en-GB" sz="1000" b="0" dirty="0">
                          <a:solidFill>
                            <a:schemeClr val="tx1"/>
                          </a:solidFill>
                        </a:rPr>
                        <a:t>We spoke to organisations who had produced content relatively inexpensively, for example The British </a:t>
                      </a:r>
                      <a:r>
                        <a:rPr lang="en-GB" sz="1000" b="0" kern="1200" dirty="0">
                          <a:solidFill>
                            <a:schemeClr val="tx1"/>
                          </a:solidFill>
                          <a:latin typeface="+mn-lt"/>
                          <a:ea typeface="+mn-ea"/>
                          <a:cs typeface="+mn-cs"/>
                        </a:rPr>
                        <a:t>Museum might spend as little as £300 to do a Facebook Live gallery tour</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420713484"/>
                  </a:ext>
                </a:extLst>
              </a:tr>
              <a:tr h="410528">
                <a:tc>
                  <a:txBody>
                    <a:bodyPr/>
                    <a:lstStyle/>
                    <a:p>
                      <a:pPr marL="0" algn="l" defTabSz="914400" rtl="0" eaLnBrk="1" latinLnBrk="0" hangingPunct="1"/>
                      <a:r>
                        <a:rPr lang="en-GB" sz="1000" b="1" kern="1200" dirty="0">
                          <a:solidFill>
                            <a:schemeClr val="tx1"/>
                          </a:solidFill>
                          <a:latin typeface="+mn-lt"/>
                          <a:ea typeface="+mn-ea"/>
                          <a:cs typeface="+mn-cs"/>
                        </a:rPr>
                        <a:t>Breaking down perceived barriers to entry through capacity building could promote wider participation among suppliers</a:t>
                      </a:r>
                    </a:p>
                    <a:p>
                      <a:pPr marL="171450" indent="-171450">
                        <a:buFont typeface="Arial" panose="020B0604020202020204" pitchFamily="34" charset="0"/>
                        <a:buChar char="•"/>
                      </a:pPr>
                      <a:r>
                        <a:rPr lang="en-GB" sz="1000" b="0" dirty="0">
                          <a:solidFill>
                            <a:schemeClr val="tx1"/>
                          </a:solidFill>
                        </a:rPr>
                        <a:t>AEA identified a ‘compelling need for on-going, sign-posted training in creating, producing, funding and distributing live-to-digital theatre’</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noFill/>
                  </a:tcPr>
                </a:tc>
                <a:tc>
                  <a:txBody>
                    <a:bodyPr/>
                    <a:lstStyle/>
                    <a:p>
                      <a:r>
                        <a:rPr lang="en-GB" sz="1000" b="1" dirty="0">
                          <a:solidFill>
                            <a:schemeClr val="tx1"/>
                          </a:solidFill>
                        </a:rPr>
                        <a:t>The following were identified as things that would be helpful to support organisations to produce live-to-digital content:</a:t>
                      </a:r>
                    </a:p>
                    <a:p>
                      <a:pPr marL="171450" indent="-171450">
                        <a:buFont typeface="Arial" panose="020B0604020202020204" pitchFamily="34" charset="0"/>
                        <a:buChar char="•"/>
                      </a:pPr>
                      <a:r>
                        <a:rPr lang="en-GB" sz="1000" dirty="0">
                          <a:solidFill>
                            <a:schemeClr val="tx1"/>
                          </a:solidFill>
                        </a:rPr>
                        <a:t>Information and guidance on opportunities that exist within each art form (identified as helpful by 56% of organisations who have produced live-to-digital work and 62% of those who had not)</a:t>
                      </a:r>
                    </a:p>
                    <a:p>
                      <a:pPr marL="171450" indent="-171450">
                        <a:buFont typeface="Arial" panose="020B0604020202020204" pitchFamily="34" charset="0"/>
                        <a:buChar char="•"/>
                      </a:pPr>
                      <a:r>
                        <a:rPr lang="en-GB" sz="1000" dirty="0">
                          <a:solidFill>
                            <a:schemeClr val="tx1"/>
                          </a:solidFill>
                        </a:rPr>
                        <a:t>Information about the benefits live-to-digital can bring to an organisation (48% and 53% respectively)</a:t>
                      </a:r>
                    </a:p>
                    <a:p>
                      <a:pPr marL="171450" indent="-171450">
                        <a:buFont typeface="Arial" panose="020B0604020202020204" pitchFamily="34" charset="0"/>
                        <a:buChar char="•"/>
                      </a:pPr>
                      <a:r>
                        <a:rPr lang="en-GB" sz="1000" dirty="0">
                          <a:solidFill>
                            <a:schemeClr val="tx1"/>
                          </a:solidFill>
                        </a:rPr>
                        <a:t>Targeting training in video/audio production (54% and 45% respectively)</a:t>
                      </a:r>
                    </a:p>
                    <a:p>
                      <a:pPr marL="171450" indent="-171450">
                        <a:buFont typeface="Arial" panose="020B0604020202020204" pitchFamily="34" charset="0"/>
                        <a:buChar char="•"/>
                      </a:pPr>
                      <a:r>
                        <a:rPr lang="en-GB" sz="1000" dirty="0">
                          <a:solidFill>
                            <a:schemeClr val="tx1"/>
                          </a:solidFill>
                        </a:rPr>
                        <a:t>Training in distribution/marketing of live-to-digital work (58% and 42%)</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551013687"/>
                  </a:ext>
                </a:extLst>
              </a:tr>
            </a:tbl>
          </a:graphicData>
        </a:graphic>
      </p:graphicFrame>
      <p:sp>
        <p:nvSpPr>
          <p:cNvPr id="8" name="Text Placeholder 2">
            <a:extLst>
              <a:ext uri="{FF2B5EF4-FFF2-40B4-BE49-F238E27FC236}">
                <a16:creationId xmlns:a16="http://schemas.microsoft.com/office/drawing/2014/main" id="{F067BCDD-19C1-4D15-85FA-0EF5312F1DA4}"/>
              </a:ext>
            </a:extLst>
          </p:cNvPr>
          <p:cNvSpPr txBox="1">
            <a:spLocks/>
          </p:cNvSpPr>
          <p:nvPr/>
        </p:nvSpPr>
        <p:spPr>
          <a:xfrm>
            <a:off x="359998" y="0"/>
            <a:ext cx="2818971" cy="289424"/>
          </a:xfrm>
          <a:prstGeom prst="rect">
            <a:avLst/>
          </a:prstGeom>
        </p:spPr>
        <p:txBody>
          <a:bodyPr anchor="b"/>
          <a:lstStyle>
            <a:lvl1pPr marL="0" indent="0" algn="l" rtl="0" eaLnBrk="1" fontAlgn="base" hangingPunct="1">
              <a:spcBef>
                <a:spcPts val="800"/>
              </a:spcBef>
              <a:spcAft>
                <a:spcPts val="800"/>
              </a:spcAft>
              <a:buFont typeface="Arial" charset="0"/>
              <a:buNone/>
              <a:defRPr lang="en-US" sz="1000" kern="120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t>Overall picture of live to digital in the arts</a:t>
            </a:r>
            <a:endParaRPr lang="en-GB" dirty="0"/>
          </a:p>
        </p:txBody>
      </p:sp>
    </p:spTree>
    <p:extLst>
      <p:ext uri="{BB962C8B-B14F-4D97-AF65-F5344CB8AC3E}">
        <p14:creationId xmlns:p14="http://schemas.microsoft.com/office/powerpoint/2010/main" val="26612058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4BE91-6EEF-4B2E-AC52-415CB45ECE01}"/>
              </a:ext>
            </a:extLst>
          </p:cNvPr>
          <p:cNvSpPr>
            <a:spLocks noGrp="1"/>
          </p:cNvSpPr>
          <p:nvPr>
            <p:ph type="title"/>
          </p:nvPr>
        </p:nvSpPr>
        <p:spPr/>
        <p:txBody>
          <a:bodyPr/>
          <a:lstStyle/>
          <a:p>
            <a:r>
              <a:rPr lang="en-GB" dirty="0"/>
              <a:t>Comparison with AEA: Audiences</a:t>
            </a:r>
          </a:p>
        </p:txBody>
      </p:sp>
      <p:sp>
        <p:nvSpPr>
          <p:cNvPr id="3" name="Text Placeholder 2">
            <a:extLst>
              <a:ext uri="{FF2B5EF4-FFF2-40B4-BE49-F238E27FC236}">
                <a16:creationId xmlns:a16="http://schemas.microsoft.com/office/drawing/2014/main" id="{D6AF8574-53E4-4AE7-8451-B15A4D117C2B}"/>
              </a:ext>
            </a:extLst>
          </p:cNvPr>
          <p:cNvSpPr>
            <a:spLocks noGrp="1"/>
          </p:cNvSpPr>
          <p:nvPr>
            <p:ph type="body" sz="quarter" idx="12"/>
          </p:nvPr>
        </p:nvSpPr>
        <p:spPr>
          <a:xfrm>
            <a:off x="359998" y="0"/>
            <a:ext cx="2818971" cy="289424"/>
          </a:xfrm>
        </p:spPr>
        <p:txBody>
          <a:bodyPr/>
          <a:lstStyle/>
          <a:p>
            <a:r>
              <a:rPr lang="en-GB" dirty="0"/>
              <a:t>Overall picture of live to digital in the arts</a:t>
            </a:r>
          </a:p>
        </p:txBody>
      </p:sp>
      <p:graphicFrame>
        <p:nvGraphicFramePr>
          <p:cNvPr id="12" name="Table 11">
            <a:extLst>
              <a:ext uri="{FF2B5EF4-FFF2-40B4-BE49-F238E27FC236}">
                <a16:creationId xmlns:a16="http://schemas.microsoft.com/office/drawing/2014/main" id="{1C7825D2-3379-48BC-ADC3-E69F8CA5D7DC}"/>
              </a:ext>
            </a:extLst>
          </p:cNvPr>
          <p:cNvGraphicFramePr>
            <a:graphicFrameLocks noGrp="1"/>
          </p:cNvGraphicFramePr>
          <p:nvPr>
            <p:extLst>
              <p:ext uri="{D42A27DB-BD31-4B8C-83A1-F6EECF244321}">
                <p14:modId xmlns:p14="http://schemas.microsoft.com/office/powerpoint/2010/main" val="1829772654"/>
              </p:ext>
            </p:extLst>
          </p:nvPr>
        </p:nvGraphicFramePr>
        <p:xfrm>
          <a:off x="359387" y="1316350"/>
          <a:ext cx="8425226" cy="5066348"/>
        </p:xfrm>
        <a:graphic>
          <a:graphicData uri="http://schemas.openxmlformats.org/drawingml/2006/table">
            <a:tbl>
              <a:tblPr firstRow="1" bandRow="1">
                <a:tableStyleId>{5C22544A-7EE6-4342-B048-85BDC9FD1C3A}</a:tableStyleId>
              </a:tblPr>
              <a:tblGrid>
                <a:gridCol w="4212613">
                  <a:extLst>
                    <a:ext uri="{9D8B030D-6E8A-4147-A177-3AD203B41FA5}">
                      <a16:colId xmlns:a16="http://schemas.microsoft.com/office/drawing/2014/main" val="2832205637"/>
                    </a:ext>
                  </a:extLst>
                </a:gridCol>
                <a:gridCol w="4212613">
                  <a:extLst>
                    <a:ext uri="{9D8B030D-6E8A-4147-A177-3AD203B41FA5}">
                      <a16:colId xmlns:a16="http://schemas.microsoft.com/office/drawing/2014/main" val="2813939463"/>
                    </a:ext>
                  </a:extLst>
                </a:gridCol>
              </a:tblGrid>
              <a:tr h="280988">
                <a:tc>
                  <a:txBody>
                    <a:bodyPr/>
                    <a:lstStyle/>
                    <a:p>
                      <a:pPr algn="ctr"/>
                      <a:r>
                        <a:rPr lang="en-GB" sz="1000" b="1" kern="1200" dirty="0">
                          <a:solidFill>
                            <a:schemeClr val="tx1">
                              <a:lumMod val="75000"/>
                              <a:lumOff val="25000"/>
                            </a:schemeClr>
                          </a:solidFill>
                          <a:latin typeface="+mn-lt"/>
                          <a:ea typeface="+mn-ea"/>
                          <a:cs typeface="+mn-cs"/>
                        </a:rPr>
                        <a:t>AEA theatre </a:t>
                      </a:r>
                      <a:r>
                        <a:rPr lang="en-GB" sz="1000" dirty="0">
                          <a:solidFill>
                            <a:schemeClr val="tx1">
                              <a:lumMod val="75000"/>
                              <a:lumOff val="25000"/>
                            </a:schemeClr>
                          </a:solidFill>
                        </a:rPr>
                        <a:t>findings</a:t>
                      </a:r>
                    </a:p>
                  </a:txBody>
                  <a:tcPr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lumMod val="75000"/>
                              <a:lumOff val="25000"/>
                            </a:schemeClr>
                          </a:solidFill>
                          <a:latin typeface="+mn-lt"/>
                          <a:ea typeface="+mn-ea"/>
                          <a:cs typeface="+mn-cs"/>
                        </a:rPr>
                        <a:t>MTM rest of sector </a:t>
                      </a:r>
                      <a:r>
                        <a:rPr lang="en-GB" sz="1000" dirty="0">
                          <a:solidFill>
                            <a:schemeClr val="tx1">
                              <a:lumMod val="75000"/>
                              <a:lumOff val="25000"/>
                            </a:schemeClr>
                          </a:solidFill>
                        </a:rPr>
                        <a:t>findings</a:t>
                      </a:r>
                    </a:p>
                  </a:txBody>
                  <a:tcPr anchor="ct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45843093"/>
                  </a:ext>
                </a:extLst>
              </a:tr>
              <a:tr h="410528">
                <a:tc>
                  <a:txBody>
                    <a:bodyPr/>
                    <a:lstStyle/>
                    <a:p>
                      <a:r>
                        <a:rPr lang="en-GB" sz="1000" b="1" dirty="0">
                          <a:solidFill>
                            <a:schemeClr val="tx1"/>
                          </a:solidFill>
                        </a:rPr>
                        <a:t>Audiences do not believe live-to-digital is a substitute for live-theatre; they believe it is a significant and distinct experience</a:t>
                      </a:r>
                    </a:p>
                    <a:p>
                      <a:pPr marL="171450" indent="-171450">
                        <a:buFont typeface="Arial" panose="020B0604020202020204" pitchFamily="34" charset="0"/>
                        <a:buChar char="•"/>
                      </a:pPr>
                      <a:r>
                        <a:rPr lang="en-GB" sz="1000" dirty="0">
                          <a:solidFill>
                            <a:schemeClr val="tx1"/>
                          </a:solidFill>
                        </a:rPr>
                        <a:t>77% of audience members who streamed digital content said that it was ‘a very different experience’ from live attendance.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chemeClr val="tx1"/>
                          </a:solidFill>
                        </a:rPr>
                        <a:t>36% of those who had not watched a streamed theatre performance stated that a preference for live theatre was a reason why. </a:t>
                      </a:r>
                    </a:p>
                    <a:p>
                      <a:pPr marL="171450" indent="-171450">
                        <a:buFont typeface="Arial" panose="020B0604020202020204" pitchFamily="34" charset="0"/>
                        <a:buChar char="•"/>
                      </a:pPr>
                      <a:endParaRPr lang="en-GB" sz="1000" dirty="0">
                        <a:solidFill>
                          <a:schemeClr val="tx1"/>
                        </a:solidFill>
                      </a:endParaRP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noFill/>
                  </a:tcPr>
                </a:tc>
                <a:tc>
                  <a:txBody>
                    <a:bodyPr/>
                    <a:lstStyle/>
                    <a:p>
                      <a:r>
                        <a:rPr lang="en-GB" sz="1000" b="1" dirty="0">
                          <a:solidFill>
                            <a:schemeClr val="tx1"/>
                          </a:solidFill>
                        </a:rPr>
                        <a:t>We also found live-to-digital is not thought of as a substitute for ‘real world’ </a:t>
                      </a:r>
                      <a:r>
                        <a:rPr lang="en-GB" sz="1000" kern="1200" dirty="0">
                          <a:solidFill>
                            <a:schemeClr val="tx1"/>
                          </a:solidFill>
                          <a:latin typeface="+mn-lt"/>
                          <a:ea typeface="+mn-ea"/>
                          <a:cs typeface="+mn-cs"/>
                        </a:rPr>
                        <a:t>arts and culture</a:t>
                      </a:r>
                    </a:p>
                    <a:p>
                      <a:pPr marL="171450" indent="-171450">
                        <a:buFont typeface="Arial" panose="020B0604020202020204" pitchFamily="34" charset="0"/>
                        <a:buChar char="•"/>
                      </a:pPr>
                      <a:r>
                        <a:rPr lang="en-GB" sz="1000" dirty="0">
                          <a:solidFill>
                            <a:schemeClr val="tx1"/>
                          </a:solidFill>
                        </a:rPr>
                        <a:t>58% of live-to-digital users said live-to-digital was ‘a valuable replication but would never compete with live’.</a:t>
                      </a:r>
                    </a:p>
                    <a:p>
                      <a:pPr marL="171450" indent="-171450">
                        <a:buFont typeface="Arial" panose="020B0604020202020204" pitchFamily="34" charset="0"/>
                        <a:buChar char="•"/>
                      </a:pPr>
                      <a:r>
                        <a:rPr lang="en-GB" sz="1000" dirty="0">
                          <a:solidFill>
                            <a:schemeClr val="tx1"/>
                          </a:solidFill>
                        </a:rPr>
                        <a:t>43% said the fact that the atmosphere is not the same as the ’real world’ experience is a barrier to consumption, and 32% said the fact that it is ‘less of a collective experience without an audience’ might prevent them from engaging with live-to-digital arts &amp; cultural content. </a:t>
                      </a:r>
                    </a:p>
                    <a:p>
                      <a:pPr marL="0" indent="0">
                        <a:buFont typeface="Arial" panose="020B0604020202020204" pitchFamily="34" charset="0"/>
                        <a:buNone/>
                      </a:pPr>
                      <a:r>
                        <a:rPr lang="en-GB" sz="1000" dirty="0">
                          <a:solidFill>
                            <a:schemeClr val="tx1"/>
                          </a:solidFill>
                        </a:rPr>
                        <a:t>A preference for ‘real world’ was seen strongly for museums and galleries, perhaps influencing this stronger result.</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474985207"/>
                  </a:ext>
                </a:extLst>
              </a:tr>
              <a:tr h="410528">
                <a:tc>
                  <a:txBody>
                    <a:bodyPr/>
                    <a:lstStyle/>
                    <a:p>
                      <a:r>
                        <a:rPr lang="en-GB" sz="1000" b="1" dirty="0">
                          <a:solidFill>
                            <a:schemeClr val="tx1"/>
                          </a:solidFill>
                        </a:rPr>
                        <a:t>Motivations for audiences to access live-to-digital theatre streams include: </a:t>
                      </a:r>
                    </a:p>
                    <a:p>
                      <a:pPr marL="171450" indent="-171450">
                        <a:buFont typeface="Arial" panose="020B0604020202020204" pitchFamily="34" charset="0"/>
                        <a:buChar char="•"/>
                      </a:pPr>
                      <a:r>
                        <a:rPr lang="en-GB" sz="1000" dirty="0">
                          <a:solidFill>
                            <a:schemeClr val="tx1"/>
                          </a:solidFill>
                        </a:rPr>
                        <a:t>Access at times when the live performance is not available (48%) </a:t>
                      </a:r>
                    </a:p>
                    <a:p>
                      <a:pPr marL="171450" indent="-171450">
                        <a:buFont typeface="Arial" panose="020B0604020202020204" pitchFamily="34" charset="0"/>
                        <a:buChar char="•"/>
                      </a:pPr>
                      <a:r>
                        <a:rPr lang="en-GB" sz="1000" dirty="0">
                          <a:solidFill>
                            <a:schemeClr val="tx1"/>
                          </a:solidFill>
                        </a:rPr>
                        <a:t>Avoiding costs associated with going to a venue (38%)</a:t>
                      </a:r>
                    </a:p>
                    <a:p>
                      <a:pPr marL="171450" indent="-171450">
                        <a:buFont typeface="Arial" panose="020B0604020202020204" pitchFamily="34" charset="0"/>
                        <a:buChar char="•"/>
                      </a:pPr>
                      <a:r>
                        <a:rPr lang="en-GB" sz="1000" dirty="0">
                          <a:solidFill>
                            <a:schemeClr val="tx1"/>
                          </a:solidFill>
                        </a:rPr>
                        <a:t>Cheaper ticket costs (33%)</a:t>
                      </a:r>
                    </a:p>
                    <a:p>
                      <a:pPr marL="171450" indent="-171450">
                        <a:buFont typeface="Arial" panose="020B0604020202020204" pitchFamily="34" charset="0"/>
                        <a:buChar char="•"/>
                      </a:pPr>
                      <a:r>
                        <a:rPr lang="en-GB" sz="1000" dirty="0">
                          <a:solidFill>
                            <a:schemeClr val="tx1"/>
                          </a:solidFill>
                        </a:rPr>
                        <a:t>Saving time (31%)</a:t>
                      </a:r>
                    </a:p>
                    <a:p>
                      <a:pPr marL="171450" indent="-171450">
                        <a:buFont typeface="Arial" panose="020B0604020202020204" pitchFamily="34" charset="0"/>
                        <a:buChar char="•"/>
                      </a:pPr>
                      <a:r>
                        <a:rPr lang="en-GB" sz="1000" dirty="0">
                          <a:solidFill>
                            <a:schemeClr val="tx1"/>
                          </a:solidFill>
                        </a:rPr>
                        <a:t>Because a live performance was sold out (31%)</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noFill/>
                  </a:tcPr>
                </a:tc>
                <a:tc>
                  <a:txBody>
                    <a:bodyPr/>
                    <a:lstStyle/>
                    <a:p>
                      <a:r>
                        <a:rPr lang="en-GB" sz="1000" b="1" dirty="0">
                          <a:solidFill>
                            <a:schemeClr val="tx1"/>
                          </a:solidFill>
                        </a:rPr>
                        <a:t>Motivations for engaging with live-to-digital across art forms include</a:t>
                      </a:r>
                    </a:p>
                    <a:p>
                      <a:pPr marL="171450" indent="-171450">
                        <a:buFont typeface="Arial" panose="020B0604020202020204" pitchFamily="34" charset="0"/>
                        <a:buChar char="•"/>
                      </a:pPr>
                      <a:r>
                        <a:rPr lang="en-GB" sz="1000" dirty="0">
                          <a:solidFill>
                            <a:schemeClr val="tx1"/>
                          </a:solidFill>
                        </a:rPr>
                        <a:t>Access at a time that suits me (22%) </a:t>
                      </a:r>
                    </a:p>
                    <a:p>
                      <a:pPr marL="171450" indent="-171450">
                        <a:buFont typeface="Arial" panose="020B0604020202020204" pitchFamily="34" charset="0"/>
                        <a:buChar char="•"/>
                      </a:pPr>
                      <a:r>
                        <a:rPr lang="en-GB" sz="1000" dirty="0">
                          <a:solidFill>
                            <a:schemeClr val="tx1"/>
                          </a:solidFill>
                        </a:rPr>
                        <a:t>Real-world event/exhibition was too expensive (20%)</a:t>
                      </a:r>
                    </a:p>
                    <a:p>
                      <a:pPr marL="171450" indent="-171450">
                        <a:buFont typeface="Arial" panose="020B0604020202020204" pitchFamily="34" charset="0"/>
                        <a:buChar char="•"/>
                      </a:pPr>
                      <a:r>
                        <a:rPr lang="en-GB" sz="1000" dirty="0">
                          <a:solidFill>
                            <a:schemeClr val="tx1"/>
                          </a:solidFill>
                        </a:rPr>
                        <a:t>Live-to-digital version was free (25%)</a:t>
                      </a:r>
                    </a:p>
                    <a:p>
                      <a:pPr marL="171450" indent="-171450">
                        <a:buFont typeface="Arial" panose="020B0604020202020204" pitchFamily="34" charset="0"/>
                        <a:buChar char="•"/>
                      </a:pPr>
                      <a:r>
                        <a:rPr lang="en-GB" sz="1000" dirty="0">
                          <a:solidFill>
                            <a:schemeClr val="tx1"/>
                          </a:solidFill>
                        </a:rPr>
                        <a:t>Live performance was sold out (10%)</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420713484"/>
                  </a:ext>
                </a:extLst>
              </a:tr>
              <a:tr h="410528">
                <a:tc>
                  <a:txBody>
                    <a:bodyPr/>
                    <a:lstStyle/>
                    <a:p>
                      <a:r>
                        <a:rPr lang="en-GB" sz="1000" b="1" dirty="0">
                          <a:solidFill>
                            <a:schemeClr val="tx1"/>
                          </a:solidFill>
                        </a:rPr>
                        <a:t>Consumers are motivated by live-to-digital’s economics and convenience, but not it’s ‘liveness’</a:t>
                      </a:r>
                    </a:p>
                    <a:p>
                      <a:pPr marL="171450" indent="-171450">
                        <a:buFont typeface="Arial" panose="020B0604020202020204" pitchFamily="34" charset="0"/>
                        <a:buChar char="•"/>
                      </a:pPr>
                      <a:r>
                        <a:rPr lang="en-GB" sz="1000" dirty="0">
                          <a:solidFill>
                            <a:schemeClr val="tx1"/>
                          </a:solidFill>
                        </a:rPr>
                        <a:t>9% of theatre streamers said live-ness was ‘very important’ and 20% said it was ‘somewhat important’ </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noFill/>
                  </a:tcPr>
                </a:tc>
                <a:tc>
                  <a:txBody>
                    <a:bodyPr/>
                    <a:lstStyle/>
                    <a:p>
                      <a:r>
                        <a:rPr lang="en-GB" sz="1000" b="1" dirty="0">
                          <a:solidFill>
                            <a:schemeClr val="tx1"/>
                          </a:solidFill>
                        </a:rPr>
                        <a:t>Our</a:t>
                      </a:r>
                      <a:r>
                        <a:rPr lang="en-GB" sz="1000" b="1" baseline="0" dirty="0">
                          <a:solidFill>
                            <a:schemeClr val="tx1"/>
                          </a:solidFill>
                        </a:rPr>
                        <a:t> findings were broadly similar</a:t>
                      </a:r>
                      <a:r>
                        <a:rPr lang="en-GB" sz="1000" b="1" dirty="0">
                          <a:solidFill>
                            <a:schemeClr val="tx1"/>
                          </a:solidFill>
                        </a:rPr>
                        <a:t> on the importance of ‘liveness’. </a:t>
                      </a:r>
                    </a:p>
                    <a:p>
                      <a:pPr marL="171450" indent="-171450">
                        <a:buFont typeface="Arial" panose="020B0604020202020204" pitchFamily="34" charset="0"/>
                        <a:buChar char="•"/>
                      </a:pPr>
                      <a:r>
                        <a:rPr lang="en-GB" sz="1000" dirty="0">
                          <a:solidFill>
                            <a:schemeClr val="tx1"/>
                          </a:solidFill>
                        </a:rPr>
                        <a:t>11% strongly agree and 24% somewhat agree that ‘Live-to-digital content would only be of interest if it was streamed live rather than recorded live and watched/listened to later’</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551013687"/>
                  </a:ext>
                </a:extLst>
              </a:tr>
              <a:tr h="410528">
                <a:tc>
                  <a:txBody>
                    <a:bodyPr/>
                    <a:lstStyle/>
                    <a:p>
                      <a:r>
                        <a:rPr lang="en-GB" sz="1000" b="1" dirty="0">
                          <a:solidFill>
                            <a:schemeClr val="tx1"/>
                          </a:solidFill>
                        </a:rPr>
                        <a:t>Poor technology and low awareness of available content are barriers to streaming live-to-digital theatre</a:t>
                      </a:r>
                    </a:p>
                    <a:p>
                      <a:pPr marL="171450" indent="-171450">
                        <a:buFont typeface="Arial" panose="020B0604020202020204" pitchFamily="34" charset="0"/>
                        <a:buChar char="•"/>
                      </a:pPr>
                      <a:r>
                        <a:rPr lang="en-GB" sz="1000" dirty="0">
                          <a:solidFill>
                            <a:schemeClr val="tx1"/>
                          </a:solidFill>
                        </a:rPr>
                        <a:t>A lack of understanding of what content is available (43%) and how one can access it (34%) has put many off streaming. </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chemeClr val="tx1"/>
                          </a:solidFill>
                        </a:rPr>
                        <a:t>Barriers to arts-engaged audiences engaging with live-to-digital content across art forms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chemeClr val="tx1"/>
                          </a:solidFill>
                        </a:rPr>
                        <a:t>Being unsure where to look for live-to-digital content (28%)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chemeClr val="tx1"/>
                          </a:solidFill>
                        </a:rPr>
                        <a:t>Not having come across any (11%)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solidFill>
                            <a:schemeClr val="tx1"/>
                          </a:solidFill>
                        </a:rPr>
                        <a:t>Not being able to find any live-to-digital content related to their interests (11%)</a:t>
                      </a:r>
                    </a:p>
                  </a:txBody>
                  <a:tcPr>
                    <a:lnL w="9525" cap="flat" cmpd="sng" algn="ctr">
                      <a:solidFill>
                        <a:schemeClr val="accent6"/>
                      </a:solidFill>
                      <a:prstDash val="solid"/>
                      <a:round/>
                      <a:headEnd type="none" w="med" len="med"/>
                      <a:tailEnd type="none" w="med" len="med"/>
                    </a:lnL>
                    <a:lnR w="9525" cap="flat" cmpd="sng" algn="ctr">
                      <a:solidFill>
                        <a:schemeClr val="accent6"/>
                      </a:solidFill>
                      <a:prstDash val="solid"/>
                      <a:round/>
                      <a:headEnd type="none" w="med" len="med"/>
                      <a:tailEnd type="none" w="med" len="med"/>
                    </a:lnR>
                    <a:lnT w="9525" cap="flat" cmpd="sng" algn="ctr">
                      <a:solidFill>
                        <a:schemeClr val="accent6"/>
                      </a:solidFill>
                      <a:prstDash val="solid"/>
                      <a:round/>
                      <a:headEnd type="none" w="med" len="med"/>
                      <a:tailEnd type="none" w="med" len="med"/>
                    </a:lnT>
                    <a:lnB w="9525"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1746003103"/>
                  </a:ext>
                </a:extLst>
              </a:tr>
            </a:tbl>
          </a:graphicData>
        </a:graphic>
      </p:graphicFrame>
    </p:spTree>
    <p:extLst>
      <p:ext uri="{BB962C8B-B14F-4D97-AF65-F5344CB8AC3E}">
        <p14:creationId xmlns:p14="http://schemas.microsoft.com/office/powerpoint/2010/main" val="6924568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a:xfrm>
            <a:off x="206375" y="488300"/>
            <a:ext cx="7967689" cy="936000"/>
          </a:xfrm>
        </p:spPr>
        <p:txBody>
          <a:bodyPr/>
          <a:lstStyle/>
          <a:p>
            <a:r>
              <a:rPr lang="en-GB" dirty="0"/>
              <a:t>Contact</a:t>
            </a:r>
          </a:p>
        </p:txBody>
      </p:sp>
      <p:sp>
        <p:nvSpPr>
          <p:cNvPr id="3" name="Text Placeholder 2"/>
          <p:cNvSpPr>
            <a:spLocks noGrp="1"/>
          </p:cNvSpPr>
          <p:nvPr>
            <p:ph type="body" sz="quarter" idx="10"/>
          </p:nvPr>
        </p:nvSpPr>
        <p:spPr>
          <a:xfrm>
            <a:off x="977900" y="4152900"/>
            <a:ext cx="4141788" cy="401108"/>
          </a:xfrm>
        </p:spPr>
        <p:txBody>
          <a:bodyPr/>
          <a:lstStyle/>
          <a:p>
            <a:r>
              <a:rPr lang="en-GB" dirty="0"/>
              <a:t>Matthew Macaulay</a:t>
            </a:r>
          </a:p>
        </p:txBody>
      </p:sp>
      <p:sp>
        <p:nvSpPr>
          <p:cNvPr id="4" name="Text Placeholder 3"/>
          <p:cNvSpPr>
            <a:spLocks noGrp="1"/>
          </p:cNvSpPr>
          <p:nvPr>
            <p:ph type="body" sz="quarter" idx="12"/>
          </p:nvPr>
        </p:nvSpPr>
        <p:spPr>
          <a:xfrm>
            <a:off x="977900" y="4654552"/>
            <a:ext cx="4141788" cy="401108"/>
          </a:xfrm>
        </p:spPr>
        <p:txBody>
          <a:bodyPr/>
          <a:lstStyle/>
          <a:p>
            <a:r>
              <a:rPr lang="en-GB" dirty="0"/>
              <a:t>Associate Director</a:t>
            </a:r>
          </a:p>
        </p:txBody>
      </p:sp>
      <p:sp>
        <p:nvSpPr>
          <p:cNvPr id="6" name="Text Placeholder 5"/>
          <p:cNvSpPr>
            <a:spLocks noGrp="1"/>
          </p:cNvSpPr>
          <p:nvPr>
            <p:ph type="body" sz="quarter" idx="14"/>
          </p:nvPr>
        </p:nvSpPr>
        <p:spPr>
          <a:xfrm>
            <a:off x="977900" y="5184778"/>
            <a:ext cx="4699000" cy="401108"/>
          </a:xfrm>
        </p:spPr>
        <p:txBody>
          <a:bodyPr/>
          <a:lstStyle/>
          <a:p>
            <a:r>
              <a:rPr lang="en-GB" dirty="0"/>
              <a:t>Matthew.macaulay@mtmlondon.com</a:t>
            </a:r>
          </a:p>
        </p:txBody>
      </p:sp>
      <p:sp>
        <p:nvSpPr>
          <p:cNvPr id="7" name="Text Placeholder 2">
            <a:extLst>
              <a:ext uri="{FF2B5EF4-FFF2-40B4-BE49-F238E27FC236}">
                <a16:creationId xmlns:a16="http://schemas.microsoft.com/office/drawing/2014/main" id="{D502F580-B612-4EEF-B102-DC16F9C4885A}"/>
              </a:ext>
            </a:extLst>
          </p:cNvPr>
          <p:cNvSpPr txBox="1">
            <a:spLocks/>
          </p:cNvSpPr>
          <p:nvPr/>
        </p:nvSpPr>
        <p:spPr>
          <a:xfrm>
            <a:off x="977900" y="1952625"/>
            <a:ext cx="4141788" cy="401108"/>
          </a:xfrm>
          <a:prstGeom prst="rect">
            <a:avLst/>
          </a:prstGeom>
        </p:spPr>
        <p:txBody>
          <a:bodyPr/>
          <a:lstStyle>
            <a:lvl1pPr marL="0" indent="0" algn="l" rtl="0" eaLnBrk="1" fontAlgn="base" hangingPunct="1">
              <a:spcBef>
                <a:spcPts val="800"/>
              </a:spcBef>
              <a:spcAft>
                <a:spcPts val="800"/>
              </a:spcAft>
              <a:buFont typeface="Arial" charset="0"/>
              <a:buNone/>
              <a:defRPr lang="en-US" sz="1800" b="1" kern="1200" baseline="0">
                <a:solidFill>
                  <a:schemeClr val="bg1"/>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800" b="0" kern="1200">
                <a:solidFill>
                  <a:schemeClr val="bg1"/>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800" kern="1200">
                <a:solidFill>
                  <a:schemeClr val="bg1"/>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800" kern="1200">
                <a:solidFill>
                  <a:schemeClr val="bg1"/>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800" kern="1200">
                <a:solidFill>
                  <a:schemeClr val="bg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Richard Ellis</a:t>
            </a:r>
          </a:p>
        </p:txBody>
      </p:sp>
      <p:sp>
        <p:nvSpPr>
          <p:cNvPr id="8" name="Text Placeholder 3">
            <a:extLst>
              <a:ext uri="{FF2B5EF4-FFF2-40B4-BE49-F238E27FC236}">
                <a16:creationId xmlns:a16="http://schemas.microsoft.com/office/drawing/2014/main" id="{316404D4-63C7-4CC4-8E49-C74969452E8E}"/>
              </a:ext>
            </a:extLst>
          </p:cNvPr>
          <p:cNvSpPr txBox="1">
            <a:spLocks/>
          </p:cNvSpPr>
          <p:nvPr/>
        </p:nvSpPr>
        <p:spPr>
          <a:xfrm>
            <a:off x="977900" y="2454277"/>
            <a:ext cx="4141788" cy="401108"/>
          </a:xfrm>
          <a:prstGeom prst="rect">
            <a:avLst/>
          </a:prstGeom>
        </p:spPr>
        <p:txBody>
          <a:bodyPr/>
          <a:lstStyle>
            <a:lvl1pPr marL="0" indent="0" algn="l" rtl="0" eaLnBrk="1" fontAlgn="base" hangingPunct="1">
              <a:spcBef>
                <a:spcPts val="800"/>
              </a:spcBef>
              <a:spcAft>
                <a:spcPts val="800"/>
              </a:spcAft>
              <a:buFont typeface="Arial" charset="0"/>
              <a:buNone/>
              <a:defRPr lang="en-US" sz="1800" b="0" kern="1200" baseline="0">
                <a:solidFill>
                  <a:schemeClr val="bg1"/>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800" b="0" kern="1200">
                <a:solidFill>
                  <a:schemeClr val="bg1"/>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800" kern="1200">
                <a:solidFill>
                  <a:schemeClr val="bg1"/>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800" kern="1200">
                <a:solidFill>
                  <a:schemeClr val="bg1"/>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800" kern="1200">
                <a:solidFill>
                  <a:schemeClr val="bg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Partner</a:t>
            </a:r>
          </a:p>
        </p:txBody>
      </p:sp>
      <p:sp>
        <p:nvSpPr>
          <p:cNvPr id="10" name="Text Placeholder 5">
            <a:extLst>
              <a:ext uri="{FF2B5EF4-FFF2-40B4-BE49-F238E27FC236}">
                <a16:creationId xmlns:a16="http://schemas.microsoft.com/office/drawing/2014/main" id="{7A32913E-FCB0-4B69-B785-BC363C1B06B7}"/>
              </a:ext>
            </a:extLst>
          </p:cNvPr>
          <p:cNvSpPr txBox="1">
            <a:spLocks/>
          </p:cNvSpPr>
          <p:nvPr/>
        </p:nvSpPr>
        <p:spPr>
          <a:xfrm>
            <a:off x="977900" y="2984503"/>
            <a:ext cx="4699000" cy="401108"/>
          </a:xfrm>
          <a:prstGeom prst="rect">
            <a:avLst/>
          </a:prstGeom>
        </p:spPr>
        <p:txBody>
          <a:bodyPr/>
          <a:lstStyle>
            <a:lvl1pPr marL="0" indent="0" algn="l" rtl="0" eaLnBrk="1" fontAlgn="base" hangingPunct="1">
              <a:spcBef>
                <a:spcPts val="800"/>
              </a:spcBef>
              <a:spcAft>
                <a:spcPts val="800"/>
              </a:spcAft>
              <a:buFont typeface="Arial" charset="0"/>
              <a:buNone/>
              <a:defRPr lang="en-US" sz="1800" b="0" kern="1200" baseline="0">
                <a:solidFill>
                  <a:schemeClr val="bg1"/>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800" b="0" kern="1200">
                <a:solidFill>
                  <a:schemeClr val="bg1"/>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800" kern="1200">
                <a:solidFill>
                  <a:schemeClr val="bg1"/>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800" kern="1200">
                <a:solidFill>
                  <a:schemeClr val="bg1"/>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800" kern="1200">
                <a:solidFill>
                  <a:schemeClr val="bg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Richard.ellis@mtmlondon.com</a:t>
            </a:r>
          </a:p>
        </p:txBody>
      </p:sp>
    </p:spTree>
    <p:extLst>
      <p:ext uri="{BB962C8B-B14F-4D97-AF65-F5344CB8AC3E}">
        <p14:creationId xmlns:p14="http://schemas.microsoft.com/office/powerpoint/2010/main" val="6722708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85800" y="3110235"/>
            <a:ext cx="7909560" cy="637531"/>
          </a:xfrm>
        </p:spPr>
        <p:txBody>
          <a:bodyPr/>
          <a:lstStyle/>
          <a:p>
            <a:pPr marL="0" indent="0">
              <a:buNone/>
            </a:pPr>
            <a:r>
              <a:rPr lang="en-GB" dirty="0"/>
              <a:t>Appendix: more on the research process</a:t>
            </a:r>
          </a:p>
        </p:txBody>
      </p:sp>
    </p:spTree>
    <p:extLst>
      <p:ext uri="{BB962C8B-B14F-4D97-AF65-F5344CB8AC3E}">
        <p14:creationId xmlns:p14="http://schemas.microsoft.com/office/powerpoint/2010/main" val="1979811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A446-9B00-490D-BC65-1489E8738A7A}"/>
              </a:ext>
            </a:extLst>
          </p:cNvPr>
          <p:cNvSpPr>
            <a:spLocks noGrp="1"/>
          </p:cNvSpPr>
          <p:nvPr>
            <p:ph type="title"/>
          </p:nvPr>
        </p:nvSpPr>
        <p:spPr/>
        <p:txBody>
          <a:bodyPr/>
          <a:lstStyle/>
          <a:p>
            <a:r>
              <a:rPr lang="en-GB" dirty="0"/>
              <a:t>Arts Council commissioned MTM to look at the impact of live-to-digital on audiences and arts organisations</a:t>
            </a:r>
          </a:p>
        </p:txBody>
      </p:sp>
      <p:sp>
        <p:nvSpPr>
          <p:cNvPr id="3" name="Text Placeholder 2">
            <a:extLst>
              <a:ext uri="{FF2B5EF4-FFF2-40B4-BE49-F238E27FC236}">
                <a16:creationId xmlns:a16="http://schemas.microsoft.com/office/drawing/2014/main" id="{82CDA1EE-8EC9-4033-B808-D2FC0098A21B}"/>
              </a:ext>
            </a:extLst>
          </p:cNvPr>
          <p:cNvSpPr>
            <a:spLocks noGrp="1"/>
          </p:cNvSpPr>
          <p:nvPr>
            <p:ph type="body" sz="quarter" idx="12"/>
          </p:nvPr>
        </p:nvSpPr>
        <p:spPr/>
        <p:txBody>
          <a:bodyPr/>
          <a:lstStyle/>
          <a:p>
            <a:r>
              <a:rPr lang="en-GB" dirty="0"/>
              <a:t>Objectives &amp; method</a:t>
            </a:r>
          </a:p>
        </p:txBody>
      </p:sp>
      <p:grpSp>
        <p:nvGrpSpPr>
          <p:cNvPr id="30" name="Group 29">
            <a:extLst>
              <a:ext uri="{FF2B5EF4-FFF2-40B4-BE49-F238E27FC236}">
                <a16:creationId xmlns:a16="http://schemas.microsoft.com/office/drawing/2014/main" id="{27F73A46-F7A7-4BC1-97CB-2FA745C6D25E}"/>
              </a:ext>
            </a:extLst>
          </p:cNvPr>
          <p:cNvGrpSpPr/>
          <p:nvPr/>
        </p:nvGrpSpPr>
        <p:grpSpPr>
          <a:xfrm>
            <a:off x="310016" y="1646919"/>
            <a:ext cx="8523968" cy="1783542"/>
            <a:chOff x="359997" y="1328006"/>
            <a:chExt cx="4187509" cy="611023"/>
          </a:xfrm>
        </p:grpSpPr>
        <p:sp>
          <p:nvSpPr>
            <p:cNvPr id="31" name="Rounded Rectangle 43">
              <a:extLst>
                <a:ext uri="{FF2B5EF4-FFF2-40B4-BE49-F238E27FC236}">
                  <a16:creationId xmlns:a16="http://schemas.microsoft.com/office/drawing/2014/main" id="{A406D0B3-10DE-405E-B1D2-DC5FB3BF1F49}"/>
                </a:ext>
              </a:extLst>
            </p:cNvPr>
            <p:cNvSpPr/>
            <p:nvPr/>
          </p:nvSpPr>
          <p:spPr>
            <a:xfrm>
              <a:off x="359997" y="1328006"/>
              <a:ext cx="4187509" cy="610522"/>
            </a:xfrm>
            <a:prstGeom prst="roundRect">
              <a:avLst/>
            </a:prstGeom>
            <a:solidFill>
              <a:schemeClr val="bg2"/>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sp>
          <p:nvSpPr>
            <p:cNvPr id="32" name="TextBox 31">
              <a:extLst>
                <a:ext uri="{FF2B5EF4-FFF2-40B4-BE49-F238E27FC236}">
                  <a16:creationId xmlns:a16="http://schemas.microsoft.com/office/drawing/2014/main" id="{089F6983-3A74-4D49-8FAB-4A4E62CEEAFE}"/>
                </a:ext>
              </a:extLst>
            </p:cNvPr>
            <p:cNvSpPr txBox="1"/>
            <p:nvPr/>
          </p:nvSpPr>
          <p:spPr>
            <a:xfrm>
              <a:off x="398167" y="1346650"/>
              <a:ext cx="4149339" cy="592379"/>
            </a:xfrm>
            <a:prstGeom prst="rect">
              <a:avLst/>
            </a:prstGeom>
            <a:noFill/>
          </p:spPr>
          <p:txBody>
            <a:bodyPr wrap="square" lIns="18000" tIns="18000" rIns="18000" bIns="18000" rtlCol="0">
              <a:spAutoFit/>
            </a:bodyPr>
            <a:lstStyle/>
            <a:p>
              <a:r>
                <a:rPr lang="en-GB" sz="1100" b="1" dirty="0">
                  <a:solidFill>
                    <a:schemeClr val="accent1"/>
                  </a:solidFill>
                  <a:latin typeface="+mj-lt"/>
                </a:rPr>
                <a:t>Research context: </a:t>
              </a:r>
            </a:p>
            <a:p>
              <a:endParaRPr lang="en-GB" sz="1100" b="1" dirty="0">
                <a:solidFill>
                  <a:schemeClr val="accent1"/>
                </a:solidFill>
                <a:latin typeface="+mj-lt"/>
              </a:endParaRPr>
            </a:p>
            <a:p>
              <a:r>
                <a:rPr lang="en-GB" sz="1100" dirty="0">
                  <a:latin typeface="+mj-lt"/>
                </a:rPr>
                <a:t>Live-to-digital - a live performance, event or experience, captured and distributed digitally, through television, online, cinemas or other venues - has risen rapidly to prominence within the arts and the broader entertainment sector over the last decade. In 2016 Arts Council England commissioned AEA Consulting to assess the impact of live-to-digital on theatre. That </a:t>
              </a:r>
              <a:r>
                <a:rPr lang="en-GB" sz="1100" dirty="0">
                  <a:solidFill>
                    <a:srgbClr val="FF0000"/>
                  </a:solidFill>
                  <a:latin typeface="+mj-lt"/>
                  <a:hlinkClick r:id="rId2"/>
                </a:rPr>
                <a:t>study</a:t>
              </a:r>
              <a:r>
                <a:rPr lang="en-GB" sz="1100" dirty="0">
                  <a:solidFill>
                    <a:srgbClr val="FF0000"/>
                  </a:solidFill>
                  <a:latin typeface="+mj-lt"/>
                </a:rPr>
                <a:t> </a:t>
              </a:r>
              <a:r>
                <a:rPr lang="en-GB" sz="1100" dirty="0">
                  <a:latin typeface="+mj-lt"/>
                </a:rPr>
                <a:t>reported a gap in evidence about the impact of live-to-digital on other artforms</a:t>
              </a:r>
            </a:p>
            <a:p>
              <a:endParaRPr lang="en-GB" sz="1100" dirty="0">
                <a:latin typeface="+mj-lt"/>
              </a:endParaRPr>
            </a:p>
            <a:p>
              <a:r>
                <a:rPr lang="en-GB" sz="1100" dirty="0">
                  <a:latin typeface="+mj-lt"/>
                </a:rPr>
                <a:t>In 2017 MTM was commissioned to explore the effects of live-to-digital work on audiences and on arts and cultural organisations for artforms and cultural activity not covered by the theatre study: opera, music, dance, combined arts, visual arts, museums and literature</a:t>
              </a:r>
            </a:p>
          </p:txBody>
        </p:sp>
      </p:grpSp>
      <p:grpSp>
        <p:nvGrpSpPr>
          <p:cNvPr id="33" name="Group 32">
            <a:extLst>
              <a:ext uri="{FF2B5EF4-FFF2-40B4-BE49-F238E27FC236}">
                <a16:creationId xmlns:a16="http://schemas.microsoft.com/office/drawing/2014/main" id="{7ABD453F-4409-40C1-B94E-4FD6CC5E7E51}"/>
              </a:ext>
            </a:extLst>
          </p:cNvPr>
          <p:cNvGrpSpPr/>
          <p:nvPr/>
        </p:nvGrpSpPr>
        <p:grpSpPr>
          <a:xfrm>
            <a:off x="310016" y="3624944"/>
            <a:ext cx="8523968" cy="3001199"/>
            <a:chOff x="359997" y="1328006"/>
            <a:chExt cx="4187509" cy="877426"/>
          </a:xfrm>
        </p:grpSpPr>
        <p:sp>
          <p:nvSpPr>
            <p:cNvPr id="34" name="Rounded Rectangle 43">
              <a:extLst>
                <a:ext uri="{FF2B5EF4-FFF2-40B4-BE49-F238E27FC236}">
                  <a16:creationId xmlns:a16="http://schemas.microsoft.com/office/drawing/2014/main" id="{F99B792D-1625-4C5F-B023-73C1842F1F3B}"/>
                </a:ext>
              </a:extLst>
            </p:cNvPr>
            <p:cNvSpPr/>
            <p:nvPr/>
          </p:nvSpPr>
          <p:spPr>
            <a:xfrm>
              <a:off x="359997" y="1328006"/>
              <a:ext cx="4187509" cy="877335"/>
            </a:xfrm>
            <a:prstGeom prst="roundRect">
              <a:avLst/>
            </a:prstGeom>
            <a:solidFill>
              <a:schemeClr val="bg2"/>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sp>
          <p:nvSpPr>
            <p:cNvPr id="35" name="TextBox 34">
              <a:extLst>
                <a:ext uri="{FF2B5EF4-FFF2-40B4-BE49-F238E27FC236}">
                  <a16:creationId xmlns:a16="http://schemas.microsoft.com/office/drawing/2014/main" id="{559815A2-721C-44B6-9E1D-F81323D9AB75}"/>
                </a:ext>
              </a:extLst>
            </p:cNvPr>
            <p:cNvSpPr txBox="1"/>
            <p:nvPr/>
          </p:nvSpPr>
          <p:spPr>
            <a:xfrm>
              <a:off x="398167" y="1402971"/>
              <a:ext cx="4149339" cy="802461"/>
            </a:xfrm>
            <a:prstGeom prst="rect">
              <a:avLst/>
            </a:prstGeom>
            <a:noFill/>
          </p:spPr>
          <p:txBody>
            <a:bodyPr wrap="square" lIns="18000" tIns="18000" rIns="18000" bIns="18000" rtlCol="0">
              <a:spAutoFit/>
            </a:bodyPr>
            <a:lstStyle/>
            <a:p>
              <a:r>
                <a:rPr lang="en-GB" sz="1100" b="1" dirty="0">
                  <a:solidFill>
                    <a:schemeClr val="accent1"/>
                  </a:solidFill>
                  <a:latin typeface="+mj-lt"/>
                </a:rPr>
                <a:t>Research Questions: </a:t>
              </a:r>
            </a:p>
            <a:p>
              <a:endParaRPr lang="en-GB" sz="1100" dirty="0">
                <a:latin typeface="+mj-lt"/>
              </a:endParaRPr>
            </a:p>
            <a:p>
              <a:r>
                <a:rPr lang="en-GB" sz="1100" dirty="0">
                  <a:latin typeface="+mj-lt"/>
                </a:rPr>
                <a:t>To establish:</a:t>
              </a:r>
            </a:p>
            <a:p>
              <a:pPr marL="171450" indent="-171450">
                <a:buFont typeface="Arial" panose="020B0604020202020204" pitchFamily="34" charset="0"/>
                <a:buChar char="•"/>
              </a:pPr>
              <a:r>
                <a:rPr lang="en-GB" sz="1100" dirty="0">
                  <a:latin typeface="+mj-lt"/>
                </a:rPr>
                <a:t>Who is engaging with live-to-digital, what are they engaging with and what motivates them?</a:t>
              </a:r>
            </a:p>
            <a:p>
              <a:pPr marL="171450" indent="-171450">
                <a:buFont typeface="Arial" panose="020B0604020202020204" pitchFamily="34" charset="0"/>
                <a:buChar char="•"/>
              </a:pPr>
              <a:r>
                <a:rPr lang="en-GB" sz="1100" dirty="0">
                  <a:latin typeface="+mj-lt"/>
                </a:rPr>
                <a:t>How does the ‘real-world’ arts experience compare to the live-to-digital one?</a:t>
              </a:r>
            </a:p>
            <a:p>
              <a:pPr marL="171450" indent="-171450">
                <a:buFont typeface="Arial" panose="020B0604020202020204" pitchFamily="34" charset="0"/>
                <a:buChar char="•"/>
              </a:pPr>
              <a:r>
                <a:rPr lang="en-GB" sz="1100" dirty="0">
                  <a:latin typeface="+mj-lt"/>
                </a:rPr>
                <a:t>What impact is live-to-digital having on audiences for ‘real-world’ performances and events?</a:t>
              </a:r>
            </a:p>
            <a:p>
              <a:pPr marL="171450" indent="-171450">
                <a:buFont typeface="Arial" panose="020B0604020202020204" pitchFamily="34" charset="0"/>
                <a:buChar char="•"/>
              </a:pPr>
              <a:r>
                <a:rPr lang="en-GB" sz="1100" dirty="0">
                  <a:latin typeface="+mj-lt"/>
                </a:rPr>
                <a:t>What is the future propensity for audiences to consume live-to-digital?</a:t>
              </a:r>
            </a:p>
            <a:p>
              <a:pPr marL="171450" indent="-171450">
                <a:buFont typeface="Arial" panose="020B0604020202020204" pitchFamily="34" charset="0"/>
                <a:buChar char="•"/>
              </a:pPr>
              <a:r>
                <a:rPr lang="en-GB" sz="1100" dirty="0">
                  <a:latin typeface="+mj-lt"/>
                </a:rPr>
                <a:t>What organisations are supplying live-to-digital work and what does it look like?</a:t>
              </a:r>
            </a:p>
            <a:p>
              <a:pPr marL="171450" indent="-171450">
                <a:buFont typeface="Arial" panose="020B0604020202020204" pitchFamily="34" charset="0"/>
                <a:buChar char="•"/>
              </a:pPr>
              <a:r>
                <a:rPr lang="en-GB" sz="1100" dirty="0">
                  <a:latin typeface="+mj-lt"/>
                </a:rPr>
                <a:t>Through which channels are arts organisations distributing their live-to-digital work?</a:t>
              </a:r>
            </a:p>
            <a:p>
              <a:pPr marL="171450" indent="-171450">
                <a:buFont typeface="Arial" panose="020B0604020202020204" pitchFamily="34" charset="0"/>
                <a:buChar char="•"/>
              </a:pPr>
              <a:r>
                <a:rPr lang="en-GB" sz="1100" dirty="0">
                  <a:latin typeface="+mj-lt"/>
                </a:rPr>
                <a:t>What are the motivations, opportunities and barriers for arts and cultural organisations to engage in live to digital?</a:t>
              </a:r>
            </a:p>
            <a:p>
              <a:pPr marL="171450" indent="-171450">
                <a:buFont typeface="Arial" panose="020B0604020202020204" pitchFamily="34" charset="0"/>
                <a:buChar char="•"/>
              </a:pPr>
              <a:r>
                <a:rPr lang="en-GB" sz="1100" dirty="0">
                  <a:latin typeface="+mj-lt"/>
                </a:rPr>
                <a:t>Have touring patterns and/or programming decisions been affected by live-to-digital? </a:t>
              </a:r>
            </a:p>
            <a:p>
              <a:pPr marL="171450" indent="-171450">
                <a:buFont typeface="Arial" panose="020B0604020202020204" pitchFamily="34" charset="0"/>
                <a:buChar char="•"/>
              </a:pPr>
              <a:r>
                <a:rPr lang="en-GB" sz="1100" dirty="0">
                  <a:latin typeface="+mj-lt"/>
                </a:rPr>
                <a:t>What are the opportunities and barriers for smaller arts and cultural organisations to create live to digital content, and for arts and cultural organisation in different regions of England? </a:t>
              </a:r>
            </a:p>
            <a:p>
              <a:pPr marL="171450" indent="-171450">
                <a:buFont typeface="Arial" panose="020B0604020202020204" pitchFamily="34" charset="0"/>
                <a:buChar char="•"/>
              </a:pPr>
              <a:r>
                <a:rPr lang="en-GB" sz="1100" dirty="0">
                  <a:latin typeface="+mj-lt"/>
                </a:rPr>
                <a:t>What are the opportunities for arts organisations to partner with each other to create live-to-digital? </a:t>
              </a:r>
            </a:p>
            <a:p>
              <a:endParaRPr lang="en-GB" sz="1100" b="1" dirty="0">
                <a:solidFill>
                  <a:schemeClr val="accent1"/>
                </a:solidFill>
                <a:latin typeface="+mj-lt"/>
              </a:endParaRPr>
            </a:p>
            <a:p>
              <a:pPr marL="171450" lvl="0" indent="-171450">
                <a:buFont typeface="Arial" panose="020B0604020202020204" pitchFamily="34" charset="0"/>
                <a:buChar char="•"/>
              </a:pPr>
              <a:endParaRPr lang="en-GB" sz="1100" dirty="0">
                <a:latin typeface="+mj-lt"/>
              </a:endParaRPr>
            </a:p>
          </p:txBody>
        </p:sp>
      </p:grpSp>
    </p:spTree>
    <p:extLst>
      <p:ext uri="{BB962C8B-B14F-4D97-AF65-F5344CB8AC3E}">
        <p14:creationId xmlns:p14="http://schemas.microsoft.com/office/powerpoint/2010/main" val="26717098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D72D1-F16B-4116-91D1-FE1AF14D973F}"/>
              </a:ext>
            </a:extLst>
          </p:cNvPr>
          <p:cNvSpPr>
            <a:spLocks noGrp="1"/>
          </p:cNvSpPr>
          <p:nvPr>
            <p:ph type="title"/>
          </p:nvPr>
        </p:nvSpPr>
        <p:spPr/>
        <p:txBody>
          <a:bodyPr/>
          <a:lstStyle/>
          <a:p>
            <a:r>
              <a:rPr lang="en-GB" dirty="0"/>
              <a:t>We also conducted expert interviews with 21 arts and culture organisations </a:t>
            </a:r>
          </a:p>
        </p:txBody>
      </p:sp>
      <p:sp>
        <p:nvSpPr>
          <p:cNvPr id="3" name="Text Placeholder 2">
            <a:extLst>
              <a:ext uri="{FF2B5EF4-FFF2-40B4-BE49-F238E27FC236}">
                <a16:creationId xmlns:a16="http://schemas.microsoft.com/office/drawing/2014/main" id="{35111CBA-E4B7-4986-8C23-BB2D9F438A20}"/>
              </a:ext>
            </a:extLst>
          </p:cNvPr>
          <p:cNvSpPr>
            <a:spLocks noGrp="1"/>
          </p:cNvSpPr>
          <p:nvPr>
            <p:ph type="body" sz="quarter" idx="12"/>
          </p:nvPr>
        </p:nvSpPr>
        <p:spPr/>
        <p:txBody>
          <a:bodyPr/>
          <a:lstStyle/>
          <a:p>
            <a:r>
              <a:rPr lang="en-GB" dirty="0"/>
              <a:t>Appendix</a:t>
            </a:r>
          </a:p>
        </p:txBody>
      </p:sp>
      <p:sp>
        <p:nvSpPr>
          <p:cNvPr id="5" name="TextBox 4">
            <a:extLst>
              <a:ext uri="{FF2B5EF4-FFF2-40B4-BE49-F238E27FC236}">
                <a16:creationId xmlns:a16="http://schemas.microsoft.com/office/drawing/2014/main" id="{D5D0E632-A203-4BE5-AFC9-E56916C52C06}"/>
              </a:ext>
            </a:extLst>
          </p:cNvPr>
          <p:cNvSpPr txBox="1"/>
          <p:nvPr/>
        </p:nvSpPr>
        <p:spPr>
          <a:xfrm>
            <a:off x="359998" y="2599307"/>
            <a:ext cx="3815395" cy="4376001"/>
          </a:xfrm>
          <a:prstGeom prst="rect">
            <a:avLst/>
          </a:prstGeom>
          <a:noFill/>
        </p:spPr>
        <p:txBody>
          <a:bodyPr wrap="square" lIns="18000" tIns="18000" rIns="18000" bIns="18000" rtlCol="0">
            <a:spAutoFit/>
          </a:bodyPr>
          <a:lstStyle/>
          <a:p>
            <a:r>
              <a:rPr lang="en-GB" sz="1400" b="1" dirty="0">
                <a:latin typeface="+mj-lt"/>
              </a:rPr>
              <a:t>List of organisations interviewed:</a:t>
            </a:r>
          </a:p>
          <a:p>
            <a:endParaRPr lang="en-GB" sz="1400" dirty="0">
              <a:latin typeface="+mj-lt"/>
            </a:endParaRPr>
          </a:p>
          <a:p>
            <a:pPr marL="285750" indent="-285750">
              <a:spcBef>
                <a:spcPts val="600"/>
              </a:spcBef>
              <a:spcAft>
                <a:spcPts val="600"/>
              </a:spcAft>
              <a:buFont typeface="Arial" panose="020B0604020202020204" pitchFamily="34" charset="0"/>
              <a:buChar char="•"/>
            </a:pPr>
            <a:r>
              <a:rPr lang="en-GB" sz="1400" dirty="0">
                <a:latin typeface="+mj-lt"/>
              </a:rPr>
              <a:t>Abdandon Normal Devices</a:t>
            </a:r>
          </a:p>
          <a:p>
            <a:pPr marL="285750" indent="-285750">
              <a:spcBef>
                <a:spcPts val="600"/>
              </a:spcBef>
              <a:spcAft>
                <a:spcPts val="600"/>
              </a:spcAft>
              <a:buFont typeface="Arial" panose="020B0604020202020204" pitchFamily="34" charset="0"/>
              <a:buChar char="•"/>
            </a:pPr>
            <a:r>
              <a:rPr lang="en-GB" sz="1400" dirty="0">
                <a:latin typeface="+mj-lt"/>
              </a:rPr>
              <a:t>BALTIC</a:t>
            </a:r>
          </a:p>
          <a:p>
            <a:pPr marL="285750" indent="-285750">
              <a:spcBef>
                <a:spcPts val="600"/>
              </a:spcBef>
              <a:spcAft>
                <a:spcPts val="600"/>
              </a:spcAft>
              <a:buFont typeface="Arial" panose="020B0604020202020204" pitchFamily="34" charset="0"/>
              <a:buChar char="•"/>
            </a:pPr>
            <a:r>
              <a:rPr lang="en-GB" sz="1400" dirty="0">
                <a:latin typeface="+mj-lt"/>
              </a:rPr>
              <a:t>BBC Arts</a:t>
            </a:r>
          </a:p>
          <a:p>
            <a:pPr marL="285750" indent="-285750">
              <a:spcBef>
                <a:spcPts val="600"/>
              </a:spcBef>
              <a:spcAft>
                <a:spcPts val="600"/>
              </a:spcAft>
              <a:buFont typeface="Arial" panose="020B0604020202020204" pitchFamily="34" charset="0"/>
              <a:buChar char="•"/>
            </a:pPr>
            <a:r>
              <a:rPr lang="en-GB" sz="1400" dirty="0">
                <a:latin typeface="+mj-lt"/>
              </a:rPr>
              <a:t>Bristol Culture</a:t>
            </a:r>
          </a:p>
          <a:p>
            <a:pPr marL="285750" indent="-285750">
              <a:spcBef>
                <a:spcPts val="600"/>
              </a:spcBef>
              <a:spcAft>
                <a:spcPts val="600"/>
              </a:spcAft>
              <a:buFont typeface="Arial" panose="020B0604020202020204" pitchFamily="34" charset="0"/>
              <a:buChar char="•"/>
            </a:pPr>
            <a:r>
              <a:rPr lang="en-GB" sz="1400" dirty="0">
                <a:latin typeface="+mj-lt"/>
              </a:rPr>
              <a:t>CVAN EM</a:t>
            </a:r>
          </a:p>
          <a:p>
            <a:pPr marL="285750" indent="-285750">
              <a:spcBef>
                <a:spcPts val="600"/>
              </a:spcBef>
              <a:spcAft>
                <a:spcPts val="600"/>
              </a:spcAft>
              <a:buFont typeface="Arial" panose="020B0604020202020204" pitchFamily="34" charset="0"/>
              <a:buChar char="•"/>
            </a:pPr>
            <a:r>
              <a:rPr lang="en-GB" sz="1400" dirty="0">
                <a:latin typeface="+mj-lt"/>
              </a:rPr>
              <a:t>Event Cinema Association </a:t>
            </a:r>
          </a:p>
          <a:p>
            <a:pPr marL="285750" indent="-285750">
              <a:spcBef>
                <a:spcPts val="600"/>
              </a:spcBef>
              <a:spcAft>
                <a:spcPts val="600"/>
              </a:spcAft>
              <a:buFont typeface="Arial" panose="020B0604020202020204" pitchFamily="34" charset="0"/>
              <a:buChar char="•"/>
            </a:pPr>
            <a:r>
              <a:rPr lang="en-GB" sz="1400" dirty="0">
                <a:latin typeface="+mj-lt"/>
              </a:rPr>
              <a:t>Ex Cathedra</a:t>
            </a:r>
          </a:p>
          <a:p>
            <a:pPr marL="285750" indent="-285750">
              <a:spcBef>
                <a:spcPts val="600"/>
              </a:spcBef>
              <a:spcAft>
                <a:spcPts val="600"/>
              </a:spcAft>
              <a:buFont typeface="Arial" panose="020B0604020202020204" pitchFamily="34" charset="0"/>
              <a:buChar char="•"/>
            </a:pPr>
            <a:r>
              <a:rPr lang="en-GB" sz="1400" dirty="0">
                <a:latin typeface="+mj-lt"/>
              </a:rPr>
              <a:t>FACT</a:t>
            </a:r>
          </a:p>
          <a:p>
            <a:pPr marL="285750" indent="-285750">
              <a:spcBef>
                <a:spcPts val="600"/>
              </a:spcBef>
              <a:spcAft>
                <a:spcPts val="600"/>
              </a:spcAft>
              <a:buFont typeface="Arial" panose="020B0604020202020204" pitchFamily="34" charset="0"/>
              <a:buChar char="•"/>
            </a:pPr>
            <a:r>
              <a:rPr lang="en-GB" sz="1400" dirty="0">
                <a:latin typeface="+mj-lt"/>
              </a:rPr>
              <a:t>Glyndebourne </a:t>
            </a:r>
          </a:p>
          <a:p>
            <a:pPr marL="285750" indent="-285750">
              <a:spcBef>
                <a:spcPts val="600"/>
              </a:spcBef>
              <a:spcAft>
                <a:spcPts val="600"/>
              </a:spcAft>
              <a:buFont typeface="Arial" panose="020B0604020202020204" pitchFamily="34" charset="0"/>
              <a:buChar char="•"/>
            </a:pPr>
            <a:r>
              <a:rPr lang="en-GB" sz="1400" dirty="0">
                <a:latin typeface="+mj-lt"/>
              </a:rPr>
              <a:t>Green Rock </a:t>
            </a:r>
          </a:p>
          <a:p>
            <a:endParaRPr lang="en-GB" sz="1400" dirty="0">
              <a:latin typeface="+mj-lt"/>
            </a:endParaRPr>
          </a:p>
        </p:txBody>
      </p:sp>
      <p:sp>
        <p:nvSpPr>
          <p:cNvPr id="7" name="Rounded Rectangle 4">
            <a:extLst>
              <a:ext uri="{FF2B5EF4-FFF2-40B4-BE49-F238E27FC236}">
                <a16:creationId xmlns:a16="http://schemas.microsoft.com/office/drawing/2014/main" id="{2273099B-811E-46D4-9D85-26283239F41D}"/>
              </a:ext>
            </a:extLst>
          </p:cNvPr>
          <p:cNvSpPr/>
          <p:nvPr/>
        </p:nvSpPr>
        <p:spPr>
          <a:xfrm>
            <a:off x="360000" y="1739710"/>
            <a:ext cx="8611722" cy="679918"/>
          </a:xfrm>
          <a:prstGeom prst="roundRect">
            <a:avLst/>
          </a:prstGeom>
          <a:no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spcBef>
                <a:spcPts val="300"/>
              </a:spcBef>
              <a:spcAft>
                <a:spcPts val="300"/>
              </a:spcAft>
            </a:pPr>
            <a:r>
              <a:rPr lang="en-GB" sz="1100" b="1" dirty="0">
                <a:solidFill>
                  <a:schemeClr val="tx1"/>
                </a:solidFill>
                <a:latin typeface="Century Gothic" pitchFamily="34" charset="0"/>
              </a:rPr>
              <a:t>What? </a:t>
            </a:r>
            <a:r>
              <a:rPr lang="en-GB" sz="1100" b="1" dirty="0">
                <a:solidFill>
                  <a:schemeClr val="accent2"/>
                </a:solidFill>
                <a:latin typeface="Century Gothic" pitchFamily="34" charset="0"/>
              </a:rPr>
              <a:t>21 telephone interviews with a range of arts and culture organisations across art forms</a:t>
            </a:r>
          </a:p>
          <a:p>
            <a:pPr>
              <a:spcBef>
                <a:spcPts val="300"/>
              </a:spcBef>
              <a:spcAft>
                <a:spcPts val="300"/>
              </a:spcAft>
            </a:pPr>
            <a:r>
              <a:rPr lang="en-GB" sz="1100" b="1" dirty="0">
                <a:solidFill>
                  <a:schemeClr val="tx1"/>
                </a:solidFill>
                <a:latin typeface="Century Gothic" pitchFamily="34" charset="0"/>
              </a:rPr>
              <a:t>Why? </a:t>
            </a:r>
            <a:r>
              <a:rPr lang="en-GB" sz="1100" i="1" dirty="0">
                <a:solidFill>
                  <a:schemeClr val="tx1"/>
                </a:solidFill>
                <a:latin typeface="Century Gothic" pitchFamily="34" charset="0"/>
              </a:rPr>
              <a:t>to gain in depth insights into live-to-digital practice, including that  of a number of key organisations across artforms </a:t>
            </a:r>
          </a:p>
        </p:txBody>
      </p:sp>
      <p:sp>
        <p:nvSpPr>
          <p:cNvPr id="8" name="TextBox 7">
            <a:extLst>
              <a:ext uri="{FF2B5EF4-FFF2-40B4-BE49-F238E27FC236}">
                <a16:creationId xmlns:a16="http://schemas.microsoft.com/office/drawing/2014/main" id="{6357A535-C492-4D75-BF94-78508F2E4B7B}"/>
              </a:ext>
            </a:extLst>
          </p:cNvPr>
          <p:cNvSpPr txBox="1"/>
          <p:nvPr/>
        </p:nvSpPr>
        <p:spPr>
          <a:xfrm>
            <a:off x="4345497" y="2599307"/>
            <a:ext cx="3815395" cy="4237502"/>
          </a:xfrm>
          <a:prstGeom prst="rect">
            <a:avLst/>
          </a:prstGeom>
          <a:noFill/>
        </p:spPr>
        <p:txBody>
          <a:bodyPr wrap="square" lIns="18000" tIns="18000" rIns="18000" bIns="18000" rtlCol="0">
            <a:spAutoFit/>
          </a:bodyPr>
          <a:lstStyle/>
          <a:p>
            <a:pPr marL="285750" indent="-285750">
              <a:spcBef>
                <a:spcPts val="600"/>
              </a:spcBef>
              <a:spcAft>
                <a:spcPts val="600"/>
              </a:spcAft>
              <a:buFont typeface="Arial" panose="020B0604020202020204" pitchFamily="34" charset="0"/>
              <a:buChar char="•"/>
            </a:pPr>
            <a:r>
              <a:rPr lang="en-GB" sz="1400" dirty="0" err="1">
                <a:latin typeface="+mj-lt"/>
              </a:rPr>
              <a:t>Kaleider</a:t>
            </a:r>
            <a:r>
              <a:rPr lang="en-GB" sz="1400" dirty="0">
                <a:latin typeface="+mj-lt"/>
              </a:rPr>
              <a:t> </a:t>
            </a:r>
          </a:p>
          <a:p>
            <a:pPr marL="285750" indent="-285750">
              <a:spcBef>
                <a:spcPts val="600"/>
              </a:spcBef>
              <a:spcAft>
                <a:spcPts val="600"/>
              </a:spcAft>
              <a:buFont typeface="Arial" panose="020B0604020202020204" pitchFamily="34" charset="0"/>
              <a:buChar char="•"/>
            </a:pPr>
            <a:r>
              <a:rPr lang="en-GB" sz="1400" dirty="0">
                <a:latin typeface="+mj-lt"/>
              </a:rPr>
              <a:t>Manchester International Festival</a:t>
            </a:r>
          </a:p>
          <a:p>
            <a:pPr marL="285750" indent="-285750">
              <a:spcBef>
                <a:spcPts val="600"/>
              </a:spcBef>
              <a:spcAft>
                <a:spcPts val="600"/>
              </a:spcAft>
              <a:buFont typeface="Arial" panose="020B0604020202020204" pitchFamily="34" charset="0"/>
              <a:buChar char="•"/>
            </a:pPr>
            <a:r>
              <a:rPr lang="en-GB" sz="1400" dirty="0">
                <a:latin typeface="+mj-lt"/>
              </a:rPr>
              <a:t>Random International </a:t>
            </a:r>
          </a:p>
          <a:p>
            <a:pPr marL="285750" indent="-285750">
              <a:spcBef>
                <a:spcPts val="600"/>
              </a:spcBef>
              <a:spcAft>
                <a:spcPts val="600"/>
              </a:spcAft>
              <a:buFont typeface="Arial" panose="020B0604020202020204" pitchFamily="34" charset="0"/>
              <a:buChar char="•"/>
            </a:pPr>
            <a:r>
              <a:rPr lang="en-GB" sz="1400" dirty="0">
                <a:latin typeface="+mj-lt"/>
              </a:rPr>
              <a:t>Roundhouse</a:t>
            </a:r>
          </a:p>
          <a:p>
            <a:pPr marL="285750" indent="-285750">
              <a:spcBef>
                <a:spcPts val="600"/>
              </a:spcBef>
              <a:spcAft>
                <a:spcPts val="600"/>
              </a:spcAft>
              <a:buFont typeface="Arial" panose="020B0604020202020204" pitchFamily="34" charset="0"/>
              <a:buChar char="•"/>
            </a:pPr>
            <a:r>
              <a:rPr lang="en-GB" sz="1400" dirty="0">
                <a:latin typeface="+mj-lt"/>
              </a:rPr>
              <a:t>Royal Opera House</a:t>
            </a:r>
          </a:p>
          <a:p>
            <a:pPr marL="285750" indent="-285750">
              <a:spcBef>
                <a:spcPts val="600"/>
              </a:spcBef>
              <a:spcAft>
                <a:spcPts val="600"/>
              </a:spcAft>
              <a:buFont typeface="Arial" panose="020B0604020202020204" pitchFamily="34" charset="0"/>
              <a:buChar char="•"/>
            </a:pPr>
            <a:r>
              <a:rPr lang="en-GB" sz="1400" dirty="0">
                <a:latin typeface="+mj-lt"/>
              </a:rPr>
              <a:t>Sadler’s Wells </a:t>
            </a:r>
          </a:p>
          <a:p>
            <a:pPr marL="285750" indent="-285750">
              <a:spcBef>
                <a:spcPts val="600"/>
              </a:spcBef>
              <a:spcAft>
                <a:spcPts val="600"/>
              </a:spcAft>
              <a:buFont typeface="Arial" panose="020B0604020202020204" pitchFamily="34" charset="0"/>
              <a:buChar char="•"/>
            </a:pPr>
            <a:r>
              <a:rPr lang="en-GB" sz="1400" dirty="0">
                <a:latin typeface="+mj-lt"/>
              </a:rPr>
              <a:t>Sky Arts</a:t>
            </a:r>
          </a:p>
          <a:p>
            <a:pPr marL="285750" indent="-285750">
              <a:spcBef>
                <a:spcPts val="600"/>
              </a:spcBef>
              <a:spcAft>
                <a:spcPts val="600"/>
              </a:spcAft>
              <a:buFont typeface="Arial" panose="020B0604020202020204" pitchFamily="34" charset="0"/>
              <a:buChar char="•"/>
            </a:pPr>
            <a:r>
              <a:rPr lang="en-GB" sz="1400" dirty="0">
                <a:latin typeface="+mj-lt"/>
              </a:rPr>
              <a:t>Sound &amp; Music </a:t>
            </a:r>
          </a:p>
          <a:p>
            <a:pPr marL="285750" indent="-285750">
              <a:spcBef>
                <a:spcPts val="600"/>
              </a:spcBef>
              <a:spcAft>
                <a:spcPts val="600"/>
              </a:spcAft>
              <a:buFont typeface="Arial" panose="020B0604020202020204" pitchFamily="34" charset="0"/>
              <a:buChar char="•"/>
            </a:pPr>
            <a:r>
              <a:rPr lang="en-GB" sz="1400" dirty="0">
                <a:latin typeface="+mj-lt"/>
              </a:rPr>
              <a:t>Tyne &amp; Wear Archives &amp; Museums</a:t>
            </a:r>
          </a:p>
          <a:p>
            <a:pPr marL="285750" indent="-285750">
              <a:spcBef>
                <a:spcPts val="600"/>
              </a:spcBef>
              <a:spcAft>
                <a:spcPts val="600"/>
              </a:spcAft>
              <a:buFont typeface="Arial" panose="020B0604020202020204" pitchFamily="34" charset="0"/>
              <a:buChar char="•"/>
            </a:pPr>
            <a:r>
              <a:rPr lang="en-GB" sz="1400" dirty="0">
                <a:latin typeface="+mj-lt"/>
              </a:rPr>
              <a:t>Tate </a:t>
            </a:r>
          </a:p>
          <a:p>
            <a:pPr marL="285750" indent="-285750">
              <a:spcBef>
                <a:spcPts val="600"/>
              </a:spcBef>
              <a:spcAft>
                <a:spcPts val="600"/>
              </a:spcAft>
              <a:buFont typeface="Arial" panose="020B0604020202020204" pitchFamily="34" charset="0"/>
              <a:buChar char="•"/>
            </a:pPr>
            <a:r>
              <a:rPr lang="en-GB" sz="1400" dirty="0">
                <a:latin typeface="+mj-lt"/>
              </a:rPr>
              <a:t>The Space </a:t>
            </a:r>
          </a:p>
          <a:p>
            <a:endParaRPr lang="en-GB" sz="1400" dirty="0">
              <a:latin typeface="+mj-lt"/>
            </a:endParaRPr>
          </a:p>
        </p:txBody>
      </p:sp>
    </p:spTree>
    <p:extLst>
      <p:ext uri="{BB962C8B-B14F-4D97-AF65-F5344CB8AC3E}">
        <p14:creationId xmlns:p14="http://schemas.microsoft.com/office/powerpoint/2010/main" val="24090854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D72D1-F16B-4116-91D1-FE1AF14D973F}"/>
              </a:ext>
            </a:extLst>
          </p:cNvPr>
          <p:cNvSpPr>
            <a:spLocks noGrp="1"/>
          </p:cNvSpPr>
          <p:nvPr>
            <p:ph type="title"/>
          </p:nvPr>
        </p:nvSpPr>
        <p:spPr/>
        <p:txBody>
          <a:bodyPr/>
          <a:lstStyle/>
          <a:p>
            <a:r>
              <a:rPr lang="en-GB" dirty="0"/>
              <a:t>Through our supply-side survey, we heard from over 200 organisations about their experience of live-to-digital</a:t>
            </a:r>
          </a:p>
        </p:txBody>
      </p:sp>
      <p:sp>
        <p:nvSpPr>
          <p:cNvPr id="7" name="Rounded Rectangle 4">
            <a:extLst>
              <a:ext uri="{FF2B5EF4-FFF2-40B4-BE49-F238E27FC236}">
                <a16:creationId xmlns:a16="http://schemas.microsoft.com/office/drawing/2014/main" id="{9CE3457C-2910-436D-9E7A-25554D02D877}"/>
              </a:ext>
            </a:extLst>
          </p:cNvPr>
          <p:cNvSpPr/>
          <p:nvPr/>
        </p:nvSpPr>
        <p:spPr>
          <a:xfrm>
            <a:off x="360000" y="1739710"/>
            <a:ext cx="8424507" cy="679918"/>
          </a:xfrm>
          <a:prstGeom prst="roundRect">
            <a:avLst/>
          </a:prstGeom>
          <a:ln/>
        </p:spPr>
        <p:style>
          <a:lnRef idx="2">
            <a:schemeClr val="accent1"/>
          </a:lnRef>
          <a:fillRef idx="1">
            <a:schemeClr val="lt1"/>
          </a:fillRef>
          <a:effectRef idx="0">
            <a:schemeClr val="accent1"/>
          </a:effectRef>
          <a:fontRef idx="minor">
            <a:schemeClr val="dk1"/>
          </a:fontRef>
        </p:style>
        <p:txBody>
          <a:bodyPr lIns="36000" tIns="36000" rIns="36000" bIns="36000" rtlCol="0" anchor="ctr"/>
          <a:lstStyle/>
          <a:p>
            <a:pPr>
              <a:spcBef>
                <a:spcPts val="300"/>
              </a:spcBef>
              <a:spcAft>
                <a:spcPts val="300"/>
              </a:spcAft>
            </a:pPr>
            <a:r>
              <a:rPr lang="en-GB" sz="1100" b="1" dirty="0">
                <a:solidFill>
                  <a:schemeClr val="tx1"/>
                </a:solidFill>
                <a:latin typeface="Century Gothic" pitchFamily="34" charset="0"/>
              </a:rPr>
              <a:t>What? </a:t>
            </a:r>
            <a:r>
              <a:rPr lang="en-GB" sz="1100" b="1" dirty="0">
                <a:solidFill>
                  <a:schemeClr val="accent1"/>
                </a:solidFill>
                <a:latin typeface="Century Gothic" pitchFamily="34" charset="0"/>
              </a:rPr>
              <a:t>Online survey of arts and culture organisations, sampled from the Digital Culture Survey participant set</a:t>
            </a:r>
          </a:p>
          <a:p>
            <a:pPr>
              <a:spcBef>
                <a:spcPts val="300"/>
              </a:spcBef>
              <a:spcAft>
                <a:spcPts val="300"/>
              </a:spcAft>
            </a:pPr>
            <a:r>
              <a:rPr lang="en-GB" sz="1100" b="1" dirty="0">
                <a:solidFill>
                  <a:schemeClr val="tx1"/>
                </a:solidFill>
                <a:latin typeface="Century Gothic" pitchFamily="34" charset="0"/>
              </a:rPr>
              <a:t>Why? </a:t>
            </a:r>
            <a:r>
              <a:rPr lang="en-GB" sz="1100" i="1" dirty="0">
                <a:solidFill>
                  <a:schemeClr val="tx1"/>
                </a:solidFill>
                <a:latin typeface="Century Gothic" pitchFamily="34" charset="0"/>
              </a:rPr>
              <a:t>to gather quantitative measures from a broad range of arts organisations</a:t>
            </a:r>
          </a:p>
        </p:txBody>
      </p:sp>
      <p:graphicFrame>
        <p:nvGraphicFramePr>
          <p:cNvPr id="6" name="Chart 5">
            <a:extLst>
              <a:ext uri="{FF2B5EF4-FFF2-40B4-BE49-F238E27FC236}">
                <a16:creationId xmlns:a16="http://schemas.microsoft.com/office/drawing/2014/main" id="{6919C12B-A117-4C4C-9056-AD1F50D4B873}"/>
              </a:ext>
            </a:extLst>
          </p:cNvPr>
          <p:cNvGraphicFramePr/>
          <p:nvPr>
            <p:extLst/>
          </p:nvPr>
        </p:nvGraphicFramePr>
        <p:xfrm>
          <a:off x="106363" y="4515101"/>
          <a:ext cx="4943522" cy="22244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DB8D1A6F-1F4E-412B-AF80-44E1FE026C63}"/>
              </a:ext>
            </a:extLst>
          </p:cNvPr>
          <p:cNvGraphicFramePr/>
          <p:nvPr>
            <p:extLst/>
          </p:nvPr>
        </p:nvGraphicFramePr>
        <p:xfrm>
          <a:off x="5204098" y="2372500"/>
          <a:ext cx="3693116" cy="27540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24B54DEC-5D5A-4EDB-869E-06D99EF5D3F8}"/>
              </a:ext>
            </a:extLst>
          </p:cNvPr>
          <p:cNvGraphicFramePr/>
          <p:nvPr>
            <p:extLst/>
          </p:nvPr>
        </p:nvGraphicFramePr>
        <p:xfrm>
          <a:off x="5512524" y="4657920"/>
          <a:ext cx="2897008" cy="193882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21081FB6-7BBB-4646-ADB9-F155054B979E}"/>
              </a:ext>
            </a:extLst>
          </p:cNvPr>
          <p:cNvSpPr txBox="1"/>
          <p:nvPr/>
        </p:nvSpPr>
        <p:spPr>
          <a:xfrm>
            <a:off x="359998" y="2708363"/>
            <a:ext cx="4299088" cy="1267458"/>
          </a:xfrm>
          <a:prstGeom prst="rect">
            <a:avLst/>
          </a:prstGeom>
          <a:noFill/>
        </p:spPr>
        <p:txBody>
          <a:bodyPr wrap="square" lIns="18000" tIns="18000" rIns="18000" bIns="18000" rtlCol="0">
            <a:spAutoFit/>
          </a:bodyPr>
          <a:lstStyle/>
          <a:p>
            <a:pPr marL="285750" indent="-285750">
              <a:spcBef>
                <a:spcPts val="600"/>
              </a:spcBef>
              <a:buFontTx/>
              <a:buChar char="-"/>
            </a:pPr>
            <a:r>
              <a:rPr lang="en-GB" sz="1400" dirty="0">
                <a:latin typeface="+mj-lt"/>
              </a:rPr>
              <a:t>Input gathered from </a:t>
            </a:r>
            <a:r>
              <a:rPr lang="en-GB" sz="1400" b="1" dirty="0">
                <a:latin typeface="+mj-lt"/>
              </a:rPr>
              <a:t>211</a:t>
            </a:r>
            <a:r>
              <a:rPr lang="en-GB" sz="1400" dirty="0">
                <a:latin typeface="+mj-lt"/>
              </a:rPr>
              <a:t> organisations</a:t>
            </a:r>
          </a:p>
          <a:p>
            <a:pPr marL="285750" indent="-285750">
              <a:spcBef>
                <a:spcPts val="600"/>
              </a:spcBef>
              <a:buFontTx/>
              <a:buChar char="-"/>
            </a:pPr>
            <a:r>
              <a:rPr lang="en-GB" sz="1400" b="1" dirty="0">
                <a:latin typeface="+mj-lt"/>
              </a:rPr>
              <a:t>138 </a:t>
            </a:r>
            <a:r>
              <a:rPr lang="en-GB" sz="1400" dirty="0">
                <a:latin typeface="+mj-lt"/>
              </a:rPr>
              <a:t>had produced some type of live-to-digital content in 2016/17</a:t>
            </a:r>
          </a:p>
          <a:p>
            <a:pPr marL="285750" indent="-285750">
              <a:spcBef>
                <a:spcPts val="600"/>
              </a:spcBef>
              <a:buFontTx/>
              <a:buChar char="-"/>
            </a:pPr>
            <a:r>
              <a:rPr lang="en-GB" sz="1400" b="1" dirty="0">
                <a:latin typeface="+mj-lt"/>
              </a:rPr>
              <a:t>73 </a:t>
            </a:r>
            <a:r>
              <a:rPr lang="en-GB" sz="1400" dirty="0">
                <a:latin typeface="+mj-lt"/>
              </a:rPr>
              <a:t>had not produced any live to digital content</a:t>
            </a:r>
            <a:endParaRPr lang="en-GB" sz="1400" b="1" dirty="0">
              <a:latin typeface="+mj-lt"/>
            </a:endParaRPr>
          </a:p>
        </p:txBody>
      </p:sp>
      <p:sp>
        <p:nvSpPr>
          <p:cNvPr id="12" name="Text Placeholder 2">
            <a:extLst>
              <a:ext uri="{FF2B5EF4-FFF2-40B4-BE49-F238E27FC236}">
                <a16:creationId xmlns:a16="http://schemas.microsoft.com/office/drawing/2014/main" id="{18768F6E-5F38-4843-975C-FD688FFC6879}"/>
              </a:ext>
            </a:extLst>
          </p:cNvPr>
          <p:cNvSpPr>
            <a:spLocks noGrp="1"/>
          </p:cNvSpPr>
          <p:nvPr>
            <p:ph type="body" sz="quarter" idx="12"/>
          </p:nvPr>
        </p:nvSpPr>
        <p:spPr>
          <a:xfrm>
            <a:off x="359998" y="0"/>
            <a:ext cx="2662601" cy="289424"/>
          </a:xfrm>
        </p:spPr>
        <p:txBody>
          <a:bodyPr/>
          <a:lstStyle/>
          <a:p>
            <a:r>
              <a:rPr lang="en-GB" dirty="0"/>
              <a:t>Appendix</a:t>
            </a:r>
          </a:p>
        </p:txBody>
      </p:sp>
    </p:spTree>
    <p:extLst>
      <p:ext uri="{BB962C8B-B14F-4D97-AF65-F5344CB8AC3E}">
        <p14:creationId xmlns:p14="http://schemas.microsoft.com/office/powerpoint/2010/main" val="9505603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D72D1-F16B-4116-91D1-FE1AF14D973F}"/>
              </a:ext>
            </a:extLst>
          </p:cNvPr>
          <p:cNvSpPr>
            <a:spLocks noGrp="1"/>
          </p:cNvSpPr>
          <p:nvPr>
            <p:ph type="title"/>
          </p:nvPr>
        </p:nvSpPr>
        <p:spPr/>
        <p:txBody>
          <a:bodyPr/>
          <a:lstStyle/>
          <a:p>
            <a:r>
              <a:rPr lang="en-GB" dirty="0"/>
              <a:t>We undertook 4 x 2-hour discussion groups with current live-to-digital consumers </a:t>
            </a:r>
          </a:p>
        </p:txBody>
      </p:sp>
      <p:sp>
        <p:nvSpPr>
          <p:cNvPr id="6" name="Rounded Rectangle 4">
            <a:extLst>
              <a:ext uri="{FF2B5EF4-FFF2-40B4-BE49-F238E27FC236}">
                <a16:creationId xmlns:a16="http://schemas.microsoft.com/office/drawing/2014/main" id="{00D7F313-E1E4-4B53-A60B-AAA332DD3B27}"/>
              </a:ext>
            </a:extLst>
          </p:cNvPr>
          <p:cNvSpPr/>
          <p:nvPr/>
        </p:nvSpPr>
        <p:spPr>
          <a:xfrm>
            <a:off x="360000" y="1739710"/>
            <a:ext cx="8424507" cy="679918"/>
          </a:xfrm>
          <a:prstGeom prst="roundRect">
            <a:avLst/>
          </a:prstGeom>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spcBef>
                <a:spcPts val="300"/>
              </a:spcBef>
              <a:spcAft>
                <a:spcPts val="300"/>
              </a:spcAft>
            </a:pPr>
            <a:r>
              <a:rPr lang="en-GB" sz="1100" b="1" dirty="0">
                <a:solidFill>
                  <a:schemeClr val="tx1"/>
                </a:solidFill>
                <a:latin typeface="Century Gothic" pitchFamily="34" charset="0"/>
              </a:rPr>
              <a:t>What? </a:t>
            </a:r>
            <a:r>
              <a:rPr lang="en-GB" sz="1100" b="1" dirty="0">
                <a:solidFill>
                  <a:schemeClr val="accent5"/>
                </a:solidFill>
                <a:latin typeface="Century Gothic" pitchFamily="34" charset="0"/>
              </a:rPr>
              <a:t>4 x 2-hour discussion groups (2 in Brighton and 2 in Sheffield) with an arts engaged live-to-digital audience</a:t>
            </a:r>
          </a:p>
          <a:p>
            <a:pPr>
              <a:spcBef>
                <a:spcPts val="300"/>
              </a:spcBef>
              <a:spcAft>
                <a:spcPts val="300"/>
              </a:spcAft>
            </a:pPr>
            <a:r>
              <a:rPr lang="en-GB" sz="1100" b="1" dirty="0">
                <a:solidFill>
                  <a:schemeClr val="tx1"/>
                </a:solidFill>
                <a:latin typeface="Century Gothic" pitchFamily="34" charset="0"/>
              </a:rPr>
              <a:t>Why? </a:t>
            </a:r>
            <a:r>
              <a:rPr lang="en-GB" sz="1100" i="1" dirty="0">
                <a:solidFill>
                  <a:schemeClr val="tx1"/>
                </a:solidFill>
                <a:latin typeface="Century Gothic" pitchFamily="34" charset="0"/>
              </a:rPr>
              <a:t>to gain a clear understanding of views, expectations and experiences of live-to-digital amongst an arts engaged audience</a:t>
            </a:r>
          </a:p>
        </p:txBody>
      </p:sp>
      <p:grpSp>
        <p:nvGrpSpPr>
          <p:cNvPr id="20" name="Group 19">
            <a:extLst>
              <a:ext uri="{FF2B5EF4-FFF2-40B4-BE49-F238E27FC236}">
                <a16:creationId xmlns:a16="http://schemas.microsoft.com/office/drawing/2014/main" id="{235A3650-A436-4201-A704-8DD46580CE87}"/>
              </a:ext>
            </a:extLst>
          </p:cNvPr>
          <p:cNvGrpSpPr/>
          <p:nvPr/>
        </p:nvGrpSpPr>
        <p:grpSpPr>
          <a:xfrm>
            <a:off x="359998" y="2862949"/>
            <a:ext cx="1694576" cy="1250581"/>
            <a:chOff x="359998" y="2816604"/>
            <a:chExt cx="1694576" cy="1250581"/>
          </a:xfrm>
        </p:grpSpPr>
        <p:sp>
          <p:nvSpPr>
            <p:cNvPr id="4" name="Rectangle: Rounded Corners 3">
              <a:extLst>
                <a:ext uri="{FF2B5EF4-FFF2-40B4-BE49-F238E27FC236}">
                  <a16:creationId xmlns:a16="http://schemas.microsoft.com/office/drawing/2014/main" id="{1A87AC19-B4FB-4E81-B5E7-36C25CDEF01C}"/>
                </a:ext>
              </a:extLst>
            </p:cNvPr>
            <p:cNvSpPr/>
            <p:nvPr/>
          </p:nvSpPr>
          <p:spPr>
            <a:xfrm>
              <a:off x="359998" y="2816604"/>
              <a:ext cx="1694576" cy="35443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Group 1 </a:t>
              </a:r>
            </a:p>
          </p:txBody>
        </p:sp>
        <p:sp>
          <p:nvSpPr>
            <p:cNvPr id="10" name="Rectangle: Rounded Corners 9">
              <a:extLst>
                <a:ext uri="{FF2B5EF4-FFF2-40B4-BE49-F238E27FC236}">
                  <a16:creationId xmlns:a16="http://schemas.microsoft.com/office/drawing/2014/main" id="{E7B14DC0-8F50-4A6F-9149-E5D46AE03E9C}"/>
                </a:ext>
              </a:extLst>
            </p:cNvPr>
            <p:cNvSpPr/>
            <p:nvPr/>
          </p:nvSpPr>
          <p:spPr>
            <a:xfrm>
              <a:off x="359998" y="3251782"/>
              <a:ext cx="1694576" cy="354435"/>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Brighton</a:t>
              </a:r>
            </a:p>
          </p:txBody>
        </p:sp>
        <p:sp>
          <p:nvSpPr>
            <p:cNvPr id="14" name="Rectangle: Rounded Corners 13">
              <a:extLst>
                <a:ext uri="{FF2B5EF4-FFF2-40B4-BE49-F238E27FC236}">
                  <a16:creationId xmlns:a16="http://schemas.microsoft.com/office/drawing/2014/main" id="{58EE46ED-B01E-4DC6-B1EF-592285593BD1}"/>
                </a:ext>
              </a:extLst>
            </p:cNvPr>
            <p:cNvSpPr/>
            <p:nvPr/>
          </p:nvSpPr>
          <p:spPr>
            <a:xfrm>
              <a:off x="359998" y="3712750"/>
              <a:ext cx="1694576" cy="354435"/>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8 x 45-64</a:t>
              </a:r>
            </a:p>
          </p:txBody>
        </p:sp>
      </p:grpSp>
      <p:grpSp>
        <p:nvGrpSpPr>
          <p:cNvPr id="19" name="Group 18">
            <a:extLst>
              <a:ext uri="{FF2B5EF4-FFF2-40B4-BE49-F238E27FC236}">
                <a16:creationId xmlns:a16="http://schemas.microsoft.com/office/drawing/2014/main" id="{53559E0F-B11B-4BB2-9A7F-3EF40B1391D9}"/>
              </a:ext>
            </a:extLst>
          </p:cNvPr>
          <p:cNvGrpSpPr/>
          <p:nvPr/>
        </p:nvGrpSpPr>
        <p:grpSpPr>
          <a:xfrm>
            <a:off x="2562895" y="2853649"/>
            <a:ext cx="1694576" cy="1269181"/>
            <a:chOff x="2175311" y="2816604"/>
            <a:chExt cx="1694576" cy="1269181"/>
          </a:xfrm>
        </p:grpSpPr>
        <p:sp>
          <p:nvSpPr>
            <p:cNvPr id="7" name="Rectangle: Rounded Corners 6">
              <a:extLst>
                <a:ext uri="{FF2B5EF4-FFF2-40B4-BE49-F238E27FC236}">
                  <a16:creationId xmlns:a16="http://schemas.microsoft.com/office/drawing/2014/main" id="{0C42778D-AB09-45F5-B09C-0C5518F66155}"/>
                </a:ext>
              </a:extLst>
            </p:cNvPr>
            <p:cNvSpPr/>
            <p:nvPr/>
          </p:nvSpPr>
          <p:spPr>
            <a:xfrm>
              <a:off x="2175311" y="2816604"/>
              <a:ext cx="1694576" cy="354436"/>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Group 2 </a:t>
              </a:r>
            </a:p>
          </p:txBody>
        </p:sp>
        <p:sp>
          <p:nvSpPr>
            <p:cNvPr id="11" name="Rectangle: Rounded Corners 10">
              <a:extLst>
                <a:ext uri="{FF2B5EF4-FFF2-40B4-BE49-F238E27FC236}">
                  <a16:creationId xmlns:a16="http://schemas.microsoft.com/office/drawing/2014/main" id="{04DFB877-2D27-446D-ADB9-D321B8E69F09}"/>
                </a:ext>
              </a:extLst>
            </p:cNvPr>
            <p:cNvSpPr/>
            <p:nvPr/>
          </p:nvSpPr>
          <p:spPr>
            <a:xfrm>
              <a:off x="2175311" y="3270382"/>
              <a:ext cx="1694576" cy="354435"/>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Brighton </a:t>
              </a:r>
            </a:p>
          </p:txBody>
        </p:sp>
        <p:sp>
          <p:nvSpPr>
            <p:cNvPr id="15" name="Rectangle: Rounded Corners 14">
              <a:extLst>
                <a:ext uri="{FF2B5EF4-FFF2-40B4-BE49-F238E27FC236}">
                  <a16:creationId xmlns:a16="http://schemas.microsoft.com/office/drawing/2014/main" id="{7EDD46D2-64F8-4E0A-8CCA-8D5047492B06}"/>
                </a:ext>
              </a:extLst>
            </p:cNvPr>
            <p:cNvSpPr/>
            <p:nvPr/>
          </p:nvSpPr>
          <p:spPr>
            <a:xfrm>
              <a:off x="2175311" y="3731350"/>
              <a:ext cx="1694576" cy="354435"/>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8 x 18-29 </a:t>
              </a:r>
            </a:p>
          </p:txBody>
        </p:sp>
      </p:grpSp>
      <p:grpSp>
        <p:nvGrpSpPr>
          <p:cNvPr id="18" name="Group 17">
            <a:extLst>
              <a:ext uri="{FF2B5EF4-FFF2-40B4-BE49-F238E27FC236}">
                <a16:creationId xmlns:a16="http://schemas.microsoft.com/office/drawing/2014/main" id="{657B87C2-5676-4F7A-8DD5-E9FF9A62FD5D}"/>
              </a:ext>
            </a:extLst>
          </p:cNvPr>
          <p:cNvGrpSpPr/>
          <p:nvPr/>
        </p:nvGrpSpPr>
        <p:grpSpPr>
          <a:xfrm>
            <a:off x="4765792" y="2833411"/>
            <a:ext cx="1694576" cy="1309657"/>
            <a:chOff x="5153376" y="2757528"/>
            <a:chExt cx="1694576" cy="1309657"/>
          </a:xfrm>
        </p:grpSpPr>
        <p:sp>
          <p:nvSpPr>
            <p:cNvPr id="8" name="Rectangle: Rounded Corners 7">
              <a:extLst>
                <a:ext uri="{FF2B5EF4-FFF2-40B4-BE49-F238E27FC236}">
                  <a16:creationId xmlns:a16="http://schemas.microsoft.com/office/drawing/2014/main" id="{B9BF14DF-691C-4693-9718-9638CEC11985}"/>
                </a:ext>
              </a:extLst>
            </p:cNvPr>
            <p:cNvSpPr/>
            <p:nvPr/>
          </p:nvSpPr>
          <p:spPr>
            <a:xfrm>
              <a:off x="5153376" y="2757528"/>
              <a:ext cx="1694576" cy="35443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Group 3 </a:t>
              </a:r>
            </a:p>
          </p:txBody>
        </p:sp>
        <p:sp>
          <p:nvSpPr>
            <p:cNvPr id="12" name="Rectangle: Rounded Corners 11">
              <a:extLst>
                <a:ext uri="{FF2B5EF4-FFF2-40B4-BE49-F238E27FC236}">
                  <a16:creationId xmlns:a16="http://schemas.microsoft.com/office/drawing/2014/main" id="{AAE97D3A-5106-470F-9E2B-D65CC537EF90}"/>
                </a:ext>
              </a:extLst>
            </p:cNvPr>
            <p:cNvSpPr/>
            <p:nvPr/>
          </p:nvSpPr>
          <p:spPr>
            <a:xfrm>
              <a:off x="5153376" y="3218496"/>
              <a:ext cx="1694576" cy="354435"/>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Sheffield</a:t>
              </a:r>
            </a:p>
          </p:txBody>
        </p:sp>
        <p:sp>
          <p:nvSpPr>
            <p:cNvPr id="16" name="Rectangle: Rounded Corners 15">
              <a:extLst>
                <a:ext uri="{FF2B5EF4-FFF2-40B4-BE49-F238E27FC236}">
                  <a16:creationId xmlns:a16="http://schemas.microsoft.com/office/drawing/2014/main" id="{7DFB4CA0-0261-479B-8920-3DB359BB0AD4}"/>
                </a:ext>
              </a:extLst>
            </p:cNvPr>
            <p:cNvSpPr/>
            <p:nvPr/>
          </p:nvSpPr>
          <p:spPr>
            <a:xfrm>
              <a:off x="5153376" y="3712750"/>
              <a:ext cx="1694576" cy="354435"/>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8 x 45-64</a:t>
              </a:r>
            </a:p>
          </p:txBody>
        </p:sp>
      </p:grpSp>
      <p:grpSp>
        <p:nvGrpSpPr>
          <p:cNvPr id="5" name="Group 4">
            <a:extLst>
              <a:ext uri="{FF2B5EF4-FFF2-40B4-BE49-F238E27FC236}">
                <a16:creationId xmlns:a16="http://schemas.microsoft.com/office/drawing/2014/main" id="{D57DA86C-6FF6-4FD9-A30D-D8C77C656169}"/>
              </a:ext>
            </a:extLst>
          </p:cNvPr>
          <p:cNvGrpSpPr/>
          <p:nvPr/>
        </p:nvGrpSpPr>
        <p:grpSpPr>
          <a:xfrm>
            <a:off x="6968689" y="2819165"/>
            <a:ext cx="1694576" cy="1338148"/>
            <a:chOff x="6968689" y="2747637"/>
            <a:chExt cx="1694576" cy="1338148"/>
          </a:xfrm>
        </p:grpSpPr>
        <p:sp>
          <p:nvSpPr>
            <p:cNvPr id="9" name="Rectangle: Rounded Corners 8">
              <a:extLst>
                <a:ext uri="{FF2B5EF4-FFF2-40B4-BE49-F238E27FC236}">
                  <a16:creationId xmlns:a16="http://schemas.microsoft.com/office/drawing/2014/main" id="{E20EC142-5BBB-4EFC-8463-E39868A8B5BF}"/>
                </a:ext>
              </a:extLst>
            </p:cNvPr>
            <p:cNvSpPr/>
            <p:nvPr/>
          </p:nvSpPr>
          <p:spPr>
            <a:xfrm>
              <a:off x="6968689" y="2747637"/>
              <a:ext cx="1694576" cy="354434"/>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Group 4 </a:t>
              </a:r>
            </a:p>
          </p:txBody>
        </p:sp>
        <p:sp>
          <p:nvSpPr>
            <p:cNvPr id="13" name="Rectangle: Rounded Corners 12">
              <a:extLst>
                <a:ext uri="{FF2B5EF4-FFF2-40B4-BE49-F238E27FC236}">
                  <a16:creationId xmlns:a16="http://schemas.microsoft.com/office/drawing/2014/main" id="{429F451B-0066-4953-95BE-827AB24BDE5F}"/>
                </a:ext>
              </a:extLst>
            </p:cNvPr>
            <p:cNvSpPr/>
            <p:nvPr/>
          </p:nvSpPr>
          <p:spPr>
            <a:xfrm>
              <a:off x="6968689" y="3237096"/>
              <a:ext cx="1694576" cy="354435"/>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Sheffield </a:t>
              </a:r>
            </a:p>
          </p:txBody>
        </p:sp>
        <p:sp>
          <p:nvSpPr>
            <p:cNvPr id="17" name="Rectangle: Rounded Corners 16">
              <a:extLst>
                <a:ext uri="{FF2B5EF4-FFF2-40B4-BE49-F238E27FC236}">
                  <a16:creationId xmlns:a16="http://schemas.microsoft.com/office/drawing/2014/main" id="{1B70DC78-214C-41B3-9318-5A68B4B644A0}"/>
                </a:ext>
              </a:extLst>
            </p:cNvPr>
            <p:cNvSpPr/>
            <p:nvPr/>
          </p:nvSpPr>
          <p:spPr>
            <a:xfrm>
              <a:off x="6968689" y="3731350"/>
              <a:ext cx="1694576" cy="354435"/>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8 x 18-29 </a:t>
              </a:r>
            </a:p>
          </p:txBody>
        </p:sp>
      </p:grpSp>
      <p:sp>
        <p:nvSpPr>
          <p:cNvPr id="23" name="Rounded Rectangle 4">
            <a:extLst>
              <a:ext uri="{FF2B5EF4-FFF2-40B4-BE49-F238E27FC236}">
                <a16:creationId xmlns:a16="http://schemas.microsoft.com/office/drawing/2014/main" id="{D5B82EAA-6D64-4BAA-9223-91723D6ECEB6}"/>
              </a:ext>
            </a:extLst>
          </p:cNvPr>
          <p:cNvSpPr/>
          <p:nvPr/>
        </p:nvSpPr>
        <p:spPr>
          <a:xfrm>
            <a:off x="359746" y="1739710"/>
            <a:ext cx="8424507" cy="679918"/>
          </a:xfrm>
          <a:prstGeom prst="roundRect">
            <a:avLst/>
          </a:prstGeom>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spcBef>
                <a:spcPts val="300"/>
              </a:spcBef>
              <a:spcAft>
                <a:spcPts val="300"/>
              </a:spcAft>
            </a:pPr>
            <a:r>
              <a:rPr lang="en-GB" sz="1100" b="1" dirty="0">
                <a:solidFill>
                  <a:schemeClr val="tx1"/>
                </a:solidFill>
                <a:latin typeface="Century Gothic" pitchFamily="34" charset="0"/>
              </a:rPr>
              <a:t>What? </a:t>
            </a:r>
            <a:r>
              <a:rPr lang="en-GB" sz="1100" b="1" dirty="0">
                <a:solidFill>
                  <a:schemeClr val="accent5"/>
                </a:solidFill>
                <a:latin typeface="Century Gothic" pitchFamily="34" charset="0"/>
              </a:rPr>
              <a:t>4 x 2-hour discussion groups (2 in Brighton and 2 in Sheffield) with an arts engaged live-to-digital audience</a:t>
            </a:r>
          </a:p>
          <a:p>
            <a:pPr>
              <a:spcBef>
                <a:spcPts val="300"/>
              </a:spcBef>
              <a:spcAft>
                <a:spcPts val="300"/>
              </a:spcAft>
            </a:pPr>
            <a:r>
              <a:rPr lang="en-GB" sz="1100" b="1" dirty="0">
                <a:solidFill>
                  <a:schemeClr val="tx1"/>
                </a:solidFill>
                <a:latin typeface="Century Gothic" pitchFamily="34" charset="0"/>
              </a:rPr>
              <a:t>Why? </a:t>
            </a:r>
            <a:r>
              <a:rPr lang="en-GB" sz="1100" i="1" dirty="0">
                <a:solidFill>
                  <a:schemeClr val="tx1"/>
                </a:solidFill>
                <a:latin typeface="Century Gothic" pitchFamily="34" charset="0"/>
              </a:rPr>
              <a:t>to gain a clear understanding of views, expectations and experiences of live-to-digital amongst an arts engaged audience</a:t>
            </a:r>
          </a:p>
        </p:txBody>
      </p:sp>
      <p:sp>
        <p:nvSpPr>
          <p:cNvPr id="24" name="Rounded Rectangle 4">
            <a:extLst>
              <a:ext uri="{FF2B5EF4-FFF2-40B4-BE49-F238E27FC236}">
                <a16:creationId xmlns:a16="http://schemas.microsoft.com/office/drawing/2014/main" id="{73B9F94A-E83C-4944-B91B-88BDE2CDA462}"/>
              </a:ext>
            </a:extLst>
          </p:cNvPr>
          <p:cNvSpPr/>
          <p:nvPr/>
        </p:nvSpPr>
        <p:spPr>
          <a:xfrm>
            <a:off x="359746" y="4552673"/>
            <a:ext cx="8424507" cy="1605240"/>
          </a:xfrm>
          <a:prstGeom prst="roundRect">
            <a:avLst/>
          </a:prstGeom>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pPr>
              <a:spcBef>
                <a:spcPts val="300"/>
              </a:spcBef>
              <a:spcAft>
                <a:spcPts val="300"/>
              </a:spcAft>
            </a:pPr>
            <a:endParaRPr lang="en-GB" sz="1100" dirty="0">
              <a:solidFill>
                <a:schemeClr val="tx1"/>
              </a:solidFill>
              <a:latin typeface="Century Gothic" pitchFamily="34" charset="0"/>
            </a:endParaRPr>
          </a:p>
        </p:txBody>
      </p:sp>
      <p:sp>
        <p:nvSpPr>
          <p:cNvPr id="25" name="TextBox 24">
            <a:extLst>
              <a:ext uri="{FF2B5EF4-FFF2-40B4-BE49-F238E27FC236}">
                <a16:creationId xmlns:a16="http://schemas.microsoft.com/office/drawing/2014/main" id="{2964038B-65EA-4FB9-A9CB-45C0C0EF4B71}"/>
              </a:ext>
            </a:extLst>
          </p:cNvPr>
          <p:cNvSpPr txBox="1"/>
          <p:nvPr/>
        </p:nvSpPr>
        <p:spPr>
          <a:xfrm>
            <a:off x="480735" y="4690641"/>
            <a:ext cx="8134627" cy="1221291"/>
          </a:xfrm>
          <a:prstGeom prst="rect">
            <a:avLst/>
          </a:prstGeom>
          <a:noFill/>
        </p:spPr>
        <p:txBody>
          <a:bodyPr wrap="square" lIns="18000" tIns="18000" rIns="18000" bIns="18000" rtlCol="0">
            <a:spAutoFit/>
          </a:bodyPr>
          <a:lstStyle/>
          <a:p>
            <a:r>
              <a:rPr lang="en-GB" sz="1100" b="1" dirty="0">
                <a:latin typeface="+mj-lt"/>
              </a:rPr>
              <a:t>Detail</a:t>
            </a:r>
          </a:p>
          <a:p>
            <a:endParaRPr lang="en-GB" sz="1100" b="1" dirty="0">
              <a:latin typeface="+mj-lt"/>
            </a:endParaRPr>
          </a:p>
          <a:p>
            <a:pPr marL="171450" indent="-171450">
              <a:buFont typeface="Arial" panose="020B0604020202020204" pitchFamily="34" charset="0"/>
              <a:buChar char="•"/>
            </a:pPr>
            <a:r>
              <a:rPr lang="en-GB" sz="1100" dirty="0">
                <a:latin typeface="+mj-lt"/>
              </a:rPr>
              <a:t>Even gender split across each group</a:t>
            </a:r>
          </a:p>
          <a:p>
            <a:pPr marL="171450" indent="-171450">
              <a:buFont typeface="Arial" panose="020B0604020202020204" pitchFamily="34" charset="0"/>
              <a:buChar char="•"/>
            </a:pPr>
            <a:r>
              <a:rPr lang="en-GB" sz="1100" dirty="0">
                <a:latin typeface="+mj-lt"/>
              </a:rPr>
              <a:t>All participants were passionate about at least one art form, with an interest in a mix of art forms achieved across the groups</a:t>
            </a:r>
          </a:p>
          <a:p>
            <a:pPr marL="171450" indent="-171450">
              <a:buFont typeface="Arial" panose="020B0604020202020204" pitchFamily="34" charset="0"/>
              <a:buChar char="•"/>
            </a:pPr>
            <a:r>
              <a:rPr lang="en-GB" sz="1100" dirty="0">
                <a:latin typeface="+mj-lt"/>
              </a:rPr>
              <a:t>All were arts engaged and had visited at least one live cultural event / performance in the past 6 months.</a:t>
            </a:r>
          </a:p>
          <a:p>
            <a:pPr marL="171450" indent="-171450">
              <a:buFont typeface="Arial" panose="020B0604020202020204" pitchFamily="34" charset="0"/>
              <a:buChar char="•"/>
            </a:pPr>
            <a:r>
              <a:rPr lang="en-GB" sz="1100" dirty="0">
                <a:latin typeface="+mj-lt"/>
              </a:rPr>
              <a:t>Half of the groups had a greater interest in real-word art, whilst the other half were more engaged in live-to-digital art</a:t>
            </a:r>
          </a:p>
        </p:txBody>
      </p:sp>
      <p:sp>
        <p:nvSpPr>
          <p:cNvPr id="28" name="Text Placeholder 2">
            <a:extLst>
              <a:ext uri="{FF2B5EF4-FFF2-40B4-BE49-F238E27FC236}">
                <a16:creationId xmlns:a16="http://schemas.microsoft.com/office/drawing/2014/main" id="{608CA5E9-88F6-476A-951B-CF5D1976E76C}"/>
              </a:ext>
            </a:extLst>
          </p:cNvPr>
          <p:cNvSpPr>
            <a:spLocks noGrp="1"/>
          </p:cNvSpPr>
          <p:nvPr>
            <p:ph type="body" sz="quarter" idx="12"/>
          </p:nvPr>
        </p:nvSpPr>
        <p:spPr>
          <a:xfrm>
            <a:off x="359998" y="0"/>
            <a:ext cx="2662601" cy="289424"/>
          </a:xfrm>
        </p:spPr>
        <p:txBody>
          <a:bodyPr/>
          <a:lstStyle/>
          <a:p>
            <a:r>
              <a:rPr lang="en-GB" dirty="0"/>
              <a:t>Appendix</a:t>
            </a:r>
          </a:p>
        </p:txBody>
      </p:sp>
    </p:spTree>
    <p:extLst>
      <p:ext uri="{BB962C8B-B14F-4D97-AF65-F5344CB8AC3E}">
        <p14:creationId xmlns:p14="http://schemas.microsoft.com/office/powerpoint/2010/main" val="28089868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EEA8A-4924-450B-843B-4E478981EF82}"/>
              </a:ext>
            </a:extLst>
          </p:cNvPr>
          <p:cNvSpPr>
            <a:spLocks noGrp="1"/>
          </p:cNvSpPr>
          <p:nvPr>
            <p:ph type="title"/>
          </p:nvPr>
        </p:nvSpPr>
        <p:spPr/>
        <p:txBody>
          <a:bodyPr/>
          <a:lstStyle/>
          <a:p>
            <a:r>
              <a:rPr lang="en-GB" dirty="0"/>
              <a:t>We conducted surveys among the end consumers to understand demand for and use of live to digital </a:t>
            </a:r>
          </a:p>
        </p:txBody>
      </p:sp>
      <p:sp>
        <p:nvSpPr>
          <p:cNvPr id="7" name="Rounded Rectangle 4">
            <a:extLst>
              <a:ext uri="{FF2B5EF4-FFF2-40B4-BE49-F238E27FC236}">
                <a16:creationId xmlns:a16="http://schemas.microsoft.com/office/drawing/2014/main" id="{C0C08DD6-D74C-4026-BDFB-910A0BDE30D7}"/>
              </a:ext>
            </a:extLst>
          </p:cNvPr>
          <p:cNvSpPr/>
          <p:nvPr/>
        </p:nvSpPr>
        <p:spPr>
          <a:xfrm>
            <a:off x="360000" y="1744364"/>
            <a:ext cx="8424507" cy="679918"/>
          </a:xfrm>
          <a:prstGeom prst="roundRect">
            <a:avLst/>
          </a:prstGeom>
          <a:noFill/>
          <a:ln w="28575">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spcBef>
                <a:spcPts val="300"/>
              </a:spcBef>
              <a:spcAft>
                <a:spcPts val="300"/>
              </a:spcAft>
            </a:pPr>
            <a:r>
              <a:rPr lang="en-GB" sz="1100" b="1" dirty="0">
                <a:solidFill>
                  <a:schemeClr val="tx1"/>
                </a:solidFill>
                <a:latin typeface="Century Gothic" pitchFamily="34" charset="0"/>
              </a:rPr>
              <a:t>What? </a:t>
            </a:r>
            <a:r>
              <a:rPr lang="en-GB" sz="1100" b="1" dirty="0">
                <a:solidFill>
                  <a:schemeClr val="accent3"/>
                </a:solidFill>
                <a:latin typeface="Century Gothic" pitchFamily="34" charset="0"/>
              </a:rPr>
              <a:t>Online surveys of a nationally representative sample, and also of current arts engaged audiences</a:t>
            </a:r>
          </a:p>
          <a:p>
            <a:pPr>
              <a:spcBef>
                <a:spcPts val="300"/>
              </a:spcBef>
              <a:spcAft>
                <a:spcPts val="300"/>
              </a:spcAft>
            </a:pPr>
            <a:r>
              <a:rPr lang="en-GB" sz="1100" b="1" dirty="0">
                <a:solidFill>
                  <a:schemeClr val="tx1"/>
                </a:solidFill>
                <a:latin typeface="Century Gothic" pitchFamily="34" charset="0"/>
              </a:rPr>
              <a:t>Why? </a:t>
            </a:r>
            <a:r>
              <a:rPr lang="en-GB" sz="1100" i="1" dirty="0">
                <a:solidFill>
                  <a:schemeClr val="tx1"/>
                </a:solidFill>
                <a:latin typeface="Century Gothic" pitchFamily="34" charset="0"/>
              </a:rPr>
              <a:t>To validate qualitative findings, and help to scale findings up to the wider population</a:t>
            </a:r>
          </a:p>
        </p:txBody>
      </p:sp>
      <p:sp>
        <p:nvSpPr>
          <p:cNvPr id="14" name="Rounded Rectangle 15">
            <a:extLst>
              <a:ext uri="{FF2B5EF4-FFF2-40B4-BE49-F238E27FC236}">
                <a16:creationId xmlns:a16="http://schemas.microsoft.com/office/drawing/2014/main" id="{0299BBC3-10FA-4A03-920A-A9E8D25D6D2E}"/>
              </a:ext>
            </a:extLst>
          </p:cNvPr>
          <p:cNvSpPr/>
          <p:nvPr/>
        </p:nvSpPr>
        <p:spPr>
          <a:xfrm>
            <a:off x="4705539" y="2644860"/>
            <a:ext cx="3912542" cy="288032"/>
          </a:xfrm>
          <a:prstGeom prst="roundRect">
            <a:avLst/>
          </a:prstGeom>
          <a:solidFill>
            <a:schemeClr val="accent3">
              <a:lumMod val="60000"/>
              <a:lumOff val="4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100" b="1" dirty="0">
                <a:solidFill>
                  <a:schemeClr val="bg1"/>
                </a:solidFill>
                <a:latin typeface="Century Gothic" pitchFamily="34" charset="0"/>
              </a:rPr>
              <a:t>Arts engaged audience survey</a:t>
            </a:r>
          </a:p>
        </p:txBody>
      </p:sp>
      <p:sp>
        <p:nvSpPr>
          <p:cNvPr id="15" name="Rounded Rectangle 16">
            <a:extLst>
              <a:ext uri="{FF2B5EF4-FFF2-40B4-BE49-F238E27FC236}">
                <a16:creationId xmlns:a16="http://schemas.microsoft.com/office/drawing/2014/main" id="{8E46F989-6375-4844-B606-7871DD7475E2}"/>
              </a:ext>
            </a:extLst>
          </p:cNvPr>
          <p:cNvSpPr/>
          <p:nvPr/>
        </p:nvSpPr>
        <p:spPr>
          <a:xfrm>
            <a:off x="527873" y="2644860"/>
            <a:ext cx="3912542" cy="288032"/>
          </a:xfrm>
          <a:prstGeom prst="roundRect">
            <a:avLst/>
          </a:prstGeom>
          <a:solidFill>
            <a:schemeClr val="accent3"/>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100" b="1" dirty="0">
                <a:solidFill>
                  <a:schemeClr val="bg1"/>
                </a:solidFill>
                <a:latin typeface="Century Gothic" pitchFamily="34" charset="0"/>
              </a:rPr>
              <a:t>Nationally representative survey</a:t>
            </a:r>
          </a:p>
        </p:txBody>
      </p:sp>
      <p:sp>
        <p:nvSpPr>
          <p:cNvPr id="16" name="Rounded Rectangle 3">
            <a:extLst>
              <a:ext uri="{FF2B5EF4-FFF2-40B4-BE49-F238E27FC236}">
                <a16:creationId xmlns:a16="http://schemas.microsoft.com/office/drawing/2014/main" id="{6FFDEFDB-C9CB-40F7-AA73-97B45E4F3966}"/>
              </a:ext>
            </a:extLst>
          </p:cNvPr>
          <p:cNvSpPr/>
          <p:nvPr/>
        </p:nvSpPr>
        <p:spPr>
          <a:xfrm>
            <a:off x="4708564" y="2997200"/>
            <a:ext cx="3912542" cy="3577771"/>
          </a:xfrm>
          <a:prstGeom prst="roundRect">
            <a:avLst>
              <a:gd name="adj" fmla="val 2524"/>
            </a:avLst>
          </a:prstGeom>
          <a:ln w="28575">
            <a:solidFill>
              <a:schemeClr val="accent3">
                <a:lumMod val="60000"/>
                <a:lumOff val="40000"/>
              </a:schemeClr>
            </a:solidFill>
          </a:ln>
        </p:spPr>
        <p:style>
          <a:lnRef idx="2">
            <a:schemeClr val="accent2"/>
          </a:lnRef>
          <a:fillRef idx="1">
            <a:schemeClr val="lt1"/>
          </a:fillRef>
          <a:effectRef idx="0">
            <a:schemeClr val="accent2"/>
          </a:effectRef>
          <a:fontRef idx="minor">
            <a:schemeClr val="dk1"/>
          </a:fontRef>
        </p:style>
        <p:txBody>
          <a:bodyPr wrap="square">
            <a:noAutofit/>
          </a:bodyPr>
          <a:lstStyle/>
          <a:p>
            <a:pPr algn="just"/>
            <a:r>
              <a:rPr lang="en-GB" sz="1100" b="1" dirty="0">
                <a:latin typeface="+mj-lt"/>
              </a:rPr>
              <a:t>5 minute survey, distributed by arts and culture organisations to their contacts. </a:t>
            </a:r>
            <a:r>
              <a:rPr lang="en-GB" sz="1100" b="1" dirty="0"/>
              <a:t>n=360</a:t>
            </a:r>
          </a:p>
          <a:p>
            <a:pPr algn="just"/>
            <a:endParaRPr lang="en-GB" sz="1100" dirty="0">
              <a:latin typeface="+mj-lt"/>
            </a:endParaRPr>
          </a:p>
          <a:p>
            <a:pPr algn="just"/>
            <a:endParaRPr lang="en-GB" sz="1100" dirty="0">
              <a:latin typeface="+mj-lt"/>
            </a:endParaRPr>
          </a:p>
        </p:txBody>
      </p:sp>
      <p:sp>
        <p:nvSpPr>
          <p:cNvPr id="17" name="Rounded Rectangle 3">
            <a:extLst>
              <a:ext uri="{FF2B5EF4-FFF2-40B4-BE49-F238E27FC236}">
                <a16:creationId xmlns:a16="http://schemas.microsoft.com/office/drawing/2014/main" id="{9009D0E8-E416-46C3-BBE3-360DFE211D18}"/>
              </a:ext>
            </a:extLst>
          </p:cNvPr>
          <p:cNvSpPr/>
          <p:nvPr/>
        </p:nvSpPr>
        <p:spPr>
          <a:xfrm>
            <a:off x="527873" y="2997200"/>
            <a:ext cx="3912542" cy="3577772"/>
          </a:xfrm>
          <a:prstGeom prst="roundRect">
            <a:avLst>
              <a:gd name="adj" fmla="val 3149"/>
            </a:avLst>
          </a:prstGeom>
          <a:ln w="28575">
            <a:solidFill>
              <a:schemeClr val="accent3"/>
            </a:solidFill>
          </a:ln>
        </p:spPr>
        <p:style>
          <a:lnRef idx="2">
            <a:schemeClr val="accent2"/>
          </a:lnRef>
          <a:fillRef idx="1">
            <a:schemeClr val="lt1"/>
          </a:fillRef>
          <a:effectRef idx="0">
            <a:schemeClr val="accent2"/>
          </a:effectRef>
          <a:fontRef idx="minor">
            <a:schemeClr val="dk1"/>
          </a:fontRef>
        </p:style>
        <p:txBody>
          <a:bodyPr wrap="square">
            <a:noAutofit/>
          </a:bodyPr>
          <a:lstStyle/>
          <a:p>
            <a:pPr algn="just"/>
            <a:r>
              <a:rPr lang="en-GB" sz="1100" b="1" dirty="0">
                <a:latin typeface="+mj-lt"/>
              </a:rPr>
              <a:t>15 minute survey, issued online to a representative sample of adults ages 16+ in England. n=1,005</a:t>
            </a:r>
          </a:p>
          <a:p>
            <a:pPr algn="just"/>
            <a:endParaRPr lang="en-GB" sz="1100" dirty="0">
              <a:latin typeface="+mj-lt"/>
            </a:endParaRPr>
          </a:p>
          <a:p>
            <a:pPr algn="just">
              <a:buNone/>
            </a:pPr>
            <a:endParaRPr lang="en-GB" sz="1100" dirty="0">
              <a:latin typeface="+mj-lt"/>
            </a:endParaRPr>
          </a:p>
        </p:txBody>
      </p:sp>
      <p:pic>
        <p:nvPicPr>
          <p:cNvPr id="9" name="Picture 4" descr="https://pixabay.com/static/uploads/photo/2012/04/23/17/06/male-39108_640.png">
            <a:extLst>
              <a:ext uri="{FF2B5EF4-FFF2-40B4-BE49-F238E27FC236}">
                <a16:creationId xmlns:a16="http://schemas.microsoft.com/office/drawing/2014/main" id="{9DE90693-EB05-40AA-A48B-77C59A10DE1B}"/>
              </a:ext>
            </a:extLst>
          </p:cNvPr>
          <p:cNvPicPr>
            <a:picLocks noChangeAspect="1" noChangeArrowheads="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02010" y="3833233"/>
            <a:ext cx="245800" cy="24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s://d30y9cdsu7xlg0.cloudfront.net/png/49529-200.png">
            <a:extLst>
              <a:ext uri="{FF2B5EF4-FFF2-40B4-BE49-F238E27FC236}">
                <a16:creationId xmlns:a16="http://schemas.microsoft.com/office/drawing/2014/main" id="{6010AD2C-4356-4B3F-B1E4-8AE54D44EDCC}"/>
              </a:ext>
            </a:extLst>
          </p:cNvPr>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51958" y="4009453"/>
            <a:ext cx="679918" cy="6799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9E46960-19D3-4119-9408-7331000BD3D2}"/>
              </a:ext>
            </a:extLst>
          </p:cNvPr>
          <p:cNvSpPr txBox="1"/>
          <p:nvPr/>
        </p:nvSpPr>
        <p:spPr>
          <a:xfrm>
            <a:off x="5403001" y="3848788"/>
            <a:ext cx="443515" cy="282573"/>
          </a:xfrm>
          <a:prstGeom prst="rect">
            <a:avLst/>
          </a:prstGeom>
          <a:noFill/>
        </p:spPr>
        <p:txBody>
          <a:bodyPr wrap="none" lIns="18000" tIns="18000" rIns="18000" bIns="18000">
            <a:spAutoFit/>
          </a:bodyPr>
          <a:lstStyle/>
          <a:p>
            <a:pPr algn="ctr">
              <a:defRPr/>
            </a:pPr>
            <a:r>
              <a:rPr lang="en-GB" sz="1600" b="1" kern="0" dirty="0">
                <a:solidFill>
                  <a:schemeClr val="accent1">
                    <a:lumMod val="50000"/>
                  </a:schemeClr>
                </a:solidFill>
                <a:latin typeface="Century Gothic"/>
              </a:rPr>
              <a:t>30%</a:t>
            </a:r>
          </a:p>
        </p:txBody>
      </p:sp>
      <p:sp>
        <p:nvSpPr>
          <p:cNvPr id="12" name="TextBox 11">
            <a:extLst>
              <a:ext uri="{FF2B5EF4-FFF2-40B4-BE49-F238E27FC236}">
                <a16:creationId xmlns:a16="http://schemas.microsoft.com/office/drawing/2014/main" id="{DF1FC625-ECCD-4E01-92AF-05D011B206D2}"/>
              </a:ext>
            </a:extLst>
          </p:cNvPr>
          <p:cNvSpPr txBox="1"/>
          <p:nvPr/>
        </p:nvSpPr>
        <p:spPr>
          <a:xfrm>
            <a:off x="5403001" y="4233822"/>
            <a:ext cx="443515" cy="282573"/>
          </a:xfrm>
          <a:prstGeom prst="rect">
            <a:avLst/>
          </a:prstGeom>
          <a:noFill/>
        </p:spPr>
        <p:txBody>
          <a:bodyPr wrap="none" lIns="18000" tIns="18000" rIns="18000" bIns="18000">
            <a:spAutoFit/>
          </a:bodyPr>
          <a:lstStyle/>
          <a:p>
            <a:pPr algn="ctr">
              <a:defRPr/>
            </a:pPr>
            <a:r>
              <a:rPr lang="en-GB" sz="1600" b="1" kern="0" dirty="0">
                <a:solidFill>
                  <a:schemeClr val="accent1"/>
                </a:solidFill>
                <a:latin typeface="Century Gothic"/>
              </a:rPr>
              <a:t>70%</a:t>
            </a:r>
          </a:p>
        </p:txBody>
      </p:sp>
      <p:sp>
        <p:nvSpPr>
          <p:cNvPr id="21" name="TextBox 20">
            <a:extLst>
              <a:ext uri="{FF2B5EF4-FFF2-40B4-BE49-F238E27FC236}">
                <a16:creationId xmlns:a16="http://schemas.microsoft.com/office/drawing/2014/main" id="{F9124D21-9DDD-46C6-ABAA-E1B21E12E344}"/>
              </a:ext>
            </a:extLst>
          </p:cNvPr>
          <p:cNvSpPr txBox="1"/>
          <p:nvPr/>
        </p:nvSpPr>
        <p:spPr>
          <a:xfrm>
            <a:off x="6664657" y="3709087"/>
            <a:ext cx="443515" cy="282573"/>
          </a:xfrm>
          <a:prstGeom prst="rect">
            <a:avLst/>
          </a:prstGeom>
          <a:noFill/>
        </p:spPr>
        <p:txBody>
          <a:bodyPr wrap="none" lIns="18000" tIns="18000" rIns="18000" bIns="18000">
            <a:spAutoFit/>
          </a:bodyPr>
          <a:lstStyle/>
          <a:p>
            <a:pPr algn="ctr">
              <a:defRPr/>
            </a:pPr>
            <a:r>
              <a:rPr lang="en-GB" sz="1600" b="1" kern="0" dirty="0">
                <a:solidFill>
                  <a:schemeClr val="accent3">
                    <a:lumMod val="50000"/>
                  </a:schemeClr>
                </a:solidFill>
                <a:latin typeface="Century Gothic"/>
              </a:rPr>
              <a:t>22%</a:t>
            </a:r>
          </a:p>
        </p:txBody>
      </p:sp>
      <p:sp>
        <p:nvSpPr>
          <p:cNvPr id="22" name="TextBox 21">
            <a:extLst>
              <a:ext uri="{FF2B5EF4-FFF2-40B4-BE49-F238E27FC236}">
                <a16:creationId xmlns:a16="http://schemas.microsoft.com/office/drawing/2014/main" id="{9872F2EF-CC7A-4518-A254-084F7802135F}"/>
              </a:ext>
            </a:extLst>
          </p:cNvPr>
          <p:cNvSpPr txBox="1"/>
          <p:nvPr/>
        </p:nvSpPr>
        <p:spPr>
          <a:xfrm>
            <a:off x="6664656" y="4017172"/>
            <a:ext cx="443515" cy="282573"/>
          </a:xfrm>
          <a:prstGeom prst="rect">
            <a:avLst/>
          </a:prstGeom>
          <a:noFill/>
        </p:spPr>
        <p:txBody>
          <a:bodyPr wrap="none" lIns="18000" tIns="18000" rIns="18000" bIns="18000">
            <a:spAutoFit/>
          </a:bodyPr>
          <a:lstStyle/>
          <a:p>
            <a:pPr algn="ctr">
              <a:defRPr/>
            </a:pPr>
            <a:r>
              <a:rPr lang="en-GB" sz="1600" b="1" kern="0" dirty="0">
                <a:solidFill>
                  <a:schemeClr val="accent3"/>
                </a:solidFill>
                <a:latin typeface="Century Gothic"/>
              </a:rPr>
              <a:t>36%</a:t>
            </a:r>
          </a:p>
        </p:txBody>
      </p:sp>
      <p:sp>
        <p:nvSpPr>
          <p:cNvPr id="23" name="TextBox 22">
            <a:extLst>
              <a:ext uri="{FF2B5EF4-FFF2-40B4-BE49-F238E27FC236}">
                <a16:creationId xmlns:a16="http://schemas.microsoft.com/office/drawing/2014/main" id="{D2C56C9A-F95A-4F3B-91F6-42FF25649AFB}"/>
              </a:ext>
            </a:extLst>
          </p:cNvPr>
          <p:cNvSpPr txBox="1"/>
          <p:nvPr/>
        </p:nvSpPr>
        <p:spPr>
          <a:xfrm>
            <a:off x="6226914" y="3738279"/>
            <a:ext cx="361762" cy="190240"/>
          </a:xfrm>
          <a:prstGeom prst="rect">
            <a:avLst/>
          </a:prstGeom>
          <a:noFill/>
        </p:spPr>
        <p:txBody>
          <a:bodyPr wrap="none" lIns="18000" tIns="18000" rIns="18000" bIns="18000">
            <a:spAutoFit/>
          </a:bodyPr>
          <a:lstStyle/>
          <a:p>
            <a:pPr>
              <a:defRPr/>
            </a:pPr>
            <a:r>
              <a:rPr lang="en-GB" sz="1000" kern="0" dirty="0">
                <a:solidFill>
                  <a:srgbClr val="76767A"/>
                </a:solidFill>
                <a:latin typeface="Century Gothic"/>
              </a:rPr>
              <a:t>16-34</a:t>
            </a:r>
          </a:p>
        </p:txBody>
      </p:sp>
      <p:sp>
        <p:nvSpPr>
          <p:cNvPr id="24" name="TextBox 23">
            <a:extLst>
              <a:ext uri="{FF2B5EF4-FFF2-40B4-BE49-F238E27FC236}">
                <a16:creationId xmlns:a16="http://schemas.microsoft.com/office/drawing/2014/main" id="{1D2E1EB2-7C8A-45FD-8861-2B0030264740}"/>
              </a:ext>
            </a:extLst>
          </p:cNvPr>
          <p:cNvSpPr txBox="1"/>
          <p:nvPr/>
        </p:nvSpPr>
        <p:spPr>
          <a:xfrm>
            <a:off x="6226914" y="4047157"/>
            <a:ext cx="361762" cy="190240"/>
          </a:xfrm>
          <a:prstGeom prst="rect">
            <a:avLst/>
          </a:prstGeom>
          <a:noFill/>
        </p:spPr>
        <p:txBody>
          <a:bodyPr wrap="none" lIns="18000" tIns="18000" rIns="18000" bIns="18000">
            <a:spAutoFit/>
          </a:bodyPr>
          <a:lstStyle/>
          <a:p>
            <a:pPr>
              <a:defRPr/>
            </a:pPr>
            <a:r>
              <a:rPr lang="en-GB" sz="1000" kern="0" dirty="0">
                <a:solidFill>
                  <a:srgbClr val="76767A"/>
                </a:solidFill>
                <a:latin typeface="Century Gothic"/>
              </a:rPr>
              <a:t>35-54</a:t>
            </a:r>
          </a:p>
        </p:txBody>
      </p:sp>
      <p:sp>
        <p:nvSpPr>
          <p:cNvPr id="25" name="TextBox 24">
            <a:extLst>
              <a:ext uri="{FF2B5EF4-FFF2-40B4-BE49-F238E27FC236}">
                <a16:creationId xmlns:a16="http://schemas.microsoft.com/office/drawing/2014/main" id="{C3C59F03-07A9-4CAE-B0AC-EF8C61DCA71A}"/>
              </a:ext>
            </a:extLst>
          </p:cNvPr>
          <p:cNvSpPr txBox="1"/>
          <p:nvPr/>
        </p:nvSpPr>
        <p:spPr>
          <a:xfrm>
            <a:off x="6664655" y="4325256"/>
            <a:ext cx="443515" cy="282573"/>
          </a:xfrm>
          <a:prstGeom prst="rect">
            <a:avLst/>
          </a:prstGeom>
          <a:noFill/>
        </p:spPr>
        <p:txBody>
          <a:bodyPr wrap="none" lIns="18000" tIns="18000" rIns="18000" bIns="18000">
            <a:spAutoFit/>
          </a:bodyPr>
          <a:lstStyle/>
          <a:p>
            <a:pPr algn="ctr">
              <a:defRPr/>
            </a:pPr>
            <a:r>
              <a:rPr lang="en-GB" sz="1600" b="1" kern="0" dirty="0">
                <a:solidFill>
                  <a:schemeClr val="accent3">
                    <a:lumMod val="60000"/>
                    <a:lumOff val="40000"/>
                  </a:schemeClr>
                </a:solidFill>
                <a:latin typeface="Century Gothic"/>
              </a:rPr>
              <a:t>43%</a:t>
            </a:r>
          </a:p>
        </p:txBody>
      </p:sp>
      <p:sp>
        <p:nvSpPr>
          <p:cNvPr id="26" name="TextBox 25">
            <a:extLst>
              <a:ext uri="{FF2B5EF4-FFF2-40B4-BE49-F238E27FC236}">
                <a16:creationId xmlns:a16="http://schemas.microsoft.com/office/drawing/2014/main" id="{378DC450-5BA8-439D-A819-B1C51522C4DD}"/>
              </a:ext>
            </a:extLst>
          </p:cNvPr>
          <p:cNvSpPr txBox="1"/>
          <p:nvPr/>
        </p:nvSpPr>
        <p:spPr>
          <a:xfrm>
            <a:off x="6226914" y="4356034"/>
            <a:ext cx="254360" cy="190240"/>
          </a:xfrm>
          <a:prstGeom prst="rect">
            <a:avLst/>
          </a:prstGeom>
          <a:noFill/>
        </p:spPr>
        <p:txBody>
          <a:bodyPr wrap="none" lIns="18000" tIns="18000" rIns="18000" bIns="18000">
            <a:spAutoFit/>
          </a:bodyPr>
          <a:lstStyle/>
          <a:p>
            <a:pPr>
              <a:defRPr/>
            </a:pPr>
            <a:r>
              <a:rPr lang="en-GB" sz="1000" kern="0" dirty="0">
                <a:solidFill>
                  <a:srgbClr val="76767A"/>
                </a:solidFill>
                <a:latin typeface="Century Gothic"/>
              </a:rPr>
              <a:t>55+</a:t>
            </a:r>
          </a:p>
        </p:txBody>
      </p:sp>
      <p:sp>
        <p:nvSpPr>
          <p:cNvPr id="27" name="TextBox 26">
            <a:extLst>
              <a:ext uri="{FF2B5EF4-FFF2-40B4-BE49-F238E27FC236}">
                <a16:creationId xmlns:a16="http://schemas.microsoft.com/office/drawing/2014/main" id="{55C09DD4-492C-4AD0-92B1-6AA3E67F69B6}"/>
              </a:ext>
            </a:extLst>
          </p:cNvPr>
          <p:cNvSpPr txBox="1"/>
          <p:nvPr/>
        </p:nvSpPr>
        <p:spPr>
          <a:xfrm>
            <a:off x="7814929" y="3850373"/>
            <a:ext cx="443515" cy="282573"/>
          </a:xfrm>
          <a:prstGeom prst="rect">
            <a:avLst/>
          </a:prstGeom>
          <a:noFill/>
        </p:spPr>
        <p:txBody>
          <a:bodyPr wrap="none" lIns="18000" tIns="18000" rIns="18000" bIns="18000">
            <a:spAutoFit/>
          </a:bodyPr>
          <a:lstStyle/>
          <a:p>
            <a:pPr algn="ctr">
              <a:defRPr/>
            </a:pPr>
            <a:r>
              <a:rPr lang="en-GB" sz="1600" b="1" kern="0" dirty="0">
                <a:solidFill>
                  <a:schemeClr val="accent5">
                    <a:lumMod val="50000"/>
                  </a:schemeClr>
                </a:solidFill>
                <a:latin typeface="Century Gothic"/>
              </a:rPr>
              <a:t>69%</a:t>
            </a:r>
          </a:p>
        </p:txBody>
      </p:sp>
      <p:sp>
        <p:nvSpPr>
          <p:cNvPr id="28" name="TextBox 27">
            <a:extLst>
              <a:ext uri="{FF2B5EF4-FFF2-40B4-BE49-F238E27FC236}">
                <a16:creationId xmlns:a16="http://schemas.microsoft.com/office/drawing/2014/main" id="{C616B26B-21CD-4BED-B196-A721B9FEED56}"/>
              </a:ext>
            </a:extLst>
          </p:cNvPr>
          <p:cNvSpPr txBox="1"/>
          <p:nvPr/>
        </p:nvSpPr>
        <p:spPr>
          <a:xfrm>
            <a:off x="7819836" y="4235407"/>
            <a:ext cx="443515" cy="282573"/>
          </a:xfrm>
          <a:prstGeom prst="rect">
            <a:avLst/>
          </a:prstGeom>
          <a:noFill/>
        </p:spPr>
        <p:txBody>
          <a:bodyPr wrap="none" lIns="18000" tIns="18000" rIns="18000" bIns="18000">
            <a:spAutoFit/>
          </a:bodyPr>
          <a:lstStyle/>
          <a:p>
            <a:pPr algn="ctr">
              <a:defRPr/>
            </a:pPr>
            <a:r>
              <a:rPr lang="en-GB" sz="1600" b="1" kern="0" dirty="0">
                <a:solidFill>
                  <a:schemeClr val="accent5"/>
                </a:solidFill>
                <a:latin typeface="Century Gothic"/>
              </a:rPr>
              <a:t>30%</a:t>
            </a:r>
          </a:p>
        </p:txBody>
      </p:sp>
      <p:sp>
        <p:nvSpPr>
          <p:cNvPr id="29" name="TextBox 28">
            <a:extLst>
              <a:ext uri="{FF2B5EF4-FFF2-40B4-BE49-F238E27FC236}">
                <a16:creationId xmlns:a16="http://schemas.microsoft.com/office/drawing/2014/main" id="{392604DD-32CF-4F97-9EF0-F2B0342FC3D9}"/>
              </a:ext>
            </a:extLst>
          </p:cNvPr>
          <p:cNvSpPr txBox="1"/>
          <p:nvPr/>
        </p:nvSpPr>
        <p:spPr>
          <a:xfrm>
            <a:off x="7375486" y="3905306"/>
            <a:ext cx="568733" cy="190240"/>
          </a:xfrm>
          <a:prstGeom prst="rect">
            <a:avLst/>
          </a:prstGeom>
          <a:noFill/>
        </p:spPr>
        <p:txBody>
          <a:bodyPr wrap="square" lIns="18000" tIns="18000" rIns="18000" bIns="18000">
            <a:spAutoFit/>
          </a:bodyPr>
          <a:lstStyle/>
          <a:p>
            <a:pPr>
              <a:defRPr/>
            </a:pPr>
            <a:r>
              <a:rPr lang="en-GB" sz="1000" kern="0" dirty="0">
                <a:solidFill>
                  <a:srgbClr val="76767A"/>
                </a:solidFill>
                <a:latin typeface="Century Gothic"/>
              </a:rPr>
              <a:t>Urban</a:t>
            </a:r>
          </a:p>
        </p:txBody>
      </p:sp>
      <p:sp>
        <p:nvSpPr>
          <p:cNvPr id="30" name="TextBox 29">
            <a:extLst>
              <a:ext uri="{FF2B5EF4-FFF2-40B4-BE49-F238E27FC236}">
                <a16:creationId xmlns:a16="http://schemas.microsoft.com/office/drawing/2014/main" id="{30BC9FC9-0EE5-4EAE-BEA4-C9361374BFBD}"/>
              </a:ext>
            </a:extLst>
          </p:cNvPr>
          <p:cNvSpPr txBox="1"/>
          <p:nvPr/>
        </p:nvSpPr>
        <p:spPr>
          <a:xfrm>
            <a:off x="7383584" y="4268366"/>
            <a:ext cx="345732" cy="190240"/>
          </a:xfrm>
          <a:prstGeom prst="rect">
            <a:avLst/>
          </a:prstGeom>
          <a:noFill/>
        </p:spPr>
        <p:txBody>
          <a:bodyPr wrap="none" lIns="18000" tIns="18000" rIns="18000" bIns="18000">
            <a:spAutoFit/>
          </a:bodyPr>
          <a:lstStyle/>
          <a:p>
            <a:pPr>
              <a:defRPr/>
            </a:pPr>
            <a:r>
              <a:rPr lang="en-GB" sz="1000" kern="0" dirty="0">
                <a:solidFill>
                  <a:srgbClr val="76767A"/>
                </a:solidFill>
                <a:latin typeface="Century Gothic"/>
              </a:rPr>
              <a:t>Rural</a:t>
            </a:r>
          </a:p>
        </p:txBody>
      </p:sp>
      <p:pic>
        <p:nvPicPr>
          <p:cNvPr id="31" name="Picture 4" descr="https://pixabay.com/static/uploads/photo/2012/04/23/17/06/male-39108_640.png">
            <a:extLst>
              <a:ext uri="{FF2B5EF4-FFF2-40B4-BE49-F238E27FC236}">
                <a16:creationId xmlns:a16="http://schemas.microsoft.com/office/drawing/2014/main" id="{52A523EC-22CF-4BAC-85E6-FE885AEFBEA8}"/>
              </a:ext>
            </a:extLst>
          </p:cNvPr>
          <p:cNvPicPr>
            <a:picLocks noChangeAspect="1" noChangeArrowheads="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0385" y="3807111"/>
            <a:ext cx="245800" cy="24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https://d30y9cdsu7xlg0.cloudfront.net/png/49529-200.png">
            <a:extLst>
              <a:ext uri="{FF2B5EF4-FFF2-40B4-BE49-F238E27FC236}">
                <a16:creationId xmlns:a16="http://schemas.microsoft.com/office/drawing/2014/main" id="{FEE732E9-3636-476A-B895-53CBDA030C2D}"/>
              </a:ext>
            </a:extLst>
          </p:cNvPr>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9042" y="3983331"/>
            <a:ext cx="679918" cy="67991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7E2563EF-B348-4C7D-B9EB-1A26B07AD5B8}"/>
              </a:ext>
            </a:extLst>
          </p:cNvPr>
          <p:cNvSpPr txBox="1"/>
          <p:nvPr/>
        </p:nvSpPr>
        <p:spPr>
          <a:xfrm>
            <a:off x="1251376" y="3822666"/>
            <a:ext cx="443515" cy="282573"/>
          </a:xfrm>
          <a:prstGeom prst="rect">
            <a:avLst/>
          </a:prstGeom>
          <a:noFill/>
        </p:spPr>
        <p:txBody>
          <a:bodyPr wrap="none" lIns="18000" tIns="18000" rIns="18000" bIns="18000">
            <a:spAutoFit/>
          </a:bodyPr>
          <a:lstStyle/>
          <a:p>
            <a:pPr algn="ctr">
              <a:defRPr/>
            </a:pPr>
            <a:r>
              <a:rPr lang="en-GB" sz="1600" b="1" kern="0" dirty="0">
                <a:solidFill>
                  <a:schemeClr val="accent1">
                    <a:lumMod val="50000"/>
                  </a:schemeClr>
                </a:solidFill>
                <a:latin typeface="Century Gothic"/>
              </a:rPr>
              <a:t>50%</a:t>
            </a:r>
          </a:p>
        </p:txBody>
      </p:sp>
      <p:sp>
        <p:nvSpPr>
          <p:cNvPr id="34" name="TextBox 33">
            <a:extLst>
              <a:ext uri="{FF2B5EF4-FFF2-40B4-BE49-F238E27FC236}">
                <a16:creationId xmlns:a16="http://schemas.microsoft.com/office/drawing/2014/main" id="{4F5713AD-83DC-49E0-8E80-4BB0C86D7742}"/>
              </a:ext>
            </a:extLst>
          </p:cNvPr>
          <p:cNvSpPr txBox="1"/>
          <p:nvPr/>
        </p:nvSpPr>
        <p:spPr>
          <a:xfrm>
            <a:off x="1251376" y="4207700"/>
            <a:ext cx="443515" cy="282573"/>
          </a:xfrm>
          <a:prstGeom prst="rect">
            <a:avLst/>
          </a:prstGeom>
          <a:noFill/>
        </p:spPr>
        <p:txBody>
          <a:bodyPr wrap="none" lIns="18000" tIns="18000" rIns="18000" bIns="18000">
            <a:spAutoFit/>
          </a:bodyPr>
          <a:lstStyle/>
          <a:p>
            <a:pPr algn="ctr">
              <a:defRPr/>
            </a:pPr>
            <a:r>
              <a:rPr lang="en-GB" sz="1600" b="1" kern="0" dirty="0">
                <a:solidFill>
                  <a:schemeClr val="accent1"/>
                </a:solidFill>
                <a:latin typeface="Century Gothic"/>
              </a:rPr>
              <a:t>50%</a:t>
            </a:r>
          </a:p>
        </p:txBody>
      </p:sp>
      <p:sp>
        <p:nvSpPr>
          <p:cNvPr id="39" name="TextBox 38">
            <a:extLst>
              <a:ext uri="{FF2B5EF4-FFF2-40B4-BE49-F238E27FC236}">
                <a16:creationId xmlns:a16="http://schemas.microsoft.com/office/drawing/2014/main" id="{1B8737C9-21FB-4E3D-A2ED-B74422062680}"/>
              </a:ext>
            </a:extLst>
          </p:cNvPr>
          <p:cNvSpPr txBox="1"/>
          <p:nvPr/>
        </p:nvSpPr>
        <p:spPr>
          <a:xfrm>
            <a:off x="2460772" y="3682965"/>
            <a:ext cx="443515" cy="282573"/>
          </a:xfrm>
          <a:prstGeom prst="rect">
            <a:avLst/>
          </a:prstGeom>
          <a:noFill/>
        </p:spPr>
        <p:txBody>
          <a:bodyPr wrap="none" lIns="18000" tIns="18000" rIns="18000" bIns="18000">
            <a:spAutoFit/>
          </a:bodyPr>
          <a:lstStyle/>
          <a:p>
            <a:pPr algn="ctr">
              <a:defRPr/>
            </a:pPr>
            <a:r>
              <a:rPr lang="en-GB" sz="1600" b="1" kern="0" dirty="0">
                <a:solidFill>
                  <a:schemeClr val="accent3">
                    <a:lumMod val="50000"/>
                  </a:schemeClr>
                </a:solidFill>
                <a:latin typeface="Century Gothic"/>
              </a:rPr>
              <a:t>34%</a:t>
            </a:r>
          </a:p>
        </p:txBody>
      </p:sp>
      <p:sp>
        <p:nvSpPr>
          <p:cNvPr id="40" name="TextBox 39">
            <a:extLst>
              <a:ext uri="{FF2B5EF4-FFF2-40B4-BE49-F238E27FC236}">
                <a16:creationId xmlns:a16="http://schemas.microsoft.com/office/drawing/2014/main" id="{6D2DF532-7868-410E-A748-59DDA5636306}"/>
              </a:ext>
            </a:extLst>
          </p:cNvPr>
          <p:cNvSpPr txBox="1"/>
          <p:nvPr/>
        </p:nvSpPr>
        <p:spPr>
          <a:xfrm>
            <a:off x="2460771" y="3991050"/>
            <a:ext cx="443515" cy="282573"/>
          </a:xfrm>
          <a:prstGeom prst="rect">
            <a:avLst/>
          </a:prstGeom>
          <a:noFill/>
        </p:spPr>
        <p:txBody>
          <a:bodyPr wrap="none" lIns="18000" tIns="18000" rIns="18000" bIns="18000">
            <a:spAutoFit/>
          </a:bodyPr>
          <a:lstStyle/>
          <a:p>
            <a:pPr algn="ctr">
              <a:defRPr/>
            </a:pPr>
            <a:r>
              <a:rPr lang="en-GB" sz="1600" b="1" kern="0" dirty="0">
                <a:solidFill>
                  <a:schemeClr val="accent3"/>
                </a:solidFill>
                <a:latin typeface="Century Gothic"/>
              </a:rPr>
              <a:t>36%</a:t>
            </a:r>
          </a:p>
        </p:txBody>
      </p:sp>
      <p:sp>
        <p:nvSpPr>
          <p:cNvPr id="41" name="TextBox 40">
            <a:extLst>
              <a:ext uri="{FF2B5EF4-FFF2-40B4-BE49-F238E27FC236}">
                <a16:creationId xmlns:a16="http://schemas.microsoft.com/office/drawing/2014/main" id="{654E5FE4-9231-4B09-BD3D-AB36EA123F9E}"/>
              </a:ext>
            </a:extLst>
          </p:cNvPr>
          <p:cNvSpPr txBox="1"/>
          <p:nvPr/>
        </p:nvSpPr>
        <p:spPr>
          <a:xfrm>
            <a:off x="2023029" y="3712157"/>
            <a:ext cx="361762" cy="190240"/>
          </a:xfrm>
          <a:prstGeom prst="rect">
            <a:avLst/>
          </a:prstGeom>
          <a:noFill/>
        </p:spPr>
        <p:txBody>
          <a:bodyPr wrap="none" lIns="18000" tIns="18000" rIns="18000" bIns="18000">
            <a:spAutoFit/>
          </a:bodyPr>
          <a:lstStyle/>
          <a:p>
            <a:pPr>
              <a:defRPr/>
            </a:pPr>
            <a:r>
              <a:rPr lang="en-GB" sz="1000" kern="0" dirty="0">
                <a:solidFill>
                  <a:srgbClr val="76767A"/>
                </a:solidFill>
                <a:latin typeface="Century Gothic"/>
              </a:rPr>
              <a:t>16-34</a:t>
            </a:r>
          </a:p>
        </p:txBody>
      </p:sp>
      <p:sp>
        <p:nvSpPr>
          <p:cNvPr id="42" name="TextBox 41">
            <a:extLst>
              <a:ext uri="{FF2B5EF4-FFF2-40B4-BE49-F238E27FC236}">
                <a16:creationId xmlns:a16="http://schemas.microsoft.com/office/drawing/2014/main" id="{E8D0E203-EB4C-45A7-96C7-FD3F99249E85}"/>
              </a:ext>
            </a:extLst>
          </p:cNvPr>
          <p:cNvSpPr txBox="1"/>
          <p:nvPr/>
        </p:nvSpPr>
        <p:spPr>
          <a:xfrm>
            <a:off x="2023029" y="4021035"/>
            <a:ext cx="361762" cy="190240"/>
          </a:xfrm>
          <a:prstGeom prst="rect">
            <a:avLst/>
          </a:prstGeom>
          <a:noFill/>
        </p:spPr>
        <p:txBody>
          <a:bodyPr wrap="none" lIns="18000" tIns="18000" rIns="18000" bIns="18000">
            <a:spAutoFit/>
          </a:bodyPr>
          <a:lstStyle/>
          <a:p>
            <a:pPr>
              <a:defRPr/>
            </a:pPr>
            <a:r>
              <a:rPr lang="en-GB" sz="1000" kern="0" dirty="0">
                <a:solidFill>
                  <a:srgbClr val="76767A"/>
                </a:solidFill>
                <a:latin typeface="Century Gothic"/>
              </a:rPr>
              <a:t>35-54</a:t>
            </a:r>
          </a:p>
        </p:txBody>
      </p:sp>
      <p:sp>
        <p:nvSpPr>
          <p:cNvPr id="43" name="TextBox 42">
            <a:extLst>
              <a:ext uri="{FF2B5EF4-FFF2-40B4-BE49-F238E27FC236}">
                <a16:creationId xmlns:a16="http://schemas.microsoft.com/office/drawing/2014/main" id="{57F0CDD0-E0BC-406B-ABB4-6CDEF95AB6CD}"/>
              </a:ext>
            </a:extLst>
          </p:cNvPr>
          <p:cNvSpPr txBox="1"/>
          <p:nvPr/>
        </p:nvSpPr>
        <p:spPr>
          <a:xfrm>
            <a:off x="2460770" y="4299134"/>
            <a:ext cx="443515" cy="282573"/>
          </a:xfrm>
          <a:prstGeom prst="rect">
            <a:avLst/>
          </a:prstGeom>
          <a:noFill/>
        </p:spPr>
        <p:txBody>
          <a:bodyPr wrap="none" lIns="18000" tIns="18000" rIns="18000" bIns="18000">
            <a:spAutoFit/>
          </a:bodyPr>
          <a:lstStyle/>
          <a:p>
            <a:pPr algn="ctr">
              <a:defRPr/>
            </a:pPr>
            <a:r>
              <a:rPr lang="en-GB" sz="1600" b="1" kern="0" dirty="0">
                <a:solidFill>
                  <a:schemeClr val="accent3">
                    <a:lumMod val="60000"/>
                    <a:lumOff val="40000"/>
                  </a:schemeClr>
                </a:solidFill>
                <a:latin typeface="Century Gothic"/>
              </a:rPr>
              <a:t>30%</a:t>
            </a:r>
          </a:p>
        </p:txBody>
      </p:sp>
      <p:sp>
        <p:nvSpPr>
          <p:cNvPr id="44" name="TextBox 43">
            <a:extLst>
              <a:ext uri="{FF2B5EF4-FFF2-40B4-BE49-F238E27FC236}">
                <a16:creationId xmlns:a16="http://schemas.microsoft.com/office/drawing/2014/main" id="{2ABF1963-6867-40AD-903C-E109F254469B}"/>
              </a:ext>
            </a:extLst>
          </p:cNvPr>
          <p:cNvSpPr txBox="1"/>
          <p:nvPr/>
        </p:nvSpPr>
        <p:spPr>
          <a:xfrm>
            <a:off x="2023029" y="4329912"/>
            <a:ext cx="254360" cy="190240"/>
          </a:xfrm>
          <a:prstGeom prst="rect">
            <a:avLst/>
          </a:prstGeom>
          <a:noFill/>
        </p:spPr>
        <p:txBody>
          <a:bodyPr wrap="none" lIns="18000" tIns="18000" rIns="18000" bIns="18000">
            <a:spAutoFit/>
          </a:bodyPr>
          <a:lstStyle/>
          <a:p>
            <a:pPr>
              <a:defRPr/>
            </a:pPr>
            <a:r>
              <a:rPr lang="en-GB" sz="1000" kern="0" dirty="0">
                <a:solidFill>
                  <a:srgbClr val="76767A"/>
                </a:solidFill>
                <a:latin typeface="Century Gothic"/>
              </a:rPr>
              <a:t>55+</a:t>
            </a:r>
          </a:p>
        </p:txBody>
      </p:sp>
      <p:sp>
        <p:nvSpPr>
          <p:cNvPr id="45" name="TextBox 44">
            <a:extLst>
              <a:ext uri="{FF2B5EF4-FFF2-40B4-BE49-F238E27FC236}">
                <a16:creationId xmlns:a16="http://schemas.microsoft.com/office/drawing/2014/main" id="{2CB1F8B0-4E2B-4554-B511-CE88E0480256}"/>
              </a:ext>
            </a:extLst>
          </p:cNvPr>
          <p:cNvSpPr txBox="1"/>
          <p:nvPr/>
        </p:nvSpPr>
        <p:spPr>
          <a:xfrm>
            <a:off x="3715550" y="3824251"/>
            <a:ext cx="443515" cy="282573"/>
          </a:xfrm>
          <a:prstGeom prst="rect">
            <a:avLst/>
          </a:prstGeom>
          <a:noFill/>
        </p:spPr>
        <p:txBody>
          <a:bodyPr wrap="none" lIns="18000" tIns="18000" rIns="18000" bIns="18000">
            <a:spAutoFit/>
          </a:bodyPr>
          <a:lstStyle/>
          <a:p>
            <a:pPr algn="ctr">
              <a:defRPr/>
            </a:pPr>
            <a:r>
              <a:rPr lang="en-GB" sz="1600" b="1" kern="0" dirty="0">
                <a:solidFill>
                  <a:schemeClr val="accent5">
                    <a:lumMod val="50000"/>
                  </a:schemeClr>
                </a:solidFill>
                <a:latin typeface="Century Gothic"/>
              </a:rPr>
              <a:t>68%</a:t>
            </a:r>
          </a:p>
        </p:txBody>
      </p:sp>
      <p:sp>
        <p:nvSpPr>
          <p:cNvPr id="46" name="TextBox 45">
            <a:extLst>
              <a:ext uri="{FF2B5EF4-FFF2-40B4-BE49-F238E27FC236}">
                <a16:creationId xmlns:a16="http://schemas.microsoft.com/office/drawing/2014/main" id="{F2EDFD7C-BCB0-4C64-B6EC-D3769E7B5097}"/>
              </a:ext>
            </a:extLst>
          </p:cNvPr>
          <p:cNvSpPr txBox="1"/>
          <p:nvPr/>
        </p:nvSpPr>
        <p:spPr>
          <a:xfrm>
            <a:off x="3720457" y="4209285"/>
            <a:ext cx="443514" cy="282573"/>
          </a:xfrm>
          <a:prstGeom prst="rect">
            <a:avLst/>
          </a:prstGeom>
          <a:noFill/>
        </p:spPr>
        <p:txBody>
          <a:bodyPr wrap="none" lIns="18000" tIns="18000" rIns="18000" bIns="18000">
            <a:spAutoFit/>
          </a:bodyPr>
          <a:lstStyle/>
          <a:p>
            <a:pPr algn="ctr">
              <a:defRPr/>
            </a:pPr>
            <a:r>
              <a:rPr lang="en-GB" sz="1600" b="1" kern="0" dirty="0">
                <a:solidFill>
                  <a:schemeClr val="accent5"/>
                </a:solidFill>
                <a:latin typeface="Century Gothic"/>
              </a:rPr>
              <a:t>28%</a:t>
            </a:r>
          </a:p>
        </p:txBody>
      </p:sp>
      <p:sp>
        <p:nvSpPr>
          <p:cNvPr id="47" name="TextBox 46">
            <a:extLst>
              <a:ext uri="{FF2B5EF4-FFF2-40B4-BE49-F238E27FC236}">
                <a16:creationId xmlns:a16="http://schemas.microsoft.com/office/drawing/2014/main" id="{A4E77BA0-D5E0-4F5C-BFAE-61D3479DAFCA}"/>
              </a:ext>
            </a:extLst>
          </p:cNvPr>
          <p:cNvSpPr txBox="1"/>
          <p:nvPr/>
        </p:nvSpPr>
        <p:spPr>
          <a:xfrm>
            <a:off x="3276107" y="3879184"/>
            <a:ext cx="568733" cy="190240"/>
          </a:xfrm>
          <a:prstGeom prst="rect">
            <a:avLst/>
          </a:prstGeom>
          <a:noFill/>
        </p:spPr>
        <p:txBody>
          <a:bodyPr wrap="square" lIns="18000" tIns="18000" rIns="18000" bIns="18000">
            <a:spAutoFit/>
          </a:bodyPr>
          <a:lstStyle/>
          <a:p>
            <a:pPr>
              <a:defRPr/>
            </a:pPr>
            <a:r>
              <a:rPr lang="en-GB" sz="1000" kern="0" dirty="0">
                <a:solidFill>
                  <a:srgbClr val="76767A"/>
                </a:solidFill>
                <a:latin typeface="Century Gothic"/>
              </a:rPr>
              <a:t>Urban</a:t>
            </a:r>
          </a:p>
        </p:txBody>
      </p:sp>
      <p:sp>
        <p:nvSpPr>
          <p:cNvPr id="48" name="TextBox 47">
            <a:extLst>
              <a:ext uri="{FF2B5EF4-FFF2-40B4-BE49-F238E27FC236}">
                <a16:creationId xmlns:a16="http://schemas.microsoft.com/office/drawing/2014/main" id="{5F39A575-3C7F-44F7-B1E4-F082990A2C86}"/>
              </a:ext>
            </a:extLst>
          </p:cNvPr>
          <p:cNvSpPr txBox="1"/>
          <p:nvPr/>
        </p:nvSpPr>
        <p:spPr>
          <a:xfrm>
            <a:off x="3284205" y="4242244"/>
            <a:ext cx="345732" cy="190240"/>
          </a:xfrm>
          <a:prstGeom prst="rect">
            <a:avLst/>
          </a:prstGeom>
          <a:noFill/>
        </p:spPr>
        <p:txBody>
          <a:bodyPr wrap="none" lIns="18000" tIns="18000" rIns="18000" bIns="18000">
            <a:spAutoFit/>
          </a:bodyPr>
          <a:lstStyle/>
          <a:p>
            <a:pPr>
              <a:defRPr/>
            </a:pPr>
            <a:r>
              <a:rPr lang="en-GB" sz="1000" kern="0" dirty="0">
                <a:solidFill>
                  <a:srgbClr val="76767A"/>
                </a:solidFill>
                <a:latin typeface="Century Gothic"/>
              </a:rPr>
              <a:t>Rural</a:t>
            </a:r>
          </a:p>
        </p:txBody>
      </p:sp>
      <p:graphicFrame>
        <p:nvGraphicFramePr>
          <p:cNvPr id="6" name="Chart 5">
            <a:extLst>
              <a:ext uri="{FF2B5EF4-FFF2-40B4-BE49-F238E27FC236}">
                <a16:creationId xmlns:a16="http://schemas.microsoft.com/office/drawing/2014/main" id="{CD844419-1DF2-41D1-BAE7-4E90789BF4E4}"/>
              </a:ext>
            </a:extLst>
          </p:cNvPr>
          <p:cNvGraphicFramePr/>
          <p:nvPr>
            <p:extLst/>
          </p:nvPr>
        </p:nvGraphicFramePr>
        <p:xfrm>
          <a:off x="600210" y="4714532"/>
          <a:ext cx="3876714" cy="19388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9" name="Chart 48">
            <a:extLst>
              <a:ext uri="{FF2B5EF4-FFF2-40B4-BE49-F238E27FC236}">
                <a16:creationId xmlns:a16="http://schemas.microsoft.com/office/drawing/2014/main" id="{0300AAC5-1885-4C1E-9F30-4E8C65AC446A}"/>
              </a:ext>
            </a:extLst>
          </p:cNvPr>
          <p:cNvGraphicFramePr/>
          <p:nvPr>
            <p:extLst/>
          </p:nvPr>
        </p:nvGraphicFramePr>
        <p:xfrm>
          <a:off x="4723453" y="4738189"/>
          <a:ext cx="3876714" cy="1938820"/>
        </p:xfrm>
        <a:graphic>
          <a:graphicData uri="http://schemas.openxmlformats.org/drawingml/2006/chart">
            <c:chart xmlns:c="http://schemas.openxmlformats.org/drawingml/2006/chart" xmlns:r="http://schemas.openxmlformats.org/officeDocument/2006/relationships" r:id="rId5"/>
          </a:graphicData>
        </a:graphic>
      </p:graphicFrame>
      <p:sp>
        <p:nvSpPr>
          <p:cNvPr id="50" name="Text Placeholder 2">
            <a:extLst>
              <a:ext uri="{FF2B5EF4-FFF2-40B4-BE49-F238E27FC236}">
                <a16:creationId xmlns:a16="http://schemas.microsoft.com/office/drawing/2014/main" id="{2B0ADD85-67F1-46B1-B50A-B268DAFF1BFD}"/>
              </a:ext>
            </a:extLst>
          </p:cNvPr>
          <p:cNvSpPr>
            <a:spLocks noGrp="1"/>
          </p:cNvSpPr>
          <p:nvPr>
            <p:ph type="body" sz="quarter" idx="12"/>
          </p:nvPr>
        </p:nvSpPr>
        <p:spPr>
          <a:xfrm>
            <a:off x="359998" y="0"/>
            <a:ext cx="2662601" cy="289424"/>
          </a:xfrm>
        </p:spPr>
        <p:txBody>
          <a:bodyPr/>
          <a:lstStyle/>
          <a:p>
            <a:r>
              <a:rPr lang="en-GB" dirty="0"/>
              <a:t>Appendix</a:t>
            </a:r>
          </a:p>
        </p:txBody>
      </p:sp>
    </p:spTree>
    <p:extLst>
      <p:ext uri="{BB962C8B-B14F-4D97-AF65-F5344CB8AC3E}">
        <p14:creationId xmlns:p14="http://schemas.microsoft.com/office/powerpoint/2010/main" val="4596745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6B5B41D-BBCD-4556-8825-684188F9BF59}"/>
              </a:ext>
            </a:extLst>
          </p:cNvPr>
          <p:cNvSpPr/>
          <p:nvPr/>
        </p:nvSpPr>
        <p:spPr>
          <a:xfrm>
            <a:off x="358775" y="1254034"/>
            <a:ext cx="2837338" cy="5286103"/>
          </a:xfrm>
          <a:prstGeom prst="roundRect">
            <a:avLst>
              <a:gd name="adj" fmla="val 419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 name="Title 1">
            <a:extLst>
              <a:ext uri="{FF2B5EF4-FFF2-40B4-BE49-F238E27FC236}">
                <a16:creationId xmlns:a16="http://schemas.microsoft.com/office/drawing/2014/main" id="{CD542674-4155-417A-8EB1-C5310767C819}"/>
              </a:ext>
            </a:extLst>
          </p:cNvPr>
          <p:cNvSpPr>
            <a:spLocks noGrp="1"/>
          </p:cNvSpPr>
          <p:nvPr>
            <p:ph type="title"/>
          </p:nvPr>
        </p:nvSpPr>
        <p:spPr/>
        <p:txBody>
          <a:bodyPr/>
          <a:lstStyle/>
          <a:p>
            <a:r>
              <a:rPr lang="en-GB" dirty="0"/>
              <a:t>A methodological note on Opera</a:t>
            </a:r>
          </a:p>
        </p:txBody>
      </p:sp>
      <p:sp>
        <p:nvSpPr>
          <p:cNvPr id="3" name="Text Placeholder 2">
            <a:extLst>
              <a:ext uri="{FF2B5EF4-FFF2-40B4-BE49-F238E27FC236}">
                <a16:creationId xmlns:a16="http://schemas.microsoft.com/office/drawing/2014/main" id="{F64C0ACA-A688-4952-AD8B-774A70A8DD89}"/>
              </a:ext>
            </a:extLst>
          </p:cNvPr>
          <p:cNvSpPr>
            <a:spLocks noGrp="1"/>
          </p:cNvSpPr>
          <p:nvPr>
            <p:ph type="body" sz="quarter" idx="12"/>
          </p:nvPr>
        </p:nvSpPr>
        <p:spPr/>
        <p:txBody>
          <a:bodyPr/>
          <a:lstStyle/>
          <a:p>
            <a:r>
              <a:rPr lang="en-GB" dirty="0"/>
              <a:t>Appendix</a:t>
            </a:r>
          </a:p>
        </p:txBody>
      </p:sp>
      <p:sp>
        <p:nvSpPr>
          <p:cNvPr id="4" name="Text Placeholder 3">
            <a:extLst>
              <a:ext uri="{FF2B5EF4-FFF2-40B4-BE49-F238E27FC236}">
                <a16:creationId xmlns:a16="http://schemas.microsoft.com/office/drawing/2014/main" id="{DE808010-6B23-4FE5-8198-BD1E98145362}"/>
              </a:ext>
            </a:extLst>
          </p:cNvPr>
          <p:cNvSpPr>
            <a:spLocks noGrp="1"/>
          </p:cNvSpPr>
          <p:nvPr>
            <p:ph type="body" sz="quarter" idx="11"/>
          </p:nvPr>
        </p:nvSpPr>
        <p:spPr>
          <a:xfrm>
            <a:off x="463459" y="1376362"/>
            <a:ext cx="2732654" cy="4105275"/>
          </a:xfrm>
        </p:spPr>
        <p:txBody>
          <a:bodyPr/>
          <a:lstStyle/>
          <a:p>
            <a:pPr marL="0" indent="0">
              <a:buNone/>
            </a:pPr>
            <a:r>
              <a:rPr lang="en-GB" sz="1000" dirty="0"/>
              <a:t>From our nationally representative survey, we noted a relatively high interest in Opera as an art form. From our representative sample:</a:t>
            </a:r>
          </a:p>
          <a:p>
            <a:pPr>
              <a:spcAft>
                <a:spcPts val="0"/>
              </a:spcAft>
            </a:pPr>
            <a:r>
              <a:rPr lang="en-GB" sz="1000" dirty="0"/>
              <a:t>10% claimed to go to see an opera (in ‘real life’) on a monthly basis, 18% say they do so at least once every 6 months and 42% have ever gone to see opera</a:t>
            </a:r>
          </a:p>
          <a:p>
            <a:r>
              <a:rPr lang="en-GB" sz="1000" dirty="0"/>
              <a:t>13% said that they engage with live-to-digital opera on a monthly basis, 19% </a:t>
            </a:r>
            <a:r>
              <a:rPr lang="en-GB" sz="1000" dirty="0">
                <a:solidFill>
                  <a:schemeClr val="tx1"/>
                </a:solidFill>
              </a:rPr>
              <a:t>said at least every 6 months, and 38% said have ever gone to see opera </a:t>
            </a:r>
          </a:p>
          <a:p>
            <a:pPr marL="0" indent="0">
              <a:buNone/>
            </a:pPr>
            <a:r>
              <a:rPr lang="en-GB" sz="1000" dirty="0">
                <a:solidFill>
                  <a:schemeClr val="tx1"/>
                </a:solidFill>
              </a:rPr>
              <a:t>For comparison, in 2016 AEA‘s report the Arts Council found that:</a:t>
            </a:r>
          </a:p>
          <a:p>
            <a:pPr>
              <a:spcBef>
                <a:spcPts val="0"/>
              </a:spcBef>
              <a:spcAft>
                <a:spcPts val="600"/>
              </a:spcAft>
            </a:pPr>
            <a:r>
              <a:rPr lang="en-GB" sz="1000" dirty="0">
                <a:solidFill>
                  <a:schemeClr val="tx1"/>
                </a:solidFill>
              </a:rPr>
              <a:t>27% had attended a live opera in the last 12 months</a:t>
            </a:r>
          </a:p>
          <a:p>
            <a:pPr>
              <a:spcBef>
                <a:spcPts val="0"/>
              </a:spcBef>
              <a:spcAft>
                <a:spcPts val="600"/>
              </a:spcAft>
            </a:pPr>
            <a:r>
              <a:rPr lang="en-GB" sz="1000" dirty="0">
                <a:solidFill>
                  <a:schemeClr val="tx1"/>
                </a:solidFill>
              </a:rPr>
              <a:t>28% of respondents had attended an Event Cinema screening of an Opera performance</a:t>
            </a:r>
          </a:p>
          <a:p>
            <a:pPr>
              <a:spcBef>
                <a:spcPts val="0"/>
              </a:spcBef>
              <a:spcAft>
                <a:spcPts val="600"/>
              </a:spcAft>
            </a:pPr>
            <a:r>
              <a:rPr lang="en-GB" sz="1000" dirty="0">
                <a:solidFill>
                  <a:schemeClr val="tx1"/>
                </a:solidFill>
              </a:rPr>
              <a:t>19% had seen an Opera online or on the television</a:t>
            </a:r>
          </a:p>
          <a:p>
            <a:pPr>
              <a:spcBef>
                <a:spcPts val="0"/>
              </a:spcBef>
              <a:spcAft>
                <a:spcPts val="0"/>
              </a:spcAft>
            </a:pPr>
            <a:endParaRPr lang="en-GB" sz="1000" dirty="0">
              <a:solidFill>
                <a:schemeClr val="tx1"/>
              </a:solidFill>
            </a:endParaRPr>
          </a:p>
          <a:p>
            <a:pPr marL="0" indent="0">
              <a:spcBef>
                <a:spcPts val="0"/>
              </a:spcBef>
              <a:spcAft>
                <a:spcPts val="0"/>
              </a:spcAft>
              <a:buNone/>
            </a:pPr>
            <a:r>
              <a:rPr lang="en-GB" sz="1000" dirty="0">
                <a:solidFill>
                  <a:schemeClr val="tx1"/>
                </a:solidFill>
              </a:rPr>
              <a:t>Thus, our figures, while feeling intuitively high, are more or less in line with those published previously. However – we would like to suggest some factors which may be influencing these scores (detailed </a:t>
            </a:r>
            <a:r>
              <a:rPr lang="en-GB" sz="1000" dirty="0"/>
              <a:t>opposite).</a:t>
            </a:r>
          </a:p>
          <a:p>
            <a:pPr>
              <a:spcBef>
                <a:spcPts val="0"/>
              </a:spcBef>
              <a:spcAft>
                <a:spcPts val="0"/>
              </a:spcAft>
            </a:pPr>
            <a:endParaRPr lang="en-GB" sz="1000" dirty="0"/>
          </a:p>
          <a:p>
            <a:pPr marL="0" indent="0">
              <a:spcBef>
                <a:spcPts val="0"/>
              </a:spcBef>
              <a:spcAft>
                <a:spcPts val="0"/>
              </a:spcAft>
              <a:buNone/>
            </a:pPr>
            <a:endParaRPr lang="en-GB" sz="1000" dirty="0"/>
          </a:p>
          <a:p>
            <a:endParaRPr lang="en-GB" sz="1000" dirty="0"/>
          </a:p>
        </p:txBody>
      </p:sp>
      <p:sp>
        <p:nvSpPr>
          <p:cNvPr id="5" name="Text Placeholder 4">
            <a:extLst>
              <a:ext uri="{FF2B5EF4-FFF2-40B4-BE49-F238E27FC236}">
                <a16:creationId xmlns:a16="http://schemas.microsoft.com/office/drawing/2014/main" id="{19EF7450-A474-434B-BAD3-FED2C79AC86A}"/>
              </a:ext>
            </a:extLst>
          </p:cNvPr>
          <p:cNvSpPr>
            <a:spLocks noGrp="1"/>
          </p:cNvSpPr>
          <p:nvPr>
            <p:ph type="body" sz="quarter" idx="14"/>
          </p:nvPr>
        </p:nvSpPr>
        <p:spPr>
          <a:xfrm>
            <a:off x="3401954" y="1356768"/>
            <a:ext cx="5382046" cy="4105275"/>
          </a:xfrm>
        </p:spPr>
        <p:txBody>
          <a:bodyPr/>
          <a:lstStyle/>
          <a:p>
            <a:pPr marL="0" indent="0">
              <a:buNone/>
            </a:pPr>
            <a:r>
              <a:rPr lang="en-GB" sz="1000" dirty="0">
                <a:solidFill>
                  <a:schemeClr val="tx1"/>
                </a:solidFill>
              </a:rPr>
              <a:t>Recalling frequencies of behaviours is difficult, particularly over longer durations of time (e.g. once every 6 months). Further, it is known that survey respondents are likely to overinflate their interests when answering a questionnaire – particularly when the subject implies high levels of social capital (such as, arguably, interest and involvement in high-brow cultural pursuits). This bias, of course, would be present across all arts forms, so comparing differences between art forms is likely to be more ‘accurate’ than considering the actual values themselves in isolation.</a:t>
            </a:r>
          </a:p>
          <a:p>
            <a:pPr marL="0" indent="0">
              <a:buNone/>
            </a:pPr>
            <a:r>
              <a:rPr lang="en-GB" sz="1000" dirty="0">
                <a:solidFill>
                  <a:schemeClr val="tx1"/>
                </a:solidFill>
              </a:rPr>
              <a:t>Another thing that may influence the figures for live-to-digital opera is the popularisation of opera-</a:t>
            </a:r>
            <a:r>
              <a:rPr lang="en-GB" sz="1000" i="1" dirty="0">
                <a:solidFill>
                  <a:schemeClr val="tx1"/>
                </a:solidFill>
              </a:rPr>
              <a:t>type </a:t>
            </a:r>
            <a:r>
              <a:rPr lang="en-GB" sz="1000" dirty="0">
                <a:solidFill>
                  <a:schemeClr val="tx1"/>
                </a:solidFill>
              </a:rPr>
              <a:t>content in recent years, e.g. Paul Potts and Susan Boyle on Britain’s Got Talent, ‘</a:t>
            </a:r>
            <a:r>
              <a:rPr lang="en-GB" sz="1000" dirty="0" err="1">
                <a:solidFill>
                  <a:schemeClr val="tx1"/>
                </a:solidFill>
              </a:rPr>
              <a:t>Popera</a:t>
            </a:r>
            <a:r>
              <a:rPr lang="en-GB" sz="1000" dirty="0">
                <a:solidFill>
                  <a:schemeClr val="tx1"/>
                </a:solidFill>
              </a:rPr>
              <a:t>’ band G4 on the X Factor, and regular TV appearances from mezzo-soprano Katherine Jenkins. These may have been considered ‘live to digital opera content’ by respondents, who perhaps have engaged with these types of clips rather than full opera performances.</a:t>
            </a:r>
          </a:p>
          <a:p>
            <a:endParaRPr lang="en-GB" sz="1000" dirty="0"/>
          </a:p>
        </p:txBody>
      </p:sp>
      <p:pic>
        <p:nvPicPr>
          <p:cNvPr id="4098" name="Picture 2" descr="Woman Wearing Black Scoop Neck Shirt Using Microphone With Stand">
            <a:extLst>
              <a:ext uri="{FF2B5EF4-FFF2-40B4-BE49-F238E27FC236}">
                <a16:creationId xmlns:a16="http://schemas.microsoft.com/office/drawing/2014/main" id="{996A3B06-A709-4F5B-BFA7-59F3C68001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0535" y="3974312"/>
            <a:ext cx="3859000" cy="256582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625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A446-9B00-490D-BC65-1489E8738A7A}"/>
              </a:ext>
            </a:extLst>
          </p:cNvPr>
          <p:cNvSpPr>
            <a:spLocks noGrp="1"/>
          </p:cNvSpPr>
          <p:nvPr>
            <p:ph type="title"/>
          </p:nvPr>
        </p:nvSpPr>
        <p:spPr/>
        <p:txBody>
          <a:bodyPr/>
          <a:lstStyle/>
          <a:p>
            <a:r>
              <a:rPr lang="en-GB" dirty="0"/>
              <a:t>A multi-method research approach was followed</a:t>
            </a:r>
          </a:p>
        </p:txBody>
      </p:sp>
      <p:sp>
        <p:nvSpPr>
          <p:cNvPr id="3" name="Text Placeholder 2">
            <a:extLst>
              <a:ext uri="{FF2B5EF4-FFF2-40B4-BE49-F238E27FC236}">
                <a16:creationId xmlns:a16="http://schemas.microsoft.com/office/drawing/2014/main" id="{82CDA1EE-8EC9-4033-B808-D2FC0098A21B}"/>
              </a:ext>
            </a:extLst>
          </p:cNvPr>
          <p:cNvSpPr>
            <a:spLocks noGrp="1"/>
          </p:cNvSpPr>
          <p:nvPr>
            <p:ph type="body" sz="quarter" idx="12"/>
          </p:nvPr>
        </p:nvSpPr>
        <p:spPr/>
        <p:txBody>
          <a:bodyPr/>
          <a:lstStyle/>
          <a:p>
            <a:r>
              <a:rPr lang="en-GB" dirty="0"/>
              <a:t>Objectives &amp; method</a:t>
            </a:r>
          </a:p>
        </p:txBody>
      </p:sp>
      <p:cxnSp>
        <p:nvCxnSpPr>
          <p:cNvPr id="7" name="Straight Connector 6">
            <a:extLst>
              <a:ext uri="{FF2B5EF4-FFF2-40B4-BE49-F238E27FC236}">
                <a16:creationId xmlns:a16="http://schemas.microsoft.com/office/drawing/2014/main" id="{81BEAAE1-B52C-4AAC-8A44-B30130440043}"/>
              </a:ext>
            </a:extLst>
          </p:cNvPr>
          <p:cNvCxnSpPr/>
          <p:nvPr/>
        </p:nvCxnSpPr>
        <p:spPr>
          <a:xfrm>
            <a:off x="1936235" y="1322064"/>
            <a:ext cx="264223"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8" name="Down Arrow 10">
            <a:extLst>
              <a:ext uri="{FF2B5EF4-FFF2-40B4-BE49-F238E27FC236}">
                <a16:creationId xmlns:a16="http://schemas.microsoft.com/office/drawing/2014/main" id="{C32530BD-8EA0-45F3-8173-0CA9424039FE}"/>
              </a:ext>
            </a:extLst>
          </p:cNvPr>
          <p:cNvSpPr/>
          <p:nvPr/>
        </p:nvSpPr>
        <p:spPr>
          <a:xfrm>
            <a:off x="7476186" y="1155723"/>
            <a:ext cx="450687" cy="5415931"/>
          </a:xfrm>
          <a:prstGeom prst="downArrow">
            <a:avLst/>
          </a:prstGeom>
          <a:solidFill>
            <a:schemeClr val="tx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9" name="Rounded Rectangle 4">
            <a:extLst>
              <a:ext uri="{FF2B5EF4-FFF2-40B4-BE49-F238E27FC236}">
                <a16:creationId xmlns:a16="http://schemas.microsoft.com/office/drawing/2014/main" id="{466A1F7E-7A27-460F-98E6-B584CBB5F7D0}"/>
              </a:ext>
            </a:extLst>
          </p:cNvPr>
          <p:cNvSpPr/>
          <p:nvPr/>
        </p:nvSpPr>
        <p:spPr>
          <a:xfrm>
            <a:off x="2212039" y="1178277"/>
            <a:ext cx="5126367" cy="275500"/>
          </a:xfrm>
          <a:prstGeom prst="roundRect">
            <a:avLst/>
          </a:prstGeom>
          <a:solidFill>
            <a:schemeClr val="bg1"/>
          </a:solid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400" b="1" dirty="0">
                <a:solidFill>
                  <a:schemeClr val="tx1"/>
                </a:solidFill>
                <a:latin typeface="Century Gothic" pitchFamily="34" charset="0"/>
              </a:rPr>
              <a:t>Expert interviews</a:t>
            </a:r>
          </a:p>
        </p:txBody>
      </p:sp>
      <p:sp>
        <p:nvSpPr>
          <p:cNvPr id="10" name="Rounded Rectangle 5">
            <a:extLst>
              <a:ext uri="{FF2B5EF4-FFF2-40B4-BE49-F238E27FC236}">
                <a16:creationId xmlns:a16="http://schemas.microsoft.com/office/drawing/2014/main" id="{D34F4150-41B2-4BDD-8956-E5CE2F42873D}"/>
              </a:ext>
            </a:extLst>
          </p:cNvPr>
          <p:cNvSpPr/>
          <p:nvPr/>
        </p:nvSpPr>
        <p:spPr>
          <a:xfrm>
            <a:off x="2212039" y="3883012"/>
            <a:ext cx="5126366" cy="276705"/>
          </a:xfrm>
          <a:prstGeom prst="roundRect">
            <a:avLst/>
          </a:prstGeom>
          <a:solidFill>
            <a:schemeClr val="bg1"/>
          </a:solid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400" b="1" dirty="0">
                <a:solidFill>
                  <a:schemeClr val="tx1"/>
                </a:solidFill>
                <a:latin typeface="Century Gothic" pitchFamily="34" charset="0"/>
              </a:rPr>
              <a:t>Audience focus groups</a:t>
            </a:r>
          </a:p>
        </p:txBody>
      </p:sp>
      <p:sp>
        <p:nvSpPr>
          <p:cNvPr id="11" name="Rounded Rectangle 6">
            <a:extLst>
              <a:ext uri="{FF2B5EF4-FFF2-40B4-BE49-F238E27FC236}">
                <a16:creationId xmlns:a16="http://schemas.microsoft.com/office/drawing/2014/main" id="{2FB5D569-5494-4C7C-877E-5A4C380C3934}"/>
              </a:ext>
            </a:extLst>
          </p:cNvPr>
          <p:cNvSpPr/>
          <p:nvPr/>
        </p:nvSpPr>
        <p:spPr>
          <a:xfrm>
            <a:off x="2212039" y="2520083"/>
            <a:ext cx="5126367" cy="296623"/>
          </a:xfrm>
          <a:prstGeom prst="roundRect">
            <a:avLst/>
          </a:pr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chemeClr val="tx1"/>
              </a:solidFill>
              <a:latin typeface="Century Gothic" pitchFamily="34" charset="0"/>
            </a:endParaRPr>
          </a:p>
          <a:p>
            <a:pPr algn="ctr"/>
            <a:r>
              <a:rPr lang="en-GB" sz="1400" b="1" dirty="0">
                <a:solidFill>
                  <a:schemeClr val="tx1"/>
                </a:solidFill>
                <a:latin typeface="Century Gothic" pitchFamily="34" charset="0"/>
              </a:rPr>
              <a:t>Supply-side survey</a:t>
            </a:r>
          </a:p>
          <a:p>
            <a:pPr algn="ctr"/>
            <a:endParaRPr lang="en-GB" sz="1200" i="1" dirty="0">
              <a:solidFill>
                <a:schemeClr val="tx1"/>
              </a:solidFill>
              <a:latin typeface="Century Gothic" pitchFamily="34" charset="0"/>
            </a:endParaRPr>
          </a:p>
        </p:txBody>
      </p:sp>
      <p:sp>
        <p:nvSpPr>
          <p:cNvPr id="12" name="Rounded Rectangle 8">
            <a:extLst>
              <a:ext uri="{FF2B5EF4-FFF2-40B4-BE49-F238E27FC236}">
                <a16:creationId xmlns:a16="http://schemas.microsoft.com/office/drawing/2014/main" id="{08D92178-778D-48E2-AAE6-612B68B79AB6}"/>
              </a:ext>
            </a:extLst>
          </p:cNvPr>
          <p:cNvSpPr/>
          <p:nvPr/>
        </p:nvSpPr>
        <p:spPr>
          <a:xfrm>
            <a:off x="2212039" y="5226023"/>
            <a:ext cx="5119220" cy="360687"/>
          </a:xfrm>
          <a:prstGeom prst="roundRect">
            <a:avLst/>
          </a:prstGeom>
          <a:solidFill>
            <a:schemeClr val="bg1"/>
          </a:solidFill>
          <a:ln w="28575">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400" b="1" dirty="0">
                <a:solidFill>
                  <a:schemeClr val="tx1"/>
                </a:solidFill>
                <a:latin typeface="Century Gothic" pitchFamily="34" charset="0"/>
              </a:rPr>
              <a:t>Audience surveys</a:t>
            </a:r>
          </a:p>
        </p:txBody>
      </p:sp>
      <p:sp>
        <p:nvSpPr>
          <p:cNvPr id="13" name="Oval 12">
            <a:extLst>
              <a:ext uri="{FF2B5EF4-FFF2-40B4-BE49-F238E27FC236}">
                <a16:creationId xmlns:a16="http://schemas.microsoft.com/office/drawing/2014/main" id="{89387EC8-3E56-413D-9EF8-8EDE5F9C097F}"/>
              </a:ext>
            </a:extLst>
          </p:cNvPr>
          <p:cNvSpPr/>
          <p:nvPr/>
        </p:nvSpPr>
        <p:spPr>
          <a:xfrm>
            <a:off x="1403266" y="1079534"/>
            <a:ext cx="576064" cy="576064"/>
          </a:xfrm>
          <a:prstGeom prst="ellipse">
            <a:avLst/>
          </a:pr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2000" b="1" dirty="0">
                <a:solidFill>
                  <a:schemeClr val="bg1"/>
                </a:solidFill>
                <a:latin typeface="Century Gothic" pitchFamily="34" charset="0"/>
              </a:rPr>
              <a:t>1</a:t>
            </a:r>
          </a:p>
        </p:txBody>
      </p:sp>
      <p:cxnSp>
        <p:nvCxnSpPr>
          <p:cNvPr id="14" name="Straight Connector 13">
            <a:extLst>
              <a:ext uri="{FF2B5EF4-FFF2-40B4-BE49-F238E27FC236}">
                <a16:creationId xmlns:a16="http://schemas.microsoft.com/office/drawing/2014/main" id="{91277DBD-D411-48DC-A02C-8713452D9F03}"/>
              </a:ext>
            </a:extLst>
          </p:cNvPr>
          <p:cNvCxnSpPr/>
          <p:nvPr/>
        </p:nvCxnSpPr>
        <p:spPr>
          <a:xfrm>
            <a:off x="1962361" y="2650670"/>
            <a:ext cx="264223" cy="0"/>
          </a:xfrm>
          <a:prstGeom prst="line">
            <a:avLst/>
          </a:prstGeom>
          <a:ln w="28575">
            <a:solidFill>
              <a:schemeClr val="accent1"/>
            </a:solidFill>
          </a:ln>
        </p:spPr>
        <p:style>
          <a:lnRef idx="1">
            <a:schemeClr val="accent2"/>
          </a:lnRef>
          <a:fillRef idx="0">
            <a:schemeClr val="accent2"/>
          </a:fillRef>
          <a:effectRef idx="0">
            <a:schemeClr val="accent2"/>
          </a:effectRef>
          <a:fontRef idx="minor">
            <a:schemeClr val="tx1"/>
          </a:fontRef>
        </p:style>
      </p:cxnSp>
      <p:sp>
        <p:nvSpPr>
          <p:cNvPr id="15" name="Oval 14">
            <a:extLst>
              <a:ext uri="{FF2B5EF4-FFF2-40B4-BE49-F238E27FC236}">
                <a16:creationId xmlns:a16="http://schemas.microsoft.com/office/drawing/2014/main" id="{E0E16CAA-0D53-47D1-8E44-F16AAC2833EE}"/>
              </a:ext>
            </a:extLst>
          </p:cNvPr>
          <p:cNvSpPr/>
          <p:nvPr/>
        </p:nvSpPr>
        <p:spPr>
          <a:xfrm>
            <a:off x="1403266" y="2388761"/>
            <a:ext cx="576064" cy="576064"/>
          </a:xfrm>
          <a:prstGeom prst="ellipse">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2000" b="1" dirty="0">
                <a:solidFill>
                  <a:schemeClr val="bg1"/>
                </a:solidFill>
                <a:latin typeface="Century Gothic" pitchFamily="34" charset="0"/>
              </a:rPr>
              <a:t>2</a:t>
            </a:r>
          </a:p>
        </p:txBody>
      </p:sp>
      <p:cxnSp>
        <p:nvCxnSpPr>
          <p:cNvPr id="16" name="Straight Connector 15">
            <a:extLst>
              <a:ext uri="{FF2B5EF4-FFF2-40B4-BE49-F238E27FC236}">
                <a16:creationId xmlns:a16="http://schemas.microsoft.com/office/drawing/2014/main" id="{B62F102B-8B10-4DA6-8804-268F91B85329}"/>
              </a:ext>
            </a:extLst>
          </p:cNvPr>
          <p:cNvCxnSpPr/>
          <p:nvPr/>
        </p:nvCxnSpPr>
        <p:spPr>
          <a:xfrm>
            <a:off x="1949298" y="4004115"/>
            <a:ext cx="264223" cy="0"/>
          </a:xfrm>
          <a:prstGeom prst="line">
            <a:avLst/>
          </a:prstGeom>
          <a:ln w="28575">
            <a:solidFill>
              <a:schemeClr val="accent5"/>
            </a:solidFill>
          </a:ln>
        </p:spPr>
        <p:style>
          <a:lnRef idx="1">
            <a:schemeClr val="accent2"/>
          </a:lnRef>
          <a:fillRef idx="0">
            <a:schemeClr val="accent2"/>
          </a:fillRef>
          <a:effectRef idx="0">
            <a:schemeClr val="accent2"/>
          </a:effectRef>
          <a:fontRef idx="minor">
            <a:schemeClr val="tx1"/>
          </a:fontRef>
        </p:style>
      </p:cxnSp>
      <p:sp>
        <p:nvSpPr>
          <p:cNvPr id="17" name="Oval 16">
            <a:extLst>
              <a:ext uri="{FF2B5EF4-FFF2-40B4-BE49-F238E27FC236}">
                <a16:creationId xmlns:a16="http://schemas.microsoft.com/office/drawing/2014/main" id="{7745284B-763C-406F-9256-8242A8F74B14}"/>
              </a:ext>
            </a:extLst>
          </p:cNvPr>
          <p:cNvSpPr/>
          <p:nvPr/>
        </p:nvSpPr>
        <p:spPr>
          <a:xfrm>
            <a:off x="1403266" y="3768333"/>
            <a:ext cx="576064" cy="576064"/>
          </a:xfrm>
          <a:prstGeom prst="ellipse">
            <a:avLst/>
          </a:prstGeom>
          <a:solidFill>
            <a:schemeClr val="accent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2000" b="1" dirty="0">
                <a:solidFill>
                  <a:schemeClr val="bg1"/>
                </a:solidFill>
                <a:latin typeface="Century Gothic" pitchFamily="34" charset="0"/>
              </a:rPr>
              <a:t>3</a:t>
            </a:r>
          </a:p>
        </p:txBody>
      </p:sp>
      <p:cxnSp>
        <p:nvCxnSpPr>
          <p:cNvPr id="18" name="Straight Connector 17">
            <a:extLst>
              <a:ext uri="{FF2B5EF4-FFF2-40B4-BE49-F238E27FC236}">
                <a16:creationId xmlns:a16="http://schemas.microsoft.com/office/drawing/2014/main" id="{2E164C84-6B32-47CB-8F72-9DA3DC43556F}"/>
              </a:ext>
            </a:extLst>
          </p:cNvPr>
          <p:cNvCxnSpPr/>
          <p:nvPr/>
        </p:nvCxnSpPr>
        <p:spPr>
          <a:xfrm>
            <a:off x="1949298" y="5402694"/>
            <a:ext cx="264223" cy="0"/>
          </a:xfrm>
          <a:prstGeom prst="line">
            <a:avLst/>
          </a:prstGeom>
          <a:ln w="28575">
            <a:solidFill>
              <a:schemeClr val="accent3"/>
            </a:solidFill>
          </a:ln>
        </p:spPr>
        <p:style>
          <a:lnRef idx="1">
            <a:schemeClr val="accent2"/>
          </a:lnRef>
          <a:fillRef idx="0">
            <a:schemeClr val="accent2"/>
          </a:fillRef>
          <a:effectRef idx="0">
            <a:schemeClr val="accent2"/>
          </a:effectRef>
          <a:fontRef idx="minor">
            <a:schemeClr val="tx1"/>
          </a:fontRef>
        </p:style>
      </p:cxnSp>
      <p:sp>
        <p:nvSpPr>
          <p:cNvPr id="19" name="Oval 18">
            <a:extLst>
              <a:ext uri="{FF2B5EF4-FFF2-40B4-BE49-F238E27FC236}">
                <a16:creationId xmlns:a16="http://schemas.microsoft.com/office/drawing/2014/main" id="{3A3F0585-2E37-4719-974A-A3A3B7D64F1A}"/>
              </a:ext>
            </a:extLst>
          </p:cNvPr>
          <p:cNvSpPr/>
          <p:nvPr/>
        </p:nvSpPr>
        <p:spPr>
          <a:xfrm>
            <a:off x="1403266" y="5166911"/>
            <a:ext cx="576064" cy="576064"/>
          </a:xfrm>
          <a:prstGeom prst="ellipse">
            <a:avLst/>
          </a:prstGeom>
          <a:solidFill>
            <a:schemeClr val="accent3"/>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2000" b="1" dirty="0">
                <a:solidFill>
                  <a:schemeClr val="bg1"/>
                </a:solidFill>
                <a:latin typeface="Century Gothic" pitchFamily="34" charset="0"/>
              </a:rPr>
              <a:t>4</a:t>
            </a:r>
          </a:p>
        </p:txBody>
      </p:sp>
      <p:sp>
        <p:nvSpPr>
          <p:cNvPr id="22" name="Rounded Rectangle 4">
            <a:extLst>
              <a:ext uri="{FF2B5EF4-FFF2-40B4-BE49-F238E27FC236}">
                <a16:creationId xmlns:a16="http://schemas.microsoft.com/office/drawing/2014/main" id="{017885B2-4CBE-4BB8-B5F2-55341A594A09}"/>
              </a:ext>
            </a:extLst>
          </p:cNvPr>
          <p:cNvSpPr/>
          <p:nvPr/>
        </p:nvSpPr>
        <p:spPr>
          <a:xfrm>
            <a:off x="2226584" y="2034934"/>
            <a:ext cx="5126367" cy="411113"/>
          </a:xfrm>
          <a:prstGeom prst="roundRect">
            <a:avLst/>
          </a:prstGeom>
          <a:solidFill>
            <a:schemeClr val="bg1"/>
          </a:solidFill>
          <a:ln w="28575">
            <a:solidFill>
              <a:schemeClr val="accent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100" b="1" i="1" dirty="0">
                <a:solidFill>
                  <a:schemeClr val="tx1"/>
                </a:solidFill>
                <a:latin typeface="Century Gothic" pitchFamily="34" charset="0"/>
              </a:rPr>
              <a:t>Why? </a:t>
            </a:r>
            <a:r>
              <a:rPr lang="en-GB" sz="1100" i="1" dirty="0">
                <a:solidFill>
                  <a:schemeClr val="tx1"/>
                </a:solidFill>
                <a:latin typeface="Century Gothic" pitchFamily="34" charset="0"/>
              </a:rPr>
              <a:t>to gain in depth insights into the live-to-digital practice of a number of key organisations across the artforms </a:t>
            </a:r>
          </a:p>
        </p:txBody>
      </p:sp>
      <p:sp>
        <p:nvSpPr>
          <p:cNvPr id="23" name="Rounded Rectangle 4">
            <a:extLst>
              <a:ext uri="{FF2B5EF4-FFF2-40B4-BE49-F238E27FC236}">
                <a16:creationId xmlns:a16="http://schemas.microsoft.com/office/drawing/2014/main" id="{357555BB-711C-4ADD-986D-48246CEE0270}"/>
              </a:ext>
            </a:extLst>
          </p:cNvPr>
          <p:cNvSpPr/>
          <p:nvPr/>
        </p:nvSpPr>
        <p:spPr>
          <a:xfrm>
            <a:off x="2226584" y="1507877"/>
            <a:ext cx="5126367" cy="411113"/>
          </a:xfrm>
          <a:prstGeom prst="roundRect">
            <a:avLst/>
          </a:prstGeom>
          <a:solidFill>
            <a:schemeClr val="bg1"/>
          </a:solidFill>
          <a:ln w="28575">
            <a:solidFill>
              <a:schemeClr val="accent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100" b="1" i="1" dirty="0">
                <a:solidFill>
                  <a:schemeClr val="tx1"/>
                </a:solidFill>
                <a:latin typeface="Century Gothic" pitchFamily="34" charset="0"/>
              </a:rPr>
              <a:t>What? </a:t>
            </a:r>
            <a:r>
              <a:rPr lang="en-GB" sz="1100" i="1" dirty="0">
                <a:solidFill>
                  <a:schemeClr val="tx1"/>
                </a:solidFill>
                <a:latin typeface="Century Gothic" pitchFamily="34" charset="0"/>
              </a:rPr>
              <a:t>21 telephone interviews with a range of arts and culture organisations across art forms</a:t>
            </a:r>
          </a:p>
        </p:txBody>
      </p:sp>
      <p:sp>
        <p:nvSpPr>
          <p:cNvPr id="24" name="Rounded Rectangle 4">
            <a:extLst>
              <a:ext uri="{FF2B5EF4-FFF2-40B4-BE49-F238E27FC236}">
                <a16:creationId xmlns:a16="http://schemas.microsoft.com/office/drawing/2014/main" id="{98F31206-9C46-4836-8A45-065A54160C5D}"/>
              </a:ext>
            </a:extLst>
          </p:cNvPr>
          <p:cNvSpPr/>
          <p:nvPr/>
        </p:nvSpPr>
        <p:spPr>
          <a:xfrm>
            <a:off x="2212039" y="2898066"/>
            <a:ext cx="5126367" cy="411113"/>
          </a:xfrm>
          <a:prstGeom prst="roundRect">
            <a:avLst/>
          </a:prstGeom>
          <a:solidFill>
            <a:schemeClr val="bg1"/>
          </a:solidFill>
          <a:ln w="28575">
            <a:solidFill>
              <a:schemeClr val="accent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200" b="1" i="1" dirty="0">
                <a:solidFill>
                  <a:schemeClr val="tx1"/>
                </a:solidFill>
                <a:latin typeface="Century Gothic" pitchFamily="34" charset="0"/>
              </a:rPr>
              <a:t>What? </a:t>
            </a:r>
            <a:r>
              <a:rPr lang="en-GB" sz="1200" i="1" dirty="0">
                <a:solidFill>
                  <a:schemeClr val="tx1"/>
                </a:solidFill>
                <a:latin typeface="Century Gothic" pitchFamily="34" charset="0"/>
              </a:rPr>
              <a:t>Online survey of over 200 arts and culture organisations, sampled from the Digital Culture Survey participant set</a:t>
            </a:r>
          </a:p>
        </p:txBody>
      </p:sp>
      <p:sp>
        <p:nvSpPr>
          <p:cNvPr id="25" name="Rounded Rectangle 4">
            <a:extLst>
              <a:ext uri="{FF2B5EF4-FFF2-40B4-BE49-F238E27FC236}">
                <a16:creationId xmlns:a16="http://schemas.microsoft.com/office/drawing/2014/main" id="{5B18CA62-2C88-415C-8E90-1DCAC147FF89}"/>
              </a:ext>
            </a:extLst>
          </p:cNvPr>
          <p:cNvSpPr/>
          <p:nvPr/>
        </p:nvSpPr>
        <p:spPr>
          <a:xfrm>
            <a:off x="2212038" y="3390539"/>
            <a:ext cx="5126367" cy="411113"/>
          </a:xfrm>
          <a:prstGeom prst="roundRect">
            <a:avLst/>
          </a:prstGeom>
          <a:solidFill>
            <a:schemeClr val="bg1"/>
          </a:solidFill>
          <a:ln w="28575">
            <a:solidFill>
              <a:schemeClr val="accent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200" b="1" i="1" dirty="0">
                <a:solidFill>
                  <a:schemeClr val="tx1"/>
                </a:solidFill>
                <a:latin typeface="Century Gothic" pitchFamily="34" charset="0"/>
              </a:rPr>
              <a:t>Why? </a:t>
            </a:r>
            <a:r>
              <a:rPr lang="en-GB" sz="1200" i="1" dirty="0">
                <a:solidFill>
                  <a:schemeClr val="tx1"/>
                </a:solidFill>
                <a:latin typeface="Century Gothic" pitchFamily="34" charset="0"/>
              </a:rPr>
              <a:t>To gather quantitative measures from a broad range of arts organisations working across disciplines outside of theatre</a:t>
            </a:r>
          </a:p>
        </p:txBody>
      </p:sp>
      <p:sp>
        <p:nvSpPr>
          <p:cNvPr id="26" name="Rounded Rectangle 4">
            <a:extLst>
              <a:ext uri="{FF2B5EF4-FFF2-40B4-BE49-F238E27FC236}">
                <a16:creationId xmlns:a16="http://schemas.microsoft.com/office/drawing/2014/main" id="{2177F2E8-C387-4771-B2B7-7AD317B6C0C0}"/>
              </a:ext>
            </a:extLst>
          </p:cNvPr>
          <p:cNvSpPr/>
          <p:nvPr/>
        </p:nvSpPr>
        <p:spPr>
          <a:xfrm>
            <a:off x="2212039" y="4241077"/>
            <a:ext cx="5126366" cy="411113"/>
          </a:xfrm>
          <a:prstGeom prst="roundRect">
            <a:avLst/>
          </a:prstGeom>
          <a:solidFill>
            <a:schemeClr val="bg1"/>
          </a:solidFill>
          <a:ln w="28575">
            <a:solidFill>
              <a:schemeClr val="accent5"/>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200" b="1" i="1" dirty="0">
                <a:solidFill>
                  <a:schemeClr val="tx1"/>
                </a:solidFill>
                <a:latin typeface="Century Gothic" pitchFamily="34" charset="0"/>
              </a:rPr>
              <a:t>What? </a:t>
            </a:r>
            <a:r>
              <a:rPr lang="en-GB" sz="1200" i="1" dirty="0">
                <a:solidFill>
                  <a:schemeClr val="tx1"/>
                </a:solidFill>
                <a:latin typeface="Century Gothic" pitchFamily="34" charset="0"/>
              </a:rPr>
              <a:t>4 x 2-hour discussion groups (2 in Brighton and 2 in Sheffield) with an arts engaged live-to-digital audience</a:t>
            </a:r>
          </a:p>
        </p:txBody>
      </p:sp>
      <p:sp>
        <p:nvSpPr>
          <p:cNvPr id="27" name="Rounded Rectangle 4">
            <a:extLst>
              <a:ext uri="{FF2B5EF4-FFF2-40B4-BE49-F238E27FC236}">
                <a16:creationId xmlns:a16="http://schemas.microsoft.com/office/drawing/2014/main" id="{7AB128EA-B8F0-4742-906F-CFF4FC145823}"/>
              </a:ext>
            </a:extLst>
          </p:cNvPr>
          <p:cNvSpPr/>
          <p:nvPr/>
        </p:nvSpPr>
        <p:spPr>
          <a:xfrm>
            <a:off x="2212039" y="4733550"/>
            <a:ext cx="5126366" cy="411113"/>
          </a:xfrm>
          <a:prstGeom prst="roundRect">
            <a:avLst/>
          </a:prstGeom>
          <a:solidFill>
            <a:schemeClr val="bg1"/>
          </a:solidFill>
          <a:ln w="28575">
            <a:solidFill>
              <a:schemeClr val="accent5"/>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200" b="1" i="1" dirty="0">
                <a:solidFill>
                  <a:schemeClr val="tx1"/>
                </a:solidFill>
                <a:latin typeface="Century Gothic" pitchFamily="34" charset="0"/>
              </a:rPr>
              <a:t>Why? </a:t>
            </a:r>
            <a:r>
              <a:rPr lang="en-GB" sz="1200" i="1" dirty="0">
                <a:solidFill>
                  <a:schemeClr val="tx1"/>
                </a:solidFill>
                <a:latin typeface="Century Gothic" pitchFamily="34" charset="0"/>
              </a:rPr>
              <a:t>To gain a clear understanding of views, expectations and experiences of live-to-digital amongst an arts engaged audience</a:t>
            </a:r>
          </a:p>
        </p:txBody>
      </p:sp>
      <p:sp>
        <p:nvSpPr>
          <p:cNvPr id="28" name="Rounded Rectangle 4">
            <a:extLst>
              <a:ext uri="{FF2B5EF4-FFF2-40B4-BE49-F238E27FC236}">
                <a16:creationId xmlns:a16="http://schemas.microsoft.com/office/drawing/2014/main" id="{BB01838E-127D-4526-9286-BC80CDA1DCE2}"/>
              </a:ext>
            </a:extLst>
          </p:cNvPr>
          <p:cNvSpPr/>
          <p:nvPr/>
        </p:nvSpPr>
        <p:spPr>
          <a:xfrm>
            <a:off x="2212039" y="5668070"/>
            <a:ext cx="5094613" cy="411113"/>
          </a:xfrm>
          <a:prstGeom prst="roundRect">
            <a:avLst/>
          </a:prstGeom>
          <a:solidFill>
            <a:schemeClr val="bg1"/>
          </a:solidFill>
          <a:ln w="28575">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endParaRPr lang="en-GB" sz="1200" b="1" i="1" dirty="0">
              <a:solidFill>
                <a:schemeClr val="tx1"/>
              </a:solidFill>
              <a:latin typeface="Century Gothic" pitchFamily="34" charset="0"/>
            </a:endParaRPr>
          </a:p>
          <a:p>
            <a:r>
              <a:rPr lang="en-GB" sz="1200" b="1" i="1" dirty="0">
                <a:solidFill>
                  <a:schemeClr val="tx1"/>
                </a:solidFill>
                <a:latin typeface="Century Gothic" pitchFamily="34" charset="0"/>
              </a:rPr>
              <a:t>What? </a:t>
            </a:r>
            <a:r>
              <a:rPr lang="en-GB" sz="1200" i="1" dirty="0">
                <a:solidFill>
                  <a:schemeClr val="tx1"/>
                </a:solidFill>
                <a:latin typeface="Century Gothic" pitchFamily="34" charset="0"/>
              </a:rPr>
              <a:t>2 x online surveys amongst consumers: 1 with a nationally representative sample, and 1 with an arts engaged audience</a:t>
            </a:r>
          </a:p>
          <a:p>
            <a:endParaRPr lang="en-GB" sz="1200" i="1" dirty="0">
              <a:solidFill>
                <a:schemeClr val="tx1"/>
              </a:solidFill>
              <a:latin typeface="Century Gothic" pitchFamily="34" charset="0"/>
            </a:endParaRPr>
          </a:p>
        </p:txBody>
      </p:sp>
      <p:sp>
        <p:nvSpPr>
          <p:cNvPr id="29" name="Rounded Rectangle 4">
            <a:extLst>
              <a:ext uri="{FF2B5EF4-FFF2-40B4-BE49-F238E27FC236}">
                <a16:creationId xmlns:a16="http://schemas.microsoft.com/office/drawing/2014/main" id="{B303ADF6-2759-4D9E-86A5-4A0546EEB007}"/>
              </a:ext>
            </a:extLst>
          </p:cNvPr>
          <p:cNvSpPr/>
          <p:nvPr/>
        </p:nvSpPr>
        <p:spPr>
          <a:xfrm>
            <a:off x="2212039" y="6160548"/>
            <a:ext cx="5094613" cy="411113"/>
          </a:xfrm>
          <a:prstGeom prst="roundRect">
            <a:avLst/>
          </a:prstGeom>
          <a:solidFill>
            <a:schemeClr val="bg1"/>
          </a:solidFill>
          <a:ln w="28575">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200" b="1" i="1" dirty="0">
                <a:solidFill>
                  <a:schemeClr val="tx1"/>
                </a:solidFill>
                <a:latin typeface="Century Gothic" pitchFamily="34" charset="0"/>
              </a:rPr>
              <a:t>Why? </a:t>
            </a:r>
            <a:r>
              <a:rPr lang="en-GB" sz="1200" i="1" dirty="0">
                <a:solidFill>
                  <a:schemeClr val="tx1"/>
                </a:solidFill>
                <a:latin typeface="Century Gothic" pitchFamily="34" charset="0"/>
              </a:rPr>
              <a:t>To validate qualitative findings, and help to scale findings up to the wider population</a:t>
            </a:r>
          </a:p>
        </p:txBody>
      </p:sp>
      <p:sp>
        <p:nvSpPr>
          <p:cNvPr id="30" name="Text Placeholder 3">
            <a:extLst>
              <a:ext uri="{FF2B5EF4-FFF2-40B4-BE49-F238E27FC236}">
                <a16:creationId xmlns:a16="http://schemas.microsoft.com/office/drawing/2014/main" id="{7DEABF91-46EF-4BDD-B29C-6EF91756ADAA}"/>
              </a:ext>
            </a:extLst>
          </p:cNvPr>
          <p:cNvSpPr txBox="1">
            <a:spLocks/>
          </p:cNvSpPr>
          <p:nvPr/>
        </p:nvSpPr>
        <p:spPr>
          <a:xfrm>
            <a:off x="359999" y="6610578"/>
            <a:ext cx="8425226" cy="247422"/>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For further detail about our approach see the Appendix</a:t>
            </a:r>
          </a:p>
        </p:txBody>
      </p:sp>
    </p:spTree>
    <p:extLst>
      <p:ext uri="{BB962C8B-B14F-4D97-AF65-F5344CB8AC3E}">
        <p14:creationId xmlns:p14="http://schemas.microsoft.com/office/powerpoint/2010/main" val="1590886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unsplash.com/photo-1514116289569-3cabe28a9e92?ixlib=rb-0.3.5&amp;ixid=eyJhcHBfaWQiOjEyMDd9&amp;s=0c16e25f77a887f28119d156f4e3e881&amp;dpr=1&amp;auto=format&amp;fit=crop&amp;w=1000&amp;q=80&amp;cs=tinysrgb"/>
          <p:cNvPicPr>
            <a:picLocks noChangeAspect="1" noChangeArrowheads="1"/>
          </p:cNvPicPr>
          <p:nvPr/>
        </p:nvPicPr>
        <p:blipFill rotWithShape="1">
          <a:blip r:embed="rId2">
            <a:extLst>
              <a:ext uri="{28A0092B-C50C-407E-A947-70E740481C1C}">
                <a14:useLocalDpi xmlns:a14="http://schemas.microsoft.com/office/drawing/2010/main" val="0"/>
              </a:ext>
            </a:extLst>
          </a:blip>
          <a:srcRect l="10848"/>
          <a:stretch/>
        </p:blipFill>
        <p:spPr bwMode="auto">
          <a:xfrm>
            <a:off x="-4355" y="0"/>
            <a:ext cx="915270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p:cNvSpPr>
            <a:spLocks noGrp="1"/>
          </p:cNvSpPr>
          <p:nvPr>
            <p:ph type="body" sz="quarter" idx="11"/>
          </p:nvPr>
        </p:nvSpPr>
        <p:spPr>
          <a:xfrm>
            <a:off x="358775" y="549583"/>
            <a:ext cx="6184900" cy="504825"/>
          </a:xfrm>
        </p:spPr>
        <p:txBody>
          <a:bodyPr/>
          <a:lstStyle/>
          <a:p>
            <a:pPr marL="0" lvl="0" indent="0">
              <a:buNone/>
            </a:pPr>
            <a:r>
              <a:rPr lang="en-GB" b="1" dirty="0"/>
              <a:t>3. What live-to-digital is being created? </a:t>
            </a:r>
          </a:p>
        </p:txBody>
      </p:sp>
    </p:spTree>
    <p:extLst>
      <p:ext uri="{BB962C8B-B14F-4D97-AF65-F5344CB8AC3E}">
        <p14:creationId xmlns:p14="http://schemas.microsoft.com/office/powerpoint/2010/main" val="1803246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B81B682-F76C-491B-981D-4A7148AD2B51}"/>
              </a:ext>
            </a:extLst>
          </p:cNvPr>
          <p:cNvPicPr>
            <a:picLocks noChangeAspect="1"/>
          </p:cNvPicPr>
          <p:nvPr/>
        </p:nvPicPr>
        <p:blipFill>
          <a:blip r:embed="rId3"/>
          <a:stretch>
            <a:fillRect/>
          </a:stretch>
        </p:blipFill>
        <p:spPr>
          <a:xfrm>
            <a:off x="3448971" y="4160088"/>
            <a:ext cx="1705566" cy="952178"/>
          </a:xfrm>
          <a:prstGeom prst="roundRect">
            <a:avLst/>
          </a:prstGeom>
        </p:spPr>
      </p:pic>
      <p:sp>
        <p:nvSpPr>
          <p:cNvPr id="11" name="Rectangle 10">
            <a:extLst>
              <a:ext uri="{FF2B5EF4-FFF2-40B4-BE49-F238E27FC236}">
                <a16:creationId xmlns:a16="http://schemas.microsoft.com/office/drawing/2014/main" id="{D6D1BCB8-D696-401E-B9F2-73D8610BA3D0}"/>
              </a:ext>
            </a:extLst>
          </p:cNvPr>
          <p:cNvSpPr/>
          <p:nvPr/>
        </p:nvSpPr>
        <p:spPr>
          <a:xfrm>
            <a:off x="359998" y="1527881"/>
            <a:ext cx="8425227" cy="1195199"/>
          </a:xfrm>
          <a:prstGeom prst="rect">
            <a:avLst/>
          </a:prstGeom>
        </p:spPr>
        <p:txBody>
          <a:bodyPr wrap="square">
            <a:spAutoFit/>
          </a:bodyPr>
          <a:lstStyle/>
          <a:p>
            <a:pPr marL="171450" indent="-171450" algn="just">
              <a:lnSpc>
                <a:spcPts val="1600"/>
              </a:lnSpc>
              <a:spcBef>
                <a:spcPts val="0"/>
              </a:spcBef>
              <a:spcAft>
                <a:spcPts val="0"/>
              </a:spcAft>
              <a:buFont typeface="Arial" panose="020B0604020202020204" pitchFamily="34" charset="0"/>
              <a:buChar char="•"/>
            </a:pPr>
            <a:r>
              <a:rPr lang="en-GB" sz="1200" b="1" dirty="0">
                <a:latin typeface="Century Gothic" panose="020B0502020202020204" pitchFamily="34" charset="0"/>
                <a:ea typeface="Times New Roman" panose="02020603050405020304" pitchFamily="18" charset="0"/>
                <a:cs typeface="Times New Roman" panose="02020603050405020304" pitchFamily="18" charset="0"/>
              </a:rPr>
              <a:t>At its simplest, we define live-to-digital arts as a live performance, event or experienc</a:t>
            </a:r>
            <a:r>
              <a:rPr lang="en-GB" sz="1200" b="1" dirty="0">
                <a:latin typeface="Century Gothic" panose="020B0502020202020204" pitchFamily="34" charset="0"/>
                <a:cs typeface="Times New Roman" panose="02020603050405020304" pitchFamily="18" charset="0"/>
              </a:rPr>
              <a:t>e</a:t>
            </a:r>
            <a:r>
              <a:rPr lang="en-GB" sz="1200" b="1" dirty="0">
                <a:latin typeface="Century Gothic" panose="020B0502020202020204" pitchFamily="34" charset="0"/>
                <a:ea typeface="Times New Roman" panose="02020603050405020304" pitchFamily="18" charset="0"/>
                <a:cs typeface="Times New Roman" panose="02020603050405020304" pitchFamily="18" charset="0"/>
              </a:rPr>
              <a:t> captured and distributed digitally, through television, online, cinemas or other venues. The content is recorded live but does not need to be distributed live.</a:t>
            </a:r>
          </a:p>
          <a:p>
            <a:pPr algn="just">
              <a:lnSpc>
                <a:spcPts val="1600"/>
              </a:lnSpc>
              <a:spcBef>
                <a:spcPts val="0"/>
              </a:spcBef>
              <a:spcAft>
                <a:spcPts val="0"/>
              </a:spcAft>
            </a:pPr>
            <a:endParaRPr lang="en-GB" sz="1200" dirty="0">
              <a:latin typeface="Century Gothic" panose="020B0502020202020204" pitchFamily="34" charset="0"/>
              <a:ea typeface="Times New Roman" panose="02020603050405020304" pitchFamily="18" charset="0"/>
              <a:cs typeface="Times New Roman" panose="02020603050405020304" pitchFamily="18" charset="0"/>
            </a:endParaRPr>
          </a:p>
          <a:p>
            <a:pPr marL="171450" indent="-171450" algn="just">
              <a:lnSpc>
                <a:spcPts val="1600"/>
              </a:lnSpc>
              <a:spcBef>
                <a:spcPts val="600"/>
              </a:spcBef>
              <a:spcAft>
                <a:spcPts val="0"/>
              </a:spcAft>
              <a:buFont typeface="Arial" panose="020B0604020202020204" pitchFamily="34" charset="0"/>
              <a:buChar char="•"/>
            </a:pPr>
            <a:r>
              <a:rPr lang="en-GB" sz="1100" dirty="0">
                <a:latin typeface="Century Gothic" panose="020B0502020202020204" pitchFamily="34" charset="0"/>
                <a:ea typeface="Times New Roman" panose="02020603050405020304" pitchFamily="18" charset="0"/>
                <a:cs typeface="Times New Roman" panose="02020603050405020304" pitchFamily="18" charset="0"/>
              </a:rPr>
              <a:t>The following activities are within the scope of our definition of live-to-digital arts content:</a:t>
            </a:r>
            <a:endParaRPr lang="en-GB" sz="1100"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r>
              <a:rPr lang="en-GB" dirty="0"/>
              <a:t>What we mean by ‘live-to-digital’</a:t>
            </a:r>
          </a:p>
        </p:txBody>
      </p:sp>
      <p:sp>
        <p:nvSpPr>
          <p:cNvPr id="3" name="Text Placeholder 2"/>
          <p:cNvSpPr>
            <a:spLocks noGrp="1"/>
          </p:cNvSpPr>
          <p:nvPr>
            <p:ph type="body" sz="quarter" idx="12"/>
          </p:nvPr>
        </p:nvSpPr>
        <p:spPr/>
        <p:txBody>
          <a:bodyPr/>
          <a:lstStyle/>
          <a:p>
            <a:r>
              <a:rPr lang="en-GB" dirty="0"/>
              <a:t>Defining live-to-digital</a:t>
            </a:r>
          </a:p>
        </p:txBody>
      </p:sp>
      <p:sp>
        <p:nvSpPr>
          <p:cNvPr id="16" name="Rectangle: Rounded Corners 15">
            <a:extLst>
              <a:ext uri="{FF2B5EF4-FFF2-40B4-BE49-F238E27FC236}">
                <a16:creationId xmlns:a16="http://schemas.microsoft.com/office/drawing/2014/main" id="{13A23059-F2DB-420C-BBED-C86CB0502E3A}"/>
              </a:ext>
            </a:extLst>
          </p:cNvPr>
          <p:cNvSpPr/>
          <p:nvPr/>
        </p:nvSpPr>
        <p:spPr>
          <a:xfrm>
            <a:off x="358775" y="1457999"/>
            <a:ext cx="8425225" cy="832195"/>
          </a:xfrm>
          <a:prstGeom prst="roundRect">
            <a:avLst/>
          </a:prstGeom>
          <a:noFill/>
          <a:ln w="6350">
            <a:solidFill>
              <a:schemeClr val="accent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7" name="Rectangle: Rounded Corners 16">
            <a:extLst>
              <a:ext uri="{FF2B5EF4-FFF2-40B4-BE49-F238E27FC236}">
                <a16:creationId xmlns:a16="http://schemas.microsoft.com/office/drawing/2014/main" id="{FADF5651-7F2F-4CC2-BD72-0F740D2BD04E}"/>
              </a:ext>
            </a:extLst>
          </p:cNvPr>
          <p:cNvSpPr/>
          <p:nvPr/>
        </p:nvSpPr>
        <p:spPr>
          <a:xfrm>
            <a:off x="360000" y="2779086"/>
            <a:ext cx="2662599" cy="1195199"/>
          </a:xfrm>
          <a:prstGeom prst="roundRect">
            <a:avLst/>
          </a:prstGeom>
          <a:noFill/>
          <a:ln w="6350">
            <a:solidFill>
              <a:schemeClr val="tx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latin typeface="Century Gothic" pitchFamily="34" charset="0"/>
              </a:rPr>
              <a:t>Live streamed video or audio of a whole performance or event </a:t>
            </a:r>
            <a:r>
              <a:rPr lang="en-GB" sz="1100" dirty="0">
                <a:solidFill>
                  <a:schemeClr val="tx1"/>
                </a:solidFill>
                <a:latin typeface="Century Gothic" pitchFamily="34" charset="0"/>
              </a:rPr>
              <a:t>e.g. a full opera or ballet broadcast live in a cinema, a band’s full music set broadcast live on TV or online  </a:t>
            </a:r>
            <a:r>
              <a:rPr lang="en-GB" sz="1100" b="1" dirty="0">
                <a:solidFill>
                  <a:schemeClr val="tx1"/>
                </a:solidFill>
                <a:latin typeface="Century Gothic" pitchFamily="34" charset="0"/>
                <a:cs typeface="+mn-cs"/>
              </a:rPr>
              <a:t> </a:t>
            </a:r>
          </a:p>
        </p:txBody>
      </p:sp>
      <p:sp>
        <p:nvSpPr>
          <p:cNvPr id="18" name="Rectangle: Rounded Corners 17">
            <a:extLst>
              <a:ext uri="{FF2B5EF4-FFF2-40B4-BE49-F238E27FC236}">
                <a16:creationId xmlns:a16="http://schemas.microsoft.com/office/drawing/2014/main" id="{595B231D-1398-4409-A872-82DA4DEDD85C}"/>
              </a:ext>
            </a:extLst>
          </p:cNvPr>
          <p:cNvSpPr/>
          <p:nvPr/>
        </p:nvSpPr>
        <p:spPr>
          <a:xfrm>
            <a:off x="358775" y="4130959"/>
            <a:ext cx="2662599" cy="1195199"/>
          </a:xfrm>
          <a:prstGeom prst="roundRect">
            <a:avLst/>
          </a:prstGeom>
          <a:noFill/>
          <a:ln w="6350">
            <a:solidFill>
              <a:schemeClr val="tx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latin typeface="Century Gothic" pitchFamily="34" charset="0"/>
                <a:cs typeface="+mn-cs"/>
              </a:rPr>
              <a:t>Recorded video or audio of whole performance or event </a:t>
            </a:r>
            <a:r>
              <a:rPr lang="en-GB" sz="1100" dirty="0">
                <a:solidFill>
                  <a:schemeClr val="tx1"/>
                </a:solidFill>
                <a:latin typeface="Century Gothic" pitchFamily="34" charset="0"/>
                <a:cs typeface="+mn-cs"/>
              </a:rPr>
              <a:t>e.g. a full oper</a:t>
            </a:r>
            <a:r>
              <a:rPr lang="en-GB" sz="1100" dirty="0">
                <a:solidFill>
                  <a:schemeClr val="tx1"/>
                </a:solidFill>
                <a:latin typeface="Century Gothic" pitchFamily="34" charset="0"/>
              </a:rPr>
              <a:t>a, ballet or music set recorded live but then watched later </a:t>
            </a:r>
            <a:endParaRPr lang="en-GB" sz="1100" dirty="0">
              <a:solidFill>
                <a:schemeClr val="tx1"/>
              </a:solidFill>
              <a:latin typeface="Century Gothic" pitchFamily="34" charset="0"/>
              <a:cs typeface="+mn-cs"/>
            </a:endParaRPr>
          </a:p>
        </p:txBody>
      </p:sp>
      <p:sp>
        <p:nvSpPr>
          <p:cNvPr id="19" name="Rectangle: Rounded Corners 18">
            <a:extLst>
              <a:ext uri="{FF2B5EF4-FFF2-40B4-BE49-F238E27FC236}">
                <a16:creationId xmlns:a16="http://schemas.microsoft.com/office/drawing/2014/main" id="{A5378288-A5E3-4F7E-AE30-2280390AD130}"/>
              </a:ext>
            </a:extLst>
          </p:cNvPr>
          <p:cNvSpPr/>
          <p:nvPr/>
        </p:nvSpPr>
        <p:spPr>
          <a:xfrm>
            <a:off x="361589" y="5425813"/>
            <a:ext cx="2662599" cy="1195199"/>
          </a:xfrm>
          <a:prstGeom prst="roundRect">
            <a:avLst/>
          </a:prstGeom>
          <a:noFill/>
          <a:ln w="6350">
            <a:solidFill>
              <a:schemeClr val="tx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latin typeface="Century Gothic" pitchFamily="34" charset="0"/>
              </a:rPr>
              <a:t>Video or audio of parts of a performance or event </a:t>
            </a:r>
            <a:r>
              <a:rPr lang="en-GB" sz="1100" dirty="0">
                <a:solidFill>
                  <a:schemeClr val="tx1"/>
                </a:solidFill>
                <a:latin typeface="Century Gothic" pitchFamily="34" charset="0"/>
                <a:cs typeface="+mn-cs"/>
              </a:rPr>
              <a:t>e.g. a video of one dance performance taken from a bigger dance competition featuring multiple performances</a:t>
            </a:r>
          </a:p>
        </p:txBody>
      </p:sp>
      <p:sp>
        <p:nvSpPr>
          <p:cNvPr id="5" name="Arrow: Right 4">
            <a:extLst>
              <a:ext uri="{FF2B5EF4-FFF2-40B4-BE49-F238E27FC236}">
                <a16:creationId xmlns:a16="http://schemas.microsoft.com/office/drawing/2014/main" id="{4D2F8965-3219-486D-8280-532400185DFC}"/>
              </a:ext>
            </a:extLst>
          </p:cNvPr>
          <p:cNvSpPr/>
          <p:nvPr/>
        </p:nvSpPr>
        <p:spPr>
          <a:xfrm>
            <a:off x="3106833" y="3299378"/>
            <a:ext cx="266510" cy="276837"/>
          </a:xfrm>
          <a:prstGeom prst="rightArrow">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0" name="Arrow: Right 19">
            <a:extLst>
              <a:ext uri="{FF2B5EF4-FFF2-40B4-BE49-F238E27FC236}">
                <a16:creationId xmlns:a16="http://schemas.microsoft.com/office/drawing/2014/main" id="{0994E8F4-075D-474D-BF38-2FA475D68AD1}"/>
              </a:ext>
            </a:extLst>
          </p:cNvPr>
          <p:cNvSpPr/>
          <p:nvPr/>
        </p:nvSpPr>
        <p:spPr>
          <a:xfrm>
            <a:off x="3106833" y="4629872"/>
            <a:ext cx="266510" cy="276837"/>
          </a:xfrm>
          <a:prstGeom prst="rightArrow">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1" name="Arrow: Right 20">
            <a:extLst>
              <a:ext uri="{FF2B5EF4-FFF2-40B4-BE49-F238E27FC236}">
                <a16:creationId xmlns:a16="http://schemas.microsoft.com/office/drawing/2014/main" id="{351A43B7-5331-476A-B5D1-63D315E7E8C2}"/>
              </a:ext>
            </a:extLst>
          </p:cNvPr>
          <p:cNvSpPr/>
          <p:nvPr/>
        </p:nvSpPr>
        <p:spPr>
          <a:xfrm>
            <a:off x="3106833" y="6003518"/>
            <a:ext cx="266510" cy="276837"/>
          </a:xfrm>
          <a:prstGeom prst="rightArrow">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7" name="TextBox 6">
            <a:extLst>
              <a:ext uri="{FF2B5EF4-FFF2-40B4-BE49-F238E27FC236}">
                <a16:creationId xmlns:a16="http://schemas.microsoft.com/office/drawing/2014/main" id="{3AA29A3D-B406-4B10-8FAD-E9B69740803F}"/>
              </a:ext>
            </a:extLst>
          </p:cNvPr>
          <p:cNvSpPr txBox="1"/>
          <p:nvPr/>
        </p:nvSpPr>
        <p:spPr>
          <a:xfrm>
            <a:off x="3415632" y="3762184"/>
            <a:ext cx="1701652" cy="359517"/>
          </a:xfrm>
          <a:prstGeom prst="rect">
            <a:avLst/>
          </a:prstGeom>
          <a:noFill/>
        </p:spPr>
        <p:txBody>
          <a:bodyPr wrap="square" lIns="18000" tIns="18000" rIns="18000" bIns="18000" rtlCol="0">
            <a:spAutoFit/>
          </a:bodyPr>
          <a:lstStyle/>
          <a:p>
            <a:r>
              <a:rPr lang="en-GB" sz="700" b="1" i="1" dirty="0">
                <a:latin typeface="+mj-lt"/>
              </a:rPr>
              <a:t>Hamlet</a:t>
            </a:r>
            <a:r>
              <a:rPr lang="en-GB" sz="700" b="1" dirty="0">
                <a:latin typeface="+mj-lt"/>
              </a:rPr>
              <a:t> from Glyndebourne live in cinemas </a:t>
            </a:r>
            <a:r>
              <a:rPr lang="en-GB" sz="700" dirty="0">
                <a:latin typeface="+mn-lt"/>
              </a:rPr>
              <a:t>© Glyndebourne Productions Ltd. Photo: Richard Hubert Smith</a:t>
            </a:r>
            <a:endParaRPr lang="en-GB" sz="700" b="1" dirty="0">
              <a:latin typeface="+mn-lt"/>
            </a:endParaRPr>
          </a:p>
        </p:txBody>
      </p:sp>
      <p:sp>
        <p:nvSpPr>
          <p:cNvPr id="26" name="TextBox 25">
            <a:extLst>
              <a:ext uri="{FF2B5EF4-FFF2-40B4-BE49-F238E27FC236}">
                <a16:creationId xmlns:a16="http://schemas.microsoft.com/office/drawing/2014/main" id="{B452E857-1FF6-4915-8F22-A66E6ED746BD}"/>
              </a:ext>
            </a:extLst>
          </p:cNvPr>
          <p:cNvSpPr txBox="1"/>
          <p:nvPr/>
        </p:nvSpPr>
        <p:spPr>
          <a:xfrm>
            <a:off x="3452885" y="6483130"/>
            <a:ext cx="1777589" cy="251795"/>
          </a:xfrm>
          <a:prstGeom prst="rect">
            <a:avLst/>
          </a:prstGeom>
          <a:noFill/>
        </p:spPr>
        <p:txBody>
          <a:bodyPr wrap="square" lIns="18000" tIns="18000" rIns="18000" bIns="18000" rtlCol="0">
            <a:spAutoFit/>
          </a:bodyPr>
          <a:lstStyle/>
          <a:p>
            <a:r>
              <a:rPr lang="en-GB" sz="700" b="1" dirty="0">
                <a:latin typeface="+mj-lt"/>
                <a:hlinkClick r:id="rId4"/>
              </a:rPr>
              <a:t>Connor Scott performance </a:t>
            </a:r>
            <a:r>
              <a:rPr lang="en-GB" sz="700" b="1" dirty="0">
                <a:latin typeface="+mj-lt"/>
              </a:rPr>
              <a:t>on BBC Young Dancer on YouTube</a:t>
            </a:r>
          </a:p>
        </p:txBody>
      </p:sp>
      <p:sp>
        <p:nvSpPr>
          <p:cNvPr id="28" name="TextBox 27">
            <a:extLst>
              <a:ext uri="{FF2B5EF4-FFF2-40B4-BE49-F238E27FC236}">
                <a16:creationId xmlns:a16="http://schemas.microsoft.com/office/drawing/2014/main" id="{BFE352EB-5923-4200-8C6D-726BCB9F25CE}"/>
              </a:ext>
            </a:extLst>
          </p:cNvPr>
          <p:cNvSpPr txBox="1"/>
          <p:nvPr/>
        </p:nvSpPr>
        <p:spPr>
          <a:xfrm>
            <a:off x="7082563" y="3751326"/>
            <a:ext cx="1885268" cy="251795"/>
          </a:xfrm>
          <a:prstGeom prst="rect">
            <a:avLst/>
          </a:prstGeom>
          <a:noFill/>
        </p:spPr>
        <p:txBody>
          <a:bodyPr wrap="square" lIns="18000" tIns="18000" rIns="18000" bIns="18000" rtlCol="0">
            <a:spAutoFit/>
          </a:bodyPr>
          <a:lstStyle/>
          <a:p>
            <a:r>
              <a:rPr lang="en-GB" sz="700" b="1" dirty="0">
                <a:latin typeface="+mj-lt"/>
              </a:rPr>
              <a:t>BBC transmission of Radiohead Glastonbury set</a:t>
            </a:r>
          </a:p>
        </p:txBody>
      </p:sp>
      <p:pic>
        <p:nvPicPr>
          <p:cNvPr id="31" name="Picture 30">
            <a:extLst>
              <a:ext uri="{FF2B5EF4-FFF2-40B4-BE49-F238E27FC236}">
                <a16:creationId xmlns:a16="http://schemas.microsoft.com/office/drawing/2014/main" id="{D93DE972-7E58-466B-82DD-B6ECA4EA442E}"/>
              </a:ext>
            </a:extLst>
          </p:cNvPr>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5820" t="14766" r="26269" b="27594"/>
          <a:stretch/>
        </p:blipFill>
        <p:spPr>
          <a:xfrm>
            <a:off x="4839563" y="4201588"/>
            <a:ext cx="286039" cy="344128"/>
          </a:xfrm>
          <a:prstGeom prst="rect">
            <a:avLst/>
          </a:prstGeom>
        </p:spPr>
      </p:pic>
      <p:pic>
        <p:nvPicPr>
          <p:cNvPr id="32" name="Picture 31">
            <a:extLst>
              <a:ext uri="{FF2B5EF4-FFF2-40B4-BE49-F238E27FC236}">
                <a16:creationId xmlns:a16="http://schemas.microsoft.com/office/drawing/2014/main" id="{D006E1D4-FAFA-41DB-98EB-F5AC1F8AF639}"/>
              </a:ext>
            </a:extLst>
          </p:cNvPr>
          <p:cNvPicPr>
            <a:picLocks noChangeAspect="1"/>
          </p:cNvPicPr>
          <p:nvPr/>
        </p:nvPicPr>
        <p:blipFill>
          <a:blip r:embed="rId3"/>
          <a:stretch>
            <a:fillRect/>
          </a:stretch>
        </p:blipFill>
        <p:spPr>
          <a:xfrm>
            <a:off x="3448971" y="2783442"/>
            <a:ext cx="1705566" cy="952178"/>
          </a:xfrm>
          <a:prstGeom prst="roundRect">
            <a:avLst/>
          </a:prstGeom>
        </p:spPr>
      </p:pic>
      <p:sp>
        <p:nvSpPr>
          <p:cNvPr id="37" name="TextBox 36">
            <a:extLst>
              <a:ext uri="{FF2B5EF4-FFF2-40B4-BE49-F238E27FC236}">
                <a16:creationId xmlns:a16="http://schemas.microsoft.com/office/drawing/2014/main" id="{6E84E5EB-4DDE-4BEF-8BFE-195C86CB402B}"/>
              </a:ext>
            </a:extLst>
          </p:cNvPr>
          <p:cNvSpPr txBox="1"/>
          <p:nvPr/>
        </p:nvSpPr>
        <p:spPr>
          <a:xfrm>
            <a:off x="7082563" y="5156933"/>
            <a:ext cx="1885268" cy="251795"/>
          </a:xfrm>
          <a:prstGeom prst="rect">
            <a:avLst/>
          </a:prstGeom>
          <a:noFill/>
        </p:spPr>
        <p:txBody>
          <a:bodyPr wrap="square" lIns="18000" tIns="18000" rIns="18000" bIns="18000" rtlCol="0">
            <a:spAutoFit/>
          </a:bodyPr>
          <a:lstStyle/>
          <a:p>
            <a:r>
              <a:rPr lang="en-GB" sz="700" b="1" dirty="0">
                <a:latin typeface="+mj-lt"/>
              </a:rPr>
              <a:t>BBC transmission of Radiohead Glastonbury set</a:t>
            </a:r>
          </a:p>
        </p:txBody>
      </p:sp>
      <p:sp>
        <p:nvSpPr>
          <p:cNvPr id="38" name="TextBox 37">
            <a:extLst>
              <a:ext uri="{FF2B5EF4-FFF2-40B4-BE49-F238E27FC236}">
                <a16:creationId xmlns:a16="http://schemas.microsoft.com/office/drawing/2014/main" id="{632C4430-E783-4F0F-BC40-8B7A786E3240}"/>
              </a:ext>
            </a:extLst>
          </p:cNvPr>
          <p:cNvSpPr txBox="1"/>
          <p:nvPr/>
        </p:nvSpPr>
        <p:spPr>
          <a:xfrm>
            <a:off x="5381841" y="3750654"/>
            <a:ext cx="1781195" cy="359517"/>
          </a:xfrm>
          <a:prstGeom prst="rect">
            <a:avLst/>
          </a:prstGeom>
          <a:noFill/>
        </p:spPr>
        <p:txBody>
          <a:bodyPr wrap="square" lIns="18000" tIns="18000" rIns="18000" bIns="18000" rtlCol="0">
            <a:spAutoFit/>
          </a:bodyPr>
          <a:lstStyle/>
          <a:p>
            <a:r>
              <a:rPr lang="en-GB" sz="700" b="1" dirty="0">
                <a:latin typeface="+mn-lt"/>
              </a:rPr>
              <a:t>Ex Cathedra’s performance of </a:t>
            </a:r>
            <a:r>
              <a:rPr lang="en-GB" sz="700" b="1" i="1" dirty="0">
                <a:latin typeface="+mn-lt"/>
              </a:rPr>
              <a:t>Shakespeare Odes </a:t>
            </a:r>
            <a:r>
              <a:rPr lang="en-GB" sz="700" b="1" dirty="0">
                <a:latin typeface="+mn-lt"/>
              </a:rPr>
              <a:t>at Holy Trinity Church, Stratford on Avon’</a:t>
            </a:r>
          </a:p>
        </p:txBody>
      </p:sp>
      <p:pic>
        <p:nvPicPr>
          <p:cNvPr id="1028" name="Picture 4" descr="rehearsals 46.jpg">
            <a:extLst>
              <a:ext uri="{FF2B5EF4-FFF2-40B4-BE49-F238E27FC236}">
                <a16:creationId xmlns:a16="http://schemas.microsoft.com/office/drawing/2014/main" id="{C4396EAB-EBF4-46E1-9D33-5491C4CFC4F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154" b="6085"/>
          <a:stretch/>
        </p:blipFill>
        <p:spPr bwMode="auto">
          <a:xfrm>
            <a:off x="5301368" y="2783442"/>
            <a:ext cx="1611159" cy="933686"/>
          </a:xfrm>
          <a:prstGeom prst="roundRect">
            <a:avLst/>
          </a:prstGeom>
          <a:noFill/>
          <a:extLst>
            <a:ext uri="{909E8E84-426E-40DD-AFC4-6F175D3DCCD1}">
              <a14:hiddenFill xmlns:a14="http://schemas.microsoft.com/office/drawing/2010/main">
                <a:solidFill>
                  <a:srgbClr val="FFFFFF"/>
                </a:solidFill>
              </a14:hiddenFill>
            </a:ext>
          </a:extLst>
        </p:spPr>
      </p:pic>
      <p:pic>
        <p:nvPicPr>
          <p:cNvPr id="42" name="Picture 4" descr="rehearsals 46.jpg">
            <a:extLst>
              <a:ext uri="{FF2B5EF4-FFF2-40B4-BE49-F238E27FC236}">
                <a16:creationId xmlns:a16="http://schemas.microsoft.com/office/drawing/2014/main" id="{439A608F-C2CB-4498-A83D-6ED83ACB9F7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154" b="6085"/>
          <a:stretch/>
        </p:blipFill>
        <p:spPr bwMode="auto">
          <a:xfrm>
            <a:off x="5312970" y="4160088"/>
            <a:ext cx="1611159" cy="933686"/>
          </a:xfrm>
          <a:prstGeom prst="round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687304D6-9269-4903-B195-5880DA79D74C}"/>
              </a:ext>
            </a:extLst>
          </p:cNvPr>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5820" t="14766" r="26269" b="27594"/>
          <a:stretch/>
        </p:blipFill>
        <p:spPr>
          <a:xfrm>
            <a:off x="6568570" y="4201588"/>
            <a:ext cx="286039" cy="344128"/>
          </a:xfrm>
          <a:prstGeom prst="rect">
            <a:avLst/>
          </a:prstGeom>
        </p:spPr>
      </p:pic>
      <p:sp>
        <p:nvSpPr>
          <p:cNvPr id="44" name="TextBox 43">
            <a:extLst>
              <a:ext uri="{FF2B5EF4-FFF2-40B4-BE49-F238E27FC236}">
                <a16:creationId xmlns:a16="http://schemas.microsoft.com/office/drawing/2014/main" id="{3556A596-5120-4305-9512-98B6BE944D3B}"/>
              </a:ext>
            </a:extLst>
          </p:cNvPr>
          <p:cNvSpPr txBox="1"/>
          <p:nvPr/>
        </p:nvSpPr>
        <p:spPr>
          <a:xfrm>
            <a:off x="5262902" y="6478728"/>
            <a:ext cx="1777589" cy="359517"/>
          </a:xfrm>
          <a:prstGeom prst="rect">
            <a:avLst/>
          </a:prstGeom>
          <a:noFill/>
        </p:spPr>
        <p:txBody>
          <a:bodyPr wrap="square" lIns="18000" tIns="18000" rIns="18000" bIns="18000" rtlCol="0">
            <a:spAutoFit/>
          </a:bodyPr>
          <a:lstStyle/>
          <a:p>
            <a:r>
              <a:rPr lang="en-GB" sz="700" b="1" dirty="0">
                <a:latin typeface="+mj-lt"/>
                <a:hlinkClick r:id="rId7"/>
              </a:rPr>
              <a:t>Spoken word performance </a:t>
            </a:r>
            <a:r>
              <a:rPr lang="en-GB" sz="700" b="1" dirty="0">
                <a:latin typeface="+mj-lt"/>
              </a:rPr>
              <a:t>from Roundhouse Poetry Slam finalist </a:t>
            </a:r>
            <a:r>
              <a:rPr lang="en-GB" sz="700" b="1" dirty="0" err="1">
                <a:latin typeface="+mj-lt"/>
              </a:rPr>
              <a:t>Suhaiymah</a:t>
            </a:r>
            <a:r>
              <a:rPr lang="en-GB" sz="700" b="1" dirty="0">
                <a:latin typeface="+mj-lt"/>
              </a:rPr>
              <a:t> Manzoor-Khan on YouTube</a:t>
            </a:r>
          </a:p>
        </p:txBody>
      </p:sp>
      <p:pic>
        <p:nvPicPr>
          <p:cNvPr id="40" name="Picture 39">
            <a:extLst>
              <a:ext uri="{FF2B5EF4-FFF2-40B4-BE49-F238E27FC236}">
                <a16:creationId xmlns:a16="http://schemas.microsoft.com/office/drawing/2014/main" id="{0626A0B6-1F46-42FC-BA52-BAF4F295DE87}"/>
              </a:ext>
            </a:extLst>
          </p:cNvPr>
          <p:cNvPicPr>
            <a:picLocks noChangeAspect="1"/>
          </p:cNvPicPr>
          <p:nvPr/>
        </p:nvPicPr>
        <p:blipFill rotWithShape="1">
          <a:blip r:embed="rId8"/>
          <a:srcRect r="8667"/>
          <a:stretch/>
        </p:blipFill>
        <p:spPr>
          <a:xfrm>
            <a:off x="5301367" y="5539116"/>
            <a:ext cx="1622761" cy="939612"/>
          </a:xfrm>
          <a:prstGeom prst="roundRect">
            <a:avLst/>
          </a:prstGeom>
          <a:noFill/>
        </p:spPr>
      </p:pic>
      <p:sp>
        <p:nvSpPr>
          <p:cNvPr id="48" name="TextBox 47">
            <a:extLst>
              <a:ext uri="{FF2B5EF4-FFF2-40B4-BE49-F238E27FC236}">
                <a16:creationId xmlns:a16="http://schemas.microsoft.com/office/drawing/2014/main" id="{4801AD3C-C362-4174-A702-D93D83C1CD9C}"/>
              </a:ext>
            </a:extLst>
          </p:cNvPr>
          <p:cNvSpPr txBox="1"/>
          <p:nvPr/>
        </p:nvSpPr>
        <p:spPr>
          <a:xfrm>
            <a:off x="7072919" y="6472155"/>
            <a:ext cx="1953758" cy="251795"/>
          </a:xfrm>
          <a:prstGeom prst="rect">
            <a:avLst/>
          </a:prstGeom>
          <a:noFill/>
        </p:spPr>
        <p:txBody>
          <a:bodyPr wrap="square" lIns="18000" tIns="18000" rIns="18000" bIns="18000" rtlCol="0">
            <a:spAutoFit/>
          </a:bodyPr>
          <a:lstStyle/>
          <a:p>
            <a:r>
              <a:rPr lang="en-GB" sz="700" b="1" dirty="0">
                <a:latin typeface="+mj-lt"/>
                <a:hlinkClick r:id="rId9"/>
              </a:rPr>
              <a:t>Sergei Polunin dance performance </a:t>
            </a:r>
            <a:r>
              <a:rPr lang="en-GB" sz="700" b="1" dirty="0">
                <a:latin typeface="+mj-lt"/>
              </a:rPr>
              <a:t>to Take Me To Church on YouTube </a:t>
            </a:r>
          </a:p>
        </p:txBody>
      </p:sp>
      <p:pic>
        <p:nvPicPr>
          <p:cNvPr id="33" name="Picture 32">
            <a:extLst>
              <a:ext uri="{FF2B5EF4-FFF2-40B4-BE49-F238E27FC236}">
                <a16:creationId xmlns:a16="http://schemas.microsoft.com/office/drawing/2014/main" id="{8D027462-4BC0-4E95-8BBF-90D7AB5AE64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90559" y="2779086"/>
            <a:ext cx="1611158" cy="933686"/>
          </a:xfrm>
          <a:prstGeom prst="roundRect">
            <a:avLst>
              <a:gd name="adj" fmla="val 8594"/>
            </a:avLst>
          </a:prstGeom>
          <a:solidFill>
            <a:srgbClr val="FFFFFF">
              <a:shade val="85000"/>
            </a:srgbClr>
          </a:solidFill>
          <a:ln>
            <a:noFill/>
          </a:ln>
          <a:effectLst/>
        </p:spPr>
      </p:pic>
      <p:pic>
        <p:nvPicPr>
          <p:cNvPr id="35" name="Picture 34">
            <a:extLst>
              <a:ext uri="{FF2B5EF4-FFF2-40B4-BE49-F238E27FC236}">
                <a16:creationId xmlns:a16="http://schemas.microsoft.com/office/drawing/2014/main" id="{7D3D5ADD-CE65-4AA8-B7F0-7782F00197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93592" y="4160088"/>
            <a:ext cx="1611158" cy="933686"/>
          </a:xfrm>
          <a:prstGeom prst="roundRect">
            <a:avLst>
              <a:gd name="adj" fmla="val 8594"/>
            </a:avLst>
          </a:prstGeom>
          <a:solidFill>
            <a:srgbClr val="FFFFFF">
              <a:shade val="85000"/>
            </a:srgbClr>
          </a:solidFill>
          <a:ln>
            <a:noFill/>
          </a:ln>
          <a:effectLst/>
        </p:spPr>
      </p:pic>
      <p:pic>
        <p:nvPicPr>
          <p:cNvPr id="34" name="Picture 33">
            <a:extLst>
              <a:ext uri="{FF2B5EF4-FFF2-40B4-BE49-F238E27FC236}">
                <a16:creationId xmlns:a16="http://schemas.microsoft.com/office/drawing/2014/main" id="{69F9ED1C-0518-4BFC-BC31-B1F9416B986F}"/>
              </a:ext>
            </a:extLst>
          </p:cNvPr>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5820" t="14766" r="26269" b="27594"/>
          <a:stretch/>
        </p:blipFill>
        <p:spPr>
          <a:xfrm>
            <a:off x="8305691" y="4174980"/>
            <a:ext cx="286039" cy="344128"/>
          </a:xfrm>
          <a:prstGeom prst="rect">
            <a:avLst/>
          </a:prstGeom>
        </p:spPr>
      </p:pic>
      <p:sp>
        <p:nvSpPr>
          <p:cNvPr id="47" name="Rectangle: Rounded Corners 46">
            <a:extLst>
              <a:ext uri="{FF2B5EF4-FFF2-40B4-BE49-F238E27FC236}">
                <a16:creationId xmlns:a16="http://schemas.microsoft.com/office/drawing/2014/main" id="{70F362FF-1971-4F87-90C6-85E3BB758A5D}"/>
              </a:ext>
            </a:extLst>
          </p:cNvPr>
          <p:cNvSpPr/>
          <p:nvPr/>
        </p:nvSpPr>
        <p:spPr>
          <a:xfrm>
            <a:off x="358775" y="4130959"/>
            <a:ext cx="2662599" cy="1195199"/>
          </a:xfrm>
          <a:prstGeom prst="roundRect">
            <a:avLst/>
          </a:prstGeom>
          <a:noFill/>
          <a:ln w="6350">
            <a:solidFill>
              <a:schemeClr val="tx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latin typeface="Century Gothic" pitchFamily="34" charset="0"/>
                <a:cs typeface="+mn-cs"/>
              </a:rPr>
              <a:t>Recorded video or audio of whole performance or event </a:t>
            </a:r>
            <a:r>
              <a:rPr lang="en-GB" sz="1100" dirty="0">
                <a:solidFill>
                  <a:schemeClr val="tx1"/>
                </a:solidFill>
                <a:latin typeface="Century Gothic" pitchFamily="34" charset="0"/>
                <a:cs typeface="+mn-cs"/>
              </a:rPr>
              <a:t>e.g. a full oper</a:t>
            </a:r>
            <a:r>
              <a:rPr lang="en-GB" sz="1100" dirty="0">
                <a:solidFill>
                  <a:schemeClr val="tx1"/>
                </a:solidFill>
                <a:latin typeface="Century Gothic" pitchFamily="34" charset="0"/>
              </a:rPr>
              <a:t>a, ballet or music set recorded live but then watched later </a:t>
            </a:r>
            <a:endParaRPr lang="en-GB" sz="1100" dirty="0">
              <a:solidFill>
                <a:schemeClr val="tx1"/>
              </a:solidFill>
              <a:latin typeface="Century Gothic" pitchFamily="34" charset="0"/>
              <a:cs typeface="+mn-cs"/>
            </a:endParaRPr>
          </a:p>
        </p:txBody>
      </p:sp>
      <p:pic>
        <p:nvPicPr>
          <p:cNvPr id="49" name="Picture 2" descr="Image result for bbc young dancer">
            <a:extLst>
              <a:ext uri="{FF2B5EF4-FFF2-40B4-BE49-F238E27FC236}">
                <a16:creationId xmlns:a16="http://schemas.microsoft.com/office/drawing/2014/main" id="{9D573186-B017-438F-B3C9-0796931FED7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52885" y="5523906"/>
            <a:ext cx="1701652" cy="959224"/>
          </a:xfrm>
          <a:prstGeom prst="roundRect">
            <a:avLst/>
          </a:prstGeom>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78D96551-3F28-40A5-B45C-EB78ECEAB729}"/>
              </a:ext>
            </a:extLst>
          </p:cNvPr>
          <p:cNvSpPr txBox="1"/>
          <p:nvPr/>
        </p:nvSpPr>
        <p:spPr>
          <a:xfrm>
            <a:off x="3452885" y="6483130"/>
            <a:ext cx="1777589" cy="251795"/>
          </a:xfrm>
          <a:prstGeom prst="rect">
            <a:avLst/>
          </a:prstGeom>
          <a:noFill/>
        </p:spPr>
        <p:txBody>
          <a:bodyPr wrap="square" lIns="18000" tIns="18000" rIns="18000" bIns="18000" rtlCol="0">
            <a:spAutoFit/>
          </a:bodyPr>
          <a:lstStyle/>
          <a:p>
            <a:r>
              <a:rPr lang="en-GB" sz="700" b="1" dirty="0">
                <a:latin typeface="+mj-lt"/>
                <a:hlinkClick r:id="rId4"/>
              </a:rPr>
              <a:t>Connor Scott performance </a:t>
            </a:r>
            <a:r>
              <a:rPr lang="en-GB" sz="700" b="1" dirty="0">
                <a:latin typeface="+mj-lt"/>
              </a:rPr>
              <a:t>on </a:t>
            </a:r>
            <a:r>
              <a:rPr lang="en-GB" sz="700" b="1" i="1" dirty="0">
                <a:latin typeface="+mj-lt"/>
              </a:rPr>
              <a:t>BBC Young Dancer</a:t>
            </a:r>
            <a:r>
              <a:rPr lang="en-GB" sz="700" b="1" dirty="0">
                <a:latin typeface="+mj-lt"/>
              </a:rPr>
              <a:t> on YouTube</a:t>
            </a:r>
          </a:p>
        </p:txBody>
      </p:sp>
      <p:sp>
        <p:nvSpPr>
          <p:cNvPr id="51" name="TextBox 50">
            <a:extLst>
              <a:ext uri="{FF2B5EF4-FFF2-40B4-BE49-F238E27FC236}">
                <a16:creationId xmlns:a16="http://schemas.microsoft.com/office/drawing/2014/main" id="{6D1D1404-10AF-4F2D-B25E-3B03346AC181}"/>
              </a:ext>
            </a:extLst>
          </p:cNvPr>
          <p:cNvSpPr txBox="1"/>
          <p:nvPr/>
        </p:nvSpPr>
        <p:spPr>
          <a:xfrm>
            <a:off x="7072919" y="6472155"/>
            <a:ext cx="1953758" cy="251795"/>
          </a:xfrm>
          <a:prstGeom prst="rect">
            <a:avLst/>
          </a:prstGeom>
          <a:noFill/>
        </p:spPr>
        <p:txBody>
          <a:bodyPr wrap="square" lIns="18000" tIns="18000" rIns="18000" bIns="18000" rtlCol="0">
            <a:spAutoFit/>
          </a:bodyPr>
          <a:lstStyle/>
          <a:p>
            <a:r>
              <a:rPr lang="en-GB" sz="700" b="1" dirty="0">
                <a:latin typeface="+mj-lt"/>
                <a:hlinkClick r:id="rId9"/>
              </a:rPr>
              <a:t>Sergei Polunin dance performance </a:t>
            </a:r>
            <a:r>
              <a:rPr lang="en-GB" sz="700" b="1" dirty="0">
                <a:latin typeface="+mj-lt"/>
              </a:rPr>
              <a:t>to </a:t>
            </a:r>
            <a:r>
              <a:rPr lang="en-GB" sz="700" b="1" i="1" dirty="0">
                <a:latin typeface="+mj-lt"/>
              </a:rPr>
              <a:t>Take Me To Church</a:t>
            </a:r>
            <a:r>
              <a:rPr lang="en-GB" sz="700" b="1" dirty="0">
                <a:latin typeface="+mj-lt"/>
              </a:rPr>
              <a:t> on YouTube </a:t>
            </a:r>
          </a:p>
        </p:txBody>
      </p:sp>
      <p:pic>
        <p:nvPicPr>
          <p:cNvPr id="52" name="Picture 51">
            <a:extLst>
              <a:ext uri="{FF2B5EF4-FFF2-40B4-BE49-F238E27FC236}">
                <a16:creationId xmlns:a16="http://schemas.microsoft.com/office/drawing/2014/main" id="{A5AC691F-EB91-4EED-B8F0-D45B87B9D138}"/>
              </a:ext>
            </a:extLst>
          </p:cNvPr>
          <p:cNvPicPr>
            <a:picLocks noChangeAspect="1"/>
          </p:cNvPicPr>
          <p:nvPr/>
        </p:nvPicPr>
        <p:blipFill rotWithShape="1">
          <a:blip r:embed="rId12"/>
          <a:srcRect r="10483" b="11606"/>
          <a:stretch/>
        </p:blipFill>
        <p:spPr>
          <a:xfrm>
            <a:off x="7090558" y="5539116"/>
            <a:ext cx="1617213" cy="908833"/>
          </a:xfrm>
          <a:prstGeom prst="roundRect">
            <a:avLst/>
          </a:prstGeom>
          <a:noFill/>
        </p:spPr>
      </p:pic>
      <p:sp>
        <p:nvSpPr>
          <p:cNvPr id="45" name="TextBox 44">
            <a:extLst>
              <a:ext uri="{FF2B5EF4-FFF2-40B4-BE49-F238E27FC236}">
                <a16:creationId xmlns:a16="http://schemas.microsoft.com/office/drawing/2014/main" id="{46247BEC-C9A7-4440-AD66-55974C0F9EA1}"/>
              </a:ext>
            </a:extLst>
          </p:cNvPr>
          <p:cNvSpPr txBox="1"/>
          <p:nvPr/>
        </p:nvSpPr>
        <p:spPr>
          <a:xfrm>
            <a:off x="3490853" y="5144712"/>
            <a:ext cx="1701652" cy="359517"/>
          </a:xfrm>
          <a:prstGeom prst="rect">
            <a:avLst/>
          </a:prstGeom>
          <a:noFill/>
        </p:spPr>
        <p:txBody>
          <a:bodyPr wrap="square" lIns="18000" tIns="18000" rIns="18000" bIns="18000" rtlCol="0">
            <a:spAutoFit/>
          </a:bodyPr>
          <a:lstStyle/>
          <a:p>
            <a:r>
              <a:rPr lang="en-GB" sz="700" b="1" dirty="0">
                <a:latin typeface="+mj-lt"/>
              </a:rPr>
              <a:t>Hamlet from Glyndebourne live in cinemas </a:t>
            </a:r>
            <a:r>
              <a:rPr lang="en-GB" sz="700" dirty="0">
                <a:latin typeface="+mn-lt"/>
              </a:rPr>
              <a:t>© Glyndebourne Productions Ltd. Photo: Richard Hubert Smith</a:t>
            </a:r>
            <a:endParaRPr lang="en-GB" sz="700" b="1" dirty="0">
              <a:latin typeface="+mn-lt"/>
            </a:endParaRPr>
          </a:p>
        </p:txBody>
      </p:sp>
      <p:sp>
        <p:nvSpPr>
          <p:cNvPr id="46" name="TextBox 45">
            <a:extLst>
              <a:ext uri="{FF2B5EF4-FFF2-40B4-BE49-F238E27FC236}">
                <a16:creationId xmlns:a16="http://schemas.microsoft.com/office/drawing/2014/main" id="{446F0E4A-7B65-4D50-BD92-2DBC25FD8A29}"/>
              </a:ext>
            </a:extLst>
          </p:cNvPr>
          <p:cNvSpPr txBox="1"/>
          <p:nvPr/>
        </p:nvSpPr>
        <p:spPr>
          <a:xfrm>
            <a:off x="5381841" y="5110973"/>
            <a:ext cx="1781195" cy="359517"/>
          </a:xfrm>
          <a:prstGeom prst="rect">
            <a:avLst/>
          </a:prstGeom>
          <a:noFill/>
        </p:spPr>
        <p:txBody>
          <a:bodyPr wrap="square" lIns="18000" tIns="18000" rIns="18000" bIns="18000" rtlCol="0">
            <a:spAutoFit/>
          </a:bodyPr>
          <a:lstStyle/>
          <a:p>
            <a:r>
              <a:rPr lang="en-GB" sz="700" b="1" dirty="0">
                <a:latin typeface="+mn-lt"/>
              </a:rPr>
              <a:t>Ex Cathedra’s performance of </a:t>
            </a:r>
            <a:r>
              <a:rPr lang="en-GB" sz="700" b="1" i="1" dirty="0">
                <a:latin typeface="+mn-lt"/>
              </a:rPr>
              <a:t>Shakespeare Odes </a:t>
            </a:r>
            <a:r>
              <a:rPr lang="en-GB" sz="700" b="1" dirty="0">
                <a:latin typeface="+mn-lt"/>
              </a:rPr>
              <a:t>at Holy Trinity Church, Stratford on Avon’</a:t>
            </a:r>
          </a:p>
        </p:txBody>
      </p:sp>
    </p:spTree>
    <p:extLst>
      <p:ext uri="{BB962C8B-B14F-4D97-AF65-F5344CB8AC3E}">
        <p14:creationId xmlns:p14="http://schemas.microsoft.com/office/powerpoint/2010/main" val="3951937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More examples of ‘live-to-digital’</a:t>
            </a:r>
          </a:p>
        </p:txBody>
      </p:sp>
      <p:sp>
        <p:nvSpPr>
          <p:cNvPr id="3" name="Text Placeholder 2"/>
          <p:cNvSpPr>
            <a:spLocks noGrp="1"/>
          </p:cNvSpPr>
          <p:nvPr>
            <p:ph type="body" sz="quarter" idx="12"/>
          </p:nvPr>
        </p:nvSpPr>
        <p:spPr/>
        <p:txBody>
          <a:bodyPr/>
          <a:lstStyle/>
          <a:p>
            <a:r>
              <a:rPr lang="en-GB" dirty="0"/>
              <a:t>Defining live-to-digital</a:t>
            </a:r>
          </a:p>
        </p:txBody>
      </p:sp>
      <p:sp>
        <p:nvSpPr>
          <p:cNvPr id="17" name="Rectangle: Rounded Corners 16">
            <a:extLst>
              <a:ext uri="{FF2B5EF4-FFF2-40B4-BE49-F238E27FC236}">
                <a16:creationId xmlns:a16="http://schemas.microsoft.com/office/drawing/2014/main" id="{FADF5651-7F2F-4CC2-BD72-0F740D2BD04E}"/>
              </a:ext>
            </a:extLst>
          </p:cNvPr>
          <p:cNvSpPr/>
          <p:nvPr/>
        </p:nvSpPr>
        <p:spPr>
          <a:xfrm>
            <a:off x="358775" y="1455581"/>
            <a:ext cx="2662599" cy="1195199"/>
          </a:xfrm>
          <a:prstGeom prst="roundRect">
            <a:avLst/>
          </a:prstGeom>
          <a:noFill/>
          <a:ln w="6350">
            <a:solidFill>
              <a:schemeClr val="tx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latin typeface="Century Gothic" pitchFamily="34" charset="0"/>
              </a:rPr>
              <a:t>Digital version of an installation, exhibition or physical site </a:t>
            </a:r>
            <a:r>
              <a:rPr lang="en-GB" sz="1100" dirty="0">
                <a:solidFill>
                  <a:schemeClr val="tx1"/>
                </a:solidFill>
                <a:latin typeface="Century Gothic" pitchFamily="34" charset="0"/>
              </a:rPr>
              <a:t>e.g. a virtual tour of a museum online in which you can move through the collection, getting a 360-degree view</a:t>
            </a:r>
            <a:endParaRPr lang="en-GB" sz="1100" b="1" dirty="0">
              <a:solidFill>
                <a:schemeClr val="tx1"/>
              </a:solidFill>
              <a:latin typeface="Century Gothic" pitchFamily="34" charset="0"/>
              <a:cs typeface="+mn-cs"/>
            </a:endParaRPr>
          </a:p>
        </p:txBody>
      </p:sp>
      <p:sp>
        <p:nvSpPr>
          <p:cNvPr id="18" name="Rectangle: Rounded Corners 17">
            <a:extLst>
              <a:ext uri="{FF2B5EF4-FFF2-40B4-BE49-F238E27FC236}">
                <a16:creationId xmlns:a16="http://schemas.microsoft.com/office/drawing/2014/main" id="{595B231D-1398-4409-A872-82DA4DEDD85C}"/>
              </a:ext>
            </a:extLst>
          </p:cNvPr>
          <p:cNvSpPr/>
          <p:nvPr/>
        </p:nvSpPr>
        <p:spPr>
          <a:xfrm>
            <a:off x="358774" y="2749804"/>
            <a:ext cx="2662599" cy="1427994"/>
          </a:xfrm>
          <a:prstGeom prst="roundRect">
            <a:avLst/>
          </a:prstGeom>
          <a:noFill/>
          <a:ln w="6350">
            <a:solidFill>
              <a:schemeClr val="tx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latin typeface="Century Gothic" pitchFamily="34" charset="0"/>
              </a:rPr>
              <a:t>Artistic or cultural work that uses live-to-digital as part of its core concept </a:t>
            </a:r>
            <a:r>
              <a:rPr lang="en-GB" sz="1100" dirty="0">
                <a:solidFill>
                  <a:schemeClr val="tx1"/>
                </a:solidFill>
                <a:latin typeface="Century Gothic" pitchFamily="34" charset="0"/>
              </a:rPr>
              <a:t>e.g. a performance piece where the artists video stream what they are doing live over the internet, inviting viewer interaction </a:t>
            </a:r>
            <a:endParaRPr lang="en-GB" sz="1100" dirty="0">
              <a:solidFill>
                <a:schemeClr val="tx1"/>
              </a:solidFill>
              <a:latin typeface="Century Gothic" pitchFamily="34" charset="0"/>
              <a:cs typeface="+mn-cs"/>
            </a:endParaRPr>
          </a:p>
        </p:txBody>
      </p:sp>
      <p:sp>
        <p:nvSpPr>
          <p:cNvPr id="19" name="Rectangle: Rounded Corners 18">
            <a:extLst>
              <a:ext uri="{FF2B5EF4-FFF2-40B4-BE49-F238E27FC236}">
                <a16:creationId xmlns:a16="http://schemas.microsoft.com/office/drawing/2014/main" id="{A5378288-A5E3-4F7E-AE30-2280390AD130}"/>
              </a:ext>
            </a:extLst>
          </p:cNvPr>
          <p:cNvSpPr/>
          <p:nvPr/>
        </p:nvSpPr>
        <p:spPr>
          <a:xfrm>
            <a:off x="358774" y="4258179"/>
            <a:ext cx="2662599" cy="1427994"/>
          </a:xfrm>
          <a:prstGeom prst="roundRect">
            <a:avLst/>
          </a:prstGeom>
          <a:noFill/>
          <a:ln w="6350">
            <a:solidFill>
              <a:schemeClr val="tx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latin typeface="Century Gothic" pitchFamily="34" charset="0"/>
                <a:cs typeface="+mn-cs"/>
              </a:rPr>
              <a:t>Even</a:t>
            </a:r>
            <a:r>
              <a:rPr lang="en-GB" sz="1100" b="1" dirty="0">
                <a:solidFill>
                  <a:schemeClr val="accent1"/>
                </a:solidFill>
                <a:latin typeface="Century Gothic" pitchFamily="34" charset="0"/>
              </a:rPr>
              <a:t>t or talk associated with an artwork, performance, exhibition or collection </a:t>
            </a:r>
            <a:r>
              <a:rPr lang="en-GB" sz="1100" dirty="0">
                <a:solidFill>
                  <a:schemeClr val="tx1"/>
                </a:solidFill>
                <a:latin typeface="Century Gothic" pitchFamily="34" charset="0"/>
                <a:cs typeface="+mn-cs"/>
              </a:rPr>
              <a:t>e.g. a behind the scenes video showing a dance or music rehearsal or an interview with an artist, performer or curator </a:t>
            </a:r>
          </a:p>
        </p:txBody>
      </p:sp>
      <p:sp>
        <p:nvSpPr>
          <p:cNvPr id="5" name="Arrow: Right 4">
            <a:extLst>
              <a:ext uri="{FF2B5EF4-FFF2-40B4-BE49-F238E27FC236}">
                <a16:creationId xmlns:a16="http://schemas.microsoft.com/office/drawing/2014/main" id="{4D2F8965-3219-486D-8280-532400185DFC}"/>
              </a:ext>
            </a:extLst>
          </p:cNvPr>
          <p:cNvSpPr/>
          <p:nvPr/>
        </p:nvSpPr>
        <p:spPr>
          <a:xfrm>
            <a:off x="3106833" y="1806136"/>
            <a:ext cx="266510" cy="276837"/>
          </a:xfrm>
          <a:prstGeom prst="rightArrow">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0" name="Arrow: Right 19">
            <a:extLst>
              <a:ext uri="{FF2B5EF4-FFF2-40B4-BE49-F238E27FC236}">
                <a16:creationId xmlns:a16="http://schemas.microsoft.com/office/drawing/2014/main" id="{0994E8F4-075D-474D-BF38-2FA475D68AD1}"/>
              </a:ext>
            </a:extLst>
          </p:cNvPr>
          <p:cNvSpPr/>
          <p:nvPr/>
        </p:nvSpPr>
        <p:spPr>
          <a:xfrm>
            <a:off x="3106833" y="3270854"/>
            <a:ext cx="266510" cy="276837"/>
          </a:xfrm>
          <a:prstGeom prst="rightArrow">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1" name="Arrow: Right 20">
            <a:extLst>
              <a:ext uri="{FF2B5EF4-FFF2-40B4-BE49-F238E27FC236}">
                <a16:creationId xmlns:a16="http://schemas.microsoft.com/office/drawing/2014/main" id="{351A43B7-5331-476A-B5D1-63D315E7E8C2}"/>
              </a:ext>
            </a:extLst>
          </p:cNvPr>
          <p:cNvSpPr/>
          <p:nvPr/>
        </p:nvSpPr>
        <p:spPr>
          <a:xfrm>
            <a:off x="3106833" y="4803891"/>
            <a:ext cx="266510" cy="276837"/>
          </a:xfrm>
          <a:prstGeom prst="rightArrow">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4" name="TextBox 3">
            <a:extLst>
              <a:ext uri="{FF2B5EF4-FFF2-40B4-BE49-F238E27FC236}">
                <a16:creationId xmlns:a16="http://schemas.microsoft.com/office/drawing/2014/main" id="{9882372E-EA23-45F7-9D3C-63BA203715BF}"/>
              </a:ext>
            </a:extLst>
          </p:cNvPr>
          <p:cNvSpPr txBox="1"/>
          <p:nvPr/>
        </p:nvSpPr>
        <p:spPr>
          <a:xfrm>
            <a:off x="358774" y="5766554"/>
            <a:ext cx="8425224" cy="959681"/>
          </a:xfrm>
          <a:prstGeom prst="rect">
            <a:avLst/>
          </a:prstGeom>
          <a:noFill/>
        </p:spPr>
        <p:txBody>
          <a:bodyPr wrap="square" lIns="18000" tIns="18000" rIns="18000" bIns="18000" rtlCol="0">
            <a:spAutoFit/>
          </a:bodyPr>
          <a:lstStyle/>
          <a:p>
            <a:r>
              <a:rPr lang="en-GB" sz="1000" b="1" dirty="0">
                <a:latin typeface="+mj-lt"/>
              </a:rPr>
              <a:t>We excluded from our definition:</a:t>
            </a:r>
          </a:p>
          <a:p>
            <a:pPr marL="285750" indent="-285750">
              <a:buFont typeface="Arial" panose="020B0604020202020204" pitchFamily="34" charset="0"/>
              <a:buChar char="•"/>
            </a:pPr>
            <a:r>
              <a:rPr lang="en-GB" sz="1000" b="1" dirty="0"/>
              <a:t>Individual static digital assets</a:t>
            </a:r>
            <a:r>
              <a:rPr lang="en-GB" sz="1000" dirty="0"/>
              <a:t>: </a:t>
            </a:r>
            <a:r>
              <a:rPr lang="en-GB" sz="1000" dirty="0">
                <a:latin typeface="+mj-lt"/>
              </a:rPr>
              <a:t>reproductions of paintings or sculptures documented for archival purposes  </a:t>
            </a:r>
          </a:p>
          <a:p>
            <a:pPr marL="285750" indent="-285750">
              <a:buFont typeface="Arial" panose="020B0604020202020204" pitchFamily="34" charset="0"/>
              <a:buChar char="•"/>
            </a:pPr>
            <a:r>
              <a:rPr lang="en-GB" sz="1000" b="1" dirty="0">
                <a:latin typeface="+mj-lt"/>
              </a:rPr>
              <a:t>Advertising and marketing</a:t>
            </a:r>
            <a:r>
              <a:rPr lang="en-GB" sz="1000" dirty="0">
                <a:latin typeface="+mj-lt"/>
              </a:rPr>
              <a:t>: content created specifically to advertise a ‘real-world’ event, which isn’t necessarily intended to be a full artistic or cultural experience, e.g. trailers</a:t>
            </a:r>
          </a:p>
          <a:p>
            <a:pPr marL="285750" indent="-285750">
              <a:buFont typeface="Arial" panose="020B0604020202020204" pitchFamily="34" charset="0"/>
              <a:buChar char="•"/>
            </a:pPr>
            <a:r>
              <a:rPr lang="en-GB" sz="1000" b="1" dirty="0">
                <a:latin typeface="+mj-lt"/>
              </a:rPr>
              <a:t>Highly edited videos of performances</a:t>
            </a:r>
            <a:r>
              <a:rPr lang="en-GB" sz="1000" dirty="0">
                <a:latin typeface="+mj-lt"/>
              </a:rPr>
              <a:t>: where the video of a performance is very different from the ‘real world’ experience e.g. </a:t>
            </a:r>
            <a:r>
              <a:rPr lang="en-GB" sz="1000" dirty="0">
                <a:latin typeface="+mj-lt"/>
                <a:hlinkClick r:id="rId3"/>
              </a:rPr>
              <a:t>Ballet </a:t>
            </a:r>
            <a:r>
              <a:rPr lang="en-GB" sz="1000" dirty="0" err="1">
                <a:latin typeface="+mj-lt"/>
                <a:hlinkClick r:id="rId3"/>
              </a:rPr>
              <a:t>Boyz</a:t>
            </a:r>
            <a:r>
              <a:rPr lang="en-GB" sz="1000" dirty="0">
                <a:latin typeface="+mj-lt"/>
                <a:hlinkClick r:id="rId3"/>
              </a:rPr>
              <a:t>’ ‘Young Men’ film  </a:t>
            </a:r>
            <a:endParaRPr lang="en-GB" sz="1000" dirty="0">
              <a:latin typeface="+mj-lt"/>
            </a:endParaRPr>
          </a:p>
        </p:txBody>
      </p:sp>
      <p:sp>
        <p:nvSpPr>
          <p:cNvPr id="32" name="TextBox 31">
            <a:extLst>
              <a:ext uri="{FF2B5EF4-FFF2-40B4-BE49-F238E27FC236}">
                <a16:creationId xmlns:a16="http://schemas.microsoft.com/office/drawing/2014/main" id="{900D8C74-B91D-456A-8128-337ADFF84DDD}"/>
              </a:ext>
            </a:extLst>
          </p:cNvPr>
          <p:cNvSpPr txBox="1"/>
          <p:nvPr/>
        </p:nvSpPr>
        <p:spPr>
          <a:xfrm>
            <a:off x="3466266" y="2473320"/>
            <a:ext cx="1646545" cy="251795"/>
          </a:xfrm>
          <a:prstGeom prst="rect">
            <a:avLst/>
          </a:prstGeom>
          <a:noFill/>
        </p:spPr>
        <p:txBody>
          <a:bodyPr wrap="square" lIns="18000" tIns="18000" rIns="18000" bIns="18000" rtlCol="0">
            <a:spAutoFit/>
          </a:bodyPr>
          <a:lstStyle/>
          <a:p>
            <a:r>
              <a:rPr lang="en-GB" sz="700" b="1" dirty="0">
                <a:latin typeface="+mj-lt"/>
                <a:hlinkClick r:id="rId4"/>
              </a:rPr>
              <a:t>Virtual tour </a:t>
            </a:r>
            <a:r>
              <a:rPr lang="en-GB" sz="700" b="1" dirty="0">
                <a:latin typeface="+mj-lt"/>
              </a:rPr>
              <a:t>of the Ai </a:t>
            </a:r>
            <a:r>
              <a:rPr lang="en-GB" sz="700" b="1" dirty="0" err="1">
                <a:latin typeface="+mj-lt"/>
              </a:rPr>
              <a:t>Weiwei</a:t>
            </a:r>
            <a:r>
              <a:rPr lang="en-GB" sz="700" b="1" dirty="0">
                <a:latin typeface="+mj-lt"/>
              </a:rPr>
              <a:t> exhibition at the Royal Academy</a:t>
            </a:r>
          </a:p>
        </p:txBody>
      </p:sp>
      <p:sp>
        <p:nvSpPr>
          <p:cNvPr id="33" name="TextBox 32">
            <a:extLst>
              <a:ext uri="{FF2B5EF4-FFF2-40B4-BE49-F238E27FC236}">
                <a16:creationId xmlns:a16="http://schemas.microsoft.com/office/drawing/2014/main" id="{DC230A0D-D6F6-47C9-AE74-E348B3C3A84C}"/>
              </a:ext>
            </a:extLst>
          </p:cNvPr>
          <p:cNvSpPr txBox="1"/>
          <p:nvPr/>
        </p:nvSpPr>
        <p:spPr>
          <a:xfrm>
            <a:off x="7204251" y="2473321"/>
            <a:ext cx="1819471" cy="251795"/>
          </a:xfrm>
          <a:prstGeom prst="rect">
            <a:avLst/>
          </a:prstGeom>
          <a:noFill/>
        </p:spPr>
        <p:txBody>
          <a:bodyPr wrap="square" lIns="18000" tIns="18000" rIns="18000" bIns="18000" rtlCol="0">
            <a:spAutoFit/>
          </a:bodyPr>
          <a:lstStyle/>
          <a:p>
            <a:r>
              <a:rPr lang="en-GB" sz="700" b="1" dirty="0">
                <a:latin typeface="+mj-lt"/>
                <a:hlinkClick r:id="rId5"/>
              </a:rPr>
              <a:t>Google Arts &amp; Culture virtual tour </a:t>
            </a:r>
            <a:r>
              <a:rPr lang="en-GB" sz="700" b="1" dirty="0">
                <a:latin typeface="+mj-lt"/>
              </a:rPr>
              <a:t>of BALTIC Centre for Contemporary Art </a:t>
            </a:r>
          </a:p>
        </p:txBody>
      </p:sp>
      <p:sp>
        <p:nvSpPr>
          <p:cNvPr id="34" name="TextBox 33">
            <a:extLst>
              <a:ext uri="{FF2B5EF4-FFF2-40B4-BE49-F238E27FC236}">
                <a16:creationId xmlns:a16="http://schemas.microsoft.com/office/drawing/2014/main" id="{6293D0DB-1C52-41C7-A240-8F4CB4B1F5E5}"/>
              </a:ext>
            </a:extLst>
          </p:cNvPr>
          <p:cNvSpPr txBox="1"/>
          <p:nvPr/>
        </p:nvSpPr>
        <p:spPr>
          <a:xfrm>
            <a:off x="5363694" y="2473320"/>
            <a:ext cx="1819471" cy="251795"/>
          </a:xfrm>
          <a:prstGeom prst="rect">
            <a:avLst/>
          </a:prstGeom>
          <a:noFill/>
        </p:spPr>
        <p:txBody>
          <a:bodyPr wrap="square" lIns="18000" tIns="18000" rIns="18000" bIns="18000" rtlCol="0">
            <a:spAutoFit/>
          </a:bodyPr>
          <a:lstStyle/>
          <a:p>
            <a:r>
              <a:rPr lang="en-GB" sz="700" b="1" dirty="0">
                <a:latin typeface="+mj-lt"/>
                <a:hlinkClick r:id="rId6"/>
              </a:rPr>
              <a:t>Facebook Live tour </a:t>
            </a:r>
            <a:r>
              <a:rPr lang="en-GB" sz="700" b="1" dirty="0">
                <a:latin typeface="+mj-lt"/>
              </a:rPr>
              <a:t>of the British Museum’s </a:t>
            </a:r>
            <a:r>
              <a:rPr lang="en-GB" sz="700" b="1" i="1" dirty="0">
                <a:latin typeface="+mj-lt"/>
              </a:rPr>
              <a:t>American Dream</a:t>
            </a:r>
            <a:r>
              <a:rPr lang="en-GB" sz="700" b="1" dirty="0">
                <a:latin typeface="+mj-lt"/>
              </a:rPr>
              <a:t> exhibition   </a:t>
            </a:r>
          </a:p>
        </p:txBody>
      </p:sp>
      <p:sp>
        <p:nvSpPr>
          <p:cNvPr id="35" name="TextBox 34">
            <a:extLst>
              <a:ext uri="{FF2B5EF4-FFF2-40B4-BE49-F238E27FC236}">
                <a16:creationId xmlns:a16="http://schemas.microsoft.com/office/drawing/2014/main" id="{A230DC0F-9AB7-4526-8FCA-6772F3ED849E}"/>
              </a:ext>
            </a:extLst>
          </p:cNvPr>
          <p:cNvSpPr txBox="1"/>
          <p:nvPr/>
        </p:nvSpPr>
        <p:spPr>
          <a:xfrm>
            <a:off x="3488019" y="3911146"/>
            <a:ext cx="1781195" cy="467239"/>
          </a:xfrm>
          <a:prstGeom prst="rect">
            <a:avLst/>
          </a:prstGeom>
          <a:noFill/>
        </p:spPr>
        <p:txBody>
          <a:bodyPr wrap="square" lIns="18000" tIns="18000" rIns="18000" bIns="18000" rtlCol="0">
            <a:spAutoFit/>
          </a:bodyPr>
          <a:lstStyle/>
          <a:p>
            <a:r>
              <a:rPr lang="en-GB" sz="700" b="1" dirty="0">
                <a:latin typeface="+mj-lt"/>
              </a:rPr>
              <a:t>FACT’s </a:t>
            </a:r>
            <a:r>
              <a:rPr lang="en-GB" sz="700" b="1" dirty="0">
                <a:latin typeface="+mj-lt"/>
                <a:hlinkClick r:id="rId7"/>
              </a:rPr>
              <a:t>Touch My Soul </a:t>
            </a:r>
            <a:r>
              <a:rPr lang="en-GB" sz="700" b="1" dirty="0">
                <a:latin typeface="+mj-lt"/>
              </a:rPr>
              <a:t>live streamed participatory performance. </a:t>
            </a:r>
            <a:r>
              <a:rPr lang="en-GB" sz="700" dirty="0">
                <a:latin typeface="+mj-lt"/>
              </a:rPr>
              <a:t>Image by Brian Slater, courtesy of FACT.</a:t>
            </a:r>
          </a:p>
          <a:p>
            <a:endParaRPr lang="en-GB" sz="700" b="1" dirty="0">
              <a:latin typeface="+mj-lt"/>
            </a:endParaRPr>
          </a:p>
        </p:txBody>
      </p:sp>
      <p:sp>
        <p:nvSpPr>
          <p:cNvPr id="38" name="TextBox 37">
            <a:extLst>
              <a:ext uri="{FF2B5EF4-FFF2-40B4-BE49-F238E27FC236}">
                <a16:creationId xmlns:a16="http://schemas.microsoft.com/office/drawing/2014/main" id="{D091C325-4391-48C0-AF26-B65DE777C615}"/>
              </a:ext>
            </a:extLst>
          </p:cNvPr>
          <p:cNvSpPr txBox="1"/>
          <p:nvPr/>
        </p:nvSpPr>
        <p:spPr>
          <a:xfrm>
            <a:off x="3518709" y="5408430"/>
            <a:ext cx="1610263" cy="251795"/>
          </a:xfrm>
          <a:prstGeom prst="rect">
            <a:avLst/>
          </a:prstGeom>
          <a:noFill/>
        </p:spPr>
        <p:txBody>
          <a:bodyPr wrap="square" lIns="18000" tIns="18000" rIns="18000" bIns="18000" rtlCol="0">
            <a:spAutoFit/>
          </a:bodyPr>
          <a:lstStyle/>
          <a:p>
            <a:r>
              <a:rPr lang="en-GB" sz="700" b="1" dirty="0">
                <a:latin typeface="+mj-lt"/>
              </a:rPr>
              <a:t>Live recordings of The </a:t>
            </a:r>
            <a:r>
              <a:rPr lang="en-GB" sz="700" b="1" dirty="0">
                <a:latin typeface="+mj-lt"/>
                <a:hlinkClick r:id="rId8"/>
              </a:rPr>
              <a:t>Royal Ballet rehearsal</a:t>
            </a:r>
            <a:r>
              <a:rPr lang="en-GB" sz="700" b="1" dirty="0">
                <a:latin typeface="+mj-lt"/>
              </a:rPr>
              <a:t> performances on YouTube</a:t>
            </a:r>
          </a:p>
        </p:txBody>
      </p:sp>
      <p:sp>
        <p:nvSpPr>
          <p:cNvPr id="10" name="Rectangle 9">
            <a:extLst>
              <a:ext uri="{FF2B5EF4-FFF2-40B4-BE49-F238E27FC236}">
                <a16:creationId xmlns:a16="http://schemas.microsoft.com/office/drawing/2014/main" id="{FC536CBD-960B-4ACB-BE45-2610C9E06969}"/>
              </a:ext>
            </a:extLst>
          </p:cNvPr>
          <p:cNvSpPr/>
          <p:nvPr/>
        </p:nvSpPr>
        <p:spPr>
          <a:xfrm>
            <a:off x="5363694" y="3883155"/>
            <a:ext cx="1781195" cy="523220"/>
          </a:xfrm>
          <a:prstGeom prst="rect">
            <a:avLst/>
          </a:prstGeom>
        </p:spPr>
        <p:txBody>
          <a:bodyPr wrap="square">
            <a:spAutoFit/>
          </a:bodyPr>
          <a:lstStyle/>
          <a:p>
            <a:r>
              <a:rPr lang="en-GB" sz="700" b="1" dirty="0">
                <a:latin typeface="+mj-lt"/>
                <a:hlinkClick r:id="rId9"/>
              </a:rPr>
              <a:t>In the Eyes of the Animal </a:t>
            </a:r>
            <a:r>
              <a:rPr lang="en-GB" sz="700" b="1" dirty="0">
                <a:latin typeface="+mj-lt"/>
              </a:rPr>
              <a:t>online version of immersive VR experience of </a:t>
            </a:r>
            <a:r>
              <a:rPr lang="en-GB" sz="700" b="1" dirty="0" err="1">
                <a:latin typeface="+mj-lt"/>
              </a:rPr>
              <a:t>Grizedale</a:t>
            </a:r>
            <a:r>
              <a:rPr lang="en-GB" sz="700" b="1" dirty="0">
                <a:latin typeface="+mj-lt"/>
              </a:rPr>
              <a:t> Forest created using 360° cameras</a:t>
            </a:r>
          </a:p>
        </p:txBody>
      </p:sp>
      <p:sp>
        <p:nvSpPr>
          <p:cNvPr id="40" name="TextBox 39">
            <a:extLst>
              <a:ext uri="{FF2B5EF4-FFF2-40B4-BE49-F238E27FC236}">
                <a16:creationId xmlns:a16="http://schemas.microsoft.com/office/drawing/2014/main" id="{459037F8-C1F2-46A7-B6C8-AE7CD56475DC}"/>
              </a:ext>
            </a:extLst>
          </p:cNvPr>
          <p:cNvSpPr txBox="1"/>
          <p:nvPr/>
        </p:nvSpPr>
        <p:spPr>
          <a:xfrm>
            <a:off x="5409328" y="5408430"/>
            <a:ext cx="1467106" cy="251795"/>
          </a:xfrm>
          <a:prstGeom prst="rect">
            <a:avLst/>
          </a:prstGeom>
          <a:noFill/>
        </p:spPr>
        <p:txBody>
          <a:bodyPr wrap="square" lIns="18000" tIns="18000" rIns="18000" bIns="18000" rtlCol="0">
            <a:spAutoFit/>
          </a:bodyPr>
          <a:lstStyle/>
          <a:p>
            <a:r>
              <a:rPr lang="en-GB" sz="700" b="1" dirty="0">
                <a:latin typeface="+mj-lt"/>
              </a:rPr>
              <a:t>Live recordings of </a:t>
            </a:r>
            <a:r>
              <a:rPr lang="en-GB" sz="700" b="1" dirty="0">
                <a:latin typeface="+mj-lt"/>
                <a:hlinkClick r:id="rId10"/>
              </a:rPr>
              <a:t>Tate Talks artist interviews </a:t>
            </a:r>
            <a:r>
              <a:rPr lang="en-GB" sz="700" b="1" dirty="0">
                <a:latin typeface="+mj-lt"/>
              </a:rPr>
              <a:t>on YouTube</a:t>
            </a:r>
          </a:p>
        </p:txBody>
      </p:sp>
      <p:sp>
        <p:nvSpPr>
          <p:cNvPr id="41" name="TextBox 40">
            <a:extLst>
              <a:ext uri="{FF2B5EF4-FFF2-40B4-BE49-F238E27FC236}">
                <a16:creationId xmlns:a16="http://schemas.microsoft.com/office/drawing/2014/main" id="{2B507381-A94E-4F25-BFF2-B63FAFD955ED}"/>
              </a:ext>
            </a:extLst>
          </p:cNvPr>
          <p:cNvSpPr txBox="1"/>
          <p:nvPr/>
        </p:nvSpPr>
        <p:spPr>
          <a:xfrm>
            <a:off x="7299944" y="5408430"/>
            <a:ext cx="1610263" cy="251795"/>
          </a:xfrm>
          <a:prstGeom prst="rect">
            <a:avLst/>
          </a:prstGeom>
          <a:noFill/>
        </p:spPr>
        <p:txBody>
          <a:bodyPr wrap="square" lIns="18000" tIns="18000" rIns="18000" bIns="18000" rtlCol="0">
            <a:spAutoFit/>
          </a:bodyPr>
          <a:lstStyle/>
          <a:p>
            <a:r>
              <a:rPr lang="en-GB" sz="700" b="1" dirty="0">
                <a:latin typeface="+mj-lt"/>
                <a:hlinkClick r:id="rId11"/>
              </a:rPr>
              <a:t>Behind the scenes footage </a:t>
            </a:r>
            <a:r>
              <a:rPr lang="en-GB" sz="700" b="1" dirty="0">
                <a:latin typeface="+mj-lt"/>
              </a:rPr>
              <a:t>of Ballet </a:t>
            </a:r>
            <a:r>
              <a:rPr lang="en-GB" sz="700" b="1" dirty="0" err="1">
                <a:latin typeface="+mj-lt"/>
              </a:rPr>
              <a:t>Boyz</a:t>
            </a:r>
            <a:r>
              <a:rPr lang="en-GB" sz="700" b="1" dirty="0">
                <a:latin typeface="+mj-lt"/>
              </a:rPr>
              <a:t> rehearsing on YouTube </a:t>
            </a:r>
          </a:p>
        </p:txBody>
      </p:sp>
      <p:pic>
        <p:nvPicPr>
          <p:cNvPr id="24" name="Picture 23">
            <a:extLst>
              <a:ext uri="{FF2B5EF4-FFF2-40B4-BE49-F238E27FC236}">
                <a16:creationId xmlns:a16="http://schemas.microsoft.com/office/drawing/2014/main" id="{F1F7B5B2-DBB5-4043-A92F-E33C1BC82352}"/>
              </a:ext>
            </a:extLst>
          </p:cNvPr>
          <p:cNvPicPr>
            <a:picLocks noChangeAspect="1"/>
          </p:cNvPicPr>
          <p:nvPr/>
        </p:nvPicPr>
        <p:blipFill>
          <a:blip r:embed="rId12"/>
          <a:stretch>
            <a:fillRect/>
          </a:stretch>
        </p:blipFill>
        <p:spPr>
          <a:xfrm>
            <a:off x="5365621" y="1460203"/>
            <a:ext cx="1611160" cy="955225"/>
          </a:xfrm>
          <a:prstGeom prst="roundRect">
            <a:avLst/>
          </a:prstGeom>
        </p:spPr>
      </p:pic>
      <p:sp>
        <p:nvSpPr>
          <p:cNvPr id="29" name="Rectangle 28">
            <a:extLst>
              <a:ext uri="{FF2B5EF4-FFF2-40B4-BE49-F238E27FC236}">
                <a16:creationId xmlns:a16="http://schemas.microsoft.com/office/drawing/2014/main" id="{FC536CBD-960B-4ACB-BE45-2610C9E06969}"/>
              </a:ext>
            </a:extLst>
          </p:cNvPr>
          <p:cNvSpPr/>
          <p:nvPr/>
        </p:nvSpPr>
        <p:spPr>
          <a:xfrm>
            <a:off x="7204251" y="3855784"/>
            <a:ext cx="1867201" cy="307777"/>
          </a:xfrm>
          <a:prstGeom prst="rect">
            <a:avLst/>
          </a:prstGeom>
        </p:spPr>
        <p:txBody>
          <a:bodyPr wrap="square">
            <a:spAutoFit/>
          </a:bodyPr>
          <a:lstStyle/>
          <a:p>
            <a:r>
              <a:rPr lang="en-GB" sz="700" b="1" dirty="0">
                <a:latin typeface="+mj-lt"/>
                <a:hlinkClick r:id="rId13"/>
              </a:rPr>
              <a:t>HEWILLNOTDIVIDE.US</a:t>
            </a:r>
            <a:r>
              <a:rPr lang="en-GB" sz="700" b="1" dirty="0">
                <a:latin typeface="+mj-lt"/>
              </a:rPr>
              <a:t> live streamed participatory performance</a:t>
            </a:r>
          </a:p>
        </p:txBody>
      </p:sp>
      <p:pic>
        <p:nvPicPr>
          <p:cNvPr id="30" name="Picture 2" descr="Image result for touch my soul shia labeouf">
            <a:extLst>
              <a:ext uri="{FF2B5EF4-FFF2-40B4-BE49-F238E27FC236}">
                <a16:creationId xmlns:a16="http://schemas.microsoft.com/office/drawing/2014/main" id="{191E759B-089D-4AFF-8F6E-781F85E64D66}"/>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6217"/>
          <a:stretch/>
        </p:blipFill>
        <p:spPr bwMode="auto">
          <a:xfrm>
            <a:off x="3450158" y="2892047"/>
            <a:ext cx="1642937" cy="961663"/>
          </a:xfrm>
          <a:prstGeom prst="roundRect">
            <a:avLst/>
          </a:prstGeom>
          <a:extLst>
            <a:ext uri="{909E8E84-426E-40DD-AFC4-6F175D3DCCD1}">
              <a14:hiddenFill xmlns:a14="http://schemas.microsoft.com/office/drawing/2010/main">
                <a:solidFill>
                  <a:srgbClr val="FFFFFF"/>
                </a:solidFill>
              </a14:hiddenFill>
            </a:ext>
          </a:extLst>
        </p:spPr>
      </p:pic>
      <p:pic>
        <p:nvPicPr>
          <p:cNvPr id="31" name="Picture 4" descr="Forest, Trees, Woods, Grizedale, Nature, Landscape">
            <a:extLst>
              <a:ext uri="{FF2B5EF4-FFF2-40B4-BE49-F238E27FC236}">
                <a16:creationId xmlns:a16="http://schemas.microsoft.com/office/drawing/2014/main" id="{FF538A2A-76BC-4DD4-BA59-E43D21D4240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79283" y="2903645"/>
            <a:ext cx="1538780" cy="950066"/>
          </a:xfrm>
          <a:prstGeom prst="roundRect">
            <a:avLst>
              <a:gd name="adj" fmla="val 8594"/>
            </a:avLst>
          </a:prstGeom>
          <a:solidFill>
            <a:srgbClr val="FFFFFF">
              <a:shade val="85000"/>
            </a:srgbClr>
          </a:solidFill>
          <a:ln>
            <a:noFill/>
          </a:ln>
          <a:effectLst/>
          <a:extLst/>
        </p:spPr>
      </p:pic>
      <p:pic>
        <p:nvPicPr>
          <p:cNvPr id="36" name="Picture 6" descr="File:He Will Not Divide Us logo.svg">
            <a:extLst>
              <a:ext uri="{FF2B5EF4-FFF2-40B4-BE49-F238E27FC236}">
                <a16:creationId xmlns:a16="http://schemas.microsoft.com/office/drawing/2014/main" id="{6541FC9B-4392-4320-868A-FD5BEB912787}"/>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6600" t="-1022" r="8084" b="6687"/>
          <a:stretch/>
        </p:blipFill>
        <p:spPr bwMode="auto">
          <a:xfrm>
            <a:off x="7653053" y="2903644"/>
            <a:ext cx="859252" cy="950066"/>
          </a:xfrm>
          <a:prstGeom prst="roundRect">
            <a:avLst>
              <a:gd name="adj" fmla="val 8594"/>
            </a:avLst>
          </a:prstGeom>
          <a:solidFill>
            <a:srgbClr val="FFFFFF">
              <a:shade val="85000"/>
            </a:srgbClr>
          </a:solidFill>
          <a:ln>
            <a:noFill/>
          </a:ln>
          <a:effectLst/>
          <a:extLst/>
        </p:spPr>
      </p:pic>
      <p:pic>
        <p:nvPicPr>
          <p:cNvPr id="37" name="Picture 10" descr="https://images.unsplash.com/photo-1508892994-4ab09906a4b0?ixlib=rb-0.3.5&amp;ixid=eyJhcHBfaWQiOjEyMDd9&amp;s=409db97e4dc7c087be47aa96d412c14f&amp;dpr=1&amp;auto=format&amp;fit=crop&amp;w=1000&amp;q=80&amp;cs=tinysrgb">
            <a:extLst>
              <a:ext uri="{FF2B5EF4-FFF2-40B4-BE49-F238E27FC236}">
                <a16:creationId xmlns:a16="http://schemas.microsoft.com/office/drawing/2014/main" id="{75ABFED3-F955-455A-82E2-61C9879EC3E5}"/>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1401" t="31558" r="11406" b="12566"/>
          <a:stretch/>
        </p:blipFill>
        <p:spPr bwMode="auto">
          <a:xfrm>
            <a:off x="5327720" y="4350219"/>
            <a:ext cx="1589818" cy="951846"/>
          </a:xfrm>
          <a:prstGeom prst="roundRect">
            <a:avLst>
              <a:gd name="adj" fmla="val 8594"/>
            </a:avLst>
          </a:prstGeom>
          <a:solidFill>
            <a:srgbClr val="FFFFFF">
              <a:shade val="85000"/>
            </a:srgbClr>
          </a:solidFill>
          <a:ln>
            <a:noFill/>
          </a:ln>
          <a:effectLst/>
          <a:extLst/>
        </p:spPr>
      </p:pic>
      <p:pic>
        <p:nvPicPr>
          <p:cNvPr id="42" name="Picture 41">
            <a:extLst>
              <a:ext uri="{FF2B5EF4-FFF2-40B4-BE49-F238E27FC236}">
                <a16:creationId xmlns:a16="http://schemas.microsoft.com/office/drawing/2014/main" id="{0D8AEED2-BD1F-4BE3-A3A5-D032AD262982}"/>
              </a:ext>
            </a:extLst>
          </p:cNvPr>
          <p:cNvPicPr>
            <a:picLocks noChangeAspect="1"/>
          </p:cNvPicPr>
          <p:nvPr/>
        </p:nvPicPr>
        <p:blipFill>
          <a:blip r:embed="rId18"/>
          <a:stretch>
            <a:fillRect/>
          </a:stretch>
        </p:blipFill>
        <p:spPr>
          <a:xfrm>
            <a:off x="7204205" y="4311258"/>
            <a:ext cx="1706002" cy="954001"/>
          </a:xfrm>
          <a:prstGeom prst="roundRect">
            <a:avLst/>
          </a:prstGeom>
        </p:spPr>
      </p:pic>
      <p:pic>
        <p:nvPicPr>
          <p:cNvPr id="5122" name="Picture 2" descr="Image result for ai weiwei royal academy">
            <a:extLst>
              <a:ext uri="{FF2B5EF4-FFF2-40B4-BE49-F238E27FC236}">
                <a16:creationId xmlns:a16="http://schemas.microsoft.com/office/drawing/2014/main" id="{12CF37E8-50F2-4F54-9056-4114ED945C1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59395" y="1446174"/>
            <a:ext cx="1642937" cy="969254"/>
          </a:xfrm>
          <a:prstGeom prst="round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1C575A76-F040-4AB5-833B-658F05F028FB}"/>
              </a:ext>
            </a:extLst>
          </p:cNvPr>
          <p:cNvPicPr>
            <a:picLocks noChangeAspect="1"/>
          </p:cNvPicPr>
          <p:nvPr/>
        </p:nvPicPr>
        <p:blipFill rotWithShape="1">
          <a:blip r:embed="rId20"/>
          <a:srcRect l="8620" t="-758" r="7907" b="758"/>
          <a:stretch/>
        </p:blipFill>
        <p:spPr>
          <a:xfrm>
            <a:off x="7230753" y="1460202"/>
            <a:ext cx="1597498" cy="955225"/>
          </a:xfrm>
          <a:prstGeom prst="roundRect">
            <a:avLst/>
          </a:prstGeom>
        </p:spPr>
      </p:pic>
      <p:pic>
        <p:nvPicPr>
          <p:cNvPr id="45" name="Picture 44">
            <a:extLst>
              <a:ext uri="{FF2B5EF4-FFF2-40B4-BE49-F238E27FC236}">
                <a16:creationId xmlns:a16="http://schemas.microsoft.com/office/drawing/2014/main" id="{F6E0C554-5F10-48E8-B1AF-64E1D6DD27F2}"/>
              </a:ext>
            </a:extLst>
          </p:cNvPr>
          <p:cNvPicPr>
            <a:picLocks noChangeAspect="1"/>
          </p:cNvPicPr>
          <p:nvPr/>
        </p:nvPicPr>
        <p:blipFill rotWithShape="1">
          <a:blip r:embed="rId21"/>
          <a:srcRect b="7087"/>
          <a:stretch/>
        </p:blipFill>
        <p:spPr>
          <a:xfrm>
            <a:off x="3458804" y="4350219"/>
            <a:ext cx="1654008" cy="967474"/>
          </a:xfrm>
          <a:prstGeom prst="roundRect">
            <a:avLst/>
          </a:prstGeom>
        </p:spPr>
      </p:pic>
      <p:sp>
        <p:nvSpPr>
          <p:cNvPr id="11" name="AutoShape 4" descr="Image result for he will not divide us shia">
            <a:extLst>
              <a:ext uri="{FF2B5EF4-FFF2-40B4-BE49-F238E27FC236}">
                <a16:creationId xmlns:a16="http://schemas.microsoft.com/office/drawing/2014/main" id="{B42BD801-2B4B-46F8-AFA8-23B033DBDA0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569927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GB" dirty="0"/>
              <a:t>Who is creating live-to-digital?</a:t>
            </a:r>
          </a:p>
        </p:txBody>
      </p:sp>
    </p:spTree>
    <p:extLst>
      <p:ext uri="{BB962C8B-B14F-4D97-AF65-F5344CB8AC3E}">
        <p14:creationId xmlns:p14="http://schemas.microsoft.com/office/powerpoint/2010/main" val="188864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A695F-B21A-43D0-9823-5C5D8B45A42E}"/>
              </a:ext>
            </a:extLst>
          </p:cNvPr>
          <p:cNvSpPr>
            <a:spLocks noGrp="1"/>
          </p:cNvSpPr>
          <p:nvPr>
            <p:ph type="title"/>
          </p:nvPr>
        </p:nvSpPr>
        <p:spPr/>
        <p:txBody>
          <a:bodyPr/>
          <a:lstStyle/>
          <a:p>
            <a:r>
              <a:rPr lang="en-GB" dirty="0"/>
              <a:t>These results are from a survey of arts and cultural organisations in England</a:t>
            </a:r>
          </a:p>
        </p:txBody>
      </p:sp>
      <p:sp>
        <p:nvSpPr>
          <p:cNvPr id="3" name="Text Placeholder 2">
            <a:extLst>
              <a:ext uri="{FF2B5EF4-FFF2-40B4-BE49-F238E27FC236}">
                <a16:creationId xmlns:a16="http://schemas.microsoft.com/office/drawing/2014/main" id="{8563DBCD-C6B5-4AB3-BD02-C9584B088051}"/>
              </a:ext>
            </a:extLst>
          </p:cNvPr>
          <p:cNvSpPr>
            <a:spLocks noGrp="1"/>
          </p:cNvSpPr>
          <p:nvPr>
            <p:ph type="body" sz="quarter" idx="12"/>
          </p:nvPr>
        </p:nvSpPr>
        <p:spPr/>
        <p:txBody>
          <a:bodyPr/>
          <a:lstStyle/>
          <a:p>
            <a:r>
              <a:rPr lang="en-GB" dirty="0"/>
              <a:t>Who is creating live to digital?</a:t>
            </a:r>
          </a:p>
        </p:txBody>
      </p:sp>
      <p:sp>
        <p:nvSpPr>
          <p:cNvPr id="9" name="Rounded Rectangle 3">
            <a:extLst>
              <a:ext uri="{FF2B5EF4-FFF2-40B4-BE49-F238E27FC236}">
                <a16:creationId xmlns:a16="http://schemas.microsoft.com/office/drawing/2014/main" id="{1F952955-565F-4443-83BD-A1ABF8938129}"/>
              </a:ext>
            </a:extLst>
          </p:cNvPr>
          <p:cNvSpPr/>
          <p:nvPr/>
        </p:nvSpPr>
        <p:spPr>
          <a:xfrm>
            <a:off x="522892" y="3390842"/>
            <a:ext cx="8168259" cy="995554"/>
          </a:xfrm>
          <a:prstGeom prst="roundRect">
            <a:avLst>
              <a:gd name="adj" fmla="val 3149"/>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wrap="square" anchor="ctr">
            <a:noAutofit/>
          </a:bodyPr>
          <a:lstStyle/>
          <a:p>
            <a:pPr algn="just">
              <a:lnSpc>
                <a:spcPts val="1680"/>
              </a:lnSpc>
            </a:pPr>
            <a:r>
              <a:rPr lang="en-GB" sz="1400" b="1" dirty="0">
                <a:solidFill>
                  <a:schemeClr val="accent1"/>
                </a:solidFill>
                <a:latin typeface="+mj-lt"/>
              </a:rPr>
              <a:t>65% </a:t>
            </a:r>
            <a:r>
              <a:rPr lang="en-GB" sz="1100" dirty="0">
                <a:latin typeface="+mj-lt"/>
              </a:rPr>
              <a:t>of this sample reported that their organisation </a:t>
            </a:r>
            <a:r>
              <a:rPr lang="en-GB" sz="1100" b="1" dirty="0">
                <a:solidFill>
                  <a:schemeClr val="accent1"/>
                </a:solidFill>
                <a:latin typeface="+mj-lt"/>
              </a:rPr>
              <a:t>had</a:t>
            </a:r>
            <a:r>
              <a:rPr lang="en-GB" sz="1100" dirty="0">
                <a:latin typeface="+mj-lt"/>
              </a:rPr>
              <a:t> produced live-to-digital content in 2016/17, equating to</a:t>
            </a:r>
            <a:r>
              <a:rPr lang="en-GB" sz="1400" dirty="0">
                <a:latin typeface="+mj-lt"/>
              </a:rPr>
              <a:t> </a:t>
            </a:r>
            <a:r>
              <a:rPr lang="en-GB" sz="1400" b="1" dirty="0">
                <a:solidFill>
                  <a:schemeClr val="accent1"/>
                </a:solidFill>
                <a:latin typeface="+mj-lt"/>
              </a:rPr>
              <a:t>138</a:t>
            </a:r>
            <a:r>
              <a:rPr lang="en-GB" sz="1400" dirty="0">
                <a:solidFill>
                  <a:schemeClr val="accent1"/>
                </a:solidFill>
                <a:latin typeface="+mj-lt"/>
              </a:rPr>
              <a:t> </a:t>
            </a:r>
            <a:r>
              <a:rPr lang="en-GB" sz="1100" dirty="0">
                <a:latin typeface="+mj-lt"/>
              </a:rPr>
              <a:t>organisations.</a:t>
            </a:r>
          </a:p>
          <a:p>
            <a:pPr algn="just">
              <a:lnSpc>
                <a:spcPts val="1680"/>
              </a:lnSpc>
            </a:pPr>
            <a:endParaRPr lang="en-GB" sz="1100" dirty="0">
              <a:latin typeface="+mj-lt"/>
            </a:endParaRPr>
          </a:p>
          <a:p>
            <a:pPr algn="just">
              <a:lnSpc>
                <a:spcPts val="1680"/>
              </a:lnSpc>
            </a:pPr>
            <a:r>
              <a:rPr lang="en-GB" sz="1100" dirty="0">
                <a:latin typeface="+mj-lt"/>
              </a:rPr>
              <a:t>The remaining </a:t>
            </a:r>
            <a:r>
              <a:rPr lang="en-GB" sz="1400" b="1" dirty="0">
                <a:solidFill>
                  <a:schemeClr val="accent5"/>
                </a:solidFill>
                <a:latin typeface="+mj-lt"/>
              </a:rPr>
              <a:t>35%</a:t>
            </a:r>
            <a:r>
              <a:rPr lang="en-GB" sz="1100" dirty="0">
                <a:solidFill>
                  <a:srgbClr val="FF0000"/>
                </a:solidFill>
                <a:latin typeface="+mj-lt"/>
              </a:rPr>
              <a:t> </a:t>
            </a:r>
            <a:r>
              <a:rPr lang="en-GB" sz="1100" b="1" u="sng" dirty="0">
                <a:solidFill>
                  <a:schemeClr val="accent5"/>
                </a:solidFill>
                <a:latin typeface="+mj-lt"/>
              </a:rPr>
              <a:t>had not </a:t>
            </a:r>
            <a:r>
              <a:rPr lang="en-GB" sz="1100" dirty="0">
                <a:latin typeface="+mj-lt"/>
              </a:rPr>
              <a:t>produced live-to-digital content in 2016/17, which equates to </a:t>
            </a:r>
            <a:r>
              <a:rPr lang="en-GB" sz="1400" b="1" dirty="0">
                <a:solidFill>
                  <a:schemeClr val="accent5"/>
                </a:solidFill>
                <a:latin typeface="+mj-lt"/>
              </a:rPr>
              <a:t>73</a:t>
            </a:r>
            <a:r>
              <a:rPr lang="en-GB" sz="1100" dirty="0">
                <a:latin typeface="+mj-lt"/>
              </a:rPr>
              <a:t> organisations.</a:t>
            </a:r>
          </a:p>
        </p:txBody>
      </p:sp>
      <p:sp>
        <p:nvSpPr>
          <p:cNvPr id="10" name="Isosceles Triangle 9">
            <a:extLst>
              <a:ext uri="{FF2B5EF4-FFF2-40B4-BE49-F238E27FC236}">
                <a16:creationId xmlns:a16="http://schemas.microsoft.com/office/drawing/2014/main" id="{2763DB9C-9503-429A-AA63-263D4C7B7F9A}"/>
              </a:ext>
            </a:extLst>
          </p:cNvPr>
          <p:cNvSpPr/>
          <p:nvPr/>
        </p:nvSpPr>
        <p:spPr>
          <a:xfrm rot="10800000">
            <a:off x="4163573" y="3244792"/>
            <a:ext cx="1032754" cy="240124"/>
          </a:xfrm>
          <a:prstGeom prst="triangle">
            <a:avLst/>
          </a:prstGeom>
          <a:solidFill>
            <a:schemeClr val="accent6">
              <a:lumMod val="40000"/>
              <a:lumOff val="6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1" name="Rounded Rectangle 16">
            <a:extLst>
              <a:ext uri="{FF2B5EF4-FFF2-40B4-BE49-F238E27FC236}">
                <a16:creationId xmlns:a16="http://schemas.microsoft.com/office/drawing/2014/main" id="{5B638463-9F2E-419B-8547-E0E44813F254}"/>
              </a:ext>
            </a:extLst>
          </p:cNvPr>
          <p:cNvSpPr/>
          <p:nvPr/>
        </p:nvSpPr>
        <p:spPr>
          <a:xfrm>
            <a:off x="522893" y="2011208"/>
            <a:ext cx="8168258" cy="288032"/>
          </a:xfrm>
          <a:prstGeom prst="roundRect">
            <a:avLst/>
          </a:prstGeom>
          <a:solidFill>
            <a:schemeClr val="accent6"/>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100" b="1" dirty="0">
                <a:solidFill>
                  <a:schemeClr val="bg1"/>
                </a:solidFill>
                <a:latin typeface="Century Gothic" pitchFamily="34" charset="0"/>
              </a:rPr>
              <a:t>Arts and Culture Organisation Survey</a:t>
            </a:r>
          </a:p>
        </p:txBody>
      </p:sp>
      <p:sp>
        <p:nvSpPr>
          <p:cNvPr id="12" name="Rounded Rectangle 3">
            <a:extLst>
              <a:ext uri="{FF2B5EF4-FFF2-40B4-BE49-F238E27FC236}">
                <a16:creationId xmlns:a16="http://schemas.microsoft.com/office/drawing/2014/main" id="{EB5C0D35-1CBD-4A87-ACC8-410343FA81DA}"/>
              </a:ext>
            </a:extLst>
          </p:cNvPr>
          <p:cNvSpPr/>
          <p:nvPr/>
        </p:nvSpPr>
        <p:spPr>
          <a:xfrm>
            <a:off x="527872" y="2351925"/>
            <a:ext cx="8168259" cy="892867"/>
          </a:xfrm>
          <a:prstGeom prst="roundRect">
            <a:avLst>
              <a:gd name="adj" fmla="val 3149"/>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wrap="square" anchor="ctr">
            <a:noAutofit/>
          </a:bodyPr>
          <a:lstStyle/>
          <a:p>
            <a:pPr algn="just"/>
            <a:r>
              <a:rPr lang="en-GB" sz="1100" dirty="0">
                <a:solidFill>
                  <a:schemeClr val="tx1"/>
                </a:solidFill>
                <a:latin typeface="+mj-lt"/>
              </a:rPr>
              <a:t>An online survey was completed </a:t>
            </a:r>
            <a:r>
              <a:rPr lang="en-GB" sz="1100" dirty="0">
                <a:latin typeface="+mj-lt"/>
              </a:rPr>
              <a:t>by </a:t>
            </a:r>
            <a:r>
              <a:rPr lang="en-GB" sz="1100" b="1" dirty="0">
                <a:latin typeface="+mj-lt"/>
              </a:rPr>
              <a:t>211</a:t>
            </a:r>
            <a:r>
              <a:rPr lang="en-GB" sz="1100" dirty="0">
                <a:latin typeface="+mj-lt"/>
              </a:rPr>
              <a:t> participants, from a range arts &amp; culture organisations across England (excluding theatre). Respondents had previously taken part in Arts Council England’s and </a:t>
            </a:r>
            <a:r>
              <a:rPr lang="en-GB" sz="1100" dirty="0" err="1">
                <a:solidFill>
                  <a:schemeClr val="tx1"/>
                </a:solidFill>
                <a:latin typeface="+mj-lt"/>
              </a:rPr>
              <a:t>Nesta’s</a:t>
            </a:r>
            <a:r>
              <a:rPr lang="en-GB" sz="1100" dirty="0">
                <a:solidFill>
                  <a:schemeClr val="tx1"/>
                </a:solidFill>
                <a:latin typeface="+mj-lt"/>
              </a:rPr>
              <a:t> Digital Culture survey</a:t>
            </a:r>
            <a:r>
              <a:rPr lang="en-GB" sz="1100" dirty="0">
                <a:solidFill>
                  <a:srgbClr val="FF0000"/>
                </a:solidFill>
                <a:latin typeface="+mj-lt"/>
              </a:rPr>
              <a:t> </a:t>
            </a:r>
            <a:r>
              <a:rPr lang="en-GB" sz="1100" dirty="0">
                <a:solidFill>
                  <a:schemeClr val="tx1"/>
                </a:solidFill>
                <a:latin typeface="+mj-lt"/>
              </a:rPr>
              <a:t>and had indicated a willingness to take part in further research. </a:t>
            </a:r>
          </a:p>
        </p:txBody>
      </p:sp>
      <p:sp>
        <p:nvSpPr>
          <p:cNvPr id="13" name="Isosceles Triangle 12">
            <a:extLst>
              <a:ext uri="{FF2B5EF4-FFF2-40B4-BE49-F238E27FC236}">
                <a16:creationId xmlns:a16="http://schemas.microsoft.com/office/drawing/2014/main" id="{9FEEE56F-A95F-4C58-85B8-F9A4595F32BF}"/>
              </a:ext>
            </a:extLst>
          </p:cNvPr>
          <p:cNvSpPr/>
          <p:nvPr/>
        </p:nvSpPr>
        <p:spPr>
          <a:xfrm rot="5400000">
            <a:off x="256215" y="4934063"/>
            <a:ext cx="995554" cy="462197"/>
          </a:xfrm>
          <a:prstGeom prst="triangle">
            <a:avLst/>
          </a:prstGeom>
          <a:solidFill>
            <a:schemeClr val="accent6">
              <a:lumMod val="40000"/>
              <a:lumOff val="6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4" name="TextBox 13">
            <a:extLst>
              <a:ext uri="{FF2B5EF4-FFF2-40B4-BE49-F238E27FC236}">
                <a16:creationId xmlns:a16="http://schemas.microsoft.com/office/drawing/2014/main" id="{EE1E9876-EC4B-43B8-A5D3-49A186914DA4}"/>
              </a:ext>
            </a:extLst>
          </p:cNvPr>
          <p:cNvSpPr txBox="1"/>
          <p:nvPr/>
        </p:nvSpPr>
        <p:spPr>
          <a:xfrm>
            <a:off x="1161784" y="4733943"/>
            <a:ext cx="7529369" cy="1544457"/>
          </a:xfrm>
          <a:prstGeom prst="rect">
            <a:avLst/>
          </a:prstGeom>
          <a:noFill/>
        </p:spPr>
        <p:txBody>
          <a:bodyPr wrap="square" lIns="18000" tIns="18000" rIns="18000" bIns="18000" rtlCol="0">
            <a:spAutoFit/>
          </a:bodyPr>
          <a:lstStyle/>
          <a:p>
            <a:r>
              <a:rPr lang="en-GB" sz="1400" dirty="0">
                <a:latin typeface="+mj-lt"/>
              </a:rPr>
              <a:t>The next two slides </a:t>
            </a:r>
            <a:r>
              <a:rPr lang="en-GB" sz="1400" b="1" dirty="0">
                <a:latin typeface="+mj-lt"/>
              </a:rPr>
              <a:t>describe the characteristics of the organisations who took part in our survey</a:t>
            </a:r>
            <a:r>
              <a:rPr lang="en-GB" sz="1400" dirty="0">
                <a:latin typeface="+mj-lt"/>
              </a:rPr>
              <a:t>, looking at </a:t>
            </a:r>
            <a:r>
              <a:rPr lang="en-GB" sz="1400" b="1" dirty="0">
                <a:latin typeface="+mj-lt"/>
              </a:rPr>
              <a:t>those who </a:t>
            </a:r>
            <a:r>
              <a:rPr lang="en-GB" sz="1400" b="1" u="sng" dirty="0">
                <a:latin typeface="+mj-lt"/>
              </a:rPr>
              <a:t>did</a:t>
            </a:r>
            <a:r>
              <a:rPr lang="en-GB" sz="1400" b="1" dirty="0">
                <a:latin typeface="+mj-lt"/>
              </a:rPr>
              <a:t> produce live-to-digital content </a:t>
            </a:r>
            <a:r>
              <a:rPr lang="en-GB" sz="1400" dirty="0">
                <a:latin typeface="+mj-lt"/>
              </a:rPr>
              <a:t>in 2016/17, and those who </a:t>
            </a:r>
            <a:r>
              <a:rPr lang="en-GB" sz="1400" b="1" u="sng" dirty="0">
                <a:latin typeface="+mj-lt"/>
              </a:rPr>
              <a:t>did not</a:t>
            </a:r>
            <a:endParaRPr lang="en-GB" sz="1400" b="1" dirty="0">
              <a:latin typeface="+mj-lt"/>
            </a:endParaRPr>
          </a:p>
          <a:p>
            <a:endParaRPr lang="en-GB" sz="1400" dirty="0">
              <a:latin typeface="+mj-lt"/>
            </a:endParaRPr>
          </a:p>
          <a:p>
            <a:r>
              <a:rPr lang="en-GB" sz="1400" dirty="0">
                <a:latin typeface="+mj-lt"/>
              </a:rPr>
              <a:t>Our sample of organisations, while not robustly representative, included a good spread of art forms and organisation types and results can be thought of as indicative of the arts &amp; culture sector as a whole</a:t>
            </a:r>
          </a:p>
        </p:txBody>
      </p:sp>
    </p:spTree>
    <p:extLst>
      <p:ext uri="{BB962C8B-B14F-4D97-AF65-F5344CB8AC3E}">
        <p14:creationId xmlns:p14="http://schemas.microsoft.com/office/powerpoint/2010/main" val="3036777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6E58D95D-4EC6-4B74-A925-F10CBC554F8A}"/>
              </a:ext>
            </a:extLst>
          </p:cNvPr>
          <p:cNvGraphicFramePr/>
          <p:nvPr>
            <p:extLst/>
          </p:nvPr>
        </p:nvGraphicFramePr>
        <p:xfrm>
          <a:off x="308335" y="2505482"/>
          <a:ext cx="3701143" cy="34834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360000" y="514975"/>
            <a:ext cx="8542700" cy="936000"/>
          </a:xfrm>
        </p:spPr>
        <p:txBody>
          <a:bodyPr/>
          <a:lstStyle/>
          <a:p>
            <a:r>
              <a:rPr lang="en-GB" dirty="0"/>
              <a:t>The organisations who had </a:t>
            </a:r>
            <a:r>
              <a:rPr lang="en-GB" u="sng" dirty="0"/>
              <a:t>not</a:t>
            </a:r>
            <a:r>
              <a:rPr lang="en-GB" dirty="0"/>
              <a:t> produced live-to-digital content were more likely to be non-performance based</a:t>
            </a:r>
          </a:p>
        </p:txBody>
      </p:sp>
      <p:sp>
        <p:nvSpPr>
          <p:cNvPr id="3" name="Text Placeholder 2"/>
          <p:cNvSpPr>
            <a:spLocks noGrp="1"/>
          </p:cNvSpPr>
          <p:nvPr>
            <p:ph type="body" sz="quarter" idx="12"/>
          </p:nvPr>
        </p:nvSpPr>
        <p:spPr>
          <a:noFill/>
        </p:spPr>
        <p:txBody>
          <a:bodyPr/>
          <a:lstStyle/>
          <a:p>
            <a:r>
              <a:rPr lang="en-GB" dirty="0"/>
              <a:t>Who is creating live to digital?</a:t>
            </a:r>
          </a:p>
        </p:txBody>
      </p:sp>
      <p:sp>
        <p:nvSpPr>
          <p:cNvPr id="6" name="Text Placeholder 5"/>
          <p:cNvSpPr>
            <a:spLocks noGrp="1"/>
          </p:cNvSpPr>
          <p:nvPr>
            <p:ph type="body" sz="quarter" idx="13"/>
          </p:nvPr>
        </p:nvSpPr>
        <p:spPr>
          <a:xfrm>
            <a:off x="359999" y="6521230"/>
            <a:ext cx="8425226" cy="336769"/>
          </a:xfrm>
        </p:spPr>
        <p:txBody>
          <a:bodyPr/>
          <a:lstStyle/>
          <a:p>
            <a:pPr defTabSz="921532">
              <a:defRPr/>
            </a:pPr>
            <a:r>
              <a:rPr lang="en-GB" sz="800" dirty="0"/>
              <a:t>Source: B2B survey conducted by MTM. Q61: </a:t>
            </a:r>
            <a:r>
              <a:rPr lang="en-US" sz="800" dirty="0"/>
              <a:t>In which </a:t>
            </a:r>
            <a:r>
              <a:rPr lang="en-US" sz="800" u="sng" dirty="0"/>
              <a:t>one</a:t>
            </a:r>
            <a:r>
              <a:rPr lang="en-US" sz="800" dirty="0"/>
              <a:t> of the following areas is your organisation most active. </a:t>
            </a:r>
            <a:r>
              <a:rPr lang="en-US" sz="800" i="1" dirty="0"/>
              <a:t>Base: Organisations who produced live-to-digital in 2016/17 (n=138) Organisations who did not produce live-to-digital in 2016/17 (n=73)</a:t>
            </a:r>
          </a:p>
          <a:p>
            <a:endParaRPr lang="en-GB" sz="800" dirty="0"/>
          </a:p>
        </p:txBody>
      </p:sp>
      <p:sp>
        <p:nvSpPr>
          <p:cNvPr id="8" name="TextBox 7">
            <a:extLst>
              <a:ext uri="{FF2B5EF4-FFF2-40B4-BE49-F238E27FC236}">
                <a16:creationId xmlns:a16="http://schemas.microsoft.com/office/drawing/2014/main" id="{3C82311E-E05E-4FFE-B067-05C2D79DB6F1}"/>
              </a:ext>
            </a:extLst>
          </p:cNvPr>
          <p:cNvSpPr txBox="1"/>
          <p:nvPr/>
        </p:nvSpPr>
        <p:spPr>
          <a:xfrm>
            <a:off x="766721" y="2283354"/>
            <a:ext cx="3186153" cy="405683"/>
          </a:xfrm>
          <a:prstGeom prst="rect">
            <a:avLst/>
          </a:prstGeom>
          <a:noFill/>
        </p:spPr>
        <p:txBody>
          <a:bodyPr wrap="square" lIns="18000" tIns="18000" rIns="18000" bIns="18000" rtlCol="0">
            <a:spAutoFit/>
          </a:bodyPr>
          <a:lstStyle/>
          <a:p>
            <a:pPr algn="ctr"/>
            <a:r>
              <a:rPr lang="en-GB" sz="1200" b="1" dirty="0">
                <a:solidFill>
                  <a:schemeClr val="accent1"/>
                </a:solidFill>
                <a:latin typeface="+mj-lt"/>
              </a:rPr>
              <a:t>Organisations who produced live-to-digital content in 2016/17</a:t>
            </a:r>
          </a:p>
        </p:txBody>
      </p:sp>
      <p:sp>
        <p:nvSpPr>
          <p:cNvPr id="9" name="TextBox 8">
            <a:extLst>
              <a:ext uri="{FF2B5EF4-FFF2-40B4-BE49-F238E27FC236}">
                <a16:creationId xmlns:a16="http://schemas.microsoft.com/office/drawing/2014/main" id="{82B96B07-7803-49D7-92D0-92BC4D7CA42E}"/>
              </a:ext>
            </a:extLst>
          </p:cNvPr>
          <p:cNvSpPr txBox="1"/>
          <p:nvPr/>
        </p:nvSpPr>
        <p:spPr>
          <a:xfrm>
            <a:off x="5229225" y="2283354"/>
            <a:ext cx="3107102" cy="405683"/>
          </a:xfrm>
          <a:prstGeom prst="rect">
            <a:avLst/>
          </a:prstGeom>
          <a:noFill/>
        </p:spPr>
        <p:txBody>
          <a:bodyPr wrap="square" lIns="18000" tIns="18000" rIns="18000" bIns="18000" rtlCol="0">
            <a:spAutoFit/>
          </a:bodyPr>
          <a:lstStyle/>
          <a:p>
            <a:pPr algn="ctr"/>
            <a:r>
              <a:rPr lang="en-GB" sz="1200" b="1" dirty="0">
                <a:solidFill>
                  <a:schemeClr val="accent5"/>
                </a:solidFill>
                <a:latin typeface="+mj-lt"/>
              </a:rPr>
              <a:t>Organisations who </a:t>
            </a:r>
            <a:r>
              <a:rPr lang="en-GB" sz="1200" b="1" u="sng" dirty="0">
                <a:solidFill>
                  <a:schemeClr val="accent5"/>
                </a:solidFill>
                <a:latin typeface="+mj-lt"/>
              </a:rPr>
              <a:t>did not</a:t>
            </a:r>
            <a:r>
              <a:rPr lang="en-GB" sz="1200" b="1" dirty="0">
                <a:solidFill>
                  <a:schemeClr val="accent5"/>
                </a:solidFill>
                <a:latin typeface="+mj-lt"/>
              </a:rPr>
              <a:t> produce live-to-digital content in 2016/17</a:t>
            </a:r>
          </a:p>
        </p:txBody>
      </p:sp>
      <p:sp>
        <p:nvSpPr>
          <p:cNvPr id="10" name="TextBox 9">
            <a:extLst>
              <a:ext uri="{FF2B5EF4-FFF2-40B4-BE49-F238E27FC236}">
                <a16:creationId xmlns:a16="http://schemas.microsoft.com/office/drawing/2014/main" id="{347ABC83-05F8-49BA-A276-0C65E7D030FA}"/>
              </a:ext>
            </a:extLst>
          </p:cNvPr>
          <p:cNvSpPr txBox="1"/>
          <p:nvPr/>
        </p:nvSpPr>
        <p:spPr>
          <a:xfrm>
            <a:off x="2606594" y="5451385"/>
            <a:ext cx="1950708" cy="436461"/>
          </a:xfrm>
          <a:prstGeom prst="rect">
            <a:avLst/>
          </a:prstGeom>
          <a:noFill/>
        </p:spPr>
        <p:txBody>
          <a:bodyPr wrap="square" lIns="18000" tIns="18000" rIns="18000" bIns="18000" rtlCol="0">
            <a:spAutoFit/>
          </a:bodyPr>
          <a:lstStyle/>
          <a:p>
            <a:r>
              <a:rPr lang="en-GB" sz="1000" b="1" dirty="0">
                <a:solidFill>
                  <a:schemeClr val="accent4"/>
                </a:solidFill>
                <a:latin typeface="+mj-lt"/>
              </a:rPr>
              <a:t>NET: Non-performance arts: </a:t>
            </a:r>
            <a:r>
              <a:rPr lang="en-GB" sz="1600" b="1" dirty="0">
                <a:solidFill>
                  <a:schemeClr val="accent4"/>
                </a:solidFill>
                <a:latin typeface="+mj-lt"/>
              </a:rPr>
              <a:t>44% </a:t>
            </a:r>
            <a:endParaRPr lang="en-GB" sz="1000" b="1" dirty="0">
              <a:solidFill>
                <a:schemeClr val="accent4"/>
              </a:solidFill>
              <a:latin typeface="+mj-lt"/>
            </a:endParaRPr>
          </a:p>
        </p:txBody>
      </p:sp>
      <p:sp>
        <p:nvSpPr>
          <p:cNvPr id="12" name="TextBox 11">
            <a:extLst>
              <a:ext uri="{FF2B5EF4-FFF2-40B4-BE49-F238E27FC236}">
                <a16:creationId xmlns:a16="http://schemas.microsoft.com/office/drawing/2014/main" id="{3D9EA63A-3893-4C7F-AB69-B6788416B41E}"/>
              </a:ext>
            </a:extLst>
          </p:cNvPr>
          <p:cNvSpPr txBox="1"/>
          <p:nvPr/>
        </p:nvSpPr>
        <p:spPr>
          <a:xfrm>
            <a:off x="603609" y="5451385"/>
            <a:ext cx="1419501" cy="436461"/>
          </a:xfrm>
          <a:prstGeom prst="rect">
            <a:avLst/>
          </a:prstGeom>
          <a:noFill/>
        </p:spPr>
        <p:txBody>
          <a:bodyPr wrap="square" lIns="18000" tIns="18000" rIns="18000" bIns="18000" rtlCol="0">
            <a:spAutoFit/>
          </a:bodyPr>
          <a:lstStyle/>
          <a:p>
            <a:pPr algn="r"/>
            <a:r>
              <a:rPr lang="en-GB" sz="1000" b="1" dirty="0">
                <a:solidFill>
                  <a:schemeClr val="accent2"/>
                </a:solidFill>
                <a:latin typeface="+mj-lt"/>
              </a:rPr>
              <a:t>NET: Performance arts: </a:t>
            </a:r>
            <a:r>
              <a:rPr lang="en-GB" sz="1600" b="1" dirty="0">
                <a:solidFill>
                  <a:schemeClr val="accent2"/>
                </a:solidFill>
                <a:latin typeface="+mj-lt"/>
              </a:rPr>
              <a:t>45% </a:t>
            </a:r>
            <a:endParaRPr lang="en-GB" sz="1000" b="1" dirty="0">
              <a:solidFill>
                <a:schemeClr val="accent2"/>
              </a:solidFill>
              <a:latin typeface="+mj-lt"/>
            </a:endParaRPr>
          </a:p>
        </p:txBody>
      </p:sp>
      <p:grpSp>
        <p:nvGrpSpPr>
          <p:cNvPr id="21" name="Group 20">
            <a:extLst>
              <a:ext uri="{FF2B5EF4-FFF2-40B4-BE49-F238E27FC236}">
                <a16:creationId xmlns:a16="http://schemas.microsoft.com/office/drawing/2014/main" id="{23491118-4200-4D39-ACFE-3830CAFC7390}"/>
              </a:ext>
            </a:extLst>
          </p:cNvPr>
          <p:cNvGrpSpPr/>
          <p:nvPr/>
        </p:nvGrpSpPr>
        <p:grpSpPr>
          <a:xfrm>
            <a:off x="1727836" y="3186039"/>
            <a:ext cx="1062445" cy="1999099"/>
            <a:chOff x="1889761" y="3347964"/>
            <a:chExt cx="1062445" cy="1999099"/>
          </a:xfrm>
        </p:grpSpPr>
        <p:cxnSp>
          <p:nvCxnSpPr>
            <p:cNvPr id="7" name="Straight Connector 6">
              <a:extLst>
                <a:ext uri="{FF2B5EF4-FFF2-40B4-BE49-F238E27FC236}">
                  <a16:creationId xmlns:a16="http://schemas.microsoft.com/office/drawing/2014/main" id="{1BE868CB-FD67-4AB9-B377-8ADC70394DD2}"/>
                </a:ext>
              </a:extLst>
            </p:cNvPr>
            <p:cNvCxnSpPr>
              <a:cxnSpLocks/>
            </p:cNvCxnSpPr>
            <p:nvPr/>
          </p:nvCxnSpPr>
          <p:spPr>
            <a:xfrm>
              <a:off x="2544377" y="3347964"/>
              <a:ext cx="0" cy="98890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0A3412-9C17-43F2-ADCB-B8388C9CC881}"/>
                </a:ext>
              </a:extLst>
            </p:cNvPr>
            <p:cNvCxnSpPr>
              <a:cxnSpLocks/>
            </p:cNvCxnSpPr>
            <p:nvPr/>
          </p:nvCxnSpPr>
          <p:spPr>
            <a:xfrm>
              <a:off x="2544377" y="4336868"/>
              <a:ext cx="407829" cy="101019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9C3B5AE-6646-4CC4-A199-353E514F0DF5}"/>
                </a:ext>
              </a:extLst>
            </p:cNvPr>
            <p:cNvCxnSpPr>
              <a:cxnSpLocks/>
            </p:cNvCxnSpPr>
            <p:nvPr/>
          </p:nvCxnSpPr>
          <p:spPr>
            <a:xfrm flipH="1" flipV="1">
              <a:off x="1889761" y="3482653"/>
              <a:ext cx="645906" cy="80196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aphicFrame>
        <p:nvGraphicFramePr>
          <p:cNvPr id="23" name="Chart 22">
            <a:extLst>
              <a:ext uri="{FF2B5EF4-FFF2-40B4-BE49-F238E27FC236}">
                <a16:creationId xmlns:a16="http://schemas.microsoft.com/office/drawing/2014/main" id="{E7298EC4-9B40-4C0E-AB54-71A5E21C5B66}"/>
              </a:ext>
            </a:extLst>
          </p:cNvPr>
          <p:cNvGraphicFramePr/>
          <p:nvPr>
            <p:extLst/>
          </p:nvPr>
        </p:nvGraphicFramePr>
        <p:xfrm>
          <a:off x="4849617" y="2505482"/>
          <a:ext cx="3701143" cy="3483429"/>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Box 23">
            <a:extLst>
              <a:ext uri="{FF2B5EF4-FFF2-40B4-BE49-F238E27FC236}">
                <a16:creationId xmlns:a16="http://schemas.microsoft.com/office/drawing/2014/main" id="{14A16BFA-81F8-425E-9BD0-8E84BB491010}"/>
              </a:ext>
            </a:extLst>
          </p:cNvPr>
          <p:cNvSpPr txBox="1"/>
          <p:nvPr/>
        </p:nvSpPr>
        <p:spPr>
          <a:xfrm>
            <a:off x="6909751" y="5451385"/>
            <a:ext cx="1950708" cy="436461"/>
          </a:xfrm>
          <a:prstGeom prst="rect">
            <a:avLst/>
          </a:prstGeom>
          <a:noFill/>
        </p:spPr>
        <p:txBody>
          <a:bodyPr wrap="square" lIns="18000" tIns="18000" rIns="18000" bIns="18000" rtlCol="0">
            <a:spAutoFit/>
          </a:bodyPr>
          <a:lstStyle/>
          <a:p>
            <a:r>
              <a:rPr lang="en-GB" sz="1000" b="1" dirty="0">
                <a:solidFill>
                  <a:schemeClr val="accent4"/>
                </a:solidFill>
                <a:latin typeface="+mj-lt"/>
              </a:rPr>
              <a:t>NET: Non-performance arts: </a:t>
            </a:r>
            <a:r>
              <a:rPr lang="en-GB" sz="1600" b="1" dirty="0">
                <a:solidFill>
                  <a:schemeClr val="accent4"/>
                </a:solidFill>
                <a:latin typeface="+mj-lt"/>
              </a:rPr>
              <a:t>57% </a:t>
            </a:r>
            <a:endParaRPr lang="en-GB" sz="1000" b="1" dirty="0">
              <a:solidFill>
                <a:schemeClr val="accent4"/>
              </a:solidFill>
              <a:latin typeface="+mj-lt"/>
            </a:endParaRPr>
          </a:p>
        </p:txBody>
      </p:sp>
      <p:sp>
        <p:nvSpPr>
          <p:cNvPr id="25" name="TextBox 24">
            <a:extLst>
              <a:ext uri="{FF2B5EF4-FFF2-40B4-BE49-F238E27FC236}">
                <a16:creationId xmlns:a16="http://schemas.microsoft.com/office/drawing/2014/main" id="{52EC4AC3-CCB8-4993-9DE5-C0075AA3C328}"/>
              </a:ext>
            </a:extLst>
          </p:cNvPr>
          <p:cNvSpPr txBox="1"/>
          <p:nvPr/>
        </p:nvSpPr>
        <p:spPr>
          <a:xfrm>
            <a:off x="4906766" y="5451385"/>
            <a:ext cx="1419501" cy="436461"/>
          </a:xfrm>
          <a:prstGeom prst="rect">
            <a:avLst/>
          </a:prstGeom>
          <a:noFill/>
        </p:spPr>
        <p:txBody>
          <a:bodyPr wrap="square" lIns="18000" tIns="18000" rIns="18000" bIns="18000" rtlCol="0">
            <a:spAutoFit/>
          </a:bodyPr>
          <a:lstStyle/>
          <a:p>
            <a:pPr algn="r"/>
            <a:r>
              <a:rPr lang="en-GB" sz="1000" b="1" dirty="0">
                <a:solidFill>
                  <a:schemeClr val="accent2"/>
                </a:solidFill>
                <a:latin typeface="+mj-lt"/>
              </a:rPr>
              <a:t>NET: Performance arts: </a:t>
            </a:r>
            <a:r>
              <a:rPr lang="en-GB" sz="1600" b="1" dirty="0">
                <a:solidFill>
                  <a:schemeClr val="accent2"/>
                </a:solidFill>
                <a:latin typeface="+mj-lt"/>
              </a:rPr>
              <a:t>35% </a:t>
            </a:r>
            <a:endParaRPr lang="en-GB" sz="1000" b="1" dirty="0">
              <a:solidFill>
                <a:schemeClr val="accent2"/>
              </a:solidFill>
              <a:latin typeface="+mj-lt"/>
            </a:endParaRPr>
          </a:p>
        </p:txBody>
      </p:sp>
      <p:grpSp>
        <p:nvGrpSpPr>
          <p:cNvPr id="26" name="Group 25">
            <a:extLst>
              <a:ext uri="{FF2B5EF4-FFF2-40B4-BE49-F238E27FC236}">
                <a16:creationId xmlns:a16="http://schemas.microsoft.com/office/drawing/2014/main" id="{9EB1404C-FD7C-4130-8230-A445EAD08266}"/>
              </a:ext>
            </a:extLst>
          </p:cNvPr>
          <p:cNvGrpSpPr/>
          <p:nvPr/>
        </p:nvGrpSpPr>
        <p:grpSpPr>
          <a:xfrm>
            <a:off x="6419851" y="3138623"/>
            <a:ext cx="520699" cy="1959141"/>
            <a:chOff x="2054567" y="3300548"/>
            <a:chExt cx="520699" cy="1959141"/>
          </a:xfrm>
        </p:grpSpPr>
        <p:cxnSp>
          <p:nvCxnSpPr>
            <p:cNvPr id="27" name="Straight Connector 26">
              <a:extLst>
                <a:ext uri="{FF2B5EF4-FFF2-40B4-BE49-F238E27FC236}">
                  <a16:creationId xmlns:a16="http://schemas.microsoft.com/office/drawing/2014/main" id="{5F61C56C-C9E8-4D2D-9C20-F90E121E0BB0}"/>
                </a:ext>
              </a:extLst>
            </p:cNvPr>
            <p:cNvCxnSpPr>
              <a:cxnSpLocks/>
            </p:cNvCxnSpPr>
            <p:nvPr/>
          </p:nvCxnSpPr>
          <p:spPr>
            <a:xfrm>
              <a:off x="2563427" y="3300548"/>
              <a:ext cx="8664" cy="103632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1C1CA17-64F1-4601-A699-76A5D5203548}"/>
                </a:ext>
              </a:extLst>
            </p:cNvPr>
            <p:cNvCxnSpPr>
              <a:cxnSpLocks/>
            </p:cNvCxnSpPr>
            <p:nvPr/>
          </p:nvCxnSpPr>
          <p:spPr>
            <a:xfrm flipH="1">
              <a:off x="2118067" y="4284618"/>
              <a:ext cx="457199" cy="97507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8B8AC04-DE9B-4D11-BAE0-8C6164B5DE48}"/>
                </a:ext>
              </a:extLst>
            </p:cNvPr>
            <p:cNvCxnSpPr>
              <a:cxnSpLocks/>
            </p:cNvCxnSpPr>
            <p:nvPr/>
          </p:nvCxnSpPr>
          <p:spPr>
            <a:xfrm flipH="1" flipV="1">
              <a:off x="2054567" y="3347964"/>
              <a:ext cx="520699" cy="98890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C4F1A872-B0DA-4F01-8C32-9597F706A3AA}"/>
              </a:ext>
            </a:extLst>
          </p:cNvPr>
          <p:cNvSpPr txBox="1"/>
          <p:nvPr/>
        </p:nvSpPr>
        <p:spPr>
          <a:xfrm>
            <a:off x="2652152" y="3469000"/>
            <a:ext cx="407823" cy="251795"/>
          </a:xfrm>
          <a:prstGeom prst="rect">
            <a:avLst/>
          </a:prstGeom>
          <a:noFill/>
        </p:spPr>
        <p:txBody>
          <a:bodyPr wrap="square" lIns="18000" tIns="18000" rIns="18000" bIns="18000" rtlCol="0">
            <a:spAutoFit/>
          </a:bodyPr>
          <a:lstStyle/>
          <a:p>
            <a:r>
              <a:rPr lang="en-GB" sz="1400" b="1" dirty="0">
                <a:solidFill>
                  <a:schemeClr val="bg1"/>
                </a:solidFill>
                <a:latin typeface="+mn-lt"/>
              </a:rPr>
              <a:t>22%</a:t>
            </a:r>
          </a:p>
        </p:txBody>
      </p:sp>
      <p:sp>
        <p:nvSpPr>
          <p:cNvPr id="42" name="TextBox 41">
            <a:extLst>
              <a:ext uri="{FF2B5EF4-FFF2-40B4-BE49-F238E27FC236}">
                <a16:creationId xmlns:a16="http://schemas.microsoft.com/office/drawing/2014/main" id="{33C26864-E51A-424F-A4BB-24E53DA29573}"/>
              </a:ext>
            </a:extLst>
          </p:cNvPr>
          <p:cNvSpPr txBox="1"/>
          <p:nvPr/>
        </p:nvSpPr>
        <p:spPr>
          <a:xfrm>
            <a:off x="2872980" y="4131303"/>
            <a:ext cx="407823" cy="251795"/>
          </a:xfrm>
          <a:prstGeom prst="rect">
            <a:avLst/>
          </a:prstGeom>
          <a:noFill/>
        </p:spPr>
        <p:txBody>
          <a:bodyPr wrap="square" lIns="18000" tIns="18000" rIns="18000" bIns="18000" rtlCol="0">
            <a:spAutoFit/>
          </a:bodyPr>
          <a:lstStyle/>
          <a:p>
            <a:r>
              <a:rPr lang="en-GB" sz="1400" b="1" dirty="0">
                <a:solidFill>
                  <a:schemeClr val="bg1"/>
                </a:solidFill>
                <a:latin typeface="+mn-lt"/>
              </a:rPr>
              <a:t>10%</a:t>
            </a:r>
          </a:p>
        </p:txBody>
      </p:sp>
      <p:sp>
        <p:nvSpPr>
          <p:cNvPr id="43" name="TextBox 42">
            <a:extLst>
              <a:ext uri="{FF2B5EF4-FFF2-40B4-BE49-F238E27FC236}">
                <a16:creationId xmlns:a16="http://schemas.microsoft.com/office/drawing/2014/main" id="{2DA1448F-BCFB-40F4-A965-F350BAA18C57}"/>
              </a:ext>
            </a:extLst>
          </p:cNvPr>
          <p:cNvSpPr txBox="1"/>
          <p:nvPr/>
        </p:nvSpPr>
        <p:spPr>
          <a:xfrm>
            <a:off x="2707234" y="4579898"/>
            <a:ext cx="407823" cy="251795"/>
          </a:xfrm>
          <a:prstGeom prst="rect">
            <a:avLst/>
          </a:prstGeom>
          <a:noFill/>
        </p:spPr>
        <p:txBody>
          <a:bodyPr wrap="square" lIns="18000" tIns="18000" rIns="18000" bIns="18000" rtlCol="0">
            <a:spAutoFit/>
          </a:bodyPr>
          <a:lstStyle/>
          <a:p>
            <a:r>
              <a:rPr lang="en-GB" sz="1400" b="1" dirty="0">
                <a:solidFill>
                  <a:schemeClr val="bg1"/>
                </a:solidFill>
                <a:latin typeface="+mn-lt"/>
              </a:rPr>
              <a:t>12%</a:t>
            </a:r>
          </a:p>
        </p:txBody>
      </p:sp>
      <p:sp>
        <p:nvSpPr>
          <p:cNvPr id="44" name="TextBox 43">
            <a:extLst>
              <a:ext uri="{FF2B5EF4-FFF2-40B4-BE49-F238E27FC236}">
                <a16:creationId xmlns:a16="http://schemas.microsoft.com/office/drawing/2014/main" id="{EB0A2B62-888E-4D22-A978-7D37282681CC}"/>
              </a:ext>
            </a:extLst>
          </p:cNvPr>
          <p:cNvSpPr txBox="1"/>
          <p:nvPr/>
        </p:nvSpPr>
        <p:spPr>
          <a:xfrm>
            <a:off x="1853764" y="4714329"/>
            <a:ext cx="407823" cy="251795"/>
          </a:xfrm>
          <a:prstGeom prst="rect">
            <a:avLst/>
          </a:prstGeom>
          <a:noFill/>
        </p:spPr>
        <p:txBody>
          <a:bodyPr wrap="square" lIns="18000" tIns="18000" rIns="18000" bIns="18000" rtlCol="0">
            <a:spAutoFit/>
          </a:bodyPr>
          <a:lstStyle/>
          <a:p>
            <a:r>
              <a:rPr lang="en-GB" sz="1400" b="1" dirty="0">
                <a:solidFill>
                  <a:schemeClr val="bg1"/>
                </a:solidFill>
                <a:latin typeface="+mn-lt"/>
              </a:rPr>
              <a:t>25%</a:t>
            </a:r>
          </a:p>
        </p:txBody>
      </p:sp>
      <p:sp>
        <p:nvSpPr>
          <p:cNvPr id="45" name="TextBox 44">
            <a:extLst>
              <a:ext uri="{FF2B5EF4-FFF2-40B4-BE49-F238E27FC236}">
                <a16:creationId xmlns:a16="http://schemas.microsoft.com/office/drawing/2014/main" id="{3CC65B78-1DE8-4C1B-80BC-35C34C60B584}"/>
              </a:ext>
            </a:extLst>
          </p:cNvPr>
          <p:cNvSpPr txBox="1"/>
          <p:nvPr/>
        </p:nvSpPr>
        <p:spPr>
          <a:xfrm>
            <a:off x="1482575" y="4108913"/>
            <a:ext cx="407823" cy="251795"/>
          </a:xfrm>
          <a:prstGeom prst="rect">
            <a:avLst/>
          </a:prstGeom>
          <a:noFill/>
        </p:spPr>
        <p:txBody>
          <a:bodyPr wrap="square" lIns="18000" tIns="18000" rIns="18000" bIns="18000" rtlCol="0">
            <a:spAutoFit/>
          </a:bodyPr>
          <a:lstStyle/>
          <a:p>
            <a:r>
              <a:rPr lang="en-GB" sz="1400" b="1" dirty="0">
                <a:solidFill>
                  <a:schemeClr val="bg1"/>
                </a:solidFill>
                <a:latin typeface="+mn-lt"/>
              </a:rPr>
              <a:t>9%</a:t>
            </a:r>
          </a:p>
        </p:txBody>
      </p:sp>
      <p:sp>
        <p:nvSpPr>
          <p:cNvPr id="46" name="TextBox 45">
            <a:extLst>
              <a:ext uri="{FF2B5EF4-FFF2-40B4-BE49-F238E27FC236}">
                <a16:creationId xmlns:a16="http://schemas.microsoft.com/office/drawing/2014/main" id="{7C9C22AD-222C-41C5-9001-A93068766A92}"/>
              </a:ext>
            </a:extLst>
          </p:cNvPr>
          <p:cNvSpPr txBox="1"/>
          <p:nvPr/>
        </p:nvSpPr>
        <p:spPr>
          <a:xfrm>
            <a:off x="1568016" y="3712768"/>
            <a:ext cx="407823" cy="251795"/>
          </a:xfrm>
          <a:prstGeom prst="rect">
            <a:avLst/>
          </a:prstGeom>
          <a:noFill/>
        </p:spPr>
        <p:txBody>
          <a:bodyPr wrap="square" lIns="18000" tIns="18000" rIns="18000" bIns="18000" rtlCol="0">
            <a:spAutoFit/>
          </a:bodyPr>
          <a:lstStyle/>
          <a:p>
            <a:r>
              <a:rPr lang="en-GB" sz="1400" b="1" dirty="0">
                <a:solidFill>
                  <a:schemeClr val="bg1"/>
                </a:solidFill>
                <a:latin typeface="+mn-lt"/>
              </a:rPr>
              <a:t>10%</a:t>
            </a:r>
          </a:p>
        </p:txBody>
      </p:sp>
      <p:sp>
        <p:nvSpPr>
          <p:cNvPr id="47" name="TextBox 46">
            <a:extLst>
              <a:ext uri="{FF2B5EF4-FFF2-40B4-BE49-F238E27FC236}">
                <a16:creationId xmlns:a16="http://schemas.microsoft.com/office/drawing/2014/main" id="{9DC66513-3788-4007-A2D4-9385E2BB252C}"/>
              </a:ext>
            </a:extLst>
          </p:cNvPr>
          <p:cNvSpPr txBox="1"/>
          <p:nvPr/>
        </p:nvSpPr>
        <p:spPr>
          <a:xfrm>
            <a:off x="1927921" y="3343103"/>
            <a:ext cx="407823" cy="251795"/>
          </a:xfrm>
          <a:prstGeom prst="rect">
            <a:avLst/>
          </a:prstGeom>
          <a:noFill/>
        </p:spPr>
        <p:txBody>
          <a:bodyPr wrap="square" lIns="18000" tIns="18000" rIns="18000" bIns="18000" rtlCol="0">
            <a:spAutoFit/>
          </a:bodyPr>
          <a:lstStyle/>
          <a:p>
            <a:r>
              <a:rPr lang="en-GB" sz="1400" b="1" dirty="0">
                <a:solidFill>
                  <a:schemeClr val="bg1"/>
                </a:solidFill>
                <a:latin typeface="+mn-lt"/>
              </a:rPr>
              <a:t>11%</a:t>
            </a:r>
          </a:p>
        </p:txBody>
      </p:sp>
      <p:sp>
        <p:nvSpPr>
          <p:cNvPr id="48" name="TextBox 47">
            <a:extLst>
              <a:ext uri="{FF2B5EF4-FFF2-40B4-BE49-F238E27FC236}">
                <a16:creationId xmlns:a16="http://schemas.microsoft.com/office/drawing/2014/main" id="{BC489AAB-966A-4F18-8A21-FE5208D5DC8A}"/>
              </a:ext>
            </a:extLst>
          </p:cNvPr>
          <p:cNvSpPr txBox="1"/>
          <p:nvPr/>
        </p:nvSpPr>
        <p:spPr>
          <a:xfrm>
            <a:off x="1553943" y="3275097"/>
            <a:ext cx="407823" cy="190240"/>
          </a:xfrm>
          <a:prstGeom prst="rect">
            <a:avLst/>
          </a:prstGeom>
          <a:noFill/>
        </p:spPr>
        <p:txBody>
          <a:bodyPr wrap="square" lIns="18000" tIns="18000" rIns="18000" bIns="18000" rtlCol="0">
            <a:spAutoFit/>
          </a:bodyPr>
          <a:lstStyle/>
          <a:p>
            <a:r>
              <a:rPr lang="en-GB" sz="1000" dirty="0">
                <a:solidFill>
                  <a:schemeClr val="accent2"/>
                </a:solidFill>
                <a:latin typeface="+mn-lt"/>
              </a:rPr>
              <a:t>1%</a:t>
            </a:r>
          </a:p>
        </p:txBody>
      </p:sp>
      <p:sp>
        <p:nvSpPr>
          <p:cNvPr id="49" name="TextBox 48">
            <a:extLst>
              <a:ext uri="{FF2B5EF4-FFF2-40B4-BE49-F238E27FC236}">
                <a16:creationId xmlns:a16="http://schemas.microsoft.com/office/drawing/2014/main" id="{1F615C87-476B-4710-ABEC-6FC7CE11B433}"/>
              </a:ext>
            </a:extLst>
          </p:cNvPr>
          <p:cNvSpPr txBox="1"/>
          <p:nvPr/>
        </p:nvSpPr>
        <p:spPr>
          <a:xfrm>
            <a:off x="7138351" y="3469000"/>
            <a:ext cx="407823" cy="251795"/>
          </a:xfrm>
          <a:prstGeom prst="rect">
            <a:avLst/>
          </a:prstGeom>
          <a:noFill/>
        </p:spPr>
        <p:txBody>
          <a:bodyPr wrap="square" lIns="18000" tIns="18000" rIns="18000" bIns="18000" rtlCol="0">
            <a:spAutoFit/>
          </a:bodyPr>
          <a:lstStyle/>
          <a:p>
            <a:r>
              <a:rPr lang="en-GB" sz="1400" b="1" dirty="0">
                <a:solidFill>
                  <a:schemeClr val="bg1"/>
                </a:solidFill>
                <a:latin typeface="+mn-lt"/>
              </a:rPr>
              <a:t>22%</a:t>
            </a:r>
          </a:p>
        </p:txBody>
      </p:sp>
      <p:sp>
        <p:nvSpPr>
          <p:cNvPr id="50" name="TextBox 49">
            <a:extLst>
              <a:ext uri="{FF2B5EF4-FFF2-40B4-BE49-F238E27FC236}">
                <a16:creationId xmlns:a16="http://schemas.microsoft.com/office/drawing/2014/main" id="{DEF5C5A5-683F-4CE7-AFE4-6E8620F60960}"/>
              </a:ext>
            </a:extLst>
          </p:cNvPr>
          <p:cNvSpPr txBox="1"/>
          <p:nvPr/>
        </p:nvSpPr>
        <p:spPr>
          <a:xfrm>
            <a:off x="7405327" y="4192640"/>
            <a:ext cx="407823" cy="251795"/>
          </a:xfrm>
          <a:prstGeom prst="rect">
            <a:avLst/>
          </a:prstGeom>
          <a:noFill/>
        </p:spPr>
        <p:txBody>
          <a:bodyPr wrap="square" lIns="18000" tIns="18000" rIns="18000" bIns="18000" rtlCol="0">
            <a:spAutoFit/>
          </a:bodyPr>
          <a:lstStyle/>
          <a:p>
            <a:r>
              <a:rPr lang="en-GB" sz="1400" b="1" dirty="0">
                <a:solidFill>
                  <a:schemeClr val="bg1"/>
                </a:solidFill>
                <a:latin typeface="+mn-lt"/>
              </a:rPr>
              <a:t>12%</a:t>
            </a:r>
          </a:p>
        </p:txBody>
      </p:sp>
      <p:sp>
        <p:nvSpPr>
          <p:cNvPr id="51" name="TextBox 50">
            <a:extLst>
              <a:ext uri="{FF2B5EF4-FFF2-40B4-BE49-F238E27FC236}">
                <a16:creationId xmlns:a16="http://schemas.microsoft.com/office/drawing/2014/main" id="{962F9543-5140-4839-9DFB-9221D27AE566}"/>
              </a:ext>
            </a:extLst>
          </p:cNvPr>
          <p:cNvSpPr txBox="1"/>
          <p:nvPr/>
        </p:nvSpPr>
        <p:spPr>
          <a:xfrm>
            <a:off x="6950511" y="4714329"/>
            <a:ext cx="407823" cy="251795"/>
          </a:xfrm>
          <a:prstGeom prst="rect">
            <a:avLst/>
          </a:prstGeom>
          <a:noFill/>
        </p:spPr>
        <p:txBody>
          <a:bodyPr wrap="square" lIns="18000" tIns="18000" rIns="18000" bIns="18000" rtlCol="0">
            <a:spAutoFit/>
          </a:bodyPr>
          <a:lstStyle/>
          <a:p>
            <a:r>
              <a:rPr lang="en-GB" sz="1400" b="1" dirty="0">
                <a:solidFill>
                  <a:schemeClr val="bg1"/>
                </a:solidFill>
                <a:latin typeface="+mn-lt"/>
              </a:rPr>
              <a:t>23%</a:t>
            </a:r>
          </a:p>
        </p:txBody>
      </p:sp>
      <p:sp>
        <p:nvSpPr>
          <p:cNvPr id="52" name="TextBox 51">
            <a:extLst>
              <a:ext uri="{FF2B5EF4-FFF2-40B4-BE49-F238E27FC236}">
                <a16:creationId xmlns:a16="http://schemas.microsoft.com/office/drawing/2014/main" id="{E79E358C-4772-4A04-86E3-1D7A45F18CAD}"/>
              </a:ext>
            </a:extLst>
          </p:cNvPr>
          <p:cNvSpPr txBox="1"/>
          <p:nvPr/>
        </p:nvSpPr>
        <p:spPr>
          <a:xfrm>
            <a:off x="6143527" y="4454898"/>
            <a:ext cx="407823" cy="251795"/>
          </a:xfrm>
          <a:prstGeom prst="rect">
            <a:avLst/>
          </a:prstGeom>
          <a:noFill/>
        </p:spPr>
        <p:txBody>
          <a:bodyPr wrap="square" lIns="18000" tIns="18000" rIns="18000" bIns="18000" rtlCol="0">
            <a:spAutoFit/>
          </a:bodyPr>
          <a:lstStyle/>
          <a:p>
            <a:r>
              <a:rPr lang="en-GB" sz="1400" b="1" dirty="0">
                <a:solidFill>
                  <a:schemeClr val="bg1"/>
                </a:solidFill>
                <a:latin typeface="+mn-lt"/>
              </a:rPr>
              <a:t>15%</a:t>
            </a:r>
          </a:p>
        </p:txBody>
      </p:sp>
      <p:sp>
        <p:nvSpPr>
          <p:cNvPr id="53" name="TextBox 52">
            <a:extLst>
              <a:ext uri="{FF2B5EF4-FFF2-40B4-BE49-F238E27FC236}">
                <a16:creationId xmlns:a16="http://schemas.microsoft.com/office/drawing/2014/main" id="{52C5411E-F194-4858-82DB-65284BFF3517}"/>
              </a:ext>
            </a:extLst>
          </p:cNvPr>
          <p:cNvSpPr txBox="1"/>
          <p:nvPr/>
        </p:nvSpPr>
        <p:spPr>
          <a:xfrm>
            <a:off x="6075528" y="3654267"/>
            <a:ext cx="407823" cy="251795"/>
          </a:xfrm>
          <a:prstGeom prst="rect">
            <a:avLst/>
          </a:prstGeom>
          <a:noFill/>
        </p:spPr>
        <p:txBody>
          <a:bodyPr wrap="square" lIns="18000" tIns="18000" rIns="18000" bIns="18000" rtlCol="0">
            <a:spAutoFit/>
          </a:bodyPr>
          <a:lstStyle/>
          <a:p>
            <a:r>
              <a:rPr lang="en-GB" sz="1400" b="1" dirty="0">
                <a:solidFill>
                  <a:schemeClr val="bg1"/>
                </a:solidFill>
                <a:latin typeface="+mn-lt"/>
              </a:rPr>
              <a:t>15%</a:t>
            </a:r>
          </a:p>
        </p:txBody>
      </p:sp>
      <p:sp>
        <p:nvSpPr>
          <p:cNvPr id="54" name="TextBox 53">
            <a:extLst>
              <a:ext uri="{FF2B5EF4-FFF2-40B4-BE49-F238E27FC236}">
                <a16:creationId xmlns:a16="http://schemas.microsoft.com/office/drawing/2014/main" id="{2AD837D5-DE68-4611-94FB-F46DC3AECEDA}"/>
              </a:ext>
            </a:extLst>
          </p:cNvPr>
          <p:cNvSpPr txBox="1"/>
          <p:nvPr/>
        </p:nvSpPr>
        <p:spPr>
          <a:xfrm>
            <a:off x="6222050" y="3189609"/>
            <a:ext cx="407823" cy="190240"/>
          </a:xfrm>
          <a:prstGeom prst="rect">
            <a:avLst/>
          </a:prstGeom>
          <a:noFill/>
        </p:spPr>
        <p:txBody>
          <a:bodyPr wrap="square" lIns="18000" tIns="18000" rIns="18000" bIns="18000" rtlCol="0">
            <a:spAutoFit/>
          </a:bodyPr>
          <a:lstStyle/>
          <a:p>
            <a:r>
              <a:rPr lang="en-GB" sz="1000" dirty="0">
                <a:solidFill>
                  <a:schemeClr val="accent2"/>
                </a:solidFill>
                <a:latin typeface="+mn-lt"/>
              </a:rPr>
              <a:t>1%</a:t>
            </a:r>
          </a:p>
        </p:txBody>
      </p:sp>
      <p:sp>
        <p:nvSpPr>
          <p:cNvPr id="55" name="TextBox 54">
            <a:extLst>
              <a:ext uri="{FF2B5EF4-FFF2-40B4-BE49-F238E27FC236}">
                <a16:creationId xmlns:a16="http://schemas.microsoft.com/office/drawing/2014/main" id="{08847877-7E1F-4A46-9CD5-EF670C8F96AE}"/>
              </a:ext>
            </a:extLst>
          </p:cNvPr>
          <p:cNvSpPr txBox="1"/>
          <p:nvPr/>
        </p:nvSpPr>
        <p:spPr>
          <a:xfrm>
            <a:off x="6008853" y="4121088"/>
            <a:ext cx="407823" cy="205629"/>
          </a:xfrm>
          <a:prstGeom prst="rect">
            <a:avLst/>
          </a:prstGeom>
          <a:noFill/>
        </p:spPr>
        <p:txBody>
          <a:bodyPr wrap="square" lIns="18000" tIns="18000" rIns="18000" bIns="18000" rtlCol="0">
            <a:spAutoFit/>
          </a:bodyPr>
          <a:lstStyle/>
          <a:p>
            <a:r>
              <a:rPr lang="en-GB" sz="1100" b="1" dirty="0">
                <a:solidFill>
                  <a:schemeClr val="bg1"/>
                </a:solidFill>
                <a:latin typeface="+mn-lt"/>
              </a:rPr>
              <a:t>4%</a:t>
            </a:r>
          </a:p>
        </p:txBody>
      </p:sp>
      <p:sp>
        <p:nvSpPr>
          <p:cNvPr id="56" name="TextBox 55">
            <a:extLst>
              <a:ext uri="{FF2B5EF4-FFF2-40B4-BE49-F238E27FC236}">
                <a16:creationId xmlns:a16="http://schemas.microsoft.com/office/drawing/2014/main" id="{AA2C1150-8023-4458-9809-72555A10E63D}"/>
              </a:ext>
            </a:extLst>
          </p:cNvPr>
          <p:cNvSpPr txBox="1"/>
          <p:nvPr/>
        </p:nvSpPr>
        <p:spPr>
          <a:xfrm>
            <a:off x="6587601" y="3275097"/>
            <a:ext cx="407823" cy="251795"/>
          </a:xfrm>
          <a:prstGeom prst="rect">
            <a:avLst/>
          </a:prstGeom>
          <a:noFill/>
        </p:spPr>
        <p:txBody>
          <a:bodyPr wrap="square" lIns="18000" tIns="18000" rIns="18000" bIns="18000" rtlCol="0">
            <a:spAutoFit/>
          </a:bodyPr>
          <a:lstStyle/>
          <a:p>
            <a:r>
              <a:rPr lang="en-GB" sz="1400" b="1" dirty="0">
                <a:solidFill>
                  <a:schemeClr val="bg1"/>
                </a:solidFill>
                <a:latin typeface="+mn-lt"/>
              </a:rPr>
              <a:t>8%</a:t>
            </a:r>
          </a:p>
        </p:txBody>
      </p:sp>
      <p:sp>
        <p:nvSpPr>
          <p:cNvPr id="4" name="Rectangle: Rounded Corners 3">
            <a:extLst>
              <a:ext uri="{FF2B5EF4-FFF2-40B4-BE49-F238E27FC236}">
                <a16:creationId xmlns:a16="http://schemas.microsoft.com/office/drawing/2014/main" id="{A3B02185-136C-4719-9C41-946E4D052B1F}"/>
              </a:ext>
            </a:extLst>
          </p:cNvPr>
          <p:cNvSpPr/>
          <p:nvPr/>
        </p:nvSpPr>
        <p:spPr>
          <a:xfrm>
            <a:off x="369779" y="2006600"/>
            <a:ext cx="4094271" cy="4105275"/>
          </a:xfrm>
          <a:prstGeom prst="roundRect">
            <a:avLst>
              <a:gd name="adj" fmla="val 7129"/>
            </a:avLst>
          </a:prstGeom>
          <a:no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69" name="Rectangle: Rounded Corners 68">
            <a:extLst>
              <a:ext uri="{FF2B5EF4-FFF2-40B4-BE49-F238E27FC236}">
                <a16:creationId xmlns:a16="http://schemas.microsoft.com/office/drawing/2014/main" id="{BE66E380-301B-46A6-83BE-A1D58FB4CFD3}"/>
              </a:ext>
            </a:extLst>
          </p:cNvPr>
          <p:cNvSpPr/>
          <p:nvPr/>
        </p:nvSpPr>
        <p:spPr>
          <a:xfrm>
            <a:off x="4699513" y="1995139"/>
            <a:ext cx="4094271" cy="4105275"/>
          </a:xfrm>
          <a:prstGeom prst="roundRect">
            <a:avLst>
              <a:gd name="adj" fmla="val 7129"/>
            </a:avLst>
          </a:prstGeom>
          <a:no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Tree>
    <p:extLst>
      <p:ext uri="{BB962C8B-B14F-4D97-AF65-F5344CB8AC3E}">
        <p14:creationId xmlns:p14="http://schemas.microsoft.com/office/powerpoint/2010/main" val="938267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749" y="514975"/>
            <a:ext cx="8622076" cy="936000"/>
          </a:xfrm>
        </p:spPr>
        <p:txBody>
          <a:bodyPr/>
          <a:lstStyle/>
          <a:p>
            <a:r>
              <a:rPr lang="en-GB" dirty="0"/>
              <a:t>Those who </a:t>
            </a:r>
            <a:r>
              <a:rPr lang="en-GB" u="sng" dirty="0"/>
              <a:t>hadn’t</a:t>
            </a:r>
            <a:r>
              <a:rPr lang="en-GB" dirty="0"/>
              <a:t> produced live-to-digital also tended to have lower turnover – with over half reporting under £100k</a:t>
            </a:r>
          </a:p>
        </p:txBody>
      </p:sp>
      <p:sp>
        <p:nvSpPr>
          <p:cNvPr id="3" name="Text Placeholder 2"/>
          <p:cNvSpPr>
            <a:spLocks noGrp="1"/>
          </p:cNvSpPr>
          <p:nvPr>
            <p:ph type="body" sz="quarter" idx="12"/>
          </p:nvPr>
        </p:nvSpPr>
        <p:spPr>
          <a:noFill/>
        </p:spPr>
        <p:txBody>
          <a:bodyPr/>
          <a:lstStyle/>
          <a:p>
            <a:r>
              <a:rPr lang="en-GB" dirty="0"/>
              <a:t>Who is creating live to digital?</a:t>
            </a:r>
          </a:p>
        </p:txBody>
      </p:sp>
      <p:sp>
        <p:nvSpPr>
          <p:cNvPr id="6" name="Text Placeholder 5"/>
          <p:cNvSpPr>
            <a:spLocks noGrp="1"/>
          </p:cNvSpPr>
          <p:nvPr>
            <p:ph type="body" sz="quarter" idx="13"/>
          </p:nvPr>
        </p:nvSpPr>
        <p:spPr>
          <a:xfrm>
            <a:off x="359999" y="6403392"/>
            <a:ext cx="8425226" cy="454608"/>
          </a:xfrm>
        </p:spPr>
        <p:txBody>
          <a:bodyPr/>
          <a:lstStyle/>
          <a:p>
            <a:pPr defTabSz="921532">
              <a:defRPr/>
            </a:pPr>
            <a:r>
              <a:rPr lang="en-GB" sz="800" dirty="0"/>
              <a:t>Source: B2B survey conducted by MTM. Q61: </a:t>
            </a:r>
            <a:r>
              <a:rPr lang="en-US" sz="800" dirty="0"/>
              <a:t>In which </a:t>
            </a:r>
            <a:r>
              <a:rPr lang="en-US" sz="800" u="sng" dirty="0"/>
              <a:t>one</a:t>
            </a:r>
            <a:r>
              <a:rPr lang="en-US" sz="800" dirty="0"/>
              <a:t> of the following areas is your organisation most active? </a:t>
            </a:r>
            <a:r>
              <a:rPr lang="en-GB" sz="800" dirty="0"/>
              <a:t>Q56: </a:t>
            </a:r>
            <a:r>
              <a:rPr lang="en-US" sz="800" dirty="0"/>
              <a:t>Please state your organisation’s current annual turnover in your most recent reported financial year.</a:t>
            </a:r>
            <a:r>
              <a:rPr lang="en-GB" sz="800" dirty="0"/>
              <a:t> </a:t>
            </a:r>
            <a:r>
              <a:rPr lang="en-US" sz="800" i="1" dirty="0"/>
              <a:t>Base: Organisations who produced live-to-digital in 2016/17 (n=138) Organisations who did not produce live-to-digital in 2016/17 (n=73)</a:t>
            </a:r>
          </a:p>
          <a:p>
            <a:endParaRPr lang="en-GB" sz="800" dirty="0"/>
          </a:p>
        </p:txBody>
      </p:sp>
      <p:sp>
        <p:nvSpPr>
          <p:cNvPr id="80" name="TextBox 79">
            <a:extLst>
              <a:ext uri="{FF2B5EF4-FFF2-40B4-BE49-F238E27FC236}">
                <a16:creationId xmlns:a16="http://schemas.microsoft.com/office/drawing/2014/main" id="{B8C114F0-3BAD-46B5-946C-738E67487BFB}"/>
              </a:ext>
            </a:extLst>
          </p:cNvPr>
          <p:cNvSpPr txBox="1"/>
          <p:nvPr/>
        </p:nvSpPr>
        <p:spPr>
          <a:xfrm>
            <a:off x="766721" y="2846058"/>
            <a:ext cx="3186153" cy="405683"/>
          </a:xfrm>
          <a:prstGeom prst="rect">
            <a:avLst/>
          </a:prstGeom>
          <a:noFill/>
        </p:spPr>
        <p:txBody>
          <a:bodyPr wrap="square" lIns="18000" tIns="18000" rIns="18000" bIns="18000" rtlCol="0">
            <a:spAutoFit/>
          </a:bodyPr>
          <a:lstStyle/>
          <a:p>
            <a:pPr algn="ctr"/>
            <a:r>
              <a:rPr lang="en-GB" sz="1200" b="1" dirty="0">
                <a:solidFill>
                  <a:schemeClr val="accent1"/>
                </a:solidFill>
                <a:latin typeface="+mj-lt"/>
              </a:rPr>
              <a:t>Organisations who produced live-to-digital content in 2016/17</a:t>
            </a:r>
          </a:p>
        </p:txBody>
      </p:sp>
      <p:sp>
        <p:nvSpPr>
          <p:cNvPr id="81" name="TextBox 80">
            <a:extLst>
              <a:ext uri="{FF2B5EF4-FFF2-40B4-BE49-F238E27FC236}">
                <a16:creationId xmlns:a16="http://schemas.microsoft.com/office/drawing/2014/main" id="{3C5EA8E2-FEB4-4D1E-BE9A-E921D7788968}"/>
              </a:ext>
            </a:extLst>
          </p:cNvPr>
          <p:cNvSpPr txBox="1"/>
          <p:nvPr/>
        </p:nvSpPr>
        <p:spPr>
          <a:xfrm>
            <a:off x="5229225" y="2846058"/>
            <a:ext cx="3107102" cy="405683"/>
          </a:xfrm>
          <a:prstGeom prst="rect">
            <a:avLst/>
          </a:prstGeom>
          <a:noFill/>
        </p:spPr>
        <p:txBody>
          <a:bodyPr wrap="square" lIns="18000" tIns="18000" rIns="18000" bIns="18000" rtlCol="0">
            <a:spAutoFit/>
          </a:bodyPr>
          <a:lstStyle/>
          <a:p>
            <a:pPr algn="ctr"/>
            <a:r>
              <a:rPr lang="en-GB" sz="1200" b="1" dirty="0">
                <a:solidFill>
                  <a:schemeClr val="accent5"/>
                </a:solidFill>
                <a:latin typeface="+mj-lt"/>
              </a:rPr>
              <a:t>Organisations who </a:t>
            </a:r>
            <a:r>
              <a:rPr lang="en-GB" sz="1200" b="1" u="sng" dirty="0">
                <a:solidFill>
                  <a:schemeClr val="accent5"/>
                </a:solidFill>
                <a:latin typeface="+mj-lt"/>
              </a:rPr>
              <a:t>did not</a:t>
            </a:r>
            <a:r>
              <a:rPr lang="en-GB" sz="1200" b="1" dirty="0">
                <a:solidFill>
                  <a:schemeClr val="accent5"/>
                </a:solidFill>
                <a:latin typeface="+mj-lt"/>
              </a:rPr>
              <a:t> produce live-to-digital content in 2016/17</a:t>
            </a:r>
          </a:p>
        </p:txBody>
      </p:sp>
      <p:sp>
        <p:nvSpPr>
          <p:cNvPr id="82" name="Rectangle: Rounded Corners 81">
            <a:extLst>
              <a:ext uri="{FF2B5EF4-FFF2-40B4-BE49-F238E27FC236}">
                <a16:creationId xmlns:a16="http://schemas.microsoft.com/office/drawing/2014/main" id="{69D34965-376A-4DE7-91BD-C53069B58C40}"/>
              </a:ext>
            </a:extLst>
          </p:cNvPr>
          <p:cNvSpPr/>
          <p:nvPr/>
        </p:nvSpPr>
        <p:spPr>
          <a:xfrm>
            <a:off x="369779" y="2569305"/>
            <a:ext cx="4094271" cy="2588846"/>
          </a:xfrm>
          <a:prstGeom prst="roundRect">
            <a:avLst>
              <a:gd name="adj" fmla="val 7129"/>
            </a:avLst>
          </a:prstGeom>
          <a:no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83" name="Rectangle: Rounded Corners 82">
            <a:extLst>
              <a:ext uri="{FF2B5EF4-FFF2-40B4-BE49-F238E27FC236}">
                <a16:creationId xmlns:a16="http://schemas.microsoft.com/office/drawing/2014/main" id="{C889F562-9276-479A-863E-38241933E636}"/>
              </a:ext>
            </a:extLst>
          </p:cNvPr>
          <p:cNvSpPr/>
          <p:nvPr/>
        </p:nvSpPr>
        <p:spPr>
          <a:xfrm>
            <a:off x="4699513" y="2557844"/>
            <a:ext cx="4094271" cy="2600308"/>
          </a:xfrm>
          <a:prstGeom prst="roundRect">
            <a:avLst>
              <a:gd name="adj" fmla="val 7129"/>
            </a:avLst>
          </a:prstGeom>
          <a:no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aphicFrame>
        <p:nvGraphicFramePr>
          <p:cNvPr id="20" name="Chart 19">
            <a:extLst>
              <a:ext uri="{FF2B5EF4-FFF2-40B4-BE49-F238E27FC236}">
                <a16:creationId xmlns:a16="http://schemas.microsoft.com/office/drawing/2014/main" id="{47E8D807-0887-4856-A94F-10AAEA1DD409}"/>
              </a:ext>
            </a:extLst>
          </p:cNvPr>
          <p:cNvGraphicFramePr/>
          <p:nvPr>
            <p:extLst>
              <p:ext uri="{D42A27DB-BD31-4B8C-83A1-F6EECF244321}">
                <p14:modId xmlns:p14="http://schemas.microsoft.com/office/powerpoint/2010/main" val="3454280423"/>
              </p:ext>
            </p:extLst>
          </p:nvPr>
        </p:nvGraphicFramePr>
        <p:xfrm>
          <a:off x="543213" y="3626391"/>
          <a:ext cx="3671202" cy="1033274"/>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F7519E54-7245-462D-966C-865992A4D827}"/>
              </a:ext>
            </a:extLst>
          </p:cNvPr>
          <p:cNvSpPr txBox="1"/>
          <p:nvPr/>
        </p:nvSpPr>
        <p:spPr>
          <a:xfrm>
            <a:off x="627919" y="4451702"/>
            <a:ext cx="906691" cy="197934"/>
          </a:xfrm>
          <a:prstGeom prst="rect">
            <a:avLst/>
          </a:prstGeom>
          <a:noFill/>
        </p:spPr>
        <p:txBody>
          <a:bodyPr wrap="square" lIns="18000" tIns="18000" rIns="18000" bIns="18000" rtlCol="0">
            <a:spAutoFit/>
          </a:bodyPr>
          <a:lstStyle/>
          <a:p>
            <a:r>
              <a:rPr lang="en-GB" sz="1050" b="1" dirty="0">
                <a:solidFill>
                  <a:schemeClr val="accent1">
                    <a:lumMod val="60000"/>
                    <a:lumOff val="40000"/>
                  </a:schemeClr>
                </a:solidFill>
                <a:latin typeface="+mn-lt"/>
              </a:rPr>
              <a:t>Under £100k</a:t>
            </a:r>
          </a:p>
        </p:txBody>
      </p:sp>
      <p:sp>
        <p:nvSpPr>
          <p:cNvPr id="22" name="TextBox 21">
            <a:extLst>
              <a:ext uri="{FF2B5EF4-FFF2-40B4-BE49-F238E27FC236}">
                <a16:creationId xmlns:a16="http://schemas.microsoft.com/office/drawing/2014/main" id="{5C66FE7C-CA5F-4CCD-B28B-83D5D836FA2F}"/>
              </a:ext>
            </a:extLst>
          </p:cNvPr>
          <p:cNvSpPr txBox="1"/>
          <p:nvPr/>
        </p:nvSpPr>
        <p:spPr>
          <a:xfrm>
            <a:off x="1800865" y="4451702"/>
            <a:ext cx="989901" cy="197934"/>
          </a:xfrm>
          <a:prstGeom prst="rect">
            <a:avLst/>
          </a:prstGeom>
          <a:noFill/>
        </p:spPr>
        <p:txBody>
          <a:bodyPr wrap="square" lIns="18000" tIns="18000" rIns="18000" bIns="18000" rtlCol="0">
            <a:spAutoFit/>
          </a:bodyPr>
          <a:lstStyle/>
          <a:p>
            <a:r>
              <a:rPr lang="en-GB" sz="1050" b="1" dirty="0">
                <a:solidFill>
                  <a:schemeClr val="accent1"/>
                </a:solidFill>
                <a:latin typeface="+mn-lt"/>
              </a:rPr>
              <a:t>£100k-£499k</a:t>
            </a:r>
          </a:p>
        </p:txBody>
      </p:sp>
      <p:sp>
        <p:nvSpPr>
          <p:cNvPr id="24" name="TextBox 23">
            <a:extLst>
              <a:ext uri="{FF2B5EF4-FFF2-40B4-BE49-F238E27FC236}">
                <a16:creationId xmlns:a16="http://schemas.microsoft.com/office/drawing/2014/main" id="{81C680DF-6CD0-46A6-8B9E-57C1C00B74ED}"/>
              </a:ext>
            </a:extLst>
          </p:cNvPr>
          <p:cNvSpPr txBox="1"/>
          <p:nvPr/>
        </p:nvSpPr>
        <p:spPr>
          <a:xfrm>
            <a:off x="3113408" y="4451702"/>
            <a:ext cx="760514" cy="197934"/>
          </a:xfrm>
          <a:prstGeom prst="rect">
            <a:avLst/>
          </a:prstGeom>
          <a:noFill/>
        </p:spPr>
        <p:txBody>
          <a:bodyPr wrap="square" lIns="18000" tIns="18000" rIns="18000" bIns="18000" rtlCol="0">
            <a:spAutoFit/>
          </a:bodyPr>
          <a:lstStyle/>
          <a:p>
            <a:r>
              <a:rPr lang="en-GB" sz="1050" b="1" dirty="0">
                <a:solidFill>
                  <a:schemeClr val="accent1">
                    <a:lumMod val="50000"/>
                  </a:schemeClr>
                </a:solidFill>
                <a:latin typeface="+mn-lt"/>
              </a:rPr>
              <a:t>£500k+</a:t>
            </a:r>
          </a:p>
        </p:txBody>
      </p:sp>
      <p:sp>
        <p:nvSpPr>
          <p:cNvPr id="25" name="TextBox 24">
            <a:extLst>
              <a:ext uri="{FF2B5EF4-FFF2-40B4-BE49-F238E27FC236}">
                <a16:creationId xmlns:a16="http://schemas.microsoft.com/office/drawing/2014/main" id="{686545B3-84E3-4F70-8449-F0BB2483C5EE}"/>
              </a:ext>
            </a:extLst>
          </p:cNvPr>
          <p:cNvSpPr txBox="1"/>
          <p:nvPr/>
        </p:nvSpPr>
        <p:spPr>
          <a:xfrm>
            <a:off x="3700808" y="4460086"/>
            <a:ext cx="495755" cy="251795"/>
          </a:xfrm>
          <a:prstGeom prst="rect">
            <a:avLst/>
          </a:prstGeom>
          <a:noFill/>
        </p:spPr>
        <p:txBody>
          <a:bodyPr wrap="square" lIns="18000" tIns="18000" rIns="18000" bIns="18000" rtlCol="0">
            <a:spAutoFit/>
          </a:bodyPr>
          <a:lstStyle/>
          <a:p>
            <a:pPr algn="r"/>
            <a:r>
              <a:rPr lang="en-GB" sz="700" b="1" dirty="0">
                <a:solidFill>
                  <a:schemeClr val="accent6"/>
                </a:solidFill>
                <a:latin typeface="+mn-lt"/>
              </a:rPr>
              <a:t>Not specified</a:t>
            </a:r>
          </a:p>
        </p:txBody>
      </p:sp>
      <p:graphicFrame>
        <p:nvGraphicFramePr>
          <p:cNvPr id="26" name="Chart 25">
            <a:extLst>
              <a:ext uri="{FF2B5EF4-FFF2-40B4-BE49-F238E27FC236}">
                <a16:creationId xmlns:a16="http://schemas.microsoft.com/office/drawing/2014/main" id="{CC831550-246E-4159-AC78-FD6C7466163A}"/>
              </a:ext>
            </a:extLst>
          </p:cNvPr>
          <p:cNvGraphicFramePr/>
          <p:nvPr>
            <p:extLst>
              <p:ext uri="{D42A27DB-BD31-4B8C-83A1-F6EECF244321}">
                <p14:modId xmlns:p14="http://schemas.microsoft.com/office/powerpoint/2010/main" val="1992366433"/>
              </p:ext>
            </p:extLst>
          </p:nvPr>
        </p:nvGraphicFramePr>
        <p:xfrm>
          <a:off x="4891485" y="3626391"/>
          <a:ext cx="3671202" cy="1033274"/>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a:extLst>
              <a:ext uri="{FF2B5EF4-FFF2-40B4-BE49-F238E27FC236}">
                <a16:creationId xmlns:a16="http://schemas.microsoft.com/office/drawing/2014/main" id="{9B2177DD-E983-4C74-807F-F7BA852CE5C2}"/>
              </a:ext>
            </a:extLst>
          </p:cNvPr>
          <p:cNvSpPr txBox="1"/>
          <p:nvPr/>
        </p:nvSpPr>
        <p:spPr>
          <a:xfrm>
            <a:off x="5423866" y="4451702"/>
            <a:ext cx="906691" cy="197934"/>
          </a:xfrm>
          <a:prstGeom prst="rect">
            <a:avLst/>
          </a:prstGeom>
          <a:noFill/>
        </p:spPr>
        <p:txBody>
          <a:bodyPr wrap="square" lIns="18000" tIns="18000" rIns="18000" bIns="18000" rtlCol="0">
            <a:spAutoFit/>
          </a:bodyPr>
          <a:lstStyle/>
          <a:p>
            <a:r>
              <a:rPr lang="en-GB" sz="1050" b="1" dirty="0">
                <a:solidFill>
                  <a:schemeClr val="accent1">
                    <a:lumMod val="60000"/>
                    <a:lumOff val="40000"/>
                  </a:schemeClr>
                </a:solidFill>
                <a:latin typeface="+mn-lt"/>
              </a:rPr>
              <a:t>Under £100k</a:t>
            </a:r>
          </a:p>
        </p:txBody>
      </p:sp>
      <p:sp>
        <p:nvSpPr>
          <p:cNvPr id="28" name="TextBox 27">
            <a:extLst>
              <a:ext uri="{FF2B5EF4-FFF2-40B4-BE49-F238E27FC236}">
                <a16:creationId xmlns:a16="http://schemas.microsoft.com/office/drawing/2014/main" id="{930E47CA-BA23-41CF-9F1D-478F8881B396}"/>
              </a:ext>
            </a:extLst>
          </p:cNvPr>
          <p:cNvSpPr txBox="1"/>
          <p:nvPr/>
        </p:nvSpPr>
        <p:spPr>
          <a:xfrm>
            <a:off x="6815887" y="4451702"/>
            <a:ext cx="989901" cy="197934"/>
          </a:xfrm>
          <a:prstGeom prst="rect">
            <a:avLst/>
          </a:prstGeom>
          <a:noFill/>
        </p:spPr>
        <p:txBody>
          <a:bodyPr wrap="square" lIns="18000" tIns="18000" rIns="18000" bIns="18000" rtlCol="0">
            <a:spAutoFit/>
          </a:bodyPr>
          <a:lstStyle/>
          <a:p>
            <a:r>
              <a:rPr lang="en-GB" sz="1050" b="1" dirty="0">
                <a:solidFill>
                  <a:schemeClr val="accent1"/>
                </a:solidFill>
                <a:latin typeface="+mn-lt"/>
              </a:rPr>
              <a:t>£100k-£499k</a:t>
            </a:r>
          </a:p>
        </p:txBody>
      </p:sp>
      <p:sp>
        <p:nvSpPr>
          <p:cNvPr id="29" name="TextBox 28">
            <a:extLst>
              <a:ext uri="{FF2B5EF4-FFF2-40B4-BE49-F238E27FC236}">
                <a16:creationId xmlns:a16="http://schemas.microsoft.com/office/drawing/2014/main" id="{02343BC2-287C-43E6-A5B9-B1B8B03C6F32}"/>
              </a:ext>
            </a:extLst>
          </p:cNvPr>
          <p:cNvSpPr txBox="1"/>
          <p:nvPr/>
        </p:nvSpPr>
        <p:spPr>
          <a:xfrm>
            <a:off x="7766480" y="4451702"/>
            <a:ext cx="760514" cy="197934"/>
          </a:xfrm>
          <a:prstGeom prst="rect">
            <a:avLst/>
          </a:prstGeom>
          <a:noFill/>
        </p:spPr>
        <p:txBody>
          <a:bodyPr wrap="square" lIns="18000" tIns="18000" rIns="18000" bIns="18000" rtlCol="0">
            <a:spAutoFit/>
          </a:bodyPr>
          <a:lstStyle/>
          <a:p>
            <a:r>
              <a:rPr lang="en-GB" sz="1050" b="1" dirty="0">
                <a:solidFill>
                  <a:schemeClr val="accent1">
                    <a:lumMod val="50000"/>
                  </a:schemeClr>
                </a:solidFill>
                <a:latin typeface="+mn-lt"/>
              </a:rPr>
              <a:t>£500k+</a:t>
            </a:r>
          </a:p>
        </p:txBody>
      </p:sp>
      <p:sp>
        <p:nvSpPr>
          <p:cNvPr id="30" name="TextBox 29">
            <a:extLst>
              <a:ext uri="{FF2B5EF4-FFF2-40B4-BE49-F238E27FC236}">
                <a16:creationId xmlns:a16="http://schemas.microsoft.com/office/drawing/2014/main" id="{C50EDD12-7EF5-4F27-9055-F9FBBF51FD51}"/>
              </a:ext>
            </a:extLst>
          </p:cNvPr>
          <p:cNvSpPr txBox="1"/>
          <p:nvPr/>
        </p:nvSpPr>
        <p:spPr>
          <a:xfrm>
            <a:off x="8049080" y="4460086"/>
            <a:ext cx="495755" cy="251795"/>
          </a:xfrm>
          <a:prstGeom prst="rect">
            <a:avLst/>
          </a:prstGeom>
          <a:noFill/>
        </p:spPr>
        <p:txBody>
          <a:bodyPr wrap="square" lIns="18000" tIns="18000" rIns="18000" bIns="18000" rtlCol="0">
            <a:spAutoFit/>
          </a:bodyPr>
          <a:lstStyle/>
          <a:p>
            <a:pPr algn="r"/>
            <a:r>
              <a:rPr lang="en-GB" sz="700" b="1" dirty="0">
                <a:solidFill>
                  <a:schemeClr val="accent6"/>
                </a:solidFill>
                <a:latin typeface="+mn-lt"/>
              </a:rPr>
              <a:t>Not specified</a:t>
            </a:r>
          </a:p>
        </p:txBody>
      </p:sp>
      <p:sp>
        <p:nvSpPr>
          <p:cNvPr id="49" name="Text Placeholder 6">
            <a:extLst>
              <a:ext uri="{FF2B5EF4-FFF2-40B4-BE49-F238E27FC236}">
                <a16:creationId xmlns:a16="http://schemas.microsoft.com/office/drawing/2014/main" id="{D326B458-7724-4419-B03A-306CD4A55FB4}"/>
              </a:ext>
            </a:extLst>
          </p:cNvPr>
          <p:cNvSpPr txBox="1">
            <a:spLocks/>
          </p:cNvSpPr>
          <p:nvPr/>
        </p:nvSpPr>
        <p:spPr>
          <a:xfrm>
            <a:off x="523742" y="3451250"/>
            <a:ext cx="3786343" cy="215900"/>
          </a:xfrm>
          <a:prstGeom prst="rect">
            <a:avLst/>
          </a:prstGeom>
        </p:spPr>
        <p:txBody>
          <a:bodyPr anchor="ctr"/>
          <a:lstStyle>
            <a:lvl1pPr marL="0" indent="0" algn="l" rtl="0" eaLnBrk="1" fontAlgn="base" hangingPunct="1">
              <a:spcBef>
                <a:spcPts val="800"/>
              </a:spcBef>
              <a:spcAft>
                <a:spcPts val="800"/>
              </a:spcAft>
              <a:buFont typeface="Arial" charset="0"/>
              <a:buNone/>
              <a:defRPr lang="en-US" sz="1400" b="1" kern="120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dirty="0"/>
              <a:t>Turnover</a:t>
            </a:r>
          </a:p>
        </p:txBody>
      </p:sp>
      <p:sp>
        <p:nvSpPr>
          <p:cNvPr id="51" name="Text Placeholder 6">
            <a:extLst>
              <a:ext uri="{FF2B5EF4-FFF2-40B4-BE49-F238E27FC236}">
                <a16:creationId xmlns:a16="http://schemas.microsoft.com/office/drawing/2014/main" id="{693DC132-27AE-4757-A34C-96F13BC30F45}"/>
              </a:ext>
            </a:extLst>
          </p:cNvPr>
          <p:cNvSpPr txBox="1">
            <a:spLocks/>
          </p:cNvSpPr>
          <p:nvPr/>
        </p:nvSpPr>
        <p:spPr>
          <a:xfrm>
            <a:off x="4903297" y="3445532"/>
            <a:ext cx="3786343" cy="215900"/>
          </a:xfrm>
          <a:prstGeom prst="rect">
            <a:avLst/>
          </a:prstGeom>
        </p:spPr>
        <p:txBody>
          <a:bodyPr anchor="ctr"/>
          <a:lstStyle>
            <a:lvl1pPr marL="0" indent="0" algn="l" rtl="0" eaLnBrk="1" fontAlgn="base" hangingPunct="1">
              <a:spcBef>
                <a:spcPts val="800"/>
              </a:spcBef>
              <a:spcAft>
                <a:spcPts val="800"/>
              </a:spcAft>
              <a:buFont typeface="Arial" charset="0"/>
              <a:buNone/>
              <a:defRPr lang="en-US" sz="1400" b="1" kern="120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dirty="0"/>
              <a:t>Turnover</a:t>
            </a:r>
          </a:p>
        </p:txBody>
      </p:sp>
    </p:spTree>
    <p:extLst>
      <p:ext uri="{BB962C8B-B14F-4D97-AF65-F5344CB8AC3E}">
        <p14:creationId xmlns:p14="http://schemas.microsoft.com/office/powerpoint/2010/main" val="2392666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58775" y="962723"/>
            <a:ext cx="8426450" cy="3727450"/>
          </a:xfrm>
        </p:spPr>
        <p:txBody>
          <a:bodyPr/>
          <a:lstStyle/>
          <a:p>
            <a:r>
              <a:rPr lang="en-GB" dirty="0"/>
              <a:t>Executive summary </a:t>
            </a:r>
          </a:p>
          <a:p>
            <a:pPr lvl="0"/>
            <a:r>
              <a:rPr lang="en-GB" dirty="0"/>
              <a:t>Objectives and method </a:t>
            </a:r>
          </a:p>
          <a:p>
            <a:r>
              <a:rPr lang="en-GB" dirty="0"/>
              <a:t>What live-to-digital work is being created? </a:t>
            </a:r>
          </a:p>
          <a:p>
            <a:r>
              <a:rPr lang="en-GB" dirty="0"/>
              <a:t>Who is the audience for live-to-digital, and what impact is it having on them? </a:t>
            </a:r>
          </a:p>
          <a:p>
            <a:r>
              <a:rPr lang="en-GB" dirty="0"/>
              <a:t>The future – where next for live-to-digital?</a:t>
            </a:r>
          </a:p>
          <a:p>
            <a:r>
              <a:rPr lang="en-GB" dirty="0"/>
              <a:t>Key take outs for arts organisations</a:t>
            </a:r>
          </a:p>
          <a:p>
            <a:r>
              <a:rPr lang="en-GB" dirty="0"/>
              <a:t>What does this research add to the overall picture of live to digital in the arts in England? </a:t>
            </a:r>
          </a:p>
        </p:txBody>
      </p:sp>
    </p:spTree>
    <p:extLst>
      <p:ext uri="{BB962C8B-B14F-4D97-AF65-F5344CB8AC3E}">
        <p14:creationId xmlns:p14="http://schemas.microsoft.com/office/powerpoint/2010/main" val="1231358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GB" dirty="0"/>
              <a:t>What live-to-digital is being created and how is it distributed?</a:t>
            </a:r>
          </a:p>
        </p:txBody>
      </p:sp>
    </p:spTree>
    <p:extLst>
      <p:ext uri="{BB962C8B-B14F-4D97-AF65-F5344CB8AC3E}">
        <p14:creationId xmlns:p14="http://schemas.microsoft.com/office/powerpoint/2010/main" val="876353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865E-6BB2-4672-8453-88980BF74F34}"/>
              </a:ext>
            </a:extLst>
          </p:cNvPr>
          <p:cNvSpPr>
            <a:spLocks noGrp="1"/>
          </p:cNvSpPr>
          <p:nvPr>
            <p:ph type="title"/>
          </p:nvPr>
        </p:nvSpPr>
        <p:spPr/>
        <p:txBody>
          <a:bodyPr/>
          <a:lstStyle/>
          <a:p>
            <a:r>
              <a:rPr lang="en-GB" dirty="0"/>
              <a:t>Video or audio recordings of a performance or event are the most common types of live-to-digital</a:t>
            </a:r>
          </a:p>
        </p:txBody>
      </p:sp>
      <p:sp>
        <p:nvSpPr>
          <p:cNvPr id="3" name="Text Placeholder 2">
            <a:extLst>
              <a:ext uri="{FF2B5EF4-FFF2-40B4-BE49-F238E27FC236}">
                <a16:creationId xmlns:a16="http://schemas.microsoft.com/office/drawing/2014/main" id="{FBA68166-38F8-4E8B-A134-C7CF599E55BA}"/>
              </a:ext>
            </a:extLst>
          </p:cNvPr>
          <p:cNvSpPr>
            <a:spLocks noGrp="1"/>
          </p:cNvSpPr>
          <p:nvPr>
            <p:ph type="body" sz="quarter" idx="12"/>
          </p:nvPr>
        </p:nvSpPr>
        <p:spPr>
          <a:xfrm>
            <a:off x="359998" y="0"/>
            <a:ext cx="3263096" cy="289424"/>
          </a:xfrm>
        </p:spPr>
        <p:txBody>
          <a:bodyPr/>
          <a:lstStyle/>
          <a:p>
            <a:r>
              <a:rPr lang="en-GB" dirty="0"/>
              <a:t>What is being created and how is it distributed?</a:t>
            </a:r>
          </a:p>
        </p:txBody>
      </p:sp>
      <p:sp>
        <p:nvSpPr>
          <p:cNvPr id="6" name="Text Placeholder 5">
            <a:extLst>
              <a:ext uri="{FF2B5EF4-FFF2-40B4-BE49-F238E27FC236}">
                <a16:creationId xmlns:a16="http://schemas.microsoft.com/office/drawing/2014/main" id="{FA48731B-B7AF-4F6C-9392-B5BE8498E38F}"/>
              </a:ext>
            </a:extLst>
          </p:cNvPr>
          <p:cNvSpPr>
            <a:spLocks noGrp="1"/>
          </p:cNvSpPr>
          <p:nvPr>
            <p:ph type="body" sz="quarter" idx="13"/>
          </p:nvPr>
        </p:nvSpPr>
        <p:spPr>
          <a:xfrm>
            <a:off x="359999" y="6546492"/>
            <a:ext cx="8425226" cy="311507"/>
          </a:xfrm>
        </p:spPr>
        <p:txBody>
          <a:bodyPr/>
          <a:lstStyle/>
          <a:p>
            <a:r>
              <a:rPr lang="en-GB" sz="800" dirty="0"/>
              <a:t>Source: B2B survey conducted by MTM. Q1b: Please indicate below which, if any, of the following types of live-to-digital content you made in 2016, or so far in 2017. </a:t>
            </a:r>
            <a:r>
              <a:rPr lang="en-GB" sz="800" i="1" dirty="0"/>
              <a:t>Base: Organisations who have produced live-to-digital content in 2016/17 (n=138)</a:t>
            </a:r>
            <a:endParaRPr lang="en-GB" sz="800" dirty="0"/>
          </a:p>
        </p:txBody>
      </p:sp>
      <p:sp>
        <p:nvSpPr>
          <p:cNvPr id="7" name="Text Placeholder 6">
            <a:extLst>
              <a:ext uri="{FF2B5EF4-FFF2-40B4-BE49-F238E27FC236}">
                <a16:creationId xmlns:a16="http://schemas.microsoft.com/office/drawing/2014/main" id="{844C5E3A-15E6-432C-ADAC-BBBD3C1B40A3}"/>
              </a:ext>
            </a:extLst>
          </p:cNvPr>
          <p:cNvSpPr>
            <a:spLocks noGrp="1"/>
          </p:cNvSpPr>
          <p:nvPr>
            <p:ph type="body" sz="quarter" idx="15"/>
          </p:nvPr>
        </p:nvSpPr>
        <p:spPr>
          <a:xfrm>
            <a:off x="4068661" y="1736725"/>
            <a:ext cx="4716563" cy="215900"/>
          </a:xfrm>
        </p:spPr>
        <p:txBody>
          <a:bodyPr/>
          <a:lstStyle/>
          <a:p>
            <a:r>
              <a:rPr lang="en-GB" sz="1200" dirty="0"/>
              <a:t>Types of live-to-digital content produced in 2016/2017 by those who engaged in live-to-digital</a:t>
            </a:r>
          </a:p>
        </p:txBody>
      </p:sp>
      <p:graphicFrame>
        <p:nvGraphicFramePr>
          <p:cNvPr id="10" name="Chart 9">
            <a:extLst>
              <a:ext uri="{FF2B5EF4-FFF2-40B4-BE49-F238E27FC236}">
                <a16:creationId xmlns:a16="http://schemas.microsoft.com/office/drawing/2014/main" id="{3E3C43AC-4326-4DB6-A9FB-E3B17F473902}"/>
              </a:ext>
            </a:extLst>
          </p:cNvPr>
          <p:cNvGraphicFramePr/>
          <p:nvPr>
            <p:extLst/>
          </p:nvPr>
        </p:nvGraphicFramePr>
        <p:xfrm>
          <a:off x="4321834" y="2085649"/>
          <a:ext cx="4463390" cy="3832071"/>
        </p:xfrm>
        <a:graphic>
          <a:graphicData uri="http://schemas.openxmlformats.org/drawingml/2006/chart">
            <c:chart xmlns:c="http://schemas.openxmlformats.org/drawingml/2006/chart" xmlns:r="http://schemas.openxmlformats.org/officeDocument/2006/relationships" r:id="rId3"/>
          </a:graphicData>
        </a:graphic>
      </p:graphicFrame>
      <p:sp>
        <p:nvSpPr>
          <p:cNvPr id="8" name="Rounded Rectangle 7">
            <a:extLst>
              <a:ext uri="{FF2B5EF4-FFF2-40B4-BE49-F238E27FC236}">
                <a16:creationId xmlns:a16="http://schemas.microsoft.com/office/drawing/2014/main" id="{1C6C0EBF-ACBF-44BF-AB63-08B3394CB0E9}"/>
              </a:ext>
            </a:extLst>
          </p:cNvPr>
          <p:cNvSpPr/>
          <p:nvPr/>
        </p:nvSpPr>
        <p:spPr>
          <a:xfrm>
            <a:off x="370499" y="4493175"/>
            <a:ext cx="4105275" cy="1519665"/>
          </a:xfrm>
          <a:prstGeom prst="roundRect">
            <a:avLst>
              <a:gd name="adj" fmla="val 4810"/>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pSp>
        <p:nvGrpSpPr>
          <p:cNvPr id="16" name="Group 15">
            <a:extLst>
              <a:ext uri="{FF2B5EF4-FFF2-40B4-BE49-F238E27FC236}">
                <a16:creationId xmlns:a16="http://schemas.microsoft.com/office/drawing/2014/main" id="{36C04141-318F-4E62-8D47-13559400C5A0}"/>
              </a:ext>
            </a:extLst>
          </p:cNvPr>
          <p:cNvGrpSpPr/>
          <p:nvPr/>
        </p:nvGrpSpPr>
        <p:grpSpPr>
          <a:xfrm>
            <a:off x="518946" y="4621821"/>
            <a:ext cx="3802888" cy="1257199"/>
            <a:chOff x="4822072" y="2298453"/>
            <a:chExt cx="3802888" cy="1257199"/>
          </a:xfrm>
        </p:grpSpPr>
        <p:pic>
          <p:nvPicPr>
            <p:cNvPr id="17" name="Content Placeholder 7">
              <a:extLst>
                <a:ext uri="{FF2B5EF4-FFF2-40B4-BE49-F238E27FC236}">
                  <a16:creationId xmlns:a16="http://schemas.microsoft.com/office/drawing/2014/main" id="{D0078145-7FD3-4222-AAD0-B01211C645C1}"/>
                </a:ext>
              </a:extLst>
            </p:cNvPr>
            <p:cNvPicPr>
              <a:picLocks noChangeAspect="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22072" y="2383123"/>
              <a:ext cx="455905" cy="376489"/>
            </a:xfrm>
            <a:prstGeom prst="rect">
              <a:avLst/>
            </a:prstGeom>
            <a:noFill/>
            <a:ln w="9525">
              <a:noFill/>
              <a:miter lim="800000"/>
              <a:headEnd/>
              <a:tailEnd/>
            </a:ln>
          </p:spPr>
        </p:pic>
        <p:sp>
          <p:nvSpPr>
            <p:cNvPr id="18" name="TextBox 17">
              <a:extLst>
                <a:ext uri="{FF2B5EF4-FFF2-40B4-BE49-F238E27FC236}">
                  <a16:creationId xmlns:a16="http://schemas.microsoft.com/office/drawing/2014/main" id="{F050E07C-F7ED-4292-88E4-E9E2C91CAE5C}"/>
                </a:ext>
              </a:extLst>
            </p:cNvPr>
            <p:cNvSpPr txBox="1"/>
            <p:nvPr/>
          </p:nvSpPr>
          <p:spPr>
            <a:xfrm>
              <a:off x="5456611" y="2298453"/>
              <a:ext cx="3168349" cy="1257199"/>
            </a:xfrm>
            <a:prstGeom prst="rect">
              <a:avLst/>
            </a:prstGeom>
            <a:noFill/>
          </p:spPr>
          <p:txBody>
            <a:bodyPr wrap="square" lIns="18000" tIns="18000" rIns="18000" bIns="18000" rtlCol="0">
              <a:spAutoFit/>
            </a:bodyPr>
            <a:lstStyle/>
            <a:p>
              <a:pPr>
                <a:spcAft>
                  <a:spcPts val="400"/>
                </a:spcAft>
              </a:pPr>
              <a:r>
                <a:rPr lang="en-GB" sz="1100" dirty="0">
                  <a:latin typeface="+mj-lt"/>
                </a:rPr>
                <a:t>We have found that filming hip hop dance performances and </a:t>
              </a:r>
              <a:r>
                <a:rPr lang="en-GB" sz="1100" b="1" dirty="0">
                  <a:solidFill>
                    <a:schemeClr val="accent2"/>
                  </a:solidFill>
                  <a:latin typeface="+mj-lt"/>
                </a:rPr>
                <a:t>uploading these onto a dedicated YouTube channel </a:t>
              </a:r>
              <a:r>
                <a:rPr lang="en-GB" sz="1100" dirty="0">
                  <a:latin typeface="+mj-lt"/>
                </a:rPr>
                <a:t>works particularly well. The younger generation is very comfortable with filming, uploading and releasing their work</a:t>
              </a:r>
            </a:p>
            <a:p>
              <a:pPr algn="r">
                <a:spcAft>
                  <a:spcPts val="400"/>
                </a:spcAft>
              </a:pPr>
              <a:r>
                <a:rPr lang="en-GB" sz="1000" dirty="0">
                  <a:latin typeface="+mj-lt"/>
                </a:rPr>
                <a:t>- Dance organisation </a:t>
              </a:r>
            </a:p>
          </p:txBody>
        </p:sp>
      </p:grpSp>
      <p:cxnSp>
        <p:nvCxnSpPr>
          <p:cNvPr id="14" name="Straight Arrow Connector 13">
            <a:extLst>
              <a:ext uri="{FF2B5EF4-FFF2-40B4-BE49-F238E27FC236}">
                <a16:creationId xmlns:a16="http://schemas.microsoft.com/office/drawing/2014/main" id="{381F4C8F-2774-4408-8ADE-A29EF20D5C1F}"/>
              </a:ext>
            </a:extLst>
          </p:cNvPr>
          <p:cNvCxnSpPr>
            <a:cxnSpLocks/>
          </p:cNvCxnSpPr>
          <p:nvPr/>
        </p:nvCxnSpPr>
        <p:spPr>
          <a:xfrm>
            <a:off x="3623094" y="4282821"/>
            <a:ext cx="1044972" cy="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7D218796-362D-45B8-8EFF-1E74412EE705}"/>
              </a:ext>
            </a:extLst>
          </p:cNvPr>
          <p:cNvSpPr/>
          <p:nvPr/>
        </p:nvSpPr>
        <p:spPr>
          <a:xfrm>
            <a:off x="346690" y="1661328"/>
            <a:ext cx="3439700" cy="2621493"/>
          </a:xfrm>
          <a:prstGeom prst="roundRect">
            <a:avLst>
              <a:gd name="adj" fmla="val 7622"/>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dirty="0">
                <a:solidFill>
                  <a:schemeClr val="tx1"/>
                </a:solidFill>
                <a:latin typeface="Century Gothic" pitchFamily="34" charset="0"/>
              </a:rPr>
              <a:t>Non-performing arts organisations including museums are much more likely to have produced live-to-digital which consists of an event or talk than performing arts organisations (61% of nonperforming arts organisations versus</a:t>
            </a:r>
            <a:r>
              <a:rPr lang="en-GB" sz="1000" b="1" dirty="0">
                <a:solidFill>
                  <a:srgbClr val="FF0000"/>
                </a:solidFill>
                <a:latin typeface="Century Gothic" pitchFamily="34" charset="0"/>
              </a:rPr>
              <a:t> </a:t>
            </a:r>
            <a:r>
              <a:rPr lang="en-GB" sz="1000" b="1" dirty="0">
                <a:solidFill>
                  <a:schemeClr val="tx1"/>
                </a:solidFill>
                <a:latin typeface="Century Gothic" pitchFamily="34" charset="0"/>
              </a:rPr>
              <a:t>21% of performing arts organisations). This was in line with our expert interviews, which revealed museums and visual arts organisations frequently live streaming talks </a:t>
            </a:r>
          </a:p>
          <a:p>
            <a:endParaRPr lang="en-GB" sz="1000" b="1" dirty="0">
              <a:solidFill>
                <a:schemeClr val="tx1"/>
              </a:solidFill>
              <a:latin typeface="Century Gothic" pitchFamily="34" charset="0"/>
            </a:endParaRPr>
          </a:p>
          <a:p>
            <a:r>
              <a:rPr lang="en-GB" sz="1000" b="1" dirty="0">
                <a:solidFill>
                  <a:schemeClr val="tx1"/>
                </a:solidFill>
                <a:latin typeface="Century Gothic" pitchFamily="34" charset="0"/>
              </a:rPr>
              <a:t>In contrast, performing arts organisations who undertook live-to-digital are more likely to have produced live streamed video or audio of whole performances or events (46%) than the non-performing arts including museums (34%)</a:t>
            </a:r>
          </a:p>
          <a:p>
            <a:endParaRPr lang="en-GB" sz="1000" b="1" dirty="0">
              <a:solidFill>
                <a:schemeClr val="tx1"/>
              </a:solidFill>
              <a:latin typeface="Century Gothic" pitchFamily="34" charset="0"/>
            </a:endParaRPr>
          </a:p>
        </p:txBody>
      </p:sp>
      <p:cxnSp>
        <p:nvCxnSpPr>
          <p:cNvPr id="20" name="Straight Arrow Connector 19">
            <a:extLst>
              <a:ext uri="{FF2B5EF4-FFF2-40B4-BE49-F238E27FC236}">
                <a16:creationId xmlns:a16="http://schemas.microsoft.com/office/drawing/2014/main" id="{2D54E0C0-2BD3-487C-97F8-8CEA97DEFA98}"/>
              </a:ext>
            </a:extLst>
          </p:cNvPr>
          <p:cNvCxnSpPr>
            <a:cxnSpLocks/>
          </p:cNvCxnSpPr>
          <p:nvPr/>
        </p:nvCxnSpPr>
        <p:spPr>
          <a:xfrm flipV="1">
            <a:off x="3786390" y="2382796"/>
            <a:ext cx="902527" cy="1"/>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314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865E-6BB2-4672-8453-88980BF74F34}"/>
              </a:ext>
            </a:extLst>
          </p:cNvPr>
          <p:cNvSpPr>
            <a:spLocks noGrp="1"/>
          </p:cNvSpPr>
          <p:nvPr>
            <p:ph type="title"/>
          </p:nvPr>
        </p:nvSpPr>
        <p:spPr/>
        <p:txBody>
          <a:bodyPr/>
          <a:lstStyle/>
          <a:p>
            <a:r>
              <a:rPr lang="en-GB" dirty="0"/>
              <a:t>Video and audio are the most common formats, but some are experimenting with 360, VR and AR content</a:t>
            </a:r>
          </a:p>
        </p:txBody>
      </p:sp>
      <p:sp>
        <p:nvSpPr>
          <p:cNvPr id="3" name="Text Placeholder 2">
            <a:extLst>
              <a:ext uri="{FF2B5EF4-FFF2-40B4-BE49-F238E27FC236}">
                <a16:creationId xmlns:a16="http://schemas.microsoft.com/office/drawing/2014/main" id="{FBA68166-38F8-4E8B-A134-C7CF599E55BA}"/>
              </a:ext>
            </a:extLst>
          </p:cNvPr>
          <p:cNvSpPr>
            <a:spLocks noGrp="1"/>
          </p:cNvSpPr>
          <p:nvPr>
            <p:ph type="body" sz="quarter" idx="12"/>
          </p:nvPr>
        </p:nvSpPr>
        <p:spPr>
          <a:xfrm>
            <a:off x="359998" y="0"/>
            <a:ext cx="3263096" cy="289424"/>
          </a:xfrm>
        </p:spPr>
        <p:txBody>
          <a:bodyPr/>
          <a:lstStyle/>
          <a:p>
            <a:r>
              <a:rPr lang="en-GB" dirty="0"/>
              <a:t>What is being created and how is it distributed?</a:t>
            </a:r>
          </a:p>
        </p:txBody>
      </p:sp>
      <p:sp>
        <p:nvSpPr>
          <p:cNvPr id="6" name="Text Placeholder 5">
            <a:extLst>
              <a:ext uri="{FF2B5EF4-FFF2-40B4-BE49-F238E27FC236}">
                <a16:creationId xmlns:a16="http://schemas.microsoft.com/office/drawing/2014/main" id="{FA48731B-B7AF-4F6C-9392-B5BE8498E38F}"/>
              </a:ext>
            </a:extLst>
          </p:cNvPr>
          <p:cNvSpPr>
            <a:spLocks noGrp="1"/>
          </p:cNvSpPr>
          <p:nvPr>
            <p:ph type="body" sz="quarter" idx="13"/>
          </p:nvPr>
        </p:nvSpPr>
        <p:spPr>
          <a:xfrm>
            <a:off x="359999" y="6552394"/>
            <a:ext cx="8425226" cy="305606"/>
          </a:xfrm>
        </p:spPr>
        <p:txBody>
          <a:bodyPr/>
          <a:lstStyle/>
          <a:p>
            <a:r>
              <a:rPr lang="en-GB" sz="800" dirty="0"/>
              <a:t>Source: B2B survey conducted by MTM. </a:t>
            </a:r>
            <a:r>
              <a:rPr lang="en-GB" sz="800" dirty="0">
                <a:solidFill>
                  <a:schemeClr val="tx1"/>
                </a:solidFill>
              </a:rPr>
              <a:t>Q3: In which formats have you produced live-to-digital content? </a:t>
            </a:r>
            <a:r>
              <a:rPr lang="en-GB" sz="800" i="1" dirty="0"/>
              <a:t>Base: Organisations who have produced live-to-digital content in 2016/17 (n=138)</a:t>
            </a:r>
            <a:endParaRPr lang="en-GB" sz="800" dirty="0"/>
          </a:p>
        </p:txBody>
      </p:sp>
      <p:sp>
        <p:nvSpPr>
          <p:cNvPr id="7" name="Text Placeholder 6">
            <a:extLst>
              <a:ext uri="{FF2B5EF4-FFF2-40B4-BE49-F238E27FC236}">
                <a16:creationId xmlns:a16="http://schemas.microsoft.com/office/drawing/2014/main" id="{844C5E3A-15E6-432C-ADAC-BBBD3C1B40A3}"/>
              </a:ext>
            </a:extLst>
          </p:cNvPr>
          <p:cNvSpPr>
            <a:spLocks noGrp="1"/>
          </p:cNvSpPr>
          <p:nvPr>
            <p:ph type="body" sz="quarter" idx="15"/>
          </p:nvPr>
        </p:nvSpPr>
        <p:spPr>
          <a:xfrm>
            <a:off x="379571" y="1736725"/>
            <a:ext cx="8613427" cy="215900"/>
          </a:xfrm>
        </p:spPr>
        <p:txBody>
          <a:bodyPr/>
          <a:lstStyle/>
          <a:p>
            <a:r>
              <a:rPr lang="en-GB" sz="1200" dirty="0"/>
              <a:t>Formats of live-to-digital content produced in 2016/2017 by those who engaged in live-to-digital </a:t>
            </a:r>
          </a:p>
        </p:txBody>
      </p:sp>
      <p:graphicFrame>
        <p:nvGraphicFramePr>
          <p:cNvPr id="10" name="Chart 9">
            <a:extLst>
              <a:ext uri="{FF2B5EF4-FFF2-40B4-BE49-F238E27FC236}">
                <a16:creationId xmlns:a16="http://schemas.microsoft.com/office/drawing/2014/main" id="{3E3C43AC-4326-4DB6-A9FB-E3B17F473902}"/>
              </a:ext>
            </a:extLst>
          </p:cNvPr>
          <p:cNvGraphicFramePr/>
          <p:nvPr>
            <p:extLst/>
          </p:nvPr>
        </p:nvGraphicFramePr>
        <p:xfrm>
          <a:off x="2104846" y="2085649"/>
          <a:ext cx="4463390" cy="3832071"/>
        </p:xfrm>
        <a:graphic>
          <a:graphicData uri="http://schemas.openxmlformats.org/drawingml/2006/chart">
            <c:chart xmlns:c="http://schemas.openxmlformats.org/drawingml/2006/chart" xmlns:r="http://schemas.openxmlformats.org/officeDocument/2006/relationships" r:id="rId2"/>
          </a:graphicData>
        </a:graphic>
      </p:graphicFrame>
      <p:sp>
        <p:nvSpPr>
          <p:cNvPr id="4" name="Isosceles Triangle 3">
            <a:extLst>
              <a:ext uri="{FF2B5EF4-FFF2-40B4-BE49-F238E27FC236}">
                <a16:creationId xmlns:a16="http://schemas.microsoft.com/office/drawing/2014/main" id="{1A2D89F2-59AB-4CB5-9388-6C904C127277}"/>
              </a:ext>
            </a:extLst>
          </p:cNvPr>
          <p:cNvSpPr/>
          <p:nvPr/>
        </p:nvSpPr>
        <p:spPr>
          <a:xfrm rot="5400000">
            <a:off x="6434829" y="2720706"/>
            <a:ext cx="462287" cy="195473"/>
          </a:xfrm>
          <a:prstGeom prst="triangle">
            <a:avLst/>
          </a:prstGeom>
          <a:solidFill>
            <a:schemeClr val="accent6">
              <a:lumMod val="20000"/>
              <a:lumOff val="80000"/>
            </a:schemeClr>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3" name="Isosceles Triangle 12">
            <a:extLst>
              <a:ext uri="{FF2B5EF4-FFF2-40B4-BE49-F238E27FC236}">
                <a16:creationId xmlns:a16="http://schemas.microsoft.com/office/drawing/2014/main" id="{52EE3F21-03A4-453C-89EC-65B06201A52C}"/>
              </a:ext>
            </a:extLst>
          </p:cNvPr>
          <p:cNvSpPr/>
          <p:nvPr/>
        </p:nvSpPr>
        <p:spPr>
          <a:xfrm rot="16200000">
            <a:off x="2689944" y="4671907"/>
            <a:ext cx="462287" cy="195473"/>
          </a:xfrm>
          <a:prstGeom prst="triangle">
            <a:avLst/>
          </a:prstGeom>
          <a:solidFill>
            <a:schemeClr val="accent6">
              <a:lumMod val="20000"/>
              <a:lumOff val="80000"/>
            </a:schemeClr>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5" name="Rectangle 4">
            <a:extLst>
              <a:ext uri="{FF2B5EF4-FFF2-40B4-BE49-F238E27FC236}">
                <a16:creationId xmlns:a16="http://schemas.microsoft.com/office/drawing/2014/main" id="{FF036813-63B1-4718-AC6C-364964254D2C}"/>
              </a:ext>
            </a:extLst>
          </p:cNvPr>
          <p:cNvSpPr/>
          <p:nvPr/>
        </p:nvSpPr>
        <p:spPr>
          <a:xfrm>
            <a:off x="3148636" y="3450565"/>
            <a:ext cx="2182483" cy="2346385"/>
          </a:xfrm>
          <a:prstGeom prst="rect">
            <a:avLst/>
          </a:prstGeom>
          <a:noFill/>
          <a:ln w="6350">
            <a:solidFill>
              <a:schemeClr val="tx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4" name="Rectangle 13">
            <a:extLst>
              <a:ext uri="{FF2B5EF4-FFF2-40B4-BE49-F238E27FC236}">
                <a16:creationId xmlns:a16="http://schemas.microsoft.com/office/drawing/2014/main" id="{0CD5CD55-F28F-41CF-9C2F-02D5BBEC1ACB}"/>
              </a:ext>
            </a:extLst>
          </p:cNvPr>
          <p:cNvSpPr/>
          <p:nvPr/>
        </p:nvSpPr>
        <p:spPr>
          <a:xfrm>
            <a:off x="4011277" y="2238376"/>
            <a:ext cx="2419709" cy="1091420"/>
          </a:xfrm>
          <a:prstGeom prst="rect">
            <a:avLst/>
          </a:prstGeom>
          <a:noFill/>
          <a:ln w="6350">
            <a:solidFill>
              <a:schemeClr val="tx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5" name="Rectangle: Rounded Corners 14">
            <a:extLst>
              <a:ext uri="{FF2B5EF4-FFF2-40B4-BE49-F238E27FC236}">
                <a16:creationId xmlns:a16="http://schemas.microsoft.com/office/drawing/2014/main" id="{AF277B42-8573-4C1F-95C9-96A96CE1AA9C}"/>
              </a:ext>
            </a:extLst>
          </p:cNvPr>
          <p:cNvSpPr/>
          <p:nvPr/>
        </p:nvSpPr>
        <p:spPr>
          <a:xfrm>
            <a:off x="6797446" y="2189161"/>
            <a:ext cx="1987777" cy="2458340"/>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Video and audio </a:t>
            </a:r>
            <a:r>
              <a:rPr lang="en-GB" sz="1100" dirty="0">
                <a:solidFill>
                  <a:schemeClr val="tx1"/>
                </a:solidFill>
              </a:rPr>
              <a:t>are the most commonly produced formats of live-to-digital content.</a:t>
            </a:r>
          </a:p>
          <a:p>
            <a:endParaRPr lang="en-GB" sz="1100" dirty="0">
              <a:solidFill>
                <a:schemeClr val="tx1"/>
              </a:solidFill>
            </a:endParaRPr>
          </a:p>
          <a:p>
            <a:r>
              <a:rPr lang="en-GB" sz="1100" dirty="0">
                <a:solidFill>
                  <a:schemeClr val="tx1"/>
                </a:solidFill>
              </a:rPr>
              <a:t>Altogether, 96% have created either video or audio live-to-digital</a:t>
            </a:r>
          </a:p>
          <a:p>
            <a:endParaRPr lang="en-GB" sz="1100" dirty="0">
              <a:solidFill>
                <a:schemeClr val="tx1"/>
              </a:solidFill>
            </a:endParaRPr>
          </a:p>
          <a:p>
            <a:r>
              <a:rPr lang="en-GB" sz="1100" dirty="0">
                <a:solidFill>
                  <a:schemeClr val="tx1"/>
                </a:solidFill>
              </a:rPr>
              <a:t>Audio is the most common format for visual arts and literature organisations, as well as for music.</a:t>
            </a:r>
          </a:p>
          <a:p>
            <a:endParaRPr lang="en-GB" sz="1100" dirty="0">
              <a:solidFill>
                <a:schemeClr val="tx1"/>
              </a:solidFill>
            </a:endParaRPr>
          </a:p>
        </p:txBody>
      </p:sp>
      <p:sp>
        <p:nvSpPr>
          <p:cNvPr id="16" name="Rectangle: Rounded Corners 15">
            <a:extLst>
              <a:ext uri="{FF2B5EF4-FFF2-40B4-BE49-F238E27FC236}">
                <a16:creationId xmlns:a16="http://schemas.microsoft.com/office/drawing/2014/main" id="{E882D490-113B-4270-A1EA-E31ED721BAE9}"/>
              </a:ext>
            </a:extLst>
          </p:cNvPr>
          <p:cNvSpPr/>
          <p:nvPr/>
        </p:nvSpPr>
        <p:spPr>
          <a:xfrm>
            <a:off x="425659" y="2189160"/>
            <a:ext cx="2363955" cy="3888329"/>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spcAft>
                <a:spcPts val="600"/>
              </a:spcAft>
            </a:pPr>
            <a:r>
              <a:rPr lang="en-GB" sz="1100" dirty="0">
                <a:solidFill>
                  <a:schemeClr val="tx1"/>
                </a:solidFill>
              </a:rPr>
              <a:t>360 degree video, VR and AR are less common, but </a:t>
            </a:r>
            <a:r>
              <a:rPr lang="en-GB" sz="1100" b="1" dirty="0">
                <a:solidFill>
                  <a:schemeClr val="accent1"/>
                </a:solidFill>
              </a:rPr>
              <a:t>some organisations are experimenting </a:t>
            </a:r>
            <a:r>
              <a:rPr lang="en-GB" sz="1100" dirty="0">
                <a:solidFill>
                  <a:schemeClr val="tx1"/>
                </a:solidFill>
              </a:rPr>
              <a:t>in this area. Examples include: </a:t>
            </a:r>
          </a:p>
          <a:p>
            <a:pPr marL="171450" indent="-171450">
              <a:buFont typeface="Arial" panose="020B0604020202020204" pitchFamily="34" charset="0"/>
              <a:buChar char="•"/>
            </a:pPr>
            <a:r>
              <a:rPr lang="en-GB" sz="1100" dirty="0">
                <a:solidFill>
                  <a:schemeClr val="tx1"/>
                </a:solidFill>
              </a:rPr>
              <a:t>Liverpool Biennial’s augmented reality app, </a:t>
            </a:r>
            <a:r>
              <a:rPr lang="en-GB" sz="1100" i="1" dirty="0">
                <a:solidFill>
                  <a:schemeClr val="tx1"/>
                </a:solidFill>
                <a:hlinkClick r:id="rId3"/>
              </a:rPr>
              <a:t>Dazzle It</a:t>
            </a:r>
            <a:r>
              <a:rPr lang="en-GB" sz="1100" dirty="0">
                <a:solidFill>
                  <a:schemeClr val="tx1"/>
                </a:solidFill>
              </a:rPr>
              <a:t>, which allows you to wrap images around a 3D model using augmented reality</a:t>
            </a:r>
          </a:p>
          <a:p>
            <a:endParaRPr lang="en-GB" sz="1100" dirty="0">
              <a:solidFill>
                <a:schemeClr val="tx1"/>
              </a:solidFill>
            </a:endParaRPr>
          </a:p>
          <a:p>
            <a:pPr marL="171450" indent="-171450">
              <a:buFont typeface="Arial" panose="020B0604020202020204" pitchFamily="34" charset="0"/>
              <a:buChar char="•"/>
            </a:pPr>
            <a:r>
              <a:rPr lang="en-GB" sz="1100" dirty="0">
                <a:solidFill>
                  <a:schemeClr val="tx1"/>
                </a:solidFill>
              </a:rPr>
              <a:t>English National Ballet’s  two-minute </a:t>
            </a:r>
            <a:r>
              <a:rPr lang="en-GB" sz="1100" dirty="0">
                <a:solidFill>
                  <a:schemeClr val="tx1"/>
                </a:solidFill>
                <a:hlinkClick r:id="rId4"/>
              </a:rPr>
              <a:t>immersive piece </a:t>
            </a:r>
            <a:r>
              <a:rPr lang="en-GB" sz="1100" dirty="0">
                <a:solidFill>
                  <a:schemeClr val="tx1"/>
                </a:solidFill>
              </a:rPr>
              <a:t>inspired by </a:t>
            </a:r>
            <a:r>
              <a:rPr lang="en-GB" sz="1100" dirty="0" err="1">
                <a:solidFill>
                  <a:schemeClr val="tx1"/>
                </a:solidFill>
              </a:rPr>
              <a:t>Akram</a:t>
            </a:r>
            <a:r>
              <a:rPr lang="en-GB" sz="1100" dirty="0">
                <a:solidFill>
                  <a:schemeClr val="tx1"/>
                </a:solidFill>
              </a:rPr>
              <a:t> Khan’s </a:t>
            </a:r>
            <a:r>
              <a:rPr lang="en-GB" sz="1100" i="1" dirty="0">
                <a:solidFill>
                  <a:schemeClr val="tx1"/>
                </a:solidFill>
              </a:rPr>
              <a:t>Giselle</a:t>
            </a:r>
            <a:r>
              <a:rPr lang="en-GB" sz="1100" dirty="0">
                <a:solidFill>
                  <a:schemeClr val="tx1"/>
                </a:solidFill>
              </a:rPr>
              <a:t> sees the lead principal, Tamara, performing around the viewer in 360 degrees leaving behind a 3D trail of light and dust which shows the course of her movements.</a:t>
            </a:r>
          </a:p>
        </p:txBody>
      </p:sp>
      <p:sp>
        <p:nvSpPr>
          <p:cNvPr id="17" name="Text Placeholder 5">
            <a:extLst>
              <a:ext uri="{FF2B5EF4-FFF2-40B4-BE49-F238E27FC236}">
                <a16:creationId xmlns:a16="http://schemas.microsoft.com/office/drawing/2014/main" id="{E2B29845-6410-4501-B179-5745E6E29396}"/>
              </a:ext>
            </a:extLst>
          </p:cNvPr>
          <p:cNvSpPr txBox="1">
            <a:spLocks/>
          </p:cNvSpPr>
          <p:nvPr/>
        </p:nvSpPr>
        <p:spPr>
          <a:xfrm>
            <a:off x="359997" y="6230349"/>
            <a:ext cx="8425226" cy="305606"/>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 </a:t>
            </a:r>
            <a:r>
              <a:rPr lang="en-GB" sz="800" b="1" dirty="0"/>
              <a:t>360 degree video </a:t>
            </a:r>
            <a:r>
              <a:rPr lang="en-GB" sz="800" dirty="0"/>
              <a:t>- video recordings where a view in every direction is recorded at the same time;  </a:t>
            </a:r>
            <a:r>
              <a:rPr lang="en-GB" sz="800" b="1" dirty="0"/>
              <a:t>Virtual Reality (VR)</a:t>
            </a:r>
            <a:r>
              <a:rPr lang="en-GB" sz="800" dirty="0"/>
              <a:t> – a computer-generated scenario that simulates a realistic experience; </a:t>
            </a:r>
            <a:r>
              <a:rPr lang="en-GB" sz="800" b="1" dirty="0"/>
              <a:t>Augmented Reality (AR)</a:t>
            </a:r>
            <a:r>
              <a:rPr lang="en-GB" sz="800" dirty="0"/>
              <a:t> – a technology that superimposes a computer-generated image on a user’s view of the real world</a:t>
            </a:r>
          </a:p>
        </p:txBody>
      </p:sp>
      <p:sp>
        <p:nvSpPr>
          <p:cNvPr id="18" name="Text Placeholder 5">
            <a:extLst>
              <a:ext uri="{FF2B5EF4-FFF2-40B4-BE49-F238E27FC236}">
                <a16:creationId xmlns:a16="http://schemas.microsoft.com/office/drawing/2014/main" id="{77549895-1907-42A1-9671-9637C3AEAD18}"/>
              </a:ext>
            </a:extLst>
          </p:cNvPr>
          <p:cNvSpPr txBox="1">
            <a:spLocks/>
          </p:cNvSpPr>
          <p:nvPr/>
        </p:nvSpPr>
        <p:spPr>
          <a:xfrm>
            <a:off x="2481738" y="2152646"/>
            <a:ext cx="251001" cy="305606"/>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600" dirty="0"/>
              <a:t>*</a:t>
            </a:r>
          </a:p>
        </p:txBody>
      </p:sp>
      <p:pic>
        <p:nvPicPr>
          <p:cNvPr id="19" name="Picture 6" descr="clouds, female, game">
            <a:extLst>
              <a:ext uri="{FF2B5EF4-FFF2-40B4-BE49-F238E27FC236}">
                <a16:creationId xmlns:a16="http://schemas.microsoft.com/office/drawing/2014/main" id="{AD9A6A1D-F256-4186-81DB-7E492E5FA64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313"/>
          <a:stretch/>
        </p:blipFill>
        <p:spPr bwMode="auto">
          <a:xfrm>
            <a:off x="6797446" y="4821389"/>
            <a:ext cx="2011380" cy="1149611"/>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3045381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43">
            <a:extLst>
              <a:ext uri="{FF2B5EF4-FFF2-40B4-BE49-F238E27FC236}">
                <a16:creationId xmlns:a16="http://schemas.microsoft.com/office/drawing/2014/main" id="{1957526C-EB27-4862-9FD5-8BA8BFA0AB56}"/>
              </a:ext>
            </a:extLst>
          </p:cNvPr>
          <p:cNvSpPr/>
          <p:nvPr/>
        </p:nvSpPr>
        <p:spPr>
          <a:xfrm>
            <a:off x="356639" y="4450022"/>
            <a:ext cx="4084554"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Objectives: </a:t>
            </a:r>
          </a:p>
          <a:p>
            <a:endParaRPr lang="en-GB" sz="1100" b="1" dirty="0">
              <a:solidFill>
                <a:schemeClr val="tx1"/>
              </a:solidFill>
              <a:cs typeface="Arial" charset="0"/>
            </a:endParaRPr>
          </a:p>
          <a:p>
            <a:pPr marL="171450" indent="-171450">
              <a:buFont typeface="Arial" panose="020B0604020202020204" pitchFamily="34" charset="0"/>
              <a:buChar char="•"/>
            </a:pPr>
            <a:r>
              <a:rPr lang="en-GB" sz="1100" b="1" dirty="0">
                <a:solidFill>
                  <a:schemeClr val="tx1"/>
                </a:solidFill>
                <a:cs typeface="Arial" charset="0"/>
              </a:rPr>
              <a:t>Reach</a:t>
            </a:r>
            <a:r>
              <a:rPr lang="en-GB" sz="1100" dirty="0">
                <a:solidFill>
                  <a:schemeClr val="tx1"/>
                </a:solidFill>
                <a:cs typeface="Arial" charset="0"/>
              </a:rPr>
              <a:t>: to extend the reach of the project to a wider and more diverse audience </a:t>
            </a:r>
          </a:p>
          <a:p>
            <a:pPr marL="171450" indent="-171450">
              <a:buFont typeface="Arial" panose="020B0604020202020204" pitchFamily="34" charset="0"/>
              <a:buChar char="•"/>
            </a:pPr>
            <a:endParaRPr lang="en-GB" sz="1100" dirty="0">
              <a:solidFill>
                <a:schemeClr val="tx1"/>
              </a:solidFill>
              <a:cs typeface="Arial" charset="0"/>
            </a:endParaRPr>
          </a:p>
          <a:p>
            <a:r>
              <a:rPr lang="en-GB" sz="1100" dirty="0">
                <a:solidFill>
                  <a:schemeClr val="tx1"/>
                </a:solidFill>
                <a:cs typeface="Arial" charset="0"/>
              </a:rPr>
              <a:t> </a:t>
            </a:r>
          </a:p>
          <a:p>
            <a:pPr marL="171450" indent="-171450">
              <a:buFont typeface="Arial" panose="020B0604020202020204" pitchFamily="34" charset="0"/>
              <a:buChar char="•"/>
            </a:pPr>
            <a:r>
              <a:rPr lang="en-GB" sz="1100" b="1" dirty="0">
                <a:solidFill>
                  <a:schemeClr val="tx1"/>
                </a:solidFill>
                <a:cs typeface="Arial" charset="0"/>
              </a:rPr>
              <a:t>Brand building: </a:t>
            </a:r>
            <a:r>
              <a:rPr lang="en-GB" sz="1100" dirty="0">
                <a:solidFill>
                  <a:schemeClr val="tx1"/>
                </a:solidFill>
                <a:cs typeface="Arial" charset="0"/>
              </a:rPr>
              <a:t>to raise awareness of Ex Cathedra and showcase the quality and range of their work </a:t>
            </a: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endParaRPr lang="en-GB" sz="1400" b="1" dirty="0">
              <a:solidFill>
                <a:srgbClr val="FF0000"/>
              </a:solidFill>
              <a:latin typeface="Century Gothic" pitchFamily="34" charset="0"/>
            </a:endParaRPr>
          </a:p>
        </p:txBody>
      </p:sp>
      <p:sp>
        <p:nvSpPr>
          <p:cNvPr id="45" name="Rounded Rectangle 43">
            <a:extLst>
              <a:ext uri="{FF2B5EF4-FFF2-40B4-BE49-F238E27FC236}">
                <a16:creationId xmlns:a16="http://schemas.microsoft.com/office/drawing/2014/main" id="{DDBEA8D1-3729-401D-9126-88E24E4B19BC}"/>
              </a:ext>
            </a:extLst>
          </p:cNvPr>
          <p:cNvSpPr/>
          <p:nvPr/>
        </p:nvSpPr>
        <p:spPr>
          <a:xfrm>
            <a:off x="358776" y="3715280"/>
            <a:ext cx="4068762"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GB" sz="1400" b="1" dirty="0">
              <a:solidFill>
                <a:srgbClr val="FF0000"/>
              </a:solidFill>
              <a:latin typeface="Century Gothic" pitchFamily="34" charset="0"/>
            </a:endParaRPr>
          </a:p>
        </p:txBody>
      </p:sp>
      <p:sp>
        <p:nvSpPr>
          <p:cNvPr id="5" name="Text Placeholder 4"/>
          <p:cNvSpPr>
            <a:spLocks noGrp="1"/>
          </p:cNvSpPr>
          <p:nvPr>
            <p:ph type="body" sz="quarter" idx="12"/>
          </p:nvPr>
        </p:nvSpPr>
        <p:spPr/>
        <p:txBody>
          <a:bodyPr/>
          <a:lstStyle/>
          <a:p>
            <a:r>
              <a:rPr lang="en-GB" dirty="0"/>
              <a:t>Case Study</a:t>
            </a:r>
          </a:p>
        </p:txBody>
      </p:sp>
      <p:sp>
        <p:nvSpPr>
          <p:cNvPr id="44" name="Rounded Rectangle 43"/>
          <p:cNvSpPr/>
          <p:nvPr/>
        </p:nvSpPr>
        <p:spPr>
          <a:xfrm>
            <a:off x="340907" y="2117715"/>
            <a:ext cx="4123143" cy="2229373"/>
          </a:xfrm>
          <a:prstGeom prst="roundRect">
            <a:avLst/>
          </a:prstGeom>
          <a:solidFill>
            <a:schemeClr val="bg2"/>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Project context: </a:t>
            </a:r>
          </a:p>
          <a:p>
            <a:r>
              <a:rPr lang="en-GB" sz="1100" dirty="0">
                <a:solidFill>
                  <a:schemeClr val="tx1"/>
                </a:solidFill>
              </a:rPr>
              <a:t>To commemorate the 400</a:t>
            </a:r>
            <a:r>
              <a:rPr lang="en-GB" sz="1100" baseline="30000" dirty="0">
                <a:solidFill>
                  <a:schemeClr val="tx1"/>
                </a:solidFill>
              </a:rPr>
              <a:t>th</a:t>
            </a:r>
            <a:r>
              <a:rPr lang="en-GB" sz="1100" dirty="0">
                <a:solidFill>
                  <a:schemeClr val="tx1"/>
                </a:solidFill>
              </a:rPr>
              <a:t> anniversary of Shakespeare’s death, Ex Cathedra reconstructed an 18</a:t>
            </a:r>
            <a:r>
              <a:rPr lang="en-GB" sz="1100" baseline="30000" dirty="0">
                <a:solidFill>
                  <a:schemeClr val="tx1"/>
                </a:solidFill>
              </a:rPr>
              <a:t>th</a:t>
            </a:r>
            <a:r>
              <a:rPr lang="en-GB" sz="1100" dirty="0">
                <a:solidFill>
                  <a:schemeClr val="tx1"/>
                </a:solidFill>
              </a:rPr>
              <a:t>-century Ode to Shakespeare and commissioned a 21</a:t>
            </a:r>
            <a:r>
              <a:rPr lang="en-GB" sz="1100" baseline="30000" dirty="0">
                <a:solidFill>
                  <a:schemeClr val="tx1"/>
                </a:solidFill>
              </a:rPr>
              <a:t>st</a:t>
            </a:r>
            <a:r>
              <a:rPr lang="en-GB" sz="1100" dirty="0">
                <a:solidFill>
                  <a:schemeClr val="tx1"/>
                </a:solidFill>
              </a:rPr>
              <a:t>-century counterpart. The first of six live performances in 2016 was at Holy Trinity Church in Stratford upon Avon. The audio was live-streamed on BBC Radio 3 and the video with Radio 3 audio was live-streamed on the BBC Arts website. After the event, it was available on iPlayer. </a:t>
            </a:r>
          </a:p>
          <a:p>
            <a:endParaRPr lang="en-GB" sz="1100" dirty="0">
              <a:solidFill>
                <a:schemeClr val="tx1"/>
              </a:solidFill>
            </a:endParaRPr>
          </a:p>
          <a:p>
            <a:r>
              <a:rPr lang="en-GB" sz="1100" dirty="0">
                <a:solidFill>
                  <a:schemeClr val="tx1"/>
                </a:solidFill>
              </a:rPr>
              <a:t>Four cameras and jib were used to capture the live performance for streaming</a:t>
            </a:r>
          </a:p>
          <a:p>
            <a:endParaRPr lang="en-GB" sz="1100" dirty="0">
              <a:solidFill>
                <a:schemeClr val="tx1"/>
              </a:solidFill>
            </a:endParaRPr>
          </a:p>
        </p:txBody>
      </p:sp>
      <p:sp>
        <p:nvSpPr>
          <p:cNvPr id="8" name="Rectangle: Rounded Corners 7">
            <a:extLst>
              <a:ext uri="{FF2B5EF4-FFF2-40B4-BE49-F238E27FC236}">
                <a16:creationId xmlns:a16="http://schemas.microsoft.com/office/drawing/2014/main" id="{5D049CF8-4F82-49FA-AF56-43EEDF6A9FFC}"/>
              </a:ext>
            </a:extLst>
          </p:cNvPr>
          <p:cNvSpPr/>
          <p:nvPr/>
        </p:nvSpPr>
        <p:spPr>
          <a:xfrm>
            <a:off x="372373" y="1450797"/>
            <a:ext cx="4091677" cy="616409"/>
          </a:xfrm>
          <a:prstGeom prst="roundRect">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i="1" dirty="0">
                <a:solidFill>
                  <a:schemeClr val="tx1"/>
                </a:solidFill>
                <a:cs typeface="Arial" charset="0"/>
              </a:rPr>
              <a:t>Birmingham-based Ex Cathedra is a leading UK choir with a focus on historically-informed performances and a track record for commissioning and premiering new work</a:t>
            </a:r>
          </a:p>
        </p:txBody>
      </p:sp>
      <p:sp>
        <p:nvSpPr>
          <p:cNvPr id="57" name="Title 1">
            <a:extLst>
              <a:ext uri="{FF2B5EF4-FFF2-40B4-BE49-F238E27FC236}">
                <a16:creationId xmlns:a16="http://schemas.microsoft.com/office/drawing/2014/main" id="{C33A9BF8-3DA6-4E32-81F1-7700E8AD420B}"/>
              </a:ext>
            </a:extLst>
          </p:cNvPr>
          <p:cNvSpPr>
            <a:spLocks noGrp="1"/>
          </p:cNvSpPr>
          <p:nvPr>
            <p:ph type="title"/>
          </p:nvPr>
        </p:nvSpPr>
        <p:spPr>
          <a:xfrm>
            <a:off x="360000" y="514975"/>
            <a:ext cx="8425225" cy="936000"/>
          </a:xfrm>
        </p:spPr>
        <p:txBody>
          <a:bodyPr/>
          <a:lstStyle/>
          <a:p>
            <a:r>
              <a:rPr lang="en-GB" b="1" dirty="0">
                <a:solidFill>
                  <a:schemeClr val="accent1"/>
                </a:solidFill>
              </a:rPr>
              <a:t>Music case study</a:t>
            </a:r>
            <a:r>
              <a:rPr lang="en-GB" dirty="0">
                <a:solidFill>
                  <a:schemeClr val="accent1"/>
                </a:solidFill>
              </a:rPr>
              <a:t>: </a:t>
            </a:r>
            <a:r>
              <a:rPr lang="en-GB" dirty="0"/>
              <a:t>Ex Cathedra - </a:t>
            </a:r>
            <a:r>
              <a:rPr lang="en-GB" i="1" dirty="0"/>
              <a:t>Shakespeare Odes </a:t>
            </a:r>
            <a:r>
              <a:rPr lang="en-GB" dirty="0"/>
              <a:t>(2016) </a:t>
            </a:r>
          </a:p>
        </p:txBody>
      </p:sp>
      <p:sp>
        <p:nvSpPr>
          <p:cNvPr id="12" name="Rectangle 11">
            <a:extLst>
              <a:ext uri="{FF2B5EF4-FFF2-40B4-BE49-F238E27FC236}">
                <a16:creationId xmlns:a16="http://schemas.microsoft.com/office/drawing/2014/main" id="{4192798E-0E96-474E-A0B6-9010D8A9D989}"/>
              </a:ext>
            </a:extLst>
          </p:cNvPr>
          <p:cNvSpPr/>
          <p:nvPr/>
        </p:nvSpPr>
        <p:spPr>
          <a:xfrm>
            <a:off x="4761373" y="5850137"/>
            <a:ext cx="785793" cy="261610"/>
          </a:xfrm>
          <a:prstGeom prst="rect">
            <a:avLst/>
          </a:prstGeom>
        </p:spPr>
        <p:txBody>
          <a:bodyPr wrap="none">
            <a:spAutoFit/>
          </a:bodyPr>
          <a:lstStyle/>
          <a:p>
            <a:r>
              <a:rPr lang="en-GB" sz="1100" b="1" dirty="0">
                <a:latin typeface="+mn-lt"/>
              </a:rPr>
              <a:t>Key stats</a:t>
            </a:r>
            <a:endParaRPr lang="en-GB" sz="1100" dirty="0">
              <a:latin typeface="+mn-lt"/>
            </a:endParaRPr>
          </a:p>
        </p:txBody>
      </p:sp>
      <p:cxnSp>
        <p:nvCxnSpPr>
          <p:cNvPr id="65" name="Straight Connector 64">
            <a:extLst>
              <a:ext uri="{FF2B5EF4-FFF2-40B4-BE49-F238E27FC236}">
                <a16:creationId xmlns:a16="http://schemas.microsoft.com/office/drawing/2014/main" id="{C0E1A1D6-1D70-4BAD-992F-38BE6B689942}"/>
              </a:ext>
            </a:extLst>
          </p:cNvPr>
          <p:cNvCxnSpPr>
            <a:cxnSpLocks/>
          </p:cNvCxnSpPr>
          <p:nvPr/>
        </p:nvCxnSpPr>
        <p:spPr>
          <a:xfrm>
            <a:off x="395288" y="4396452"/>
            <a:ext cx="8389937" cy="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a:extLst>
              <a:ext uri="{FF2B5EF4-FFF2-40B4-BE49-F238E27FC236}">
                <a16:creationId xmlns:a16="http://schemas.microsoft.com/office/drawing/2014/main" id="{427CA910-51E1-4ACB-8359-37978C994903}"/>
              </a:ext>
            </a:extLst>
          </p:cNvPr>
          <p:cNvCxnSpPr>
            <a:cxnSpLocks/>
          </p:cNvCxnSpPr>
          <p:nvPr/>
        </p:nvCxnSpPr>
        <p:spPr>
          <a:xfrm flipH="1">
            <a:off x="4572000" y="1221615"/>
            <a:ext cx="2" cy="546387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42" name="Rectangle: Rounded Corners 41">
            <a:extLst>
              <a:ext uri="{FF2B5EF4-FFF2-40B4-BE49-F238E27FC236}">
                <a16:creationId xmlns:a16="http://schemas.microsoft.com/office/drawing/2014/main" id="{7E6DA488-3419-4729-A921-7C70C4091201}"/>
              </a:ext>
            </a:extLst>
          </p:cNvPr>
          <p:cNvSpPr/>
          <p:nvPr/>
        </p:nvSpPr>
        <p:spPr>
          <a:xfrm>
            <a:off x="4757556" y="6087705"/>
            <a:ext cx="4076617" cy="657601"/>
          </a:xfrm>
          <a:prstGeom prst="roundRect">
            <a:avLst/>
          </a:prstGeom>
          <a:solidFill>
            <a:schemeClr val="accent1">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61" name="Rounded Rectangle 43">
            <a:extLst>
              <a:ext uri="{FF2B5EF4-FFF2-40B4-BE49-F238E27FC236}">
                <a16:creationId xmlns:a16="http://schemas.microsoft.com/office/drawing/2014/main" id="{175A0357-7C19-43FD-B825-13FDEB2B772D}"/>
              </a:ext>
            </a:extLst>
          </p:cNvPr>
          <p:cNvSpPr/>
          <p:nvPr/>
        </p:nvSpPr>
        <p:spPr>
          <a:xfrm>
            <a:off x="4695691" y="4450022"/>
            <a:ext cx="4084554"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Impact:</a:t>
            </a:r>
          </a:p>
          <a:p>
            <a:pPr marL="171450" indent="-171450">
              <a:buFont typeface="Arial" panose="020B0604020202020204" pitchFamily="34" charset="0"/>
              <a:buChar char="•"/>
            </a:pPr>
            <a:r>
              <a:rPr lang="en-GB" sz="1100" dirty="0">
                <a:solidFill>
                  <a:schemeClr val="tx1"/>
                </a:solidFill>
              </a:rPr>
              <a:t>Ex Cathedra were pleased with the additional reach achieved through the live stream of the performance</a:t>
            </a:r>
          </a:p>
          <a:p>
            <a:pPr marL="171450" indent="-171450">
              <a:buFont typeface="Arial" panose="020B0604020202020204" pitchFamily="34" charset="0"/>
              <a:buChar char="•"/>
            </a:pPr>
            <a:r>
              <a:rPr lang="en-GB" sz="1100" dirty="0">
                <a:solidFill>
                  <a:schemeClr val="tx1"/>
                </a:solidFill>
              </a:rPr>
              <a:t>Ex Cathedra were initially concerned that the live-stream might adversely affect ticket sales. However, this did not happen and instead, they found that the live-stream significantly extended reach beyond those who came to watch the live performance.</a:t>
            </a:r>
          </a:p>
          <a:p>
            <a:pPr marL="171450" indent="-171450">
              <a:buFont typeface="Arial" panose="020B0604020202020204" pitchFamily="34" charset="0"/>
              <a:buChar char="•"/>
            </a:pPr>
            <a:endParaRPr lang="en-GB" sz="1100" b="1" dirty="0">
              <a:solidFill>
                <a:schemeClr val="accent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endParaRPr lang="en-GB" sz="1400" b="1" dirty="0">
              <a:solidFill>
                <a:srgbClr val="FF0000"/>
              </a:solidFill>
              <a:latin typeface="Century Gothic" pitchFamily="34" charset="0"/>
            </a:endParaRPr>
          </a:p>
        </p:txBody>
      </p:sp>
      <p:sp>
        <p:nvSpPr>
          <p:cNvPr id="27" name="Rounded Rectangle 32">
            <a:extLst>
              <a:ext uri="{FF2B5EF4-FFF2-40B4-BE49-F238E27FC236}">
                <a16:creationId xmlns:a16="http://schemas.microsoft.com/office/drawing/2014/main" id="{2C9AD7EC-6BFA-497F-81D5-3AFFD8DC489F}"/>
              </a:ext>
            </a:extLst>
          </p:cNvPr>
          <p:cNvSpPr/>
          <p:nvPr/>
        </p:nvSpPr>
        <p:spPr>
          <a:xfrm>
            <a:off x="4740596" y="3297890"/>
            <a:ext cx="4198869" cy="996467"/>
          </a:xfrm>
          <a:prstGeom prst="roundRect">
            <a:avLst/>
          </a:prstGeom>
          <a:solidFill>
            <a:schemeClr val="accent6">
              <a:lumMod val="20000"/>
              <a:lumOff val="80000"/>
            </a:schemeClr>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pic>
        <p:nvPicPr>
          <p:cNvPr id="28" name="Content Placeholder 7">
            <a:extLst>
              <a:ext uri="{FF2B5EF4-FFF2-40B4-BE49-F238E27FC236}">
                <a16:creationId xmlns:a16="http://schemas.microsoft.com/office/drawing/2014/main" id="{64224955-F6B6-4C8C-85DA-68A04A046E05}"/>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58871" y="3408828"/>
            <a:ext cx="455905" cy="350443"/>
          </a:xfrm>
          <a:prstGeom prst="rect">
            <a:avLst/>
          </a:prstGeom>
          <a:noFill/>
          <a:ln w="9525">
            <a:noFill/>
            <a:miter lim="800000"/>
            <a:headEnd/>
            <a:tailEnd/>
          </a:ln>
        </p:spPr>
      </p:pic>
      <p:sp>
        <p:nvSpPr>
          <p:cNvPr id="29" name="TextBox 28">
            <a:extLst>
              <a:ext uri="{FF2B5EF4-FFF2-40B4-BE49-F238E27FC236}">
                <a16:creationId xmlns:a16="http://schemas.microsoft.com/office/drawing/2014/main" id="{572F03B3-C634-4264-9104-706D2D3388CA}"/>
              </a:ext>
            </a:extLst>
          </p:cNvPr>
          <p:cNvSpPr txBox="1"/>
          <p:nvPr/>
        </p:nvSpPr>
        <p:spPr>
          <a:xfrm>
            <a:off x="5433051" y="3332953"/>
            <a:ext cx="3431741" cy="926339"/>
          </a:xfrm>
          <a:prstGeom prst="rect">
            <a:avLst/>
          </a:prstGeom>
          <a:noFill/>
        </p:spPr>
        <p:txBody>
          <a:bodyPr wrap="square" lIns="18000" tIns="18000" rIns="18000" bIns="18000" rtlCol="0">
            <a:spAutoFit/>
          </a:bodyPr>
          <a:lstStyle/>
          <a:p>
            <a:pPr>
              <a:spcAft>
                <a:spcPts val="400"/>
              </a:spcAft>
            </a:pPr>
            <a:r>
              <a:rPr lang="en-GB" sz="1100" dirty="0">
                <a:latin typeface="+mn-lt"/>
              </a:rPr>
              <a:t>It was quite an expensive project to undertake. </a:t>
            </a:r>
            <a:r>
              <a:rPr lang="en-GB" sz="1100" b="1" dirty="0">
                <a:solidFill>
                  <a:schemeClr val="accent1"/>
                </a:solidFill>
                <a:latin typeface="+mn-lt"/>
              </a:rPr>
              <a:t>It would not be something that an organisation of our size would necessarily be able to repeat without funding</a:t>
            </a:r>
            <a:r>
              <a:rPr lang="en-GB" sz="1100" dirty="0">
                <a:latin typeface="+mn-lt"/>
              </a:rPr>
              <a:t>, simply because of the cost </a:t>
            </a:r>
          </a:p>
          <a:p>
            <a:pPr algn="r">
              <a:spcAft>
                <a:spcPts val="400"/>
              </a:spcAft>
            </a:pPr>
            <a:r>
              <a:rPr lang="en-GB" sz="1000" dirty="0">
                <a:latin typeface="+mn-lt"/>
              </a:rPr>
              <a:t>- Peter Trethewey, General Manager</a:t>
            </a:r>
          </a:p>
        </p:txBody>
      </p:sp>
      <p:pic>
        <p:nvPicPr>
          <p:cNvPr id="37" name="Picture 36">
            <a:extLst>
              <a:ext uri="{FF2B5EF4-FFF2-40B4-BE49-F238E27FC236}">
                <a16:creationId xmlns:a16="http://schemas.microsoft.com/office/drawing/2014/main" id="{62B8DD06-3EF8-4438-A68F-6C7FA9AEFB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7612"/>
          <a:stretch/>
        </p:blipFill>
        <p:spPr>
          <a:xfrm>
            <a:off x="4781250" y="6034136"/>
            <a:ext cx="584345" cy="364562"/>
          </a:xfrm>
          <a:prstGeom prst="rect">
            <a:avLst/>
          </a:prstGeom>
        </p:spPr>
      </p:pic>
      <p:sp>
        <p:nvSpPr>
          <p:cNvPr id="39" name="TextBox 38"/>
          <p:cNvSpPr txBox="1"/>
          <p:nvPr/>
        </p:nvSpPr>
        <p:spPr>
          <a:xfrm>
            <a:off x="5813044" y="6131302"/>
            <a:ext cx="1026987" cy="590349"/>
          </a:xfrm>
          <a:prstGeom prst="rect">
            <a:avLst/>
          </a:prstGeom>
          <a:noFill/>
        </p:spPr>
        <p:txBody>
          <a:bodyPr wrap="square" lIns="18000" tIns="18000" rIns="18000" bIns="18000" rtlCol="0">
            <a:spAutoFit/>
          </a:bodyPr>
          <a:lstStyle/>
          <a:p>
            <a:r>
              <a:rPr lang="en-GB" sz="900" b="1" dirty="0">
                <a:solidFill>
                  <a:schemeClr val="accent1"/>
                </a:solidFill>
                <a:latin typeface="+mj-lt"/>
              </a:rPr>
              <a:t>29,000 </a:t>
            </a:r>
            <a:r>
              <a:rPr lang="en-GB" sz="900" dirty="0">
                <a:latin typeface="+mj-lt"/>
              </a:rPr>
              <a:t>people overall watched, listened or took part</a:t>
            </a:r>
            <a:endParaRPr lang="en-GB" sz="900" b="1" dirty="0">
              <a:latin typeface="+mj-lt"/>
            </a:endParaRPr>
          </a:p>
        </p:txBody>
      </p:sp>
      <p:sp>
        <p:nvSpPr>
          <p:cNvPr id="41" name="TextBox 40"/>
          <p:cNvSpPr txBox="1"/>
          <p:nvPr/>
        </p:nvSpPr>
        <p:spPr>
          <a:xfrm>
            <a:off x="7154091" y="6200551"/>
            <a:ext cx="660394" cy="451850"/>
          </a:xfrm>
          <a:prstGeom prst="rect">
            <a:avLst/>
          </a:prstGeom>
          <a:noFill/>
        </p:spPr>
        <p:txBody>
          <a:bodyPr wrap="square" lIns="18000" tIns="18000" rIns="18000" bIns="18000" rtlCol="0">
            <a:spAutoFit/>
          </a:bodyPr>
          <a:lstStyle/>
          <a:p>
            <a:r>
              <a:rPr lang="en-GB" sz="900" b="1" dirty="0">
                <a:solidFill>
                  <a:schemeClr val="accent1"/>
                </a:solidFill>
                <a:latin typeface="+mj-lt"/>
              </a:rPr>
              <a:t>12,120 </a:t>
            </a:r>
            <a:r>
              <a:rPr lang="en-GB" sz="900" dirty="0">
                <a:latin typeface="+mj-lt"/>
              </a:rPr>
              <a:t>views on iPlayer</a:t>
            </a:r>
            <a:endParaRPr lang="en-GB" sz="900" b="1" dirty="0">
              <a:latin typeface="+mj-lt"/>
            </a:endParaRPr>
          </a:p>
        </p:txBody>
      </p:sp>
      <p:sp>
        <p:nvSpPr>
          <p:cNvPr id="46" name="TextBox 45"/>
          <p:cNvSpPr txBox="1"/>
          <p:nvPr/>
        </p:nvSpPr>
        <p:spPr>
          <a:xfrm>
            <a:off x="8128546" y="6131302"/>
            <a:ext cx="687262" cy="590349"/>
          </a:xfrm>
          <a:prstGeom prst="rect">
            <a:avLst/>
          </a:prstGeom>
          <a:noFill/>
        </p:spPr>
        <p:txBody>
          <a:bodyPr wrap="square" lIns="18000" tIns="18000" rIns="18000" bIns="18000" rtlCol="0">
            <a:spAutoFit/>
          </a:bodyPr>
          <a:lstStyle/>
          <a:p>
            <a:r>
              <a:rPr lang="en-GB" sz="900" b="1" dirty="0">
                <a:solidFill>
                  <a:schemeClr val="accent1"/>
                </a:solidFill>
                <a:latin typeface="+mj-lt"/>
              </a:rPr>
              <a:t>3,100 </a:t>
            </a:r>
            <a:r>
              <a:rPr lang="en-GB" sz="900" dirty="0">
                <a:latin typeface="+mj-lt"/>
              </a:rPr>
              <a:t>listeners on BBC Radio 3</a:t>
            </a:r>
            <a:endParaRPr lang="en-GB" sz="900" b="1" dirty="0">
              <a:latin typeface="+mj-lt"/>
            </a:endParaRPr>
          </a:p>
        </p:txBody>
      </p:sp>
      <p:pic>
        <p:nvPicPr>
          <p:cNvPr id="47" name="Picture 46">
            <a:extLst>
              <a:ext uri="{FF2B5EF4-FFF2-40B4-BE49-F238E27FC236}">
                <a16:creationId xmlns:a16="http://schemas.microsoft.com/office/drawing/2014/main" id="{303AA688-A4D9-4E0A-B2A6-65AE14C038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350"/>
          <a:stretch/>
        </p:blipFill>
        <p:spPr>
          <a:xfrm>
            <a:off x="5205532" y="6295746"/>
            <a:ext cx="455039" cy="389739"/>
          </a:xfrm>
          <a:prstGeom prst="rect">
            <a:avLst/>
          </a:prstGeom>
        </p:spPr>
      </p:pic>
      <p:pic>
        <p:nvPicPr>
          <p:cNvPr id="25" name="Picture 2" descr="rehearsals 46.jpg">
            <a:extLst>
              <a:ext uri="{FF2B5EF4-FFF2-40B4-BE49-F238E27FC236}">
                <a16:creationId xmlns:a16="http://schemas.microsoft.com/office/drawing/2014/main" id="{112B2B97-8C45-4089-95E0-DD17283B46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44" b="12964"/>
          <a:stretch/>
        </p:blipFill>
        <p:spPr bwMode="auto">
          <a:xfrm>
            <a:off x="5154269" y="1215823"/>
            <a:ext cx="3402549" cy="1714552"/>
          </a:xfrm>
          <a:prstGeom prst="roundRect">
            <a:avLst/>
          </a:prstGeom>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8380CD3-44B3-4035-9398-F1251E88E7B0}"/>
              </a:ext>
            </a:extLst>
          </p:cNvPr>
          <p:cNvSpPr txBox="1"/>
          <p:nvPr/>
        </p:nvSpPr>
        <p:spPr>
          <a:xfrm>
            <a:off x="5154269" y="2911444"/>
            <a:ext cx="3402535" cy="282573"/>
          </a:xfrm>
          <a:prstGeom prst="rect">
            <a:avLst/>
          </a:prstGeom>
          <a:noFill/>
        </p:spPr>
        <p:txBody>
          <a:bodyPr wrap="square" lIns="18000" tIns="18000" rIns="18000" bIns="18000" rtlCol="0">
            <a:spAutoFit/>
          </a:bodyPr>
          <a:lstStyle/>
          <a:p>
            <a:r>
              <a:rPr lang="en-GB" sz="800" dirty="0">
                <a:latin typeface="+mj-lt"/>
              </a:rPr>
              <a:t>Samuel West as David Garrick in Ex Cathedra’s performance of Shakespeare Odes at Holy Trinity Church, Stratford on Avon</a:t>
            </a:r>
          </a:p>
        </p:txBody>
      </p:sp>
    </p:spTree>
    <p:extLst>
      <p:ext uri="{BB962C8B-B14F-4D97-AF65-F5344CB8AC3E}">
        <p14:creationId xmlns:p14="http://schemas.microsoft.com/office/powerpoint/2010/main" val="1956343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358775" y="5380386"/>
            <a:ext cx="4210816" cy="1221291"/>
          </a:xfrm>
          <a:prstGeom prst="rect">
            <a:avLst/>
          </a:prstGeom>
          <a:noFill/>
        </p:spPr>
        <p:txBody>
          <a:bodyPr wrap="square" lIns="18000" tIns="18000" rIns="18000" bIns="18000" rtlCol="0">
            <a:spAutoFit/>
          </a:bodyPr>
          <a:lstStyle/>
          <a:p>
            <a:r>
              <a:rPr lang="en-GB" sz="1100" b="1" dirty="0">
                <a:solidFill>
                  <a:schemeClr val="accent1"/>
                </a:solidFill>
                <a:latin typeface="+mj-lt"/>
              </a:rPr>
              <a:t>Marketing: </a:t>
            </a:r>
            <a:r>
              <a:rPr lang="en-GB" sz="1100" dirty="0">
                <a:latin typeface="+mj-lt"/>
              </a:rPr>
              <a:t>BBC promoted the </a:t>
            </a:r>
            <a:r>
              <a:rPr lang="en-GB" sz="1100" i="1" dirty="0">
                <a:latin typeface="+mj-lt"/>
              </a:rPr>
              <a:t>Shakespeare Digital Festival </a:t>
            </a:r>
            <a:r>
              <a:rPr lang="en-GB" sz="1100" dirty="0">
                <a:latin typeface="+mj-lt"/>
              </a:rPr>
              <a:t>across all of its platforms. The BBC Arts website also promoted the Festival in the banner at the bottom of the homepage.</a:t>
            </a:r>
          </a:p>
          <a:p>
            <a:endParaRPr lang="en-GB" sz="1100" dirty="0">
              <a:latin typeface="+mj-lt"/>
            </a:endParaRPr>
          </a:p>
          <a:p>
            <a:r>
              <a:rPr lang="en-GB" sz="1100" dirty="0">
                <a:latin typeface="+mj-lt"/>
              </a:rPr>
              <a:t>Ex Cathedra marketed their 6 performances and the live streams directly to audiences via its website, email newsletters and social media.</a:t>
            </a:r>
          </a:p>
        </p:txBody>
      </p:sp>
      <p:sp>
        <p:nvSpPr>
          <p:cNvPr id="45" name="Rounded Rectangle 43">
            <a:extLst>
              <a:ext uri="{FF2B5EF4-FFF2-40B4-BE49-F238E27FC236}">
                <a16:creationId xmlns:a16="http://schemas.microsoft.com/office/drawing/2014/main" id="{DDBEA8D1-3729-401D-9126-88E24E4B19BC}"/>
              </a:ext>
            </a:extLst>
          </p:cNvPr>
          <p:cNvSpPr/>
          <p:nvPr/>
        </p:nvSpPr>
        <p:spPr>
          <a:xfrm>
            <a:off x="358776" y="3715280"/>
            <a:ext cx="4068762"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GB" sz="1400" b="1" dirty="0">
              <a:solidFill>
                <a:srgbClr val="FF0000"/>
              </a:solidFill>
              <a:latin typeface="Century Gothic" pitchFamily="34" charset="0"/>
            </a:endParaRPr>
          </a:p>
        </p:txBody>
      </p:sp>
      <p:sp>
        <p:nvSpPr>
          <p:cNvPr id="5" name="Text Placeholder 4"/>
          <p:cNvSpPr>
            <a:spLocks noGrp="1"/>
          </p:cNvSpPr>
          <p:nvPr>
            <p:ph type="body" sz="quarter" idx="12"/>
          </p:nvPr>
        </p:nvSpPr>
        <p:spPr/>
        <p:txBody>
          <a:bodyPr/>
          <a:lstStyle/>
          <a:p>
            <a:r>
              <a:rPr lang="en-GB" dirty="0"/>
              <a:t>Case Study</a:t>
            </a:r>
          </a:p>
        </p:txBody>
      </p:sp>
      <p:sp>
        <p:nvSpPr>
          <p:cNvPr id="20" name="TextBox 19"/>
          <p:cNvSpPr txBox="1"/>
          <p:nvPr/>
        </p:nvSpPr>
        <p:spPr>
          <a:xfrm>
            <a:off x="362982" y="4436593"/>
            <a:ext cx="4149339" cy="374906"/>
          </a:xfrm>
          <a:prstGeom prst="rect">
            <a:avLst/>
          </a:prstGeom>
          <a:noFill/>
        </p:spPr>
        <p:txBody>
          <a:bodyPr wrap="square" lIns="18000" tIns="18000" rIns="18000" bIns="18000" rtlCol="0">
            <a:spAutoFit/>
          </a:bodyPr>
          <a:lstStyle/>
          <a:p>
            <a:r>
              <a:rPr lang="en-GB" sz="1100" b="1" dirty="0">
                <a:solidFill>
                  <a:schemeClr val="accent1"/>
                </a:solidFill>
                <a:latin typeface="+mj-lt"/>
              </a:rPr>
              <a:t>Distribution channels:</a:t>
            </a:r>
          </a:p>
          <a:p>
            <a:endParaRPr lang="en-GB" sz="1100" b="1" dirty="0">
              <a:solidFill>
                <a:schemeClr val="accent1"/>
              </a:solidFill>
              <a:latin typeface="+mj-lt"/>
            </a:endParaRPr>
          </a:p>
        </p:txBody>
      </p:sp>
      <p:sp>
        <p:nvSpPr>
          <p:cNvPr id="57" name="Title 1">
            <a:extLst>
              <a:ext uri="{FF2B5EF4-FFF2-40B4-BE49-F238E27FC236}">
                <a16:creationId xmlns:a16="http://schemas.microsoft.com/office/drawing/2014/main" id="{C33A9BF8-3DA6-4E32-81F1-7700E8AD420B}"/>
              </a:ext>
            </a:extLst>
          </p:cNvPr>
          <p:cNvSpPr>
            <a:spLocks noGrp="1"/>
          </p:cNvSpPr>
          <p:nvPr>
            <p:ph type="title"/>
          </p:nvPr>
        </p:nvSpPr>
        <p:spPr>
          <a:xfrm>
            <a:off x="356979" y="504059"/>
            <a:ext cx="8425225" cy="936000"/>
          </a:xfrm>
        </p:spPr>
        <p:txBody>
          <a:bodyPr/>
          <a:lstStyle/>
          <a:p>
            <a:r>
              <a:rPr lang="en-GB" b="1" dirty="0">
                <a:solidFill>
                  <a:schemeClr val="accent1"/>
                </a:solidFill>
              </a:rPr>
              <a:t>Music case study</a:t>
            </a:r>
            <a:r>
              <a:rPr lang="en-GB" dirty="0">
                <a:solidFill>
                  <a:schemeClr val="accent1"/>
                </a:solidFill>
              </a:rPr>
              <a:t>: </a:t>
            </a:r>
            <a:r>
              <a:rPr lang="en-GB" dirty="0"/>
              <a:t>Ex Cathedra - </a:t>
            </a:r>
            <a:r>
              <a:rPr lang="en-GB" i="1" dirty="0"/>
              <a:t>Shakespeare Odes </a:t>
            </a:r>
            <a:r>
              <a:rPr lang="en-GB" dirty="0"/>
              <a:t>(2016) </a:t>
            </a:r>
          </a:p>
        </p:txBody>
      </p:sp>
      <p:cxnSp>
        <p:nvCxnSpPr>
          <p:cNvPr id="65" name="Straight Connector 64">
            <a:extLst>
              <a:ext uri="{FF2B5EF4-FFF2-40B4-BE49-F238E27FC236}">
                <a16:creationId xmlns:a16="http://schemas.microsoft.com/office/drawing/2014/main" id="{C0E1A1D6-1D70-4BAD-992F-38BE6B689942}"/>
              </a:ext>
            </a:extLst>
          </p:cNvPr>
          <p:cNvCxnSpPr>
            <a:cxnSpLocks/>
          </p:cNvCxnSpPr>
          <p:nvPr/>
        </p:nvCxnSpPr>
        <p:spPr>
          <a:xfrm>
            <a:off x="395288" y="4396452"/>
            <a:ext cx="8389937" cy="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a:extLst>
              <a:ext uri="{FF2B5EF4-FFF2-40B4-BE49-F238E27FC236}">
                <a16:creationId xmlns:a16="http://schemas.microsoft.com/office/drawing/2014/main" id="{427CA910-51E1-4ACB-8359-37978C994903}"/>
              </a:ext>
            </a:extLst>
          </p:cNvPr>
          <p:cNvCxnSpPr>
            <a:cxnSpLocks/>
            <a:stCxn id="57" idx="2"/>
          </p:cNvCxnSpPr>
          <p:nvPr/>
        </p:nvCxnSpPr>
        <p:spPr>
          <a:xfrm>
            <a:off x="4569592" y="1440059"/>
            <a:ext cx="9209" cy="5281216"/>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74" name="Rounded Rectangle 32">
            <a:extLst>
              <a:ext uri="{FF2B5EF4-FFF2-40B4-BE49-F238E27FC236}">
                <a16:creationId xmlns:a16="http://schemas.microsoft.com/office/drawing/2014/main" id="{620D703E-5CD4-45CD-AA79-DC90C55E22FC}"/>
              </a:ext>
            </a:extLst>
          </p:cNvPr>
          <p:cNvSpPr/>
          <p:nvPr/>
        </p:nvSpPr>
        <p:spPr>
          <a:xfrm>
            <a:off x="4715263" y="1518101"/>
            <a:ext cx="4054094" cy="2607878"/>
          </a:xfrm>
          <a:prstGeom prst="roundRect">
            <a:avLst/>
          </a:prstGeom>
          <a:solidFill>
            <a:schemeClr val="accent6">
              <a:lumMod val="20000"/>
              <a:lumOff val="80000"/>
            </a:schemeClr>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pic>
        <p:nvPicPr>
          <p:cNvPr id="75" name="Content Placeholder 7">
            <a:extLst>
              <a:ext uri="{FF2B5EF4-FFF2-40B4-BE49-F238E27FC236}">
                <a16:creationId xmlns:a16="http://schemas.microsoft.com/office/drawing/2014/main" id="{A4BC97D7-A6A7-4A58-8A03-5730D876333F}"/>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17233" y="1737162"/>
            <a:ext cx="455905" cy="350443"/>
          </a:xfrm>
          <a:prstGeom prst="rect">
            <a:avLst/>
          </a:prstGeom>
          <a:noFill/>
          <a:ln w="9525">
            <a:noFill/>
            <a:miter lim="800000"/>
            <a:headEnd/>
            <a:tailEnd/>
          </a:ln>
        </p:spPr>
      </p:pic>
      <p:sp>
        <p:nvSpPr>
          <p:cNvPr id="76" name="TextBox 75">
            <a:extLst>
              <a:ext uri="{FF2B5EF4-FFF2-40B4-BE49-F238E27FC236}">
                <a16:creationId xmlns:a16="http://schemas.microsoft.com/office/drawing/2014/main" id="{11A9210E-00FA-4560-B807-7A3654272C98}"/>
              </a:ext>
            </a:extLst>
          </p:cNvPr>
          <p:cNvSpPr txBox="1"/>
          <p:nvPr/>
        </p:nvSpPr>
        <p:spPr>
          <a:xfrm>
            <a:off x="5366338" y="1662405"/>
            <a:ext cx="3125886" cy="1052014"/>
          </a:xfrm>
          <a:prstGeom prst="rect">
            <a:avLst/>
          </a:prstGeom>
          <a:noFill/>
        </p:spPr>
        <p:txBody>
          <a:bodyPr wrap="square" lIns="18000" tIns="18000" rIns="18000" bIns="18000" rtlCol="0">
            <a:spAutoFit/>
          </a:bodyPr>
          <a:lstStyle/>
          <a:p>
            <a:pPr>
              <a:spcAft>
                <a:spcPts val="400"/>
              </a:spcAft>
            </a:pPr>
            <a:r>
              <a:rPr lang="en-GB" sz="1100" dirty="0">
                <a:latin typeface="+mj-lt"/>
              </a:rPr>
              <a:t>We sought </a:t>
            </a:r>
            <a:r>
              <a:rPr lang="en-GB" sz="1100" b="1" dirty="0">
                <a:solidFill>
                  <a:schemeClr val="accent1"/>
                </a:solidFill>
                <a:latin typeface="+mj-lt"/>
              </a:rPr>
              <a:t>advice from the BBC </a:t>
            </a:r>
            <a:r>
              <a:rPr lang="en-GB" sz="1100" dirty="0">
                <a:latin typeface="+mj-lt"/>
              </a:rPr>
              <a:t>about who to engage as visualisation director and camera operators as that’s not our area of expertise. We </a:t>
            </a:r>
            <a:r>
              <a:rPr lang="en-GB" sz="1100" b="1" dirty="0">
                <a:solidFill>
                  <a:schemeClr val="accent1"/>
                </a:solidFill>
                <a:latin typeface="+mj-lt"/>
              </a:rPr>
              <a:t>used a company external to the BBC</a:t>
            </a:r>
            <a:r>
              <a:rPr lang="en-GB" sz="1100" dirty="0">
                <a:latin typeface="+mj-lt"/>
              </a:rPr>
              <a:t> to provide all the camera equipment and crew.</a:t>
            </a:r>
            <a:endParaRPr lang="en-GB" sz="1100" b="1" dirty="0">
              <a:solidFill>
                <a:schemeClr val="accent1"/>
              </a:solidFill>
              <a:latin typeface="+mj-lt"/>
            </a:endParaRPr>
          </a:p>
        </p:txBody>
      </p:sp>
      <p:sp>
        <p:nvSpPr>
          <p:cNvPr id="77" name="TextBox 76">
            <a:extLst>
              <a:ext uri="{FF2B5EF4-FFF2-40B4-BE49-F238E27FC236}">
                <a16:creationId xmlns:a16="http://schemas.microsoft.com/office/drawing/2014/main" id="{ABE4283D-37E1-46EE-8BAA-691591DF3A0D}"/>
              </a:ext>
            </a:extLst>
          </p:cNvPr>
          <p:cNvSpPr txBox="1"/>
          <p:nvPr/>
        </p:nvSpPr>
        <p:spPr>
          <a:xfrm>
            <a:off x="300391" y="1376920"/>
            <a:ext cx="4269201" cy="1559846"/>
          </a:xfrm>
          <a:prstGeom prst="rect">
            <a:avLst/>
          </a:prstGeom>
          <a:noFill/>
        </p:spPr>
        <p:txBody>
          <a:bodyPr wrap="square" lIns="18000" tIns="18000" rIns="18000" bIns="18000" rtlCol="0">
            <a:spAutoFit/>
          </a:bodyPr>
          <a:lstStyle/>
          <a:p>
            <a:r>
              <a:rPr lang="en-GB" sz="1100" b="1" dirty="0">
                <a:solidFill>
                  <a:schemeClr val="accent1"/>
                </a:solidFill>
                <a:latin typeface="+mj-lt"/>
              </a:rPr>
              <a:t>Planning and partnerships: </a:t>
            </a:r>
          </a:p>
          <a:p>
            <a:r>
              <a:rPr lang="en-GB" sz="1100" dirty="0">
                <a:latin typeface="+mj-lt"/>
              </a:rPr>
              <a:t>The commissioning of the contemporary work was done in collaboration with The Shakespeare Birthplace Trust and The Shakespeare Institute.</a:t>
            </a:r>
          </a:p>
          <a:p>
            <a:endParaRPr lang="en-GB" sz="1100" dirty="0">
              <a:latin typeface="+mj-lt"/>
            </a:endParaRPr>
          </a:p>
          <a:p>
            <a:r>
              <a:rPr lang="en-GB" sz="1100" dirty="0">
                <a:latin typeface="+mj-lt"/>
              </a:rPr>
              <a:t>The visualisation was funded by British Council and Ex Cathedra worked with the BBC to advise on the employment of external contractors to direct, film and produce the production and provide equipment. </a:t>
            </a:r>
          </a:p>
        </p:txBody>
      </p:sp>
      <p:sp>
        <p:nvSpPr>
          <p:cNvPr id="49" name="TextBox 48">
            <a:extLst>
              <a:ext uri="{FF2B5EF4-FFF2-40B4-BE49-F238E27FC236}">
                <a16:creationId xmlns:a16="http://schemas.microsoft.com/office/drawing/2014/main" id="{524E2D2B-0B50-4520-A315-093F1BA74721}"/>
              </a:ext>
            </a:extLst>
          </p:cNvPr>
          <p:cNvSpPr txBox="1"/>
          <p:nvPr/>
        </p:nvSpPr>
        <p:spPr>
          <a:xfrm>
            <a:off x="324531" y="3238779"/>
            <a:ext cx="4054094" cy="205629"/>
          </a:xfrm>
          <a:prstGeom prst="rect">
            <a:avLst/>
          </a:prstGeom>
          <a:noFill/>
        </p:spPr>
        <p:txBody>
          <a:bodyPr wrap="square" lIns="18000" tIns="18000" rIns="18000" bIns="18000" rtlCol="0">
            <a:spAutoFit/>
          </a:bodyPr>
          <a:lstStyle/>
          <a:p>
            <a:r>
              <a:rPr lang="en-GB" sz="1100" b="1" dirty="0">
                <a:solidFill>
                  <a:schemeClr val="accent1"/>
                </a:solidFill>
                <a:latin typeface="+mj-lt"/>
              </a:rPr>
              <a:t>Lead time: </a:t>
            </a:r>
            <a:r>
              <a:rPr lang="en-GB" sz="1100" dirty="0">
                <a:latin typeface="+mn-lt"/>
              </a:rPr>
              <a:t>6 months</a:t>
            </a:r>
          </a:p>
        </p:txBody>
      </p:sp>
      <p:sp>
        <p:nvSpPr>
          <p:cNvPr id="50" name="Rectangle: Rounded Corners 49">
            <a:extLst>
              <a:ext uri="{FF2B5EF4-FFF2-40B4-BE49-F238E27FC236}">
                <a16:creationId xmlns:a16="http://schemas.microsoft.com/office/drawing/2014/main" id="{1BDD7382-D435-4E43-BB12-87A51DE348C3}"/>
              </a:ext>
            </a:extLst>
          </p:cNvPr>
          <p:cNvSpPr/>
          <p:nvPr/>
        </p:nvSpPr>
        <p:spPr>
          <a:xfrm>
            <a:off x="359998" y="3719856"/>
            <a:ext cx="991778" cy="614394"/>
          </a:xfrm>
          <a:prstGeom prst="roundRect">
            <a:avLst/>
          </a:prstGeom>
          <a:solidFill>
            <a:schemeClr val="accent1">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pic>
        <p:nvPicPr>
          <p:cNvPr id="52" name="Picture 51">
            <a:extLst>
              <a:ext uri="{FF2B5EF4-FFF2-40B4-BE49-F238E27FC236}">
                <a16:creationId xmlns:a16="http://schemas.microsoft.com/office/drawing/2014/main" id="{BA13F5A6-9A45-491A-B87C-91CFA64E1D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154"/>
          <a:stretch/>
        </p:blipFill>
        <p:spPr>
          <a:xfrm>
            <a:off x="324708" y="3845340"/>
            <a:ext cx="374575" cy="321557"/>
          </a:xfrm>
          <a:prstGeom prst="rect">
            <a:avLst/>
          </a:prstGeom>
        </p:spPr>
      </p:pic>
      <p:sp>
        <p:nvSpPr>
          <p:cNvPr id="54" name="Rectangle 53">
            <a:extLst>
              <a:ext uri="{FF2B5EF4-FFF2-40B4-BE49-F238E27FC236}">
                <a16:creationId xmlns:a16="http://schemas.microsoft.com/office/drawing/2014/main" id="{9918CAB0-F6BA-4606-8069-DE9E6681DBE7}"/>
              </a:ext>
            </a:extLst>
          </p:cNvPr>
          <p:cNvSpPr/>
          <p:nvPr/>
        </p:nvSpPr>
        <p:spPr>
          <a:xfrm>
            <a:off x="600260" y="3814097"/>
            <a:ext cx="783117" cy="400110"/>
          </a:xfrm>
          <a:prstGeom prst="rect">
            <a:avLst/>
          </a:prstGeom>
        </p:spPr>
        <p:txBody>
          <a:bodyPr wrap="square">
            <a:spAutoFit/>
          </a:bodyPr>
          <a:lstStyle/>
          <a:p>
            <a:pPr lvl="0"/>
            <a:r>
              <a:rPr lang="en-GB" sz="1000" dirty="0">
                <a:latin typeface="+mj-lt"/>
              </a:rPr>
              <a:t>c. £40,000</a:t>
            </a:r>
          </a:p>
        </p:txBody>
      </p:sp>
      <p:sp>
        <p:nvSpPr>
          <p:cNvPr id="55" name="Rectangle 54">
            <a:extLst>
              <a:ext uri="{FF2B5EF4-FFF2-40B4-BE49-F238E27FC236}">
                <a16:creationId xmlns:a16="http://schemas.microsoft.com/office/drawing/2014/main" id="{2B5F42F3-D0B7-44F8-8B47-EA43EF0A7505}"/>
              </a:ext>
            </a:extLst>
          </p:cNvPr>
          <p:cNvSpPr/>
          <p:nvPr/>
        </p:nvSpPr>
        <p:spPr>
          <a:xfrm>
            <a:off x="267377" y="3491718"/>
            <a:ext cx="489236" cy="261610"/>
          </a:xfrm>
          <a:prstGeom prst="rect">
            <a:avLst/>
          </a:prstGeom>
        </p:spPr>
        <p:txBody>
          <a:bodyPr wrap="none">
            <a:spAutoFit/>
          </a:bodyPr>
          <a:lstStyle/>
          <a:p>
            <a:r>
              <a:rPr lang="en-GB" sz="1100" b="1" dirty="0">
                <a:latin typeface="+mn-lt"/>
              </a:rPr>
              <a:t>Cost</a:t>
            </a:r>
            <a:endParaRPr lang="en-GB" sz="1100" dirty="0">
              <a:latin typeface="+mn-lt"/>
            </a:endParaRPr>
          </a:p>
        </p:txBody>
      </p:sp>
      <p:pic>
        <p:nvPicPr>
          <p:cNvPr id="41" name="Content Placeholder 7">
            <a:extLst>
              <a:ext uri="{FF2B5EF4-FFF2-40B4-BE49-F238E27FC236}">
                <a16:creationId xmlns:a16="http://schemas.microsoft.com/office/drawing/2014/main" id="{0083998E-67A1-4CCD-AA37-17B40B48FA6A}"/>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17233" y="2991150"/>
            <a:ext cx="455905" cy="350443"/>
          </a:xfrm>
          <a:prstGeom prst="rect">
            <a:avLst/>
          </a:prstGeom>
          <a:noFill/>
          <a:ln w="9525">
            <a:noFill/>
            <a:miter lim="800000"/>
            <a:headEnd/>
            <a:tailEnd/>
          </a:ln>
        </p:spPr>
      </p:pic>
      <p:sp>
        <p:nvSpPr>
          <p:cNvPr id="61" name="TextBox 60">
            <a:extLst>
              <a:ext uri="{FF2B5EF4-FFF2-40B4-BE49-F238E27FC236}">
                <a16:creationId xmlns:a16="http://schemas.microsoft.com/office/drawing/2014/main" id="{2A7899AD-6030-49E2-8370-9E91D99B6026}"/>
              </a:ext>
            </a:extLst>
          </p:cNvPr>
          <p:cNvSpPr txBox="1"/>
          <p:nvPr/>
        </p:nvSpPr>
        <p:spPr>
          <a:xfrm>
            <a:off x="5427044" y="2929803"/>
            <a:ext cx="3125885" cy="1123829"/>
          </a:xfrm>
          <a:prstGeom prst="rect">
            <a:avLst/>
          </a:prstGeom>
          <a:noFill/>
        </p:spPr>
        <p:txBody>
          <a:bodyPr wrap="square" lIns="18000" tIns="18000" rIns="18000" bIns="18000" rtlCol="0">
            <a:spAutoFit/>
          </a:bodyPr>
          <a:lstStyle/>
          <a:p>
            <a:pPr>
              <a:spcAft>
                <a:spcPts val="400"/>
              </a:spcAft>
            </a:pPr>
            <a:r>
              <a:rPr lang="en-GB" sz="1100" dirty="0">
                <a:latin typeface="+mj-lt"/>
              </a:rPr>
              <a:t>We would be interested in doing another live-to-digital project but I think it’s about finding the </a:t>
            </a:r>
            <a:r>
              <a:rPr lang="en-GB" sz="1100" b="1" dirty="0">
                <a:solidFill>
                  <a:schemeClr val="accent1"/>
                </a:solidFill>
                <a:latin typeface="+mj-lt"/>
              </a:rPr>
              <a:t>right project</a:t>
            </a:r>
            <a:r>
              <a:rPr lang="en-GB" sz="1100" dirty="0">
                <a:latin typeface="+mj-lt"/>
              </a:rPr>
              <a:t> and the </a:t>
            </a:r>
            <a:r>
              <a:rPr lang="en-GB" sz="1100" b="1" dirty="0">
                <a:solidFill>
                  <a:schemeClr val="accent1"/>
                </a:solidFill>
                <a:latin typeface="+mj-lt"/>
              </a:rPr>
              <a:t>right moment</a:t>
            </a:r>
            <a:r>
              <a:rPr lang="en-GB" sz="1100" dirty="0">
                <a:latin typeface="+mj-lt"/>
              </a:rPr>
              <a:t>. It’s also about </a:t>
            </a:r>
            <a:r>
              <a:rPr lang="en-GB" sz="1100" b="1" dirty="0">
                <a:solidFill>
                  <a:schemeClr val="accent1"/>
                </a:solidFill>
                <a:latin typeface="+mj-lt"/>
              </a:rPr>
              <a:t>having the right partners on board</a:t>
            </a:r>
            <a:endParaRPr lang="en-GB" sz="1000" b="1" dirty="0">
              <a:solidFill>
                <a:schemeClr val="accent1"/>
              </a:solidFill>
              <a:latin typeface="+mj-lt"/>
            </a:endParaRPr>
          </a:p>
          <a:p>
            <a:pPr algn="r">
              <a:spcAft>
                <a:spcPts val="400"/>
              </a:spcAft>
            </a:pPr>
            <a:r>
              <a:rPr lang="en-GB" sz="1000" dirty="0">
                <a:latin typeface="+mj-lt"/>
              </a:rPr>
              <a:t>- Peter Trethewey, General Manager</a:t>
            </a:r>
          </a:p>
          <a:p>
            <a:pPr>
              <a:spcAft>
                <a:spcPts val="400"/>
              </a:spcAft>
            </a:pPr>
            <a:endParaRPr lang="en-GB" sz="1000" dirty="0">
              <a:latin typeface="+mj-lt"/>
            </a:endParaRPr>
          </a:p>
        </p:txBody>
      </p:sp>
      <p:sp>
        <p:nvSpPr>
          <p:cNvPr id="25" name="Rectangle 24">
            <a:extLst>
              <a:ext uri="{FF2B5EF4-FFF2-40B4-BE49-F238E27FC236}">
                <a16:creationId xmlns:a16="http://schemas.microsoft.com/office/drawing/2014/main" id="{76962BB2-3FA4-44F5-9B2B-97FF5882BA1C}"/>
              </a:ext>
            </a:extLst>
          </p:cNvPr>
          <p:cNvSpPr/>
          <p:nvPr/>
        </p:nvSpPr>
        <p:spPr>
          <a:xfrm>
            <a:off x="1351776" y="3735192"/>
            <a:ext cx="3186768" cy="553998"/>
          </a:xfrm>
          <a:prstGeom prst="rect">
            <a:avLst/>
          </a:prstGeom>
        </p:spPr>
        <p:txBody>
          <a:bodyPr wrap="square">
            <a:spAutoFit/>
          </a:bodyPr>
          <a:lstStyle/>
          <a:p>
            <a:pPr lvl="0"/>
            <a:r>
              <a:rPr lang="en-GB" sz="1000" dirty="0">
                <a:latin typeface="+mj-lt"/>
              </a:rPr>
              <a:t>This was used to pay for a visualisation director, contracted camera operators and other crew needed to make the live stream possible</a:t>
            </a:r>
          </a:p>
        </p:txBody>
      </p:sp>
      <p:sp>
        <p:nvSpPr>
          <p:cNvPr id="26" name="TextBox 25">
            <a:extLst>
              <a:ext uri="{FF2B5EF4-FFF2-40B4-BE49-F238E27FC236}">
                <a16:creationId xmlns:a16="http://schemas.microsoft.com/office/drawing/2014/main" id="{AC5D6F3B-2FD8-4658-94E5-C45CF3481578}"/>
              </a:ext>
            </a:extLst>
          </p:cNvPr>
          <p:cNvSpPr txBox="1"/>
          <p:nvPr/>
        </p:nvSpPr>
        <p:spPr>
          <a:xfrm>
            <a:off x="4640900" y="4432070"/>
            <a:ext cx="4429430" cy="2236954"/>
          </a:xfrm>
          <a:prstGeom prst="rect">
            <a:avLst/>
          </a:prstGeom>
          <a:noFill/>
        </p:spPr>
        <p:txBody>
          <a:bodyPr wrap="square" lIns="18000" tIns="18000" rIns="18000" bIns="18000" rtlCol="0">
            <a:spAutoFit/>
          </a:bodyPr>
          <a:lstStyle/>
          <a:p>
            <a:r>
              <a:rPr lang="en-GB" sz="1100" b="1" dirty="0">
                <a:solidFill>
                  <a:schemeClr val="accent1"/>
                </a:solidFill>
                <a:latin typeface="+mj-lt"/>
              </a:rPr>
              <a:t>Key take outs and implications for organisations:</a:t>
            </a:r>
          </a:p>
          <a:p>
            <a:endParaRPr lang="en-GB" sz="1100" b="1" dirty="0">
              <a:solidFill>
                <a:schemeClr val="accent1"/>
              </a:solidFill>
              <a:latin typeface="+mj-lt"/>
            </a:endParaRPr>
          </a:p>
          <a:p>
            <a:pPr marL="171450" indent="-171450">
              <a:buFont typeface="Arial" panose="020B0604020202020204" pitchFamily="34" charset="0"/>
              <a:buChar char="•"/>
            </a:pPr>
            <a:r>
              <a:rPr lang="en-GB" sz="1100" b="1" dirty="0">
                <a:latin typeface="+mj-lt"/>
              </a:rPr>
              <a:t>Partnerships are key: </a:t>
            </a:r>
            <a:r>
              <a:rPr lang="en-GB" sz="1100" dirty="0">
                <a:latin typeface="+mj-lt"/>
              </a:rPr>
              <a:t>Working in partnership with other organisations such as broadcasters can help fill skills gaps e.g. technical knowledge about equipment and can also extend reach. </a:t>
            </a:r>
          </a:p>
          <a:p>
            <a:pPr marL="171450" indent="-171450">
              <a:buFont typeface="Arial" panose="020B0604020202020204" pitchFamily="34" charset="0"/>
              <a:buChar char="•"/>
            </a:pPr>
            <a:endParaRPr lang="en-GB" sz="1100" dirty="0">
              <a:latin typeface="+mj-lt"/>
            </a:endParaRPr>
          </a:p>
          <a:p>
            <a:pPr marL="171450" indent="-171450">
              <a:buFont typeface="Arial" panose="020B0604020202020204" pitchFamily="34" charset="0"/>
              <a:buChar char="•"/>
            </a:pPr>
            <a:r>
              <a:rPr lang="en-GB" sz="1100" b="1" dirty="0">
                <a:latin typeface="+mj-lt"/>
              </a:rPr>
              <a:t>Live-to-digital can really magnify an event:</a:t>
            </a:r>
            <a:r>
              <a:rPr lang="en-GB" sz="1100" dirty="0">
                <a:latin typeface="+mj-lt"/>
              </a:rPr>
              <a:t> Live-streaming can work particularly well if it is part of a wider festival / programme of events by reaching a far greater number of people than attend the</a:t>
            </a:r>
            <a:r>
              <a:rPr lang="en-GB" sz="1100" dirty="0">
                <a:solidFill>
                  <a:srgbClr val="FF0000"/>
                </a:solidFill>
                <a:latin typeface="+mj-lt"/>
              </a:rPr>
              <a:t> </a:t>
            </a:r>
            <a:r>
              <a:rPr lang="en-GB" sz="1100" dirty="0">
                <a:latin typeface="+mj-lt"/>
              </a:rPr>
              <a:t>‘real-world’ event</a:t>
            </a:r>
          </a:p>
          <a:p>
            <a:endParaRPr lang="en-GB" sz="1100" dirty="0">
              <a:latin typeface="+mj-lt"/>
            </a:endParaRPr>
          </a:p>
          <a:p>
            <a:endParaRPr lang="en-GB" sz="1100" b="1" dirty="0">
              <a:solidFill>
                <a:schemeClr val="accent1"/>
              </a:solidFill>
              <a:latin typeface="+mj-lt"/>
            </a:endParaRPr>
          </a:p>
        </p:txBody>
      </p:sp>
      <p:sp>
        <p:nvSpPr>
          <p:cNvPr id="3" name="Rectangle: Rounded Corners 2">
            <a:extLst>
              <a:ext uri="{FF2B5EF4-FFF2-40B4-BE49-F238E27FC236}">
                <a16:creationId xmlns:a16="http://schemas.microsoft.com/office/drawing/2014/main" id="{6A413D1E-A8D4-4017-8116-8D5D2591BCE7}"/>
              </a:ext>
            </a:extLst>
          </p:cNvPr>
          <p:cNvSpPr/>
          <p:nvPr/>
        </p:nvSpPr>
        <p:spPr>
          <a:xfrm>
            <a:off x="1383377" y="3727203"/>
            <a:ext cx="3078229" cy="607047"/>
          </a:xfrm>
          <a:prstGeom prst="roundRect">
            <a:avLst/>
          </a:prstGeom>
          <a:noFill/>
          <a:ln w="6350">
            <a:solidFill>
              <a:schemeClr val="accent1">
                <a:lumMod val="40000"/>
                <a:lumOff val="6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pic>
        <p:nvPicPr>
          <p:cNvPr id="29" name="Picture 28">
            <a:extLst>
              <a:ext uri="{FF2B5EF4-FFF2-40B4-BE49-F238E27FC236}">
                <a16:creationId xmlns:a16="http://schemas.microsoft.com/office/drawing/2014/main" id="{AFD5867F-086D-4594-86A2-43035DEA27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99" t="-988" r="-1699" b="14909"/>
          <a:stretch/>
        </p:blipFill>
        <p:spPr>
          <a:xfrm>
            <a:off x="318641" y="4673749"/>
            <a:ext cx="626272" cy="539091"/>
          </a:xfrm>
          <a:prstGeom prst="rect">
            <a:avLst/>
          </a:prstGeom>
        </p:spPr>
      </p:pic>
      <p:sp>
        <p:nvSpPr>
          <p:cNvPr id="31" name="TextBox 30">
            <a:extLst>
              <a:ext uri="{FF2B5EF4-FFF2-40B4-BE49-F238E27FC236}">
                <a16:creationId xmlns:a16="http://schemas.microsoft.com/office/drawing/2014/main" id="{38588071-3487-4F4C-9945-22A2100959FE}"/>
              </a:ext>
            </a:extLst>
          </p:cNvPr>
          <p:cNvSpPr txBox="1"/>
          <p:nvPr/>
        </p:nvSpPr>
        <p:spPr>
          <a:xfrm>
            <a:off x="1006196" y="4604723"/>
            <a:ext cx="1938964" cy="713460"/>
          </a:xfrm>
          <a:prstGeom prst="rect">
            <a:avLst/>
          </a:prstGeom>
          <a:noFill/>
        </p:spPr>
        <p:txBody>
          <a:bodyPr wrap="square" lIns="18000" tIns="18000" rIns="18000" bIns="18000" rtlCol="0">
            <a:spAutoFit/>
          </a:bodyPr>
          <a:lstStyle/>
          <a:p>
            <a:r>
              <a:rPr lang="en-GB" sz="1100" dirty="0">
                <a:latin typeface="+mj-lt"/>
              </a:rPr>
              <a:t>Live streamed on BBC Radio 3 and the BBC website as part of the Shakespeare Digital Festival</a:t>
            </a:r>
          </a:p>
        </p:txBody>
      </p:sp>
      <p:pic>
        <p:nvPicPr>
          <p:cNvPr id="32" name="Picture 31">
            <a:extLst>
              <a:ext uri="{FF2B5EF4-FFF2-40B4-BE49-F238E27FC236}">
                <a16:creationId xmlns:a16="http://schemas.microsoft.com/office/drawing/2014/main" id="{2835F024-0DCE-446A-A756-93152DB012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2504"/>
          <a:stretch/>
        </p:blipFill>
        <p:spPr>
          <a:xfrm>
            <a:off x="2896875" y="4728578"/>
            <a:ext cx="524536" cy="465750"/>
          </a:xfrm>
          <a:prstGeom prst="rect">
            <a:avLst/>
          </a:prstGeom>
        </p:spPr>
      </p:pic>
      <p:sp>
        <p:nvSpPr>
          <p:cNvPr id="33" name="TextBox 32">
            <a:extLst>
              <a:ext uri="{FF2B5EF4-FFF2-40B4-BE49-F238E27FC236}">
                <a16:creationId xmlns:a16="http://schemas.microsoft.com/office/drawing/2014/main" id="{65B49E44-ADD8-4576-A2F8-E9FC7726562E}"/>
              </a:ext>
            </a:extLst>
          </p:cNvPr>
          <p:cNvSpPr txBox="1"/>
          <p:nvPr/>
        </p:nvSpPr>
        <p:spPr>
          <a:xfrm>
            <a:off x="3513977" y="4604723"/>
            <a:ext cx="1113924" cy="713460"/>
          </a:xfrm>
          <a:prstGeom prst="rect">
            <a:avLst/>
          </a:prstGeom>
          <a:noFill/>
        </p:spPr>
        <p:txBody>
          <a:bodyPr wrap="square" lIns="18000" tIns="18000" rIns="18000" bIns="18000" rtlCol="0">
            <a:spAutoFit/>
          </a:bodyPr>
          <a:lstStyle/>
          <a:p>
            <a:r>
              <a:rPr lang="en-GB" sz="1100" dirty="0">
                <a:latin typeface="+mj-lt"/>
              </a:rPr>
              <a:t>Available on-demand for 6 months on iPlayer &amp; online</a:t>
            </a:r>
          </a:p>
        </p:txBody>
      </p:sp>
    </p:spTree>
    <p:extLst>
      <p:ext uri="{BB962C8B-B14F-4D97-AF65-F5344CB8AC3E}">
        <p14:creationId xmlns:p14="http://schemas.microsoft.com/office/powerpoint/2010/main" val="3580214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803B2A99-BC6B-4119-B6CB-1F24838DAAC9}"/>
              </a:ext>
            </a:extLst>
          </p:cNvPr>
          <p:cNvSpPr>
            <a:spLocks noGrp="1"/>
          </p:cNvSpPr>
          <p:nvPr>
            <p:ph type="body" sz="quarter" idx="11"/>
          </p:nvPr>
        </p:nvSpPr>
        <p:spPr>
          <a:xfrm>
            <a:off x="442729" y="1616704"/>
            <a:ext cx="8425226" cy="4321175"/>
          </a:xfrm>
        </p:spPr>
        <p:txBody>
          <a:bodyPr/>
          <a:lstStyle/>
          <a:p>
            <a:r>
              <a:rPr lang="en-GB" sz="1100" dirty="0"/>
              <a:t>Music, dance and opera </a:t>
            </a:r>
            <a:r>
              <a:rPr lang="en-GB" sz="1100" b="1" dirty="0">
                <a:solidFill>
                  <a:schemeClr val="accent1"/>
                </a:solidFill>
              </a:rPr>
              <a:t>have more formal and regular live-to-digital output </a:t>
            </a:r>
            <a:r>
              <a:rPr lang="en-GB" sz="1100" dirty="0"/>
              <a:t>than the non-performing arts and museums as they have a </a:t>
            </a:r>
            <a:r>
              <a:rPr lang="en-GB" sz="1100" b="1" dirty="0">
                <a:solidFill>
                  <a:schemeClr val="accent1"/>
                </a:solidFill>
              </a:rPr>
              <a:t>ready-made performance </a:t>
            </a:r>
            <a:r>
              <a:rPr lang="en-GB" sz="1100" dirty="0"/>
              <a:t>which naturally lends itself to video or audio capture </a:t>
            </a:r>
          </a:p>
          <a:p>
            <a:r>
              <a:rPr lang="en-GB" sz="1100" dirty="0"/>
              <a:t>Live-to-digital is </a:t>
            </a:r>
            <a:r>
              <a:rPr lang="en-GB" sz="1100" b="1" dirty="0">
                <a:solidFill>
                  <a:schemeClr val="accent1"/>
                </a:solidFill>
              </a:rPr>
              <a:t>well established for the larger opera, dance and music organisations </a:t>
            </a:r>
            <a:r>
              <a:rPr lang="en-GB" sz="1100" dirty="0"/>
              <a:t>e.g. The Royal Opera House and Glyndebourne, who use multiple channels including cinema, TV and online to transmit live and encore performances. The Royal Opera House and Glyndebourne have </a:t>
            </a:r>
            <a:r>
              <a:rPr lang="en-GB" sz="1100" b="1" dirty="0">
                <a:solidFill>
                  <a:schemeClr val="accent1"/>
                </a:solidFill>
              </a:rPr>
              <a:t>highly developed event cinema programmes</a:t>
            </a:r>
            <a:r>
              <a:rPr lang="en-GB" sz="1100" dirty="0"/>
              <a:t>. The Royal Opera House Live Cinema Season 2017/18, for instance, included 6 Royal Opera and 6 Royal Ballet productions screened live in cinemas across the world</a:t>
            </a:r>
          </a:p>
          <a:p>
            <a:r>
              <a:rPr lang="en-GB" sz="1100" dirty="0"/>
              <a:t>Dance and opera performances are also broadcast on BBC Four or Sky Arts e.g. </a:t>
            </a:r>
            <a:r>
              <a:rPr lang="en-GB" sz="1100" dirty="0">
                <a:hlinkClick r:id="rId2"/>
              </a:rPr>
              <a:t>Verdi’s </a:t>
            </a:r>
            <a:r>
              <a:rPr lang="en-GB" sz="1100" i="1" dirty="0">
                <a:hlinkClick r:id="rId2"/>
              </a:rPr>
              <a:t>Otello</a:t>
            </a:r>
            <a:r>
              <a:rPr lang="en-GB" sz="1100" dirty="0">
                <a:hlinkClick r:id="rId2"/>
              </a:rPr>
              <a:t> </a:t>
            </a:r>
            <a:r>
              <a:rPr lang="en-GB" sz="1100" dirty="0"/>
              <a:t>and </a:t>
            </a:r>
            <a:r>
              <a:rPr lang="en-GB" sz="1100" i="1" dirty="0">
                <a:hlinkClick r:id="rId3"/>
              </a:rPr>
              <a:t>BBC Young Dancer</a:t>
            </a:r>
            <a:r>
              <a:rPr lang="en-GB" sz="1100" i="1" dirty="0"/>
              <a:t> </a:t>
            </a:r>
            <a:r>
              <a:rPr lang="en-GB" sz="1100" dirty="0"/>
              <a:t>on BBC Four </a:t>
            </a:r>
          </a:p>
          <a:p>
            <a:r>
              <a:rPr lang="en-GB" sz="1100" dirty="0"/>
              <a:t>There is considerable </a:t>
            </a:r>
            <a:r>
              <a:rPr lang="en-GB" sz="1100" b="1" dirty="0">
                <a:solidFill>
                  <a:schemeClr val="accent1"/>
                </a:solidFill>
              </a:rPr>
              <a:t>reticence across the performing arts organisations we spoke to</a:t>
            </a:r>
            <a:r>
              <a:rPr lang="en-GB" sz="1100" dirty="0"/>
              <a:t> </a:t>
            </a:r>
            <a:r>
              <a:rPr lang="en-GB" sz="1100" b="1" dirty="0">
                <a:solidFill>
                  <a:schemeClr val="accent1"/>
                </a:solidFill>
              </a:rPr>
              <a:t>about giving away whole performances</a:t>
            </a:r>
            <a:r>
              <a:rPr lang="en-GB" sz="1100" dirty="0"/>
              <a:t> for free online, and rights issues restrict the amount of content which is readily available online. Consequently, full-length high quality performances are not regularly distributed through platforms like YouTube. That said, organisations like </a:t>
            </a:r>
            <a:r>
              <a:rPr lang="en-GB" sz="1100" dirty="0">
                <a:hlinkClick r:id="rId4"/>
              </a:rPr>
              <a:t>The Space</a:t>
            </a:r>
            <a:r>
              <a:rPr lang="en-GB" sz="1100" dirty="0"/>
              <a:t> and </a:t>
            </a:r>
            <a:r>
              <a:rPr lang="en-GB" sz="1100" dirty="0">
                <a:hlinkClick r:id="rId5"/>
              </a:rPr>
              <a:t>BBC Arts </a:t>
            </a:r>
            <a:r>
              <a:rPr lang="en-GB" sz="1100" dirty="0"/>
              <a:t>do facilitate the funding and dissemination of full live-to-digital performances through their respective YouTube channels and websites </a:t>
            </a:r>
          </a:p>
          <a:p>
            <a:r>
              <a:rPr lang="en-GB" sz="1100" b="1" dirty="0">
                <a:solidFill>
                  <a:schemeClr val="accent1"/>
                </a:solidFill>
              </a:rPr>
              <a:t>YouTube and Instagram feature a broad range of short dance and opera performances </a:t>
            </a:r>
            <a:r>
              <a:rPr lang="en-GB" sz="1100" dirty="0"/>
              <a:t>and clips from a diverse range of companies, for example </a:t>
            </a:r>
            <a:r>
              <a:rPr lang="en-GB" sz="1100" dirty="0">
                <a:hlinkClick r:id="rId6"/>
              </a:rPr>
              <a:t>Theo ‘Godson’ </a:t>
            </a:r>
            <a:r>
              <a:rPr lang="en-GB" sz="1100" dirty="0" err="1">
                <a:hlinkClick r:id="rId6"/>
              </a:rPr>
              <a:t>Oloyade</a:t>
            </a:r>
            <a:r>
              <a:rPr lang="en-GB" sz="1100" dirty="0">
                <a:hlinkClick r:id="rId6"/>
              </a:rPr>
              <a:t> – </a:t>
            </a:r>
            <a:r>
              <a:rPr lang="en-GB" sz="1100" i="1" dirty="0">
                <a:hlinkClick r:id="rId6"/>
              </a:rPr>
              <a:t>Hell’s Gate 7 </a:t>
            </a:r>
            <a:r>
              <a:rPr lang="en-GB" sz="1100" dirty="0"/>
              <a:t>at </a:t>
            </a:r>
            <a:r>
              <a:rPr lang="en-GB" sz="1100" dirty="0" err="1"/>
              <a:t>Breakin</a:t>
            </a:r>
            <a:r>
              <a:rPr lang="en-GB" sz="1100" dirty="0"/>
              <a:t>’ Convention (an international hip-hop dance festival) and Rambert’s</a:t>
            </a:r>
            <a:r>
              <a:rPr lang="en-GB" sz="1100" dirty="0">
                <a:hlinkClick r:id="rId7"/>
              </a:rPr>
              <a:t> performance of </a:t>
            </a:r>
            <a:r>
              <a:rPr lang="en-GB" sz="1100" i="1" dirty="0">
                <a:hlinkClick r:id="rId7"/>
              </a:rPr>
              <a:t>Goat</a:t>
            </a:r>
            <a:r>
              <a:rPr lang="en-GB" sz="1100" dirty="0"/>
              <a:t>. </a:t>
            </a:r>
          </a:p>
          <a:p>
            <a:endParaRPr lang="en-GB" sz="1100" dirty="0"/>
          </a:p>
          <a:p>
            <a:endParaRPr lang="en-GB" sz="1100" dirty="0"/>
          </a:p>
          <a:p>
            <a:endParaRPr lang="en-GB" dirty="0"/>
          </a:p>
          <a:p>
            <a:endParaRPr lang="en-GB" dirty="0"/>
          </a:p>
        </p:txBody>
      </p:sp>
      <p:sp>
        <p:nvSpPr>
          <p:cNvPr id="2" name="Title 1">
            <a:extLst>
              <a:ext uri="{FF2B5EF4-FFF2-40B4-BE49-F238E27FC236}">
                <a16:creationId xmlns:a16="http://schemas.microsoft.com/office/drawing/2014/main" id="{AAD76E4A-EAAF-4323-B742-320A21E029C0}"/>
              </a:ext>
            </a:extLst>
          </p:cNvPr>
          <p:cNvSpPr>
            <a:spLocks noGrp="1"/>
          </p:cNvSpPr>
          <p:nvPr>
            <p:ph type="title"/>
          </p:nvPr>
        </p:nvSpPr>
        <p:spPr>
          <a:xfrm>
            <a:off x="360000" y="514975"/>
            <a:ext cx="8507955" cy="936000"/>
          </a:xfrm>
        </p:spPr>
        <p:txBody>
          <a:bodyPr/>
          <a:lstStyle/>
          <a:p>
            <a:r>
              <a:rPr lang="en-GB" dirty="0"/>
              <a:t>Our expert interviews revealed live-to-digital is most developed in the performing arts</a:t>
            </a:r>
          </a:p>
        </p:txBody>
      </p:sp>
      <p:sp>
        <p:nvSpPr>
          <p:cNvPr id="3" name="Text Placeholder 2">
            <a:extLst>
              <a:ext uri="{FF2B5EF4-FFF2-40B4-BE49-F238E27FC236}">
                <a16:creationId xmlns:a16="http://schemas.microsoft.com/office/drawing/2014/main" id="{1A88D7A6-1B49-40DD-900E-FB3C71B3EFD6}"/>
              </a:ext>
            </a:extLst>
          </p:cNvPr>
          <p:cNvSpPr>
            <a:spLocks noGrp="1"/>
          </p:cNvSpPr>
          <p:nvPr>
            <p:ph type="body" sz="quarter" idx="12"/>
          </p:nvPr>
        </p:nvSpPr>
        <p:spPr>
          <a:xfrm>
            <a:off x="359998" y="0"/>
            <a:ext cx="3116447" cy="289424"/>
          </a:xfrm>
        </p:spPr>
        <p:txBody>
          <a:bodyPr/>
          <a:lstStyle/>
          <a:p>
            <a:r>
              <a:rPr lang="en-GB" dirty="0"/>
              <a:t>What is being created and how is it distributed?</a:t>
            </a:r>
          </a:p>
        </p:txBody>
      </p:sp>
      <p:sp>
        <p:nvSpPr>
          <p:cNvPr id="4" name="Text Placeholder 3">
            <a:extLst>
              <a:ext uri="{FF2B5EF4-FFF2-40B4-BE49-F238E27FC236}">
                <a16:creationId xmlns:a16="http://schemas.microsoft.com/office/drawing/2014/main" id="{38B98E55-4790-4475-BE8B-D64079192FE8}"/>
              </a:ext>
            </a:extLst>
          </p:cNvPr>
          <p:cNvSpPr>
            <a:spLocks noGrp="1"/>
          </p:cNvSpPr>
          <p:nvPr>
            <p:ph type="body" sz="quarter" idx="13"/>
          </p:nvPr>
        </p:nvSpPr>
        <p:spPr>
          <a:xfrm>
            <a:off x="359999" y="6610578"/>
            <a:ext cx="8425226" cy="247422"/>
          </a:xfrm>
        </p:spPr>
        <p:txBody>
          <a:bodyPr/>
          <a:lstStyle/>
          <a:p>
            <a:r>
              <a:rPr lang="en-GB" sz="800" dirty="0"/>
              <a:t>Source: expert interviews conducted by MTM </a:t>
            </a:r>
          </a:p>
        </p:txBody>
      </p:sp>
      <p:sp>
        <p:nvSpPr>
          <p:cNvPr id="11" name="Rounded Rectangle 7">
            <a:extLst>
              <a:ext uri="{FF2B5EF4-FFF2-40B4-BE49-F238E27FC236}">
                <a16:creationId xmlns:a16="http://schemas.microsoft.com/office/drawing/2014/main" id="{B29DC31A-19D3-4FD0-9F38-1659ACE00E02}"/>
              </a:ext>
            </a:extLst>
          </p:cNvPr>
          <p:cNvSpPr/>
          <p:nvPr/>
        </p:nvSpPr>
        <p:spPr>
          <a:xfrm>
            <a:off x="395288" y="5398738"/>
            <a:ext cx="8388712" cy="1090962"/>
          </a:xfrm>
          <a:prstGeom prst="roundRect">
            <a:avLst>
              <a:gd name="adj" fmla="val 4810"/>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2" name="TextBox 11">
            <a:extLst>
              <a:ext uri="{FF2B5EF4-FFF2-40B4-BE49-F238E27FC236}">
                <a16:creationId xmlns:a16="http://schemas.microsoft.com/office/drawing/2014/main" id="{9CB4834F-66DB-49CB-AED3-AADE3035E3A6}"/>
              </a:ext>
            </a:extLst>
          </p:cNvPr>
          <p:cNvSpPr txBox="1"/>
          <p:nvPr/>
        </p:nvSpPr>
        <p:spPr>
          <a:xfrm>
            <a:off x="1104745" y="5408144"/>
            <a:ext cx="3359306" cy="1087921"/>
          </a:xfrm>
          <a:prstGeom prst="rect">
            <a:avLst/>
          </a:prstGeom>
          <a:noFill/>
        </p:spPr>
        <p:txBody>
          <a:bodyPr wrap="square" lIns="18000" tIns="18000" rIns="18000" bIns="18000" rtlCol="0">
            <a:spAutoFit/>
          </a:bodyPr>
          <a:lstStyle/>
          <a:p>
            <a:pPr>
              <a:spcAft>
                <a:spcPts val="400"/>
              </a:spcAft>
            </a:pPr>
            <a:r>
              <a:rPr lang="en-GB" sz="1100" b="1" dirty="0">
                <a:solidFill>
                  <a:schemeClr val="accent2"/>
                </a:solidFill>
                <a:latin typeface="+mj-lt"/>
              </a:rPr>
              <a:t>Tate have to work very hard to make live-to-digital engaging </a:t>
            </a:r>
            <a:r>
              <a:rPr lang="en-GB" sz="1100" dirty="0">
                <a:latin typeface="+mj-lt"/>
              </a:rPr>
              <a:t>whereas ballet and opera is live, immersive and performative so doesn’t have to work as hard. What are you supposed to do with inert sculpture? </a:t>
            </a:r>
            <a:endParaRPr lang="en-GB" sz="1100" b="1" dirty="0">
              <a:solidFill>
                <a:schemeClr val="accent2"/>
              </a:solidFill>
              <a:latin typeface="+mj-lt"/>
            </a:endParaRPr>
          </a:p>
          <a:p>
            <a:pPr algn="r">
              <a:spcAft>
                <a:spcPts val="400"/>
              </a:spcAft>
            </a:pPr>
            <a:r>
              <a:rPr lang="en-GB" sz="1000" dirty="0">
                <a:latin typeface="+mj-lt"/>
              </a:rPr>
              <a:t>- Opera organisation </a:t>
            </a:r>
          </a:p>
        </p:txBody>
      </p:sp>
      <p:pic>
        <p:nvPicPr>
          <p:cNvPr id="16" name="Content Placeholder 7">
            <a:extLst>
              <a:ext uri="{FF2B5EF4-FFF2-40B4-BE49-F238E27FC236}">
                <a16:creationId xmlns:a16="http://schemas.microsoft.com/office/drawing/2014/main" id="{7787E88B-9118-4F5A-8685-3157E7DEAF4A}"/>
              </a:ext>
            </a:extLst>
          </p:cNvPr>
          <p:cNvPicPr>
            <a:picLocks noChangeAspect="1"/>
          </p:cNvPicPr>
          <p:nvPr/>
        </p:nvPicPr>
        <p:blipFill>
          <a:blip r:embed="rId8"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945555" y="5459456"/>
            <a:ext cx="455905" cy="376489"/>
          </a:xfrm>
          <a:prstGeom prst="rect">
            <a:avLst/>
          </a:prstGeom>
          <a:noFill/>
          <a:ln w="9525">
            <a:noFill/>
            <a:miter lim="800000"/>
            <a:headEnd/>
            <a:tailEnd/>
          </a:ln>
        </p:spPr>
      </p:pic>
      <p:sp>
        <p:nvSpPr>
          <p:cNvPr id="17" name="TextBox 16">
            <a:extLst>
              <a:ext uri="{FF2B5EF4-FFF2-40B4-BE49-F238E27FC236}">
                <a16:creationId xmlns:a16="http://schemas.microsoft.com/office/drawing/2014/main" id="{215F9A42-D514-4355-9A8B-7FA44D3FE6A2}"/>
              </a:ext>
            </a:extLst>
          </p:cNvPr>
          <p:cNvSpPr txBox="1"/>
          <p:nvPr/>
        </p:nvSpPr>
        <p:spPr>
          <a:xfrm>
            <a:off x="5463853" y="5460815"/>
            <a:ext cx="3104734" cy="934033"/>
          </a:xfrm>
          <a:prstGeom prst="rect">
            <a:avLst/>
          </a:prstGeom>
          <a:noFill/>
        </p:spPr>
        <p:txBody>
          <a:bodyPr wrap="square" lIns="18000" tIns="18000" rIns="18000" bIns="18000" rtlCol="0">
            <a:spAutoFit/>
          </a:bodyPr>
          <a:lstStyle/>
          <a:p>
            <a:pPr>
              <a:spcAft>
                <a:spcPts val="400"/>
              </a:spcAft>
            </a:pPr>
            <a:r>
              <a:rPr lang="en-GB" sz="1100" dirty="0">
                <a:latin typeface="+mn-lt"/>
              </a:rPr>
              <a:t>It is much easier to work with emerging artists and it is </a:t>
            </a:r>
            <a:r>
              <a:rPr lang="en-GB" sz="1100" b="1" dirty="0">
                <a:solidFill>
                  <a:schemeClr val="accent2"/>
                </a:solidFill>
                <a:latin typeface="+mn-lt"/>
              </a:rPr>
              <a:t>much trickier when doing things like musicals</a:t>
            </a:r>
            <a:r>
              <a:rPr lang="en-GB" sz="1100" dirty="0">
                <a:latin typeface="+mn-lt"/>
              </a:rPr>
              <a:t> because there’s a lot </a:t>
            </a:r>
            <a:r>
              <a:rPr lang="en-GB" sz="1100" b="1" dirty="0">
                <a:solidFill>
                  <a:schemeClr val="accent2"/>
                </a:solidFill>
                <a:latin typeface="+mn-lt"/>
              </a:rPr>
              <a:t>more work around rights</a:t>
            </a:r>
            <a:r>
              <a:rPr lang="en-GB" sz="1100" dirty="0">
                <a:latin typeface="+mn-lt"/>
              </a:rPr>
              <a:t> and material</a:t>
            </a:r>
          </a:p>
          <a:p>
            <a:pPr>
              <a:spcAft>
                <a:spcPts val="400"/>
              </a:spcAft>
            </a:pPr>
            <a:r>
              <a:rPr lang="en-GB" sz="1100" dirty="0">
                <a:latin typeface="+mn-lt"/>
              </a:rPr>
              <a:t>                                - </a:t>
            </a:r>
            <a:r>
              <a:rPr lang="en-GB" sz="1000" dirty="0">
                <a:latin typeface="+mj-lt"/>
              </a:rPr>
              <a:t>Combined Arts Organisation</a:t>
            </a:r>
          </a:p>
        </p:txBody>
      </p:sp>
      <p:pic>
        <p:nvPicPr>
          <p:cNvPr id="19" name="Content Placeholder 7">
            <a:extLst>
              <a:ext uri="{FF2B5EF4-FFF2-40B4-BE49-F238E27FC236}">
                <a16:creationId xmlns:a16="http://schemas.microsoft.com/office/drawing/2014/main" id="{9D598100-2244-45D0-9866-60B0FD0FC3F6}"/>
              </a:ext>
            </a:extLst>
          </p:cNvPr>
          <p:cNvPicPr>
            <a:picLocks noChangeAspect="1"/>
          </p:cNvPicPr>
          <p:nvPr/>
        </p:nvPicPr>
        <p:blipFill>
          <a:blip r:embed="rId8"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76243" y="5459456"/>
            <a:ext cx="455905" cy="376489"/>
          </a:xfrm>
          <a:prstGeom prst="rect">
            <a:avLst/>
          </a:prstGeom>
          <a:noFill/>
          <a:ln w="9525">
            <a:noFill/>
            <a:miter lim="800000"/>
            <a:headEnd/>
            <a:tailEnd/>
          </a:ln>
        </p:spPr>
      </p:pic>
    </p:spTree>
    <p:extLst>
      <p:ext uri="{BB962C8B-B14F-4D97-AF65-F5344CB8AC3E}">
        <p14:creationId xmlns:p14="http://schemas.microsoft.com/office/powerpoint/2010/main" val="327525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803B2A99-BC6B-4119-B6CB-1F24838DAAC9}"/>
              </a:ext>
            </a:extLst>
          </p:cNvPr>
          <p:cNvSpPr>
            <a:spLocks noGrp="1"/>
          </p:cNvSpPr>
          <p:nvPr>
            <p:ph type="body" sz="quarter" idx="11"/>
          </p:nvPr>
        </p:nvSpPr>
        <p:spPr>
          <a:xfrm>
            <a:off x="359387" y="1741080"/>
            <a:ext cx="4212613" cy="4321175"/>
          </a:xfrm>
        </p:spPr>
        <p:txBody>
          <a:bodyPr/>
          <a:lstStyle/>
          <a:p>
            <a:r>
              <a:rPr lang="en-GB" sz="1100" dirty="0"/>
              <a:t>In the commercial music realm, </a:t>
            </a:r>
            <a:r>
              <a:rPr lang="en-GB" sz="1100" b="1" dirty="0">
                <a:solidFill>
                  <a:schemeClr val="accent1"/>
                </a:solidFill>
              </a:rPr>
              <a:t>the major festivals are the dominant players</a:t>
            </a:r>
            <a:r>
              <a:rPr lang="en-GB" sz="1100" dirty="0"/>
              <a:t>, including Glastonbury, Reading and Leeds festivals, Latitude and Radio 1’s Big Weekend, which are live streamed on TV to large audiences</a:t>
            </a:r>
          </a:p>
          <a:p>
            <a:r>
              <a:rPr lang="en-GB" sz="1100" dirty="0"/>
              <a:t>In addition to these longer-form experiences, there are a plethora of short-form performances from Radio 1’s Live Lounge series available via YouTube and BBC iPlayer, to more niche commercial offerings like videos of</a:t>
            </a:r>
            <a:r>
              <a:rPr lang="en-GB" sz="1100" dirty="0">
                <a:hlinkClick r:id="rId2"/>
              </a:rPr>
              <a:t> </a:t>
            </a:r>
            <a:r>
              <a:rPr lang="en-GB" sz="1100" dirty="0" err="1">
                <a:solidFill>
                  <a:schemeClr val="tx1"/>
                </a:solidFill>
                <a:hlinkClick r:id="rId2"/>
              </a:rPr>
              <a:t>Sofar</a:t>
            </a:r>
            <a:r>
              <a:rPr lang="en-GB" sz="1100" dirty="0">
                <a:solidFill>
                  <a:schemeClr val="tx1"/>
                </a:solidFill>
                <a:hlinkClick r:id="rId2"/>
              </a:rPr>
              <a:t> Sounds</a:t>
            </a:r>
            <a:r>
              <a:rPr lang="en-GB" sz="1100" dirty="0">
                <a:solidFill>
                  <a:schemeClr val="tx1"/>
                </a:solidFill>
              </a:rPr>
              <a:t> </a:t>
            </a:r>
            <a:r>
              <a:rPr lang="en-GB" sz="1100" dirty="0"/>
              <a:t>secret gigs and intimate concerts on YouTube</a:t>
            </a:r>
          </a:p>
          <a:p>
            <a:r>
              <a:rPr lang="en-GB" sz="1100" b="1" dirty="0">
                <a:solidFill>
                  <a:schemeClr val="accent1"/>
                </a:solidFill>
              </a:rPr>
              <a:t>Live-to-digital music screened in the cinema is less common </a:t>
            </a:r>
            <a:r>
              <a:rPr lang="en-GB" sz="1100" dirty="0"/>
              <a:t>than opera or dance but it does exist, encompassing everything from popular music e.g. Take That Live from the O2 to classical concert performances e.g. The Berlin Philharmonic </a:t>
            </a:r>
          </a:p>
          <a:p>
            <a:r>
              <a:rPr lang="en-GB" sz="1100" dirty="0"/>
              <a:t>Publicly funded music organisations such as </a:t>
            </a:r>
            <a:r>
              <a:rPr lang="en-GB" sz="1100" dirty="0">
                <a:hlinkClick r:id="rId3"/>
              </a:rPr>
              <a:t>Celebrate Life Events</a:t>
            </a:r>
            <a:r>
              <a:rPr lang="en-GB" sz="1100" dirty="0"/>
              <a:t> and </a:t>
            </a:r>
            <a:r>
              <a:rPr lang="en-GB" sz="1100" dirty="0">
                <a:hlinkClick r:id="rId4"/>
              </a:rPr>
              <a:t>Psappha</a:t>
            </a:r>
            <a:r>
              <a:rPr lang="en-GB" sz="1100" dirty="0"/>
              <a:t> use </a:t>
            </a:r>
            <a:r>
              <a:rPr lang="en-GB" sz="1100" b="1" dirty="0">
                <a:solidFill>
                  <a:schemeClr val="accent1"/>
                </a:solidFill>
              </a:rPr>
              <a:t>YouTube as a means of showcasing new work and emerging musicians </a:t>
            </a:r>
            <a:r>
              <a:rPr lang="en-GB" sz="1100" dirty="0"/>
              <a:t>and reaching a younger audience </a:t>
            </a:r>
          </a:p>
          <a:p>
            <a:r>
              <a:rPr lang="en-GB" sz="1100" dirty="0"/>
              <a:t>Organisations also collaborate with broadcast partners like the BBC to get their audio-visual output out to larger audiences through radio, TV and online e.g. </a:t>
            </a:r>
            <a:r>
              <a:rPr lang="en-GB" sz="1100" dirty="0">
                <a:hlinkClick r:id="rId5"/>
              </a:rPr>
              <a:t>Birmingham Contemporary Music Group</a:t>
            </a:r>
            <a:r>
              <a:rPr lang="en-GB" sz="1100" dirty="0"/>
              <a:t>, who regularly work with BBC Radio 3</a:t>
            </a:r>
          </a:p>
          <a:p>
            <a:endParaRPr lang="en-GB" dirty="0"/>
          </a:p>
        </p:txBody>
      </p:sp>
      <p:sp>
        <p:nvSpPr>
          <p:cNvPr id="2" name="Title 1">
            <a:extLst>
              <a:ext uri="{FF2B5EF4-FFF2-40B4-BE49-F238E27FC236}">
                <a16:creationId xmlns:a16="http://schemas.microsoft.com/office/drawing/2014/main" id="{AAD76E4A-EAAF-4323-B742-320A21E029C0}"/>
              </a:ext>
            </a:extLst>
          </p:cNvPr>
          <p:cNvSpPr>
            <a:spLocks noGrp="1"/>
          </p:cNvSpPr>
          <p:nvPr>
            <p:ph type="title"/>
          </p:nvPr>
        </p:nvSpPr>
        <p:spPr>
          <a:xfrm>
            <a:off x="360000" y="514975"/>
            <a:ext cx="8507955" cy="936000"/>
          </a:xfrm>
        </p:spPr>
        <p:txBody>
          <a:bodyPr/>
          <a:lstStyle/>
          <a:p>
            <a:r>
              <a:rPr lang="en-GB" dirty="0"/>
              <a:t>There is a wide range of mainstream and niche live-to-digital music and festival output</a:t>
            </a:r>
          </a:p>
        </p:txBody>
      </p:sp>
      <p:sp>
        <p:nvSpPr>
          <p:cNvPr id="3" name="Text Placeholder 2">
            <a:extLst>
              <a:ext uri="{FF2B5EF4-FFF2-40B4-BE49-F238E27FC236}">
                <a16:creationId xmlns:a16="http://schemas.microsoft.com/office/drawing/2014/main" id="{1A88D7A6-1B49-40DD-900E-FB3C71B3EFD6}"/>
              </a:ext>
            </a:extLst>
          </p:cNvPr>
          <p:cNvSpPr>
            <a:spLocks noGrp="1"/>
          </p:cNvSpPr>
          <p:nvPr>
            <p:ph type="body" sz="quarter" idx="12"/>
          </p:nvPr>
        </p:nvSpPr>
        <p:spPr>
          <a:xfrm>
            <a:off x="359998" y="0"/>
            <a:ext cx="3116447" cy="289424"/>
          </a:xfrm>
        </p:spPr>
        <p:txBody>
          <a:bodyPr/>
          <a:lstStyle/>
          <a:p>
            <a:r>
              <a:rPr lang="en-GB" dirty="0"/>
              <a:t>What is being created and how is it distributed?</a:t>
            </a:r>
          </a:p>
        </p:txBody>
      </p:sp>
      <p:sp>
        <p:nvSpPr>
          <p:cNvPr id="11" name="Text Placeholder 3">
            <a:extLst>
              <a:ext uri="{FF2B5EF4-FFF2-40B4-BE49-F238E27FC236}">
                <a16:creationId xmlns:a16="http://schemas.microsoft.com/office/drawing/2014/main" id="{AA8DBF14-6244-4708-B9DF-3CB178A60179}"/>
              </a:ext>
            </a:extLst>
          </p:cNvPr>
          <p:cNvSpPr txBox="1">
            <a:spLocks/>
          </p:cNvSpPr>
          <p:nvPr/>
        </p:nvSpPr>
        <p:spPr>
          <a:xfrm>
            <a:off x="359999" y="6610578"/>
            <a:ext cx="8425226" cy="247422"/>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a:t>Source: expert interviews conducted by MTM </a:t>
            </a:r>
            <a:endParaRPr lang="en-GB" sz="800" dirty="0"/>
          </a:p>
        </p:txBody>
      </p:sp>
      <p:sp>
        <p:nvSpPr>
          <p:cNvPr id="8" name="Rounded Rectangle 7">
            <a:extLst>
              <a:ext uri="{FF2B5EF4-FFF2-40B4-BE49-F238E27FC236}">
                <a16:creationId xmlns:a16="http://schemas.microsoft.com/office/drawing/2014/main" id="{0E8CB8EF-B9A0-42E1-A114-D693B37A973F}"/>
              </a:ext>
            </a:extLst>
          </p:cNvPr>
          <p:cNvSpPr/>
          <p:nvPr/>
        </p:nvSpPr>
        <p:spPr>
          <a:xfrm>
            <a:off x="4679950" y="1751288"/>
            <a:ext cx="4105275" cy="4522511"/>
          </a:xfrm>
          <a:prstGeom prst="roundRect">
            <a:avLst>
              <a:gd name="adj" fmla="val 4810"/>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pSp>
        <p:nvGrpSpPr>
          <p:cNvPr id="9" name="Group 8">
            <a:extLst>
              <a:ext uri="{FF2B5EF4-FFF2-40B4-BE49-F238E27FC236}">
                <a16:creationId xmlns:a16="http://schemas.microsoft.com/office/drawing/2014/main" id="{2ED2B1EE-066A-4E4D-B162-6563D8B22323}"/>
              </a:ext>
            </a:extLst>
          </p:cNvPr>
          <p:cNvGrpSpPr/>
          <p:nvPr/>
        </p:nvGrpSpPr>
        <p:grpSpPr>
          <a:xfrm>
            <a:off x="4826528" y="4668099"/>
            <a:ext cx="3802888" cy="1426476"/>
            <a:chOff x="4822072" y="2151683"/>
            <a:chExt cx="3802888" cy="1426476"/>
          </a:xfrm>
        </p:grpSpPr>
        <p:pic>
          <p:nvPicPr>
            <p:cNvPr id="10" name="Content Placeholder 7">
              <a:extLst>
                <a:ext uri="{FF2B5EF4-FFF2-40B4-BE49-F238E27FC236}">
                  <a16:creationId xmlns:a16="http://schemas.microsoft.com/office/drawing/2014/main" id="{5648DCF5-4A68-4377-BB23-96427B44419A}"/>
                </a:ext>
              </a:extLst>
            </p:cNvPr>
            <p:cNvPicPr>
              <a:picLocks noChangeAspect="1"/>
            </p:cNvPicPr>
            <p:nvPr/>
          </p:nvPicPr>
          <p:blipFill>
            <a:blip r:embed="rId6"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22072" y="2236353"/>
              <a:ext cx="455905" cy="376489"/>
            </a:xfrm>
            <a:prstGeom prst="rect">
              <a:avLst/>
            </a:prstGeom>
            <a:noFill/>
            <a:ln w="9525">
              <a:noFill/>
              <a:miter lim="800000"/>
              <a:headEnd/>
              <a:tailEnd/>
            </a:ln>
          </p:spPr>
        </p:pic>
        <p:sp>
          <p:nvSpPr>
            <p:cNvPr id="12" name="TextBox 11">
              <a:extLst>
                <a:ext uri="{FF2B5EF4-FFF2-40B4-BE49-F238E27FC236}">
                  <a16:creationId xmlns:a16="http://schemas.microsoft.com/office/drawing/2014/main" id="{C9307294-B91A-4E0B-A328-271D5C66B911}"/>
                </a:ext>
              </a:extLst>
            </p:cNvPr>
            <p:cNvSpPr txBox="1"/>
            <p:nvPr/>
          </p:nvSpPr>
          <p:spPr>
            <a:xfrm>
              <a:off x="5456611" y="2151683"/>
              <a:ext cx="3168349" cy="1426476"/>
            </a:xfrm>
            <a:prstGeom prst="rect">
              <a:avLst/>
            </a:prstGeom>
            <a:noFill/>
          </p:spPr>
          <p:txBody>
            <a:bodyPr wrap="square" lIns="18000" tIns="18000" rIns="18000" bIns="18000" rtlCol="0">
              <a:spAutoFit/>
            </a:bodyPr>
            <a:lstStyle/>
            <a:p>
              <a:pPr>
                <a:spcAft>
                  <a:spcPts val="400"/>
                </a:spcAft>
              </a:pPr>
              <a:r>
                <a:rPr lang="en-GB" sz="1100" dirty="0">
                  <a:latin typeface="+mj-lt"/>
                </a:rPr>
                <a:t>As a new music ensemble the content we create for our </a:t>
              </a:r>
              <a:r>
                <a:rPr lang="en-GB" sz="1100" b="1" dirty="0">
                  <a:solidFill>
                    <a:schemeClr val="accent2"/>
                  </a:solidFill>
                  <a:latin typeface="+mj-lt"/>
                </a:rPr>
                <a:t>YouTube is generally a piece of music that isn't already on YouTube</a:t>
              </a:r>
              <a:r>
                <a:rPr lang="en-GB" sz="1100" dirty="0">
                  <a:latin typeface="+mj-lt"/>
                </a:rPr>
                <a:t>. Our views in 2016/17 were more than 44,000. We carefully select elements from performances to add to the channel as well as promoting the work of emerging composers	                 </a:t>
              </a:r>
            </a:p>
            <a:p>
              <a:pPr algn="r">
                <a:spcAft>
                  <a:spcPts val="400"/>
                </a:spcAft>
              </a:pPr>
              <a:r>
                <a:rPr lang="en-GB" sz="1000" dirty="0">
                  <a:latin typeface="+mj-lt"/>
                </a:rPr>
                <a:t>- Music organisation</a:t>
              </a:r>
            </a:p>
          </p:txBody>
        </p:sp>
      </p:grpSp>
      <p:grpSp>
        <p:nvGrpSpPr>
          <p:cNvPr id="14" name="Group 13">
            <a:extLst>
              <a:ext uri="{FF2B5EF4-FFF2-40B4-BE49-F238E27FC236}">
                <a16:creationId xmlns:a16="http://schemas.microsoft.com/office/drawing/2014/main" id="{AC70CB2C-82B6-4AAF-BA85-55C358BD5973}"/>
              </a:ext>
            </a:extLst>
          </p:cNvPr>
          <p:cNvGrpSpPr/>
          <p:nvPr/>
        </p:nvGrpSpPr>
        <p:grpSpPr>
          <a:xfrm>
            <a:off x="4826528" y="3562238"/>
            <a:ext cx="3802888" cy="698071"/>
            <a:chOff x="4822072" y="2349857"/>
            <a:chExt cx="3802888" cy="698071"/>
          </a:xfrm>
        </p:grpSpPr>
        <p:pic>
          <p:nvPicPr>
            <p:cNvPr id="15" name="Content Placeholder 7">
              <a:extLst>
                <a:ext uri="{FF2B5EF4-FFF2-40B4-BE49-F238E27FC236}">
                  <a16:creationId xmlns:a16="http://schemas.microsoft.com/office/drawing/2014/main" id="{2BCE5E9E-95F5-477F-8F36-62B377E3E328}"/>
                </a:ext>
              </a:extLst>
            </p:cNvPr>
            <p:cNvPicPr>
              <a:picLocks noChangeAspect="1"/>
            </p:cNvPicPr>
            <p:nvPr/>
          </p:nvPicPr>
          <p:blipFill>
            <a:blip r:embed="rId6"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22072" y="2434527"/>
              <a:ext cx="455905" cy="376489"/>
            </a:xfrm>
            <a:prstGeom prst="rect">
              <a:avLst/>
            </a:prstGeom>
            <a:noFill/>
            <a:ln w="9525">
              <a:noFill/>
              <a:miter lim="800000"/>
              <a:headEnd/>
              <a:tailEnd/>
            </a:ln>
          </p:spPr>
        </p:pic>
        <p:sp>
          <p:nvSpPr>
            <p:cNvPr id="16" name="TextBox 15">
              <a:extLst>
                <a:ext uri="{FF2B5EF4-FFF2-40B4-BE49-F238E27FC236}">
                  <a16:creationId xmlns:a16="http://schemas.microsoft.com/office/drawing/2014/main" id="{9C24E996-090E-4719-A9A8-564F6642B40D}"/>
                </a:ext>
              </a:extLst>
            </p:cNvPr>
            <p:cNvSpPr txBox="1"/>
            <p:nvPr/>
          </p:nvSpPr>
          <p:spPr>
            <a:xfrm>
              <a:off x="5456611" y="2349857"/>
              <a:ext cx="3168349" cy="698071"/>
            </a:xfrm>
            <a:prstGeom prst="rect">
              <a:avLst/>
            </a:prstGeom>
            <a:noFill/>
          </p:spPr>
          <p:txBody>
            <a:bodyPr wrap="square" lIns="18000" tIns="18000" rIns="18000" bIns="18000" rtlCol="0">
              <a:spAutoFit/>
            </a:bodyPr>
            <a:lstStyle/>
            <a:p>
              <a:pPr>
                <a:spcAft>
                  <a:spcPts val="400"/>
                </a:spcAft>
              </a:pPr>
              <a:r>
                <a:rPr lang="en-GB" sz="1100" dirty="0">
                  <a:latin typeface="+mj-lt"/>
                </a:rPr>
                <a:t>We believe that live-to-digital helps our brand grow and </a:t>
              </a:r>
              <a:r>
                <a:rPr lang="en-GB" sz="1100" b="1" dirty="0">
                  <a:solidFill>
                    <a:schemeClr val="accent2"/>
                  </a:solidFill>
                  <a:latin typeface="+mj-lt"/>
                </a:rPr>
                <a:t>gives credibility to our work particularly to a younger audience </a:t>
              </a:r>
              <a:r>
                <a:rPr lang="en-GB" sz="1100" dirty="0">
                  <a:latin typeface="+mj-lt"/>
                </a:rPr>
                <a:t>	</a:t>
              </a:r>
              <a:r>
                <a:rPr lang="en-GB" sz="1000" dirty="0">
                  <a:latin typeface="+mj-lt"/>
                </a:rPr>
                <a:t>                	 - Music organisation</a:t>
              </a:r>
            </a:p>
          </p:txBody>
        </p:sp>
      </p:grpSp>
      <p:pic>
        <p:nvPicPr>
          <p:cNvPr id="17" name="Content Placeholder 7">
            <a:extLst>
              <a:ext uri="{FF2B5EF4-FFF2-40B4-BE49-F238E27FC236}">
                <a16:creationId xmlns:a16="http://schemas.microsoft.com/office/drawing/2014/main" id="{7C716E67-CC7B-4B44-80F6-12886324550B}"/>
              </a:ext>
            </a:extLst>
          </p:cNvPr>
          <p:cNvPicPr>
            <a:picLocks noChangeAspect="1"/>
          </p:cNvPicPr>
          <p:nvPr/>
        </p:nvPicPr>
        <p:blipFill>
          <a:blip r:embed="rId6"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793148" y="1996370"/>
            <a:ext cx="455905" cy="376489"/>
          </a:xfrm>
          <a:prstGeom prst="rect">
            <a:avLst/>
          </a:prstGeom>
          <a:noFill/>
          <a:ln w="9525">
            <a:noFill/>
            <a:miter lim="800000"/>
            <a:headEnd/>
            <a:tailEnd/>
          </a:ln>
        </p:spPr>
      </p:pic>
      <p:sp>
        <p:nvSpPr>
          <p:cNvPr id="18" name="TextBox 17">
            <a:extLst>
              <a:ext uri="{FF2B5EF4-FFF2-40B4-BE49-F238E27FC236}">
                <a16:creationId xmlns:a16="http://schemas.microsoft.com/office/drawing/2014/main" id="{4045AC0D-7236-484F-A4BB-4F23D6E4B0A1}"/>
              </a:ext>
            </a:extLst>
          </p:cNvPr>
          <p:cNvSpPr txBox="1"/>
          <p:nvPr/>
        </p:nvSpPr>
        <p:spPr>
          <a:xfrm>
            <a:off x="5427687" y="1911700"/>
            <a:ext cx="3168349" cy="1257199"/>
          </a:xfrm>
          <a:prstGeom prst="rect">
            <a:avLst/>
          </a:prstGeom>
          <a:noFill/>
        </p:spPr>
        <p:txBody>
          <a:bodyPr wrap="square" lIns="18000" tIns="18000" rIns="18000" bIns="18000" rtlCol="0">
            <a:spAutoFit/>
          </a:bodyPr>
          <a:lstStyle/>
          <a:p>
            <a:pPr>
              <a:spcAft>
                <a:spcPts val="400"/>
              </a:spcAft>
            </a:pPr>
            <a:r>
              <a:rPr lang="en-GB" sz="1100" dirty="0">
                <a:latin typeface="+mj-lt"/>
              </a:rPr>
              <a:t>We </a:t>
            </a:r>
            <a:r>
              <a:rPr lang="en-GB" sz="1100" b="1" dirty="0">
                <a:solidFill>
                  <a:schemeClr val="accent2"/>
                </a:solidFill>
                <a:latin typeface="+mj-lt"/>
              </a:rPr>
              <a:t>regularly collaborate with BBC Radio 3 </a:t>
            </a:r>
            <a:r>
              <a:rPr lang="en-GB" sz="1100" dirty="0">
                <a:latin typeface="+mj-lt"/>
              </a:rPr>
              <a:t>who record and distribute our performances. We have positive feedback from audiences that they enjoy listening to our performances through BBC distribution platforms (typically live radio and iPlayer)</a:t>
            </a:r>
          </a:p>
          <a:p>
            <a:pPr lvl="1" algn="r">
              <a:spcAft>
                <a:spcPts val="400"/>
              </a:spcAft>
            </a:pPr>
            <a:r>
              <a:rPr lang="en-GB" sz="1000" dirty="0">
                <a:latin typeface="+mj-lt"/>
              </a:rPr>
              <a:t> - Music organisation </a:t>
            </a:r>
          </a:p>
        </p:txBody>
      </p:sp>
    </p:spTree>
    <p:extLst>
      <p:ext uri="{BB962C8B-B14F-4D97-AF65-F5344CB8AC3E}">
        <p14:creationId xmlns:p14="http://schemas.microsoft.com/office/powerpoint/2010/main" val="2762049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DF4B3FBB-D1ED-4CE8-B054-726C1F40588D}"/>
              </a:ext>
            </a:extLst>
          </p:cNvPr>
          <p:cNvSpPr>
            <a:spLocks noGrp="1"/>
          </p:cNvSpPr>
          <p:nvPr>
            <p:ph type="body" sz="quarter" idx="11"/>
          </p:nvPr>
        </p:nvSpPr>
        <p:spPr>
          <a:xfrm>
            <a:off x="336332" y="1658729"/>
            <a:ext cx="4104050" cy="4321175"/>
          </a:xfrm>
        </p:spPr>
        <p:txBody>
          <a:bodyPr/>
          <a:lstStyle/>
          <a:p>
            <a:r>
              <a:rPr lang="en-GB" sz="1100" dirty="0"/>
              <a:t>Visual arts organisations and museums are</a:t>
            </a:r>
            <a:r>
              <a:rPr lang="en-GB" sz="1100" dirty="0">
                <a:solidFill>
                  <a:srgbClr val="FF0000"/>
                </a:solidFill>
              </a:rPr>
              <a:t> </a:t>
            </a:r>
            <a:r>
              <a:rPr lang="en-GB" sz="1100" b="1" dirty="0">
                <a:solidFill>
                  <a:schemeClr val="accent1"/>
                </a:solidFill>
              </a:rPr>
              <a:t>grappling with how to translate their often static ‘real world’ offer </a:t>
            </a:r>
            <a:r>
              <a:rPr lang="en-GB" sz="1100" dirty="0"/>
              <a:t>into a dynamic live-to-digital experience  </a:t>
            </a:r>
          </a:p>
          <a:p>
            <a:r>
              <a:rPr lang="en-GB" sz="1100" dirty="0"/>
              <a:t>As a result, </a:t>
            </a:r>
            <a:r>
              <a:rPr lang="en-GB" sz="1100" b="1" dirty="0">
                <a:solidFill>
                  <a:schemeClr val="accent1"/>
                </a:solidFill>
              </a:rPr>
              <a:t>large-scale live-to-digital is less common in the visual arts and museums </a:t>
            </a:r>
            <a:r>
              <a:rPr lang="en-GB" sz="1100" dirty="0"/>
              <a:t>than in the performing arts, though large galleries and museums such as Tate, the National Gallery, the V&amp;A and the British Museum have all broadcast live exhibition experiences of their blockbuster shows into the cinema e.g. Pompeii Live from the British Museum (2013)</a:t>
            </a:r>
          </a:p>
          <a:p>
            <a:r>
              <a:rPr lang="en-GB" sz="1100" dirty="0">
                <a:solidFill>
                  <a:schemeClr val="tx1"/>
                </a:solidFill>
              </a:rPr>
              <a:t>Specialist production companies such as </a:t>
            </a:r>
            <a:r>
              <a:rPr lang="en-GB" sz="1100" dirty="0">
                <a:solidFill>
                  <a:schemeClr val="tx1"/>
                </a:solidFill>
                <a:hlinkClick r:id="rId2"/>
              </a:rPr>
              <a:t>Exhibition on Screen</a:t>
            </a:r>
            <a:r>
              <a:rPr lang="en-GB" sz="1100" b="1" dirty="0">
                <a:solidFill>
                  <a:schemeClr val="accent1"/>
                </a:solidFill>
              </a:rPr>
              <a:t> </a:t>
            </a:r>
            <a:r>
              <a:rPr lang="en-GB" sz="1100" dirty="0">
                <a:solidFill>
                  <a:schemeClr val="tx1"/>
                </a:solidFill>
              </a:rPr>
              <a:t>create event cinema experiences which include </a:t>
            </a:r>
            <a:r>
              <a:rPr lang="en-GB" sz="1100" i="1" dirty="0">
                <a:solidFill>
                  <a:schemeClr val="tx1"/>
                </a:solidFill>
              </a:rPr>
              <a:t>David Hockney at The Royal Academy of Arts </a:t>
            </a:r>
            <a:r>
              <a:rPr lang="en-GB" sz="1100" dirty="0">
                <a:solidFill>
                  <a:schemeClr val="tx1"/>
                </a:solidFill>
              </a:rPr>
              <a:t>and </a:t>
            </a:r>
            <a:r>
              <a:rPr lang="en-GB" sz="1100" i="1" dirty="0">
                <a:solidFill>
                  <a:schemeClr val="tx1"/>
                </a:solidFill>
              </a:rPr>
              <a:t>Cézanne Portraits of a Life</a:t>
            </a:r>
          </a:p>
          <a:p>
            <a:r>
              <a:rPr lang="en-GB" sz="1100" dirty="0">
                <a:solidFill>
                  <a:schemeClr val="tx1"/>
                </a:solidFill>
              </a:rPr>
              <a:t>Visual arts organisations and museums are increasingly engaging in low cost live-to-digital such as </a:t>
            </a:r>
            <a:r>
              <a:rPr lang="en-GB" sz="1100" b="1" dirty="0">
                <a:solidFill>
                  <a:schemeClr val="accent1"/>
                </a:solidFill>
              </a:rPr>
              <a:t>Facebook</a:t>
            </a:r>
            <a:r>
              <a:rPr lang="en-GB" sz="1100" b="1" dirty="0">
                <a:solidFill>
                  <a:schemeClr val="tx1"/>
                </a:solidFill>
              </a:rPr>
              <a:t>  </a:t>
            </a:r>
            <a:r>
              <a:rPr lang="en-GB" sz="1100" b="1" dirty="0">
                <a:solidFill>
                  <a:schemeClr val="accent1"/>
                </a:solidFill>
              </a:rPr>
              <a:t>and Instagram Lives </a:t>
            </a:r>
            <a:r>
              <a:rPr lang="en-GB" sz="1100" dirty="0">
                <a:solidFill>
                  <a:schemeClr val="tx1"/>
                </a:solidFill>
              </a:rPr>
              <a:t>of performance pieces (e.g. </a:t>
            </a:r>
            <a:r>
              <a:rPr lang="en-GB" sz="1100" dirty="0">
                <a:solidFill>
                  <a:schemeClr val="tx1"/>
                </a:solidFill>
                <a:hlinkClick r:id="rId3"/>
              </a:rPr>
              <a:t>Tate’s live stream </a:t>
            </a:r>
            <a:r>
              <a:rPr lang="en-GB" sz="1100" dirty="0">
                <a:solidFill>
                  <a:schemeClr val="tx1"/>
                </a:solidFill>
              </a:rPr>
              <a:t>of </a:t>
            </a:r>
            <a:r>
              <a:rPr lang="en-GB" sz="1100" i="1" dirty="0">
                <a:solidFill>
                  <a:schemeClr val="tx1"/>
                </a:solidFill>
              </a:rPr>
              <a:t>London Fog</a:t>
            </a:r>
            <a:r>
              <a:rPr lang="en-GB" sz="1100" dirty="0">
                <a:solidFill>
                  <a:schemeClr val="tx1"/>
                </a:solidFill>
              </a:rPr>
              <a:t>, Fujiko </a:t>
            </a:r>
            <a:r>
              <a:rPr lang="en-GB" sz="1100" dirty="0" err="1">
                <a:solidFill>
                  <a:schemeClr val="tx1"/>
                </a:solidFill>
              </a:rPr>
              <a:t>Nakaya’s</a:t>
            </a:r>
            <a:r>
              <a:rPr lang="en-GB" sz="1100" dirty="0">
                <a:solidFill>
                  <a:schemeClr val="tx1"/>
                </a:solidFill>
              </a:rPr>
              <a:t> immersive fog sculpture) and expert led gallery tours (e.g. </a:t>
            </a:r>
            <a:r>
              <a:rPr lang="en-GB" sz="1100" dirty="0">
                <a:solidFill>
                  <a:schemeClr val="tx1"/>
                </a:solidFill>
                <a:hlinkClick r:id="rId4"/>
              </a:rPr>
              <a:t>BALTIC’s Bloomberg New Contemporary Exhibition) </a:t>
            </a:r>
            <a:r>
              <a:rPr lang="en-GB" sz="1100" dirty="0">
                <a:solidFill>
                  <a:schemeClr val="tx1"/>
                </a:solidFill>
              </a:rPr>
              <a:t>.</a:t>
            </a:r>
          </a:p>
          <a:p>
            <a:r>
              <a:rPr lang="en-GB" sz="1100" dirty="0">
                <a:solidFill>
                  <a:schemeClr val="tx1"/>
                </a:solidFill>
                <a:hlinkClick r:id="rId5"/>
              </a:rPr>
              <a:t>Google Arts and Culture </a:t>
            </a:r>
            <a:r>
              <a:rPr lang="en-GB" sz="1100" dirty="0">
                <a:solidFill>
                  <a:schemeClr val="tx1"/>
                </a:solidFill>
              </a:rPr>
              <a:t>is also facilitating the dissemination of a broad range of museum collections internationally, including that of the British Museum, through the 360 degree gallery experiences hosted on their website </a:t>
            </a:r>
          </a:p>
          <a:p>
            <a:pPr marL="0" indent="0">
              <a:buNone/>
            </a:pPr>
            <a:endParaRPr lang="en-GB" dirty="0"/>
          </a:p>
          <a:p>
            <a:endParaRPr lang="en-GB" dirty="0"/>
          </a:p>
        </p:txBody>
      </p:sp>
      <p:sp>
        <p:nvSpPr>
          <p:cNvPr id="2" name="Title 1">
            <a:extLst>
              <a:ext uri="{FF2B5EF4-FFF2-40B4-BE49-F238E27FC236}">
                <a16:creationId xmlns:a16="http://schemas.microsoft.com/office/drawing/2014/main" id="{AAD76E4A-EAAF-4323-B742-320A21E029C0}"/>
              </a:ext>
            </a:extLst>
          </p:cNvPr>
          <p:cNvSpPr>
            <a:spLocks noGrp="1"/>
          </p:cNvSpPr>
          <p:nvPr>
            <p:ph type="title"/>
          </p:nvPr>
        </p:nvSpPr>
        <p:spPr>
          <a:xfrm>
            <a:off x="360000" y="514975"/>
            <a:ext cx="8507955" cy="936000"/>
          </a:xfrm>
        </p:spPr>
        <p:txBody>
          <a:bodyPr/>
          <a:lstStyle/>
          <a:p>
            <a:r>
              <a:rPr lang="en-GB" dirty="0"/>
              <a:t>Galleries and museums engage in live-to-digital on a less regular basis than performance based artforms</a:t>
            </a:r>
          </a:p>
        </p:txBody>
      </p:sp>
      <p:sp>
        <p:nvSpPr>
          <p:cNvPr id="3" name="Text Placeholder 2">
            <a:extLst>
              <a:ext uri="{FF2B5EF4-FFF2-40B4-BE49-F238E27FC236}">
                <a16:creationId xmlns:a16="http://schemas.microsoft.com/office/drawing/2014/main" id="{1A88D7A6-1B49-40DD-900E-FB3C71B3EFD6}"/>
              </a:ext>
            </a:extLst>
          </p:cNvPr>
          <p:cNvSpPr>
            <a:spLocks noGrp="1"/>
          </p:cNvSpPr>
          <p:nvPr>
            <p:ph type="body" sz="quarter" idx="12"/>
          </p:nvPr>
        </p:nvSpPr>
        <p:spPr>
          <a:xfrm>
            <a:off x="359998" y="0"/>
            <a:ext cx="3116447" cy="289424"/>
          </a:xfrm>
        </p:spPr>
        <p:txBody>
          <a:bodyPr/>
          <a:lstStyle/>
          <a:p>
            <a:r>
              <a:rPr lang="en-GB" dirty="0"/>
              <a:t>What is being created and how is it distributed?</a:t>
            </a:r>
          </a:p>
        </p:txBody>
      </p:sp>
      <p:sp>
        <p:nvSpPr>
          <p:cNvPr id="10" name="Rounded Rectangle 7">
            <a:extLst>
              <a:ext uri="{FF2B5EF4-FFF2-40B4-BE49-F238E27FC236}">
                <a16:creationId xmlns:a16="http://schemas.microsoft.com/office/drawing/2014/main" id="{A6132768-C4A7-4681-9B31-730745A08C16}"/>
              </a:ext>
            </a:extLst>
          </p:cNvPr>
          <p:cNvSpPr/>
          <p:nvPr/>
        </p:nvSpPr>
        <p:spPr>
          <a:xfrm>
            <a:off x="4679950" y="3540155"/>
            <a:ext cx="4105275" cy="2869698"/>
          </a:xfrm>
          <a:prstGeom prst="roundRect">
            <a:avLst>
              <a:gd name="adj" fmla="val 4810"/>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pSp>
        <p:nvGrpSpPr>
          <p:cNvPr id="11" name="Group 10">
            <a:extLst>
              <a:ext uri="{FF2B5EF4-FFF2-40B4-BE49-F238E27FC236}">
                <a16:creationId xmlns:a16="http://schemas.microsoft.com/office/drawing/2014/main" id="{E96A7929-5E3F-4B98-B733-48592BF4F80A}"/>
              </a:ext>
            </a:extLst>
          </p:cNvPr>
          <p:cNvGrpSpPr/>
          <p:nvPr/>
        </p:nvGrpSpPr>
        <p:grpSpPr>
          <a:xfrm>
            <a:off x="4826528" y="5016205"/>
            <a:ext cx="3802888" cy="1272587"/>
            <a:chOff x="4822072" y="2298453"/>
            <a:chExt cx="3802888" cy="1272587"/>
          </a:xfrm>
        </p:grpSpPr>
        <p:pic>
          <p:nvPicPr>
            <p:cNvPr id="13" name="Content Placeholder 7">
              <a:extLst>
                <a:ext uri="{FF2B5EF4-FFF2-40B4-BE49-F238E27FC236}">
                  <a16:creationId xmlns:a16="http://schemas.microsoft.com/office/drawing/2014/main" id="{57321A81-1563-4324-AFA6-80F512CA21B5}"/>
                </a:ext>
              </a:extLst>
            </p:cNvPr>
            <p:cNvPicPr>
              <a:picLocks noChangeAspect="1"/>
            </p:cNvPicPr>
            <p:nvPr/>
          </p:nvPicPr>
          <p:blipFill>
            <a:blip r:embed="rId6"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22072" y="2383123"/>
              <a:ext cx="455905" cy="376489"/>
            </a:xfrm>
            <a:prstGeom prst="rect">
              <a:avLst/>
            </a:prstGeom>
            <a:noFill/>
            <a:ln w="9525">
              <a:noFill/>
              <a:miter lim="800000"/>
              <a:headEnd/>
              <a:tailEnd/>
            </a:ln>
          </p:spPr>
        </p:pic>
        <p:sp>
          <p:nvSpPr>
            <p:cNvPr id="15" name="TextBox 14">
              <a:extLst>
                <a:ext uri="{FF2B5EF4-FFF2-40B4-BE49-F238E27FC236}">
                  <a16:creationId xmlns:a16="http://schemas.microsoft.com/office/drawing/2014/main" id="{D2BCE13D-E706-49C4-A9F2-65E02D27B935}"/>
                </a:ext>
              </a:extLst>
            </p:cNvPr>
            <p:cNvSpPr txBox="1"/>
            <p:nvPr/>
          </p:nvSpPr>
          <p:spPr>
            <a:xfrm>
              <a:off x="5456611" y="2298453"/>
              <a:ext cx="3168349" cy="1272587"/>
            </a:xfrm>
            <a:prstGeom prst="rect">
              <a:avLst/>
            </a:prstGeom>
            <a:noFill/>
          </p:spPr>
          <p:txBody>
            <a:bodyPr wrap="square" lIns="18000" tIns="18000" rIns="18000" bIns="18000" rtlCol="0">
              <a:spAutoFit/>
            </a:bodyPr>
            <a:lstStyle/>
            <a:p>
              <a:pPr>
                <a:spcAft>
                  <a:spcPts val="400"/>
                </a:spcAft>
              </a:pPr>
              <a:r>
                <a:rPr lang="en-GB" sz="1100" b="1" dirty="0">
                  <a:solidFill>
                    <a:schemeClr val="accent2"/>
                  </a:solidFill>
                  <a:latin typeface="+mj-lt"/>
                </a:rPr>
                <a:t>We haven’t reached a point where we have a regular schedule of live streams on Facebook</a:t>
              </a:r>
              <a:r>
                <a:rPr lang="en-GB" sz="1100" dirty="0">
                  <a:latin typeface="+mj-lt"/>
                </a:rPr>
                <a:t> as it depends on opportunities, the availability of spaces and experts as well as timings.  But we do have a reasonably large audience on Facebook, around 1.5 million followers. </a:t>
              </a:r>
            </a:p>
            <a:p>
              <a:pPr>
                <a:spcAft>
                  <a:spcPts val="400"/>
                </a:spcAft>
              </a:pPr>
              <a:r>
                <a:rPr lang="en-GB" sz="1100" dirty="0">
                  <a:latin typeface="+mj-lt"/>
                </a:rPr>
                <a:t>	                 </a:t>
              </a:r>
              <a:r>
                <a:rPr lang="en-GB" sz="1000" dirty="0">
                  <a:latin typeface="+mj-lt"/>
                </a:rPr>
                <a:t>- Museum organisation</a:t>
              </a:r>
            </a:p>
          </p:txBody>
        </p:sp>
      </p:grpSp>
      <p:sp>
        <p:nvSpPr>
          <p:cNvPr id="19" name="Text Placeholder 3">
            <a:extLst>
              <a:ext uri="{FF2B5EF4-FFF2-40B4-BE49-F238E27FC236}">
                <a16:creationId xmlns:a16="http://schemas.microsoft.com/office/drawing/2014/main" id="{253BED47-D880-4B40-BFA7-521FD1FD7999}"/>
              </a:ext>
            </a:extLst>
          </p:cNvPr>
          <p:cNvSpPr txBox="1">
            <a:spLocks/>
          </p:cNvSpPr>
          <p:nvPr/>
        </p:nvSpPr>
        <p:spPr>
          <a:xfrm>
            <a:off x="359999" y="6610578"/>
            <a:ext cx="8425226" cy="247422"/>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a:t>Source: expert interviews conducted by MTM </a:t>
            </a:r>
            <a:endParaRPr lang="en-GB" sz="800" dirty="0"/>
          </a:p>
        </p:txBody>
      </p:sp>
      <p:grpSp>
        <p:nvGrpSpPr>
          <p:cNvPr id="18" name="Group 17">
            <a:extLst>
              <a:ext uri="{FF2B5EF4-FFF2-40B4-BE49-F238E27FC236}">
                <a16:creationId xmlns:a16="http://schemas.microsoft.com/office/drawing/2014/main" id="{E96A7929-5E3F-4B98-B733-48592BF4F80A}"/>
              </a:ext>
            </a:extLst>
          </p:cNvPr>
          <p:cNvGrpSpPr/>
          <p:nvPr/>
        </p:nvGrpSpPr>
        <p:grpSpPr>
          <a:xfrm>
            <a:off x="4826528" y="3712170"/>
            <a:ext cx="3802888" cy="934033"/>
            <a:chOff x="4822072" y="2298453"/>
            <a:chExt cx="3802888" cy="934033"/>
          </a:xfrm>
        </p:grpSpPr>
        <p:pic>
          <p:nvPicPr>
            <p:cNvPr id="20" name="Content Placeholder 7">
              <a:extLst>
                <a:ext uri="{FF2B5EF4-FFF2-40B4-BE49-F238E27FC236}">
                  <a16:creationId xmlns:a16="http://schemas.microsoft.com/office/drawing/2014/main" id="{57321A81-1563-4324-AFA6-80F512CA21B5}"/>
                </a:ext>
              </a:extLst>
            </p:cNvPr>
            <p:cNvPicPr>
              <a:picLocks noChangeAspect="1"/>
            </p:cNvPicPr>
            <p:nvPr/>
          </p:nvPicPr>
          <p:blipFill>
            <a:blip r:embed="rId6"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22072" y="2383123"/>
              <a:ext cx="455905" cy="376489"/>
            </a:xfrm>
            <a:prstGeom prst="rect">
              <a:avLst/>
            </a:prstGeom>
            <a:noFill/>
            <a:ln w="9525">
              <a:noFill/>
              <a:miter lim="800000"/>
              <a:headEnd/>
              <a:tailEnd/>
            </a:ln>
          </p:spPr>
        </p:pic>
        <p:sp>
          <p:nvSpPr>
            <p:cNvPr id="21" name="TextBox 20">
              <a:extLst>
                <a:ext uri="{FF2B5EF4-FFF2-40B4-BE49-F238E27FC236}">
                  <a16:creationId xmlns:a16="http://schemas.microsoft.com/office/drawing/2014/main" id="{D2BCE13D-E706-49C4-A9F2-65E02D27B935}"/>
                </a:ext>
              </a:extLst>
            </p:cNvPr>
            <p:cNvSpPr txBox="1"/>
            <p:nvPr/>
          </p:nvSpPr>
          <p:spPr>
            <a:xfrm>
              <a:off x="5456611" y="2298453"/>
              <a:ext cx="3168349" cy="934033"/>
            </a:xfrm>
            <a:prstGeom prst="rect">
              <a:avLst/>
            </a:prstGeom>
            <a:noFill/>
          </p:spPr>
          <p:txBody>
            <a:bodyPr wrap="square" lIns="18000" tIns="18000" rIns="18000" bIns="18000" rtlCol="0">
              <a:spAutoFit/>
            </a:bodyPr>
            <a:lstStyle/>
            <a:p>
              <a:pPr>
                <a:spcAft>
                  <a:spcPts val="400"/>
                </a:spcAft>
              </a:pPr>
              <a:r>
                <a:rPr lang="en-GB" sz="1100" dirty="0">
                  <a:latin typeface="+mj-lt"/>
                </a:rPr>
                <a:t>For us really, Facebook Live which we started using last June since we reopened the new building is a perfect balance of very low cost, decent quality and big reach	</a:t>
              </a:r>
            </a:p>
            <a:p>
              <a:pPr lvl="3">
                <a:spcAft>
                  <a:spcPts val="400"/>
                </a:spcAft>
              </a:pPr>
              <a:r>
                <a:rPr lang="en-GB" sz="1000" dirty="0">
                  <a:latin typeface="+mj-lt"/>
                </a:rPr>
                <a:t>-  Visual arts organisation</a:t>
              </a:r>
            </a:p>
          </p:txBody>
        </p:sp>
      </p:grpSp>
      <p:pic>
        <p:nvPicPr>
          <p:cNvPr id="16" name="Picture 2" descr="Camera, Old, Vintage, Film, Lens, Analog, Shutter, Iso">
            <a:extLst>
              <a:ext uri="{FF2B5EF4-FFF2-40B4-BE49-F238E27FC236}">
                <a16:creationId xmlns:a16="http://schemas.microsoft.com/office/drawing/2014/main" id="{23D1C270-314C-4C38-A30A-AA7CACF4D60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865" r="5699"/>
          <a:stretch/>
        </p:blipFill>
        <p:spPr bwMode="auto">
          <a:xfrm>
            <a:off x="6957495" y="1743631"/>
            <a:ext cx="1823133" cy="1456727"/>
          </a:xfrm>
          <a:prstGeom prst="roundRect">
            <a:avLst>
              <a:gd name="adj" fmla="val 8594"/>
            </a:avLst>
          </a:prstGeom>
          <a:solidFill>
            <a:srgbClr val="FFFFFF">
              <a:shade val="85000"/>
            </a:srgbClr>
          </a:solidFill>
          <a:ln>
            <a:noFill/>
          </a:ln>
          <a:effectLst/>
          <a:extLst/>
        </p:spPr>
      </p:pic>
      <p:pic>
        <p:nvPicPr>
          <p:cNvPr id="3074" name="Picture 2" descr="Image result for david hockney">
            <a:extLst>
              <a:ext uri="{FF2B5EF4-FFF2-40B4-BE49-F238E27FC236}">
                <a16:creationId xmlns:a16="http://schemas.microsoft.com/office/drawing/2014/main" id="{6C5D900C-CB21-4334-A521-CAA7A4CF5B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9583" y="1711038"/>
            <a:ext cx="1133874" cy="151378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506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43">
            <a:extLst>
              <a:ext uri="{FF2B5EF4-FFF2-40B4-BE49-F238E27FC236}">
                <a16:creationId xmlns:a16="http://schemas.microsoft.com/office/drawing/2014/main" id="{1957526C-EB27-4862-9FD5-8BA8BFA0AB56}"/>
              </a:ext>
            </a:extLst>
          </p:cNvPr>
          <p:cNvSpPr/>
          <p:nvPr/>
        </p:nvSpPr>
        <p:spPr>
          <a:xfrm>
            <a:off x="356639" y="4450022"/>
            <a:ext cx="4084554"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Objectives: </a:t>
            </a:r>
          </a:p>
          <a:p>
            <a:pPr marL="171450" indent="-171450">
              <a:buFont typeface="Arial" panose="020B0604020202020204" pitchFamily="34" charset="0"/>
              <a:buChar char="•"/>
            </a:pPr>
            <a:r>
              <a:rPr lang="en-GB" sz="1100" b="1" dirty="0">
                <a:solidFill>
                  <a:schemeClr val="tx1"/>
                </a:solidFill>
              </a:rPr>
              <a:t>Reach: </a:t>
            </a:r>
            <a:r>
              <a:rPr lang="en-GB" sz="1100" dirty="0">
                <a:solidFill>
                  <a:schemeClr val="tx1"/>
                </a:solidFill>
              </a:rPr>
              <a:t>to give those around the UK and abroad an opportunity to experience the exhibition</a:t>
            </a:r>
          </a:p>
          <a:p>
            <a:pPr marL="171450" indent="-171450">
              <a:buFont typeface="Arial" panose="020B0604020202020204" pitchFamily="34" charset="0"/>
              <a:buChar char="•"/>
            </a:pPr>
            <a:endParaRPr lang="en-GB" sz="1100" b="1" dirty="0">
              <a:solidFill>
                <a:schemeClr val="accent1"/>
              </a:solidFill>
            </a:endParaRPr>
          </a:p>
          <a:p>
            <a:pPr marL="171450" indent="-171450">
              <a:buFont typeface="Arial" panose="020B0604020202020204" pitchFamily="34" charset="0"/>
              <a:buChar char="•"/>
            </a:pPr>
            <a:r>
              <a:rPr lang="en-GB" sz="1100" b="1" dirty="0">
                <a:solidFill>
                  <a:schemeClr val="tx1"/>
                </a:solidFill>
              </a:rPr>
              <a:t>Brand building: </a:t>
            </a:r>
            <a:r>
              <a:rPr lang="en-GB" sz="1100" dirty="0">
                <a:solidFill>
                  <a:schemeClr val="tx1"/>
                </a:solidFill>
              </a:rPr>
              <a:t>to position the British Museum as a home for modern and contemporary art and to encourage exhibition ticket sales.</a:t>
            </a: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endParaRPr lang="en-GB" sz="1400" b="1" dirty="0">
              <a:solidFill>
                <a:srgbClr val="FF0000"/>
              </a:solidFill>
              <a:latin typeface="Century Gothic" pitchFamily="34" charset="0"/>
            </a:endParaRPr>
          </a:p>
        </p:txBody>
      </p:sp>
      <p:sp>
        <p:nvSpPr>
          <p:cNvPr id="45" name="Rounded Rectangle 43">
            <a:extLst>
              <a:ext uri="{FF2B5EF4-FFF2-40B4-BE49-F238E27FC236}">
                <a16:creationId xmlns:a16="http://schemas.microsoft.com/office/drawing/2014/main" id="{DDBEA8D1-3729-401D-9126-88E24E4B19BC}"/>
              </a:ext>
            </a:extLst>
          </p:cNvPr>
          <p:cNvSpPr/>
          <p:nvPr/>
        </p:nvSpPr>
        <p:spPr>
          <a:xfrm>
            <a:off x="358776" y="3715280"/>
            <a:ext cx="4068762"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GB" sz="1400" b="1" dirty="0">
              <a:solidFill>
                <a:srgbClr val="FF0000"/>
              </a:solidFill>
              <a:latin typeface="Century Gothic" pitchFamily="34" charset="0"/>
            </a:endParaRPr>
          </a:p>
        </p:txBody>
      </p:sp>
      <p:sp>
        <p:nvSpPr>
          <p:cNvPr id="5" name="Text Placeholder 4"/>
          <p:cNvSpPr>
            <a:spLocks noGrp="1"/>
          </p:cNvSpPr>
          <p:nvPr>
            <p:ph type="body" sz="quarter" idx="12"/>
          </p:nvPr>
        </p:nvSpPr>
        <p:spPr/>
        <p:txBody>
          <a:bodyPr/>
          <a:lstStyle/>
          <a:p>
            <a:r>
              <a:rPr lang="en-GB" dirty="0"/>
              <a:t>Case Study</a:t>
            </a:r>
          </a:p>
        </p:txBody>
      </p:sp>
      <p:sp>
        <p:nvSpPr>
          <p:cNvPr id="44" name="Rounded Rectangle 43"/>
          <p:cNvSpPr/>
          <p:nvPr/>
        </p:nvSpPr>
        <p:spPr>
          <a:xfrm>
            <a:off x="353122" y="2068721"/>
            <a:ext cx="4123143" cy="2246674"/>
          </a:xfrm>
          <a:prstGeom prst="roundRect">
            <a:avLst/>
          </a:prstGeom>
          <a:solidFill>
            <a:schemeClr val="bg2"/>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Project context: </a:t>
            </a:r>
          </a:p>
          <a:p>
            <a:r>
              <a:rPr lang="en-GB" sz="1100" dirty="0">
                <a:solidFill>
                  <a:schemeClr val="tx1"/>
                </a:solidFill>
              </a:rPr>
              <a:t>The British Museum has been doing live broadcasts on social media for about 3 years. They use Facebook Live to take audiences behind the scenes and to explore permanent galleries outside of opening hours. They try to do at least one live broadcast for each exhibition. </a:t>
            </a:r>
          </a:p>
          <a:p>
            <a:endParaRPr lang="en-GB" sz="1100" dirty="0">
              <a:solidFill>
                <a:schemeClr val="tx1"/>
              </a:solidFill>
            </a:endParaRPr>
          </a:p>
          <a:p>
            <a:r>
              <a:rPr lang="en-GB" sz="1100" dirty="0">
                <a:solidFill>
                  <a:schemeClr val="tx1"/>
                </a:solidFill>
              </a:rPr>
              <a:t>The museum invited art historian Simon </a:t>
            </a:r>
            <a:r>
              <a:rPr lang="en-GB" sz="1100" dirty="0" err="1">
                <a:solidFill>
                  <a:schemeClr val="tx1"/>
                </a:solidFill>
              </a:rPr>
              <a:t>Schama</a:t>
            </a:r>
            <a:r>
              <a:rPr lang="en-GB" sz="1100" dirty="0">
                <a:solidFill>
                  <a:schemeClr val="tx1"/>
                </a:solidFill>
              </a:rPr>
              <a:t> to do a Facebook Live gallery tour of their </a:t>
            </a:r>
            <a:r>
              <a:rPr lang="en-GB" sz="1100" i="1" dirty="0">
                <a:solidFill>
                  <a:schemeClr val="tx1"/>
                </a:solidFill>
              </a:rPr>
              <a:t>The American Dream: Pop to the Present</a:t>
            </a:r>
            <a:r>
              <a:rPr lang="en-GB" sz="1100" dirty="0">
                <a:solidFill>
                  <a:schemeClr val="tx1"/>
                </a:solidFill>
              </a:rPr>
              <a:t> exhibition with its curator. During the tour they picked specific works to discuss and viewers were invited to comment and ask questions.</a:t>
            </a:r>
          </a:p>
          <a:p>
            <a:endParaRPr lang="en-GB" sz="1100" dirty="0">
              <a:solidFill>
                <a:schemeClr val="tx1"/>
              </a:solidFill>
            </a:endParaRPr>
          </a:p>
        </p:txBody>
      </p:sp>
      <p:sp>
        <p:nvSpPr>
          <p:cNvPr id="8" name="Rectangle: Rounded Corners 7">
            <a:extLst>
              <a:ext uri="{FF2B5EF4-FFF2-40B4-BE49-F238E27FC236}">
                <a16:creationId xmlns:a16="http://schemas.microsoft.com/office/drawing/2014/main" id="{5D049CF8-4F82-49FA-AF56-43EEDF6A9FFC}"/>
              </a:ext>
            </a:extLst>
          </p:cNvPr>
          <p:cNvSpPr/>
          <p:nvPr/>
        </p:nvSpPr>
        <p:spPr>
          <a:xfrm>
            <a:off x="372373" y="1450797"/>
            <a:ext cx="4091677" cy="490429"/>
          </a:xfrm>
          <a:prstGeom prst="roundRect">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i="1" dirty="0">
                <a:solidFill>
                  <a:schemeClr val="tx1"/>
                </a:solidFill>
              </a:rPr>
              <a:t>The British Museum holds in trust for the nation and the world a collection of art and antiquities from ancient and living cultures</a:t>
            </a:r>
          </a:p>
        </p:txBody>
      </p:sp>
      <p:sp>
        <p:nvSpPr>
          <p:cNvPr id="57" name="Title 1">
            <a:extLst>
              <a:ext uri="{FF2B5EF4-FFF2-40B4-BE49-F238E27FC236}">
                <a16:creationId xmlns:a16="http://schemas.microsoft.com/office/drawing/2014/main" id="{C33A9BF8-3DA6-4E32-81F1-7700E8AD420B}"/>
              </a:ext>
            </a:extLst>
          </p:cNvPr>
          <p:cNvSpPr>
            <a:spLocks noGrp="1"/>
          </p:cNvSpPr>
          <p:nvPr>
            <p:ph type="title"/>
          </p:nvPr>
        </p:nvSpPr>
        <p:spPr>
          <a:xfrm>
            <a:off x="360000" y="514975"/>
            <a:ext cx="8425225" cy="936000"/>
          </a:xfrm>
        </p:spPr>
        <p:txBody>
          <a:bodyPr/>
          <a:lstStyle/>
          <a:p>
            <a:r>
              <a:rPr lang="en-GB" b="1" dirty="0">
                <a:solidFill>
                  <a:schemeClr val="accent1"/>
                </a:solidFill>
              </a:rPr>
              <a:t>Museums case study</a:t>
            </a:r>
            <a:r>
              <a:rPr lang="en-GB" dirty="0">
                <a:solidFill>
                  <a:schemeClr val="accent1"/>
                </a:solidFill>
              </a:rPr>
              <a:t>: </a:t>
            </a:r>
            <a:r>
              <a:rPr lang="en-GB" dirty="0"/>
              <a:t>British Museum – </a:t>
            </a:r>
            <a:r>
              <a:rPr lang="en-GB" i="1" dirty="0"/>
              <a:t>The</a:t>
            </a:r>
            <a:r>
              <a:rPr lang="en-GB" dirty="0"/>
              <a:t> </a:t>
            </a:r>
            <a:r>
              <a:rPr lang="en-GB" i="1" dirty="0"/>
              <a:t>American Dream exhibition tour, Facebook Live </a:t>
            </a:r>
            <a:r>
              <a:rPr lang="en-GB" dirty="0"/>
              <a:t>(2017)</a:t>
            </a:r>
          </a:p>
        </p:txBody>
      </p:sp>
      <p:sp>
        <p:nvSpPr>
          <p:cNvPr id="12" name="Rectangle 11">
            <a:extLst>
              <a:ext uri="{FF2B5EF4-FFF2-40B4-BE49-F238E27FC236}">
                <a16:creationId xmlns:a16="http://schemas.microsoft.com/office/drawing/2014/main" id="{4192798E-0E96-474E-A0B6-9010D8A9D989}"/>
              </a:ext>
            </a:extLst>
          </p:cNvPr>
          <p:cNvSpPr/>
          <p:nvPr/>
        </p:nvSpPr>
        <p:spPr>
          <a:xfrm>
            <a:off x="4761373" y="5850137"/>
            <a:ext cx="785793" cy="261610"/>
          </a:xfrm>
          <a:prstGeom prst="rect">
            <a:avLst/>
          </a:prstGeom>
        </p:spPr>
        <p:txBody>
          <a:bodyPr wrap="none">
            <a:spAutoFit/>
          </a:bodyPr>
          <a:lstStyle/>
          <a:p>
            <a:r>
              <a:rPr lang="en-GB" sz="1100" b="1" dirty="0">
                <a:latin typeface="+mn-lt"/>
              </a:rPr>
              <a:t>Key stats</a:t>
            </a:r>
            <a:endParaRPr lang="en-GB" sz="1100" dirty="0">
              <a:latin typeface="+mn-lt"/>
            </a:endParaRPr>
          </a:p>
        </p:txBody>
      </p:sp>
      <p:cxnSp>
        <p:nvCxnSpPr>
          <p:cNvPr id="65" name="Straight Connector 64">
            <a:extLst>
              <a:ext uri="{FF2B5EF4-FFF2-40B4-BE49-F238E27FC236}">
                <a16:creationId xmlns:a16="http://schemas.microsoft.com/office/drawing/2014/main" id="{C0E1A1D6-1D70-4BAD-992F-38BE6B689942}"/>
              </a:ext>
            </a:extLst>
          </p:cNvPr>
          <p:cNvCxnSpPr>
            <a:cxnSpLocks/>
          </p:cNvCxnSpPr>
          <p:nvPr/>
        </p:nvCxnSpPr>
        <p:spPr>
          <a:xfrm>
            <a:off x="395288" y="4396452"/>
            <a:ext cx="8389937" cy="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a:extLst>
              <a:ext uri="{FF2B5EF4-FFF2-40B4-BE49-F238E27FC236}">
                <a16:creationId xmlns:a16="http://schemas.microsoft.com/office/drawing/2014/main" id="{427CA910-51E1-4ACB-8359-37978C994903}"/>
              </a:ext>
            </a:extLst>
          </p:cNvPr>
          <p:cNvCxnSpPr>
            <a:cxnSpLocks/>
          </p:cNvCxnSpPr>
          <p:nvPr/>
        </p:nvCxnSpPr>
        <p:spPr>
          <a:xfrm flipH="1">
            <a:off x="4572000" y="1221615"/>
            <a:ext cx="2" cy="546387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42" name="Rectangle: Rounded Corners 41">
            <a:extLst>
              <a:ext uri="{FF2B5EF4-FFF2-40B4-BE49-F238E27FC236}">
                <a16:creationId xmlns:a16="http://schemas.microsoft.com/office/drawing/2014/main" id="{7E6DA488-3419-4729-A921-7C70C4091201}"/>
              </a:ext>
            </a:extLst>
          </p:cNvPr>
          <p:cNvSpPr/>
          <p:nvPr/>
        </p:nvSpPr>
        <p:spPr>
          <a:xfrm>
            <a:off x="4757556" y="6087705"/>
            <a:ext cx="4076617" cy="657601"/>
          </a:xfrm>
          <a:prstGeom prst="roundRect">
            <a:avLst/>
          </a:prstGeom>
          <a:solidFill>
            <a:schemeClr val="accent1">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61" name="Rounded Rectangle 43">
            <a:extLst>
              <a:ext uri="{FF2B5EF4-FFF2-40B4-BE49-F238E27FC236}">
                <a16:creationId xmlns:a16="http://schemas.microsoft.com/office/drawing/2014/main" id="{175A0357-7C19-43FD-B825-13FDEB2B772D}"/>
              </a:ext>
            </a:extLst>
          </p:cNvPr>
          <p:cNvSpPr/>
          <p:nvPr/>
        </p:nvSpPr>
        <p:spPr>
          <a:xfrm>
            <a:off x="4679952" y="4496021"/>
            <a:ext cx="4084554"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Impact:</a:t>
            </a:r>
          </a:p>
          <a:p>
            <a:pPr marL="171450" indent="-171450">
              <a:buFont typeface="Arial" panose="020B0604020202020204" pitchFamily="34" charset="0"/>
              <a:buChar char="•"/>
            </a:pPr>
            <a:r>
              <a:rPr lang="en-GB" sz="1100" dirty="0">
                <a:solidFill>
                  <a:schemeClr val="tx1"/>
                </a:solidFill>
              </a:rPr>
              <a:t>Increasingly The British Museum looks at the rate of engagement across social platforms (in terms of reactions, comments, shares) to assess performance. This post definitely delivered on international reach as was illustrated by the large number of people commenting </a:t>
            </a:r>
          </a:p>
          <a:p>
            <a:pPr marL="171450" indent="-171450">
              <a:buFont typeface="Arial" panose="020B0604020202020204" pitchFamily="34" charset="0"/>
              <a:buChar char="•"/>
            </a:pPr>
            <a:endParaRPr lang="en-GB" sz="1100" b="1" dirty="0">
              <a:solidFill>
                <a:schemeClr val="accent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endParaRPr lang="en-GB" sz="1400" b="1" dirty="0">
              <a:solidFill>
                <a:srgbClr val="FF0000"/>
              </a:solidFill>
              <a:latin typeface="Century Gothic" pitchFamily="34" charset="0"/>
            </a:endParaRPr>
          </a:p>
        </p:txBody>
      </p:sp>
      <p:pic>
        <p:nvPicPr>
          <p:cNvPr id="26" name="Picture 25">
            <a:extLst>
              <a:ext uri="{FF2B5EF4-FFF2-40B4-BE49-F238E27FC236}">
                <a16:creationId xmlns:a16="http://schemas.microsoft.com/office/drawing/2014/main" id="{46C3948A-CDD2-4AF9-9625-EA2818D6B8A6}"/>
              </a:ext>
            </a:extLst>
          </p:cNvPr>
          <p:cNvPicPr>
            <a:picLocks noChangeAspect="1"/>
          </p:cNvPicPr>
          <p:nvPr/>
        </p:nvPicPr>
        <p:blipFill rotWithShape="1">
          <a:blip r:embed="rId2"/>
          <a:srcRect b="7135"/>
          <a:stretch/>
        </p:blipFill>
        <p:spPr>
          <a:xfrm>
            <a:off x="5132477" y="1399932"/>
            <a:ext cx="3382294" cy="1748016"/>
          </a:xfrm>
          <a:prstGeom prst="roundRect">
            <a:avLst/>
          </a:prstGeom>
        </p:spPr>
      </p:pic>
      <p:sp>
        <p:nvSpPr>
          <p:cNvPr id="27" name="Rounded Rectangle 32">
            <a:extLst>
              <a:ext uri="{FF2B5EF4-FFF2-40B4-BE49-F238E27FC236}">
                <a16:creationId xmlns:a16="http://schemas.microsoft.com/office/drawing/2014/main" id="{2C9AD7EC-6BFA-497F-81D5-3AFFD8DC489F}"/>
              </a:ext>
            </a:extLst>
          </p:cNvPr>
          <p:cNvSpPr/>
          <p:nvPr/>
        </p:nvSpPr>
        <p:spPr>
          <a:xfrm>
            <a:off x="4746719" y="3212356"/>
            <a:ext cx="4198869" cy="1130528"/>
          </a:xfrm>
          <a:prstGeom prst="roundRect">
            <a:avLst/>
          </a:prstGeom>
          <a:solidFill>
            <a:schemeClr val="accent6">
              <a:lumMod val="20000"/>
              <a:lumOff val="80000"/>
            </a:schemeClr>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pic>
        <p:nvPicPr>
          <p:cNvPr id="28" name="Content Placeholder 7">
            <a:extLst>
              <a:ext uri="{FF2B5EF4-FFF2-40B4-BE49-F238E27FC236}">
                <a16:creationId xmlns:a16="http://schemas.microsoft.com/office/drawing/2014/main" id="{64224955-F6B6-4C8C-85DA-68A04A046E05}"/>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49791" y="3302234"/>
            <a:ext cx="455905" cy="350443"/>
          </a:xfrm>
          <a:prstGeom prst="rect">
            <a:avLst/>
          </a:prstGeom>
          <a:noFill/>
          <a:ln w="9525">
            <a:noFill/>
            <a:miter lim="800000"/>
            <a:headEnd/>
            <a:tailEnd/>
          </a:ln>
        </p:spPr>
      </p:pic>
      <p:sp>
        <p:nvSpPr>
          <p:cNvPr id="29" name="TextBox 28">
            <a:extLst>
              <a:ext uri="{FF2B5EF4-FFF2-40B4-BE49-F238E27FC236}">
                <a16:creationId xmlns:a16="http://schemas.microsoft.com/office/drawing/2014/main" id="{572F03B3-C634-4264-9104-706D2D3388CA}"/>
              </a:ext>
            </a:extLst>
          </p:cNvPr>
          <p:cNvSpPr txBox="1"/>
          <p:nvPr/>
        </p:nvSpPr>
        <p:spPr>
          <a:xfrm>
            <a:off x="5390878" y="3227477"/>
            <a:ext cx="3431741" cy="1087921"/>
          </a:xfrm>
          <a:prstGeom prst="rect">
            <a:avLst/>
          </a:prstGeom>
          <a:noFill/>
        </p:spPr>
        <p:txBody>
          <a:bodyPr wrap="square" lIns="18000" tIns="18000" rIns="18000" bIns="18000" rtlCol="0">
            <a:spAutoFit/>
          </a:bodyPr>
          <a:lstStyle/>
          <a:p>
            <a:pPr>
              <a:spcAft>
                <a:spcPts val="400"/>
              </a:spcAft>
            </a:pPr>
            <a:r>
              <a:rPr lang="en-GB" sz="1100" dirty="0">
                <a:latin typeface="+mj-lt"/>
              </a:rPr>
              <a:t>When we go ‘live’ </a:t>
            </a:r>
            <a:r>
              <a:rPr lang="en-GB" sz="1100" b="1" dirty="0">
                <a:solidFill>
                  <a:schemeClr val="accent1"/>
                </a:solidFill>
                <a:latin typeface="+mj-lt"/>
              </a:rPr>
              <a:t>it creates a global community of people coming together</a:t>
            </a:r>
            <a:r>
              <a:rPr lang="en-GB" sz="1100" dirty="0">
                <a:latin typeface="+mj-lt"/>
              </a:rPr>
              <a:t>. Our Facebook followers are 85% overseas, and when we ask them to tell us where they’re watching from it’s great to see the diverse responses</a:t>
            </a:r>
            <a:r>
              <a:rPr lang="en-GB" sz="1100" dirty="0">
                <a:solidFill>
                  <a:srgbClr val="FF0000"/>
                </a:solidFill>
                <a:latin typeface="+mj-lt"/>
              </a:rPr>
              <a:t>.</a:t>
            </a:r>
          </a:p>
          <a:p>
            <a:pPr algn="r">
              <a:spcAft>
                <a:spcPts val="400"/>
              </a:spcAft>
            </a:pPr>
            <a:r>
              <a:rPr lang="en-GB" sz="1000" dirty="0">
                <a:latin typeface="+mj-lt"/>
              </a:rPr>
              <a:t>- Kate Carter, Senior Digital Marketing Manager</a:t>
            </a:r>
          </a:p>
        </p:txBody>
      </p:sp>
      <p:pic>
        <p:nvPicPr>
          <p:cNvPr id="30" name="Picture 29">
            <a:extLst>
              <a:ext uri="{FF2B5EF4-FFF2-40B4-BE49-F238E27FC236}">
                <a16:creationId xmlns:a16="http://schemas.microsoft.com/office/drawing/2014/main" id="{7AEDE236-8A75-44DC-9174-91159F8B6F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7612"/>
          <a:stretch/>
        </p:blipFill>
        <p:spPr>
          <a:xfrm>
            <a:off x="5064919" y="6125187"/>
            <a:ext cx="482247" cy="300868"/>
          </a:xfrm>
          <a:prstGeom prst="rect">
            <a:avLst/>
          </a:prstGeom>
        </p:spPr>
      </p:pic>
      <p:sp>
        <p:nvSpPr>
          <p:cNvPr id="31" name="TextBox 30">
            <a:extLst>
              <a:ext uri="{FF2B5EF4-FFF2-40B4-BE49-F238E27FC236}">
                <a16:creationId xmlns:a16="http://schemas.microsoft.com/office/drawing/2014/main" id="{9BC6C684-0B07-4680-A144-3B755F0FF1DD}"/>
              </a:ext>
            </a:extLst>
          </p:cNvPr>
          <p:cNvSpPr txBox="1"/>
          <p:nvPr/>
        </p:nvSpPr>
        <p:spPr>
          <a:xfrm>
            <a:off x="4868863" y="6548321"/>
            <a:ext cx="1128423" cy="174851"/>
          </a:xfrm>
          <a:prstGeom prst="rect">
            <a:avLst/>
          </a:prstGeom>
          <a:noFill/>
        </p:spPr>
        <p:txBody>
          <a:bodyPr wrap="square" lIns="18000" tIns="18000" rIns="18000" bIns="18000" rtlCol="0">
            <a:spAutoFit/>
          </a:bodyPr>
          <a:lstStyle/>
          <a:p>
            <a:r>
              <a:rPr lang="en-GB" sz="900" dirty="0">
                <a:latin typeface="+mj-lt"/>
              </a:rPr>
              <a:t>100 thousand views </a:t>
            </a:r>
          </a:p>
        </p:txBody>
      </p:sp>
      <p:sp>
        <p:nvSpPr>
          <p:cNvPr id="32" name="TextBox 31">
            <a:extLst>
              <a:ext uri="{FF2B5EF4-FFF2-40B4-BE49-F238E27FC236}">
                <a16:creationId xmlns:a16="http://schemas.microsoft.com/office/drawing/2014/main" id="{27C1C7D9-7E56-497F-A357-A75C067C61AE}"/>
              </a:ext>
            </a:extLst>
          </p:cNvPr>
          <p:cNvSpPr txBox="1"/>
          <p:nvPr/>
        </p:nvSpPr>
        <p:spPr>
          <a:xfrm>
            <a:off x="7891790" y="6548321"/>
            <a:ext cx="868251" cy="174851"/>
          </a:xfrm>
          <a:prstGeom prst="rect">
            <a:avLst/>
          </a:prstGeom>
          <a:noFill/>
        </p:spPr>
        <p:txBody>
          <a:bodyPr wrap="square" lIns="18000" tIns="18000" rIns="18000" bIns="18000" rtlCol="0">
            <a:spAutoFit/>
          </a:bodyPr>
          <a:lstStyle/>
          <a:p>
            <a:r>
              <a:rPr lang="en-GB" sz="900" dirty="0">
                <a:latin typeface="+mj-lt"/>
              </a:rPr>
              <a:t>238 comments </a:t>
            </a:r>
          </a:p>
        </p:txBody>
      </p:sp>
      <p:sp>
        <p:nvSpPr>
          <p:cNvPr id="33" name="TextBox 32">
            <a:extLst>
              <a:ext uri="{FF2B5EF4-FFF2-40B4-BE49-F238E27FC236}">
                <a16:creationId xmlns:a16="http://schemas.microsoft.com/office/drawing/2014/main" id="{FD011396-FF66-44AF-8F27-A1F495C7A7CA}"/>
              </a:ext>
            </a:extLst>
          </p:cNvPr>
          <p:cNvSpPr txBox="1"/>
          <p:nvPr/>
        </p:nvSpPr>
        <p:spPr>
          <a:xfrm>
            <a:off x="6189555" y="6548321"/>
            <a:ext cx="1339824" cy="174851"/>
          </a:xfrm>
          <a:prstGeom prst="rect">
            <a:avLst/>
          </a:prstGeom>
          <a:noFill/>
        </p:spPr>
        <p:txBody>
          <a:bodyPr wrap="square" lIns="18000" tIns="18000" rIns="18000" bIns="18000" rtlCol="0">
            <a:spAutoFit/>
          </a:bodyPr>
          <a:lstStyle/>
          <a:p>
            <a:r>
              <a:rPr lang="en-GB" sz="900" dirty="0">
                <a:latin typeface="+mj-lt"/>
              </a:rPr>
              <a:t>1.1 thousand reactions</a:t>
            </a:r>
          </a:p>
        </p:txBody>
      </p:sp>
      <p:pic>
        <p:nvPicPr>
          <p:cNvPr id="34" name="Picture 33">
            <a:extLst>
              <a:ext uri="{FF2B5EF4-FFF2-40B4-BE49-F238E27FC236}">
                <a16:creationId xmlns:a16="http://schemas.microsoft.com/office/drawing/2014/main" id="{4DFFE060-5E65-41F9-9EE0-7D2421D44D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005"/>
          <a:stretch/>
        </p:blipFill>
        <p:spPr>
          <a:xfrm>
            <a:off x="6553921" y="6135975"/>
            <a:ext cx="388152" cy="329910"/>
          </a:xfrm>
          <a:prstGeom prst="rect">
            <a:avLst/>
          </a:prstGeom>
        </p:spPr>
      </p:pic>
      <p:pic>
        <p:nvPicPr>
          <p:cNvPr id="35" name="Picture 34">
            <a:extLst>
              <a:ext uri="{FF2B5EF4-FFF2-40B4-BE49-F238E27FC236}">
                <a16:creationId xmlns:a16="http://schemas.microsoft.com/office/drawing/2014/main" id="{9AA1A2B4-E8E5-476C-801A-BA0570CC0A5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8962"/>
          <a:stretch/>
        </p:blipFill>
        <p:spPr>
          <a:xfrm>
            <a:off x="7948828" y="6087706"/>
            <a:ext cx="610071" cy="433381"/>
          </a:xfrm>
          <a:prstGeom prst="rect">
            <a:avLst/>
          </a:prstGeom>
        </p:spPr>
      </p:pic>
      <p:sp>
        <p:nvSpPr>
          <p:cNvPr id="40" name="Rounded Rectangle 32">
            <a:extLst>
              <a:ext uri="{FF2B5EF4-FFF2-40B4-BE49-F238E27FC236}">
                <a16:creationId xmlns:a16="http://schemas.microsoft.com/office/drawing/2014/main" id="{E52CA1DC-6A09-4F1C-8F1C-309238EB2A67}"/>
              </a:ext>
            </a:extLst>
          </p:cNvPr>
          <p:cNvSpPr/>
          <p:nvPr/>
        </p:nvSpPr>
        <p:spPr>
          <a:xfrm>
            <a:off x="387433" y="5749321"/>
            <a:ext cx="4076617" cy="995985"/>
          </a:xfrm>
          <a:prstGeom prst="roundRect">
            <a:avLst/>
          </a:prstGeom>
          <a:solidFill>
            <a:schemeClr val="accent6">
              <a:lumMod val="20000"/>
              <a:lumOff val="80000"/>
            </a:schemeClr>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pic>
        <p:nvPicPr>
          <p:cNvPr id="43" name="Content Placeholder 7">
            <a:extLst>
              <a:ext uri="{FF2B5EF4-FFF2-40B4-BE49-F238E27FC236}">
                <a16:creationId xmlns:a16="http://schemas.microsoft.com/office/drawing/2014/main" id="{D0BDAEF0-237D-45C0-908C-045669371139}"/>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35365" y="5841477"/>
            <a:ext cx="455905" cy="350443"/>
          </a:xfrm>
          <a:prstGeom prst="rect">
            <a:avLst/>
          </a:prstGeom>
          <a:noFill/>
          <a:ln w="9525">
            <a:noFill/>
            <a:miter lim="800000"/>
            <a:headEnd/>
            <a:tailEnd/>
          </a:ln>
        </p:spPr>
      </p:pic>
      <p:sp>
        <p:nvSpPr>
          <p:cNvPr id="48" name="TextBox 47">
            <a:extLst>
              <a:ext uri="{FF2B5EF4-FFF2-40B4-BE49-F238E27FC236}">
                <a16:creationId xmlns:a16="http://schemas.microsoft.com/office/drawing/2014/main" id="{39165CC3-256F-4BDB-8998-4CF8CAB15035}"/>
              </a:ext>
            </a:extLst>
          </p:cNvPr>
          <p:cNvSpPr txBox="1"/>
          <p:nvPr/>
        </p:nvSpPr>
        <p:spPr>
          <a:xfrm>
            <a:off x="986676" y="5799064"/>
            <a:ext cx="3431741" cy="918644"/>
          </a:xfrm>
          <a:prstGeom prst="rect">
            <a:avLst/>
          </a:prstGeom>
          <a:noFill/>
        </p:spPr>
        <p:txBody>
          <a:bodyPr wrap="square" lIns="18000" tIns="18000" rIns="18000" bIns="18000" rtlCol="0">
            <a:spAutoFit/>
          </a:bodyPr>
          <a:lstStyle/>
          <a:p>
            <a:pPr>
              <a:spcAft>
                <a:spcPts val="400"/>
              </a:spcAft>
            </a:pPr>
            <a:r>
              <a:rPr lang="en-GB" sz="1100" dirty="0">
                <a:latin typeface="+mj-lt"/>
              </a:rPr>
              <a:t>Some of the [Facebook Lives] we’ve done recently we’ve had comments from 90 countries -there’s nothing else we do that has that sense of creating a moment </a:t>
            </a:r>
          </a:p>
          <a:p>
            <a:pPr algn="r">
              <a:spcAft>
                <a:spcPts val="400"/>
              </a:spcAft>
            </a:pPr>
            <a:r>
              <a:rPr lang="en-GB" sz="1000" dirty="0">
                <a:latin typeface="+mj-lt"/>
              </a:rPr>
              <a:t>- Kate Carter, Senior Digital Marketing Manager</a:t>
            </a:r>
          </a:p>
        </p:txBody>
      </p:sp>
    </p:spTree>
    <p:extLst>
      <p:ext uri="{BB962C8B-B14F-4D97-AF65-F5344CB8AC3E}">
        <p14:creationId xmlns:p14="http://schemas.microsoft.com/office/powerpoint/2010/main" val="3055858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358776" y="5243223"/>
            <a:ext cx="4210816" cy="1221291"/>
          </a:xfrm>
          <a:prstGeom prst="rect">
            <a:avLst/>
          </a:prstGeom>
          <a:noFill/>
        </p:spPr>
        <p:txBody>
          <a:bodyPr wrap="square" lIns="18000" tIns="18000" rIns="18000" bIns="18000" rtlCol="0">
            <a:spAutoFit/>
          </a:bodyPr>
          <a:lstStyle/>
          <a:p>
            <a:r>
              <a:rPr lang="en-GB" sz="1100" b="1" dirty="0">
                <a:solidFill>
                  <a:schemeClr val="accent1"/>
                </a:solidFill>
                <a:latin typeface="+mj-lt"/>
              </a:rPr>
              <a:t>Marketing: </a:t>
            </a:r>
            <a:r>
              <a:rPr lang="en-GB" sz="1100" dirty="0">
                <a:latin typeface="+mj-lt"/>
              </a:rPr>
              <a:t>Advertised through social media platforms (including paid promotion to a London and UK-based audience) and email marketing. Paid-for advertising on Facebook following the event helped extend the audience.</a:t>
            </a:r>
          </a:p>
          <a:p>
            <a:endParaRPr lang="en-GB" sz="1100" dirty="0">
              <a:latin typeface="+mj-lt"/>
            </a:endParaRPr>
          </a:p>
          <a:p>
            <a:r>
              <a:rPr lang="en-GB" sz="1100" dirty="0">
                <a:latin typeface="+mj-lt"/>
              </a:rPr>
              <a:t>Pre-promotion is key to building an audience; it makes sure people interested in your subject are primed. </a:t>
            </a:r>
          </a:p>
        </p:txBody>
      </p:sp>
      <p:sp>
        <p:nvSpPr>
          <p:cNvPr id="45" name="Rounded Rectangle 43">
            <a:extLst>
              <a:ext uri="{FF2B5EF4-FFF2-40B4-BE49-F238E27FC236}">
                <a16:creationId xmlns:a16="http://schemas.microsoft.com/office/drawing/2014/main" id="{DDBEA8D1-3729-401D-9126-88E24E4B19BC}"/>
              </a:ext>
            </a:extLst>
          </p:cNvPr>
          <p:cNvSpPr/>
          <p:nvPr/>
        </p:nvSpPr>
        <p:spPr>
          <a:xfrm>
            <a:off x="358776" y="3715280"/>
            <a:ext cx="4068762"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GB" sz="1400" b="1" dirty="0">
              <a:solidFill>
                <a:srgbClr val="FF0000"/>
              </a:solidFill>
              <a:latin typeface="Century Gothic" pitchFamily="34" charset="0"/>
            </a:endParaRPr>
          </a:p>
        </p:txBody>
      </p:sp>
      <p:sp>
        <p:nvSpPr>
          <p:cNvPr id="5" name="Text Placeholder 4"/>
          <p:cNvSpPr>
            <a:spLocks noGrp="1"/>
          </p:cNvSpPr>
          <p:nvPr>
            <p:ph type="body" sz="quarter" idx="12"/>
          </p:nvPr>
        </p:nvSpPr>
        <p:spPr/>
        <p:txBody>
          <a:bodyPr/>
          <a:lstStyle/>
          <a:p>
            <a:r>
              <a:rPr lang="en-GB" dirty="0"/>
              <a:t>Case Study</a:t>
            </a:r>
          </a:p>
        </p:txBody>
      </p:sp>
      <p:sp>
        <p:nvSpPr>
          <p:cNvPr id="20" name="TextBox 19"/>
          <p:cNvSpPr txBox="1"/>
          <p:nvPr/>
        </p:nvSpPr>
        <p:spPr>
          <a:xfrm>
            <a:off x="380739" y="4436782"/>
            <a:ext cx="4149339" cy="374906"/>
          </a:xfrm>
          <a:prstGeom prst="rect">
            <a:avLst/>
          </a:prstGeom>
          <a:noFill/>
        </p:spPr>
        <p:txBody>
          <a:bodyPr wrap="square" lIns="18000" tIns="18000" rIns="18000" bIns="18000" rtlCol="0">
            <a:spAutoFit/>
          </a:bodyPr>
          <a:lstStyle/>
          <a:p>
            <a:r>
              <a:rPr lang="en-GB" sz="1100" b="1" dirty="0">
                <a:solidFill>
                  <a:schemeClr val="accent1"/>
                </a:solidFill>
                <a:latin typeface="+mj-lt"/>
              </a:rPr>
              <a:t>Distribution channels:</a:t>
            </a:r>
          </a:p>
          <a:p>
            <a:endParaRPr lang="en-GB" sz="1100" b="1" dirty="0">
              <a:solidFill>
                <a:schemeClr val="accent1"/>
              </a:solidFill>
              <a:latin typeface="+mj-lt"/>
            </a:endParaRPr>
          </a:p>
        </p:txBody>
      </p:sp>
      <p:sp>
        <p:nvSpPr>
          <p:cNvPr id="57" name="Title 1">
            <a:extLst>
              <a:ext uri="{FF2B5EF4-FFF2-40B4-BE49-F238E27FC236}">
                <a16:creationId xmlns:a16="http://schemas.microsoft.com/office/drawing/2014/main" id="{C33A9BF8-3DA6-4E32-81F1-7700E8AD420B}"/>
              </a:ext>
            </a:extLst>
          </p:cNvPr>
          <p:cNvSpPr>
            <a:spLocks noGrp="1"/>
          </p:cNvSpPr>
          <p:nvPr>
            <p:ph type="title"/>
          </p:nvPr>
        </p:nvSpPr>
        <p:spPr>
          <a:xfrm>
            <a:off x="356979" y="504059"/>
            <a:ext cx="8425225" cy="936000"/>
          </a:xfrm>
        </p:spPr>
        <p:txBody>
          <a:bodyPr/>
          <a:lstStyle/>
          <a:p>
            <a:r>
              <a:rPr lang="en-GB" b="1" dirty="0">
                <a:solidFill>
                  <a:schemeClr val="accent1"/>
                </a:solidFill>
              </a:rPr>
              <a:t>Museums case study</a:t>
            </a:r>
            <a:r>
              <a:rPr lang="en-GB" dirty="0">
                <a:solidFill>
                  <a:schemeClr val="accent1"/>
                </a:solidFill>
              </a:rPr>
              <a:t>: </a:t>
            </a:r>
            <a:r>
              <a:rPr lang="en-GB" dirty="0"/>
              <a:t>British Museum – </a:t>
            </a:r>
            <a:r>
              <a:rPr lang="en-GB" i="1" dirty="0"/>
              <a:t>The</a:t>
            </a:r>
            <a:r>
              <a:rPr lang="en-GB" dirty="0"/>
              <a:t> </a:t>
            </a:r>
            <a:r>
              <a:rPr lang="en-GB" i="1" dirty="0"/>
              <a:t>American Dream exhibition tour Facebook Live </a:t>
            </a:r>
            <a:r>
              <a:rPr lang="en-GB" dirty="0"/>
              <a:t>(2017) </a:t>
            </a:r>
          </a:p>
        </p:txBody>
      </p:sp>
      <p:cxnSp>
        <p:nvCxnSpPr>
          <p:cNvPr id="65" name="Straight Connector 64">
            <a:extLst>
              <a:ext uri="{FF2B5EF4-FFF2-40B4-BE49-F238E27FC236}">
                <a16:creationId xmlns:a16="http://schemas.microsoft.com/office/drawing/2014/main" id="{C0E1A1D6-1D70-4BAD-992F-38BE6B689942}"/>
              </a:ext>
            </a:extLst>
          </p:cNvPr>
          <p:cNvCxnSpPr>
            <a:cxnSpLocks/>
          </p:cNvCxnSpPr>
          <p:nvPr/>
        </p:nvCxnSpPr>
        <p:spPr>
          <a:xfrm>
            <a:off x="395288" y="4396452"/>
            <a:ext cx="8389937" cy="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a:extLst>
              <a:ext uri="{FF2B5EF4-FFF2-40B4-BE49-F238E27FC236}">
                <a16:creationId xmlns:a16="http://schemas.microsoft.com/office/drawing/2014/main" id="{427CA910-51E1-4ACB-8359-37978C994903}"/>
              </a:ext>
            </a:extLst>
          </p:cNvPr>
          <p:cNvCxnSpPr>
            <a:cxnSpLocks/>
            <a:stCxn id="57" idx="2"/>
          </p:cNvCxnSpPr>
          <p:nvPr/>
        </p:nvCxnSpPr>
        <p:spPr>
          <a:xfrm>
            <a:off x="4569592" y="1440059"/>
            <a:ext cx="9209" cy="5281216"/>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74" name="Rounded Rectangle 32">
            <a:extLst>
              <a:ext uri="{FF2B5EF4-FFF2-40B4-BE49-F238E27FC236}">
                <a16:creationId xmlns:a16="http://schemas.microsoft.com/office/drawing/2014/main" id="{620D703E-5CD4-45CD-AA79-DC90C55E22FC}"/>
              </a:ext>
            </a:extLst>
          </p:cNvPr>
          <p:cNvSpPr/>
          <p:nvPr/>
        </p:nvSpPr>
        <p:spPr>
          <a:xfrm>
            <a:off x="4715263" y="1518101"/>
            <a:ext cx="4054094" cy="2607878"/>
          </a:xfrm>
          <a:prstGeom prst="roundRect">
            <a:avLst/>
          </a:prstGeom>
          <a:solidFill>
            <a:schemeClr val="accent6">
              <a:lumMod val="20000"/>
              <a:lumOff val="80000"/>
            </a:schemeClr>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pic>
        <p:nvPicPr>
          <p:cNvPr id="75" name="Content Placeholder 7">
            <a:extLst>
              <a:ext uri="{FF2B5EF4-FFF2-40B4-BE49-F238E27FC236}">
                <a16:creationId xmlns:a16="http://schemas.microsoft.com/office/drawing/2014/main" id="{A4BC97D7-A6A7-4A58-8A03-5730D876333F}"/>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17234" y="1852832"/>
            <a:ext cx="455905" cy="350443"/>
          </a:xfrm>
          <a:prstGeom prst="rect">
            <a:avLst/>
          </a:prstGeom>
          <a:noFill/>
          <a:ln w="9525">
            <a:noFill/>
            <a:miter lim="800000"/>
            <a:headEnd/>
            <a:tailEnd/>
          </a:ln>
        </p:spPr>
      </p:pic>
      <p:sp>
        <p:nvSpPr>
          <p:cNvPr id="76" name="TextBox 75">
            <a:extLst>
              <a:ext uri="{FF2B5EF4-FFF2-40B4-BE49-F238E27FC236}">
                <a16:creationId xmlns:a16="http://schemas.microsoft.com/office/drawing/2014/main" id="{11A9210E-00FA-4560-B807-7A3654272C98}"/>
              </a:ext>
            </a:extLst>
          </p:cNvPr>
          <p:cNvSpPr txBox="1"/>
          <p:nvPr/>
        </p:nvSpPr>
        <p:spPr>
          <a:xfrm>
            <a:off x="5366339" y="1778075"/>
            <a:ext cx="3125886" cy="882737"/>
          </a:xfrm>
          <a:prstGeom prst="rect">
            <a:avLst/>
          </a:prstGeom>
          <a:noFill/>
        </p:spPr>
        <p:txBody>
          <a:bodyPr wrap="square" lIns="18000" tIns="18000" rIns="18000" bIns="18000" rtlCol="0">
            <a:spAutoFit/>
          </a:bodyPr>
          <a:lstStyle/>
          <a:p>
            <a:pPr>
              <a:spcAft>
                <a:spcPts val="400"/>
              </a:spcAft>
            </a:pPr>
            <a:r>
              <a:rPr lang="en-GB" sz="1100" dirty="0">
                <a:latin typeface="+mj-lt"/>
              </a:rPr>
              <a:t>We always make sure that </a:t>
            </a:r>
            <a:r>
              <a:rPr lang="en-GB" sz="1100" b="1" dirty="0">
                <a:solidFill>
                  <a:schemeClr val="accent1"/>
                </a:solidFill>
                <a:latin typeface="+mj-lt"/>
              </a:rPr>
              <a:t>a ‘live’ is exclusively for the online audience</a:t>
            </a:r>
            <a:r>
              <a:rPr lang="en-GB" sz="1100" dirty="0">
                <a:latin typeface="+mj-lt"/>
              </a:rPr>
              <a:t>. So we’ve never created a live where we were just doing it anyway because we want the experience to be for the digital audience</a:t>
            </a:r>
            <a:endParaRPr lang="en-GB" sz="1100" b="1" dirty="0">
              <a:solidFill>
                <a:schemeClr val="accent1"/>
              </a:solidFill>
              <a:latin typeface="+mj-lt"/>
            </a:endParaRPr>
          </a:p>
        </p:txBody>
      </p:sp>
      <p:sp>
        <p:nvSpPr>
          <p:cNvPr id="77" name="TextBox 76">
            <a:extLst>
              <a:ext uri="{FF2B5EF4-FFF2-40B4-BE49-F238E27FC236}">
                <a16:creationId xmlns:a16="http://schemas.microsoft.com/office/drawing/2014/main" id="{ABE4283D-37E1-46EE-8BAA-691591DF3A0D}"/>
              </a:ext>
            </a:extLst>
          </p:cNvPr>
          <p:cNvSpPr txBox="1"/>
          <p:nvPr/>
        </p:nvSpPr>
        <p:spPr>
          <a:xfrm>
            <a:off x="300391" y="1376920"/>
            <a:ext cx="4414872" cy="1898400"/>
          </a:xfrm>
          <a:prstGeom prst="rect">
            <a:avLst/>
          </a:prstGeom>
          <a:noFill/>
        </p:spPr>
        <p:txBody>
          <a:bodyPr wrap="square" lIns="18000" tIns="18000" rIns="18000" bIns="18000" rtlCol="0">
            <a:spAutoFit/>
          </a:bodyPr>
          <a:lstStyle/>
          <a:p>
            <a:r>
              <a:rPr lang="en-GB" sz="1100" b="1" dirty="0">
                <a:solidFill>
                  <a:schemeClr val="accent1"/>
                </a:solidFill>
                <a:latin typeface="+mj-lt"/>
              </a:rPr>
              <a:t>Planning and partnerships: </a:t>
            </a:r>
          </a:p>
          <a:p>
            <a:r>
              <a:rPr lang="en-GB" sz="1100" dirty="0">
                <a:latin typeface="+mj-lt"/>
              </a:rPr>
              <a:t>Planning is essential; extensive checks are done before the broadcast to test WIFI connection, sound quality and lighting and the presenters meet to discuss the works they will talk through. Consideration is also given to when the broadcast takes place – in this case it was aired later in the day to reach an American audience.</a:t>
            </a:r>
          </a:p>
          <a:p>
            <a:endParaRPr lang="en-GB" sz="1100" dirty="0">
              <a:latin typeface="+mj-lt"/>
            </a:endParaRPr>
          </a:p>
          <a:p>
            <a:r>
              <a:rPr lang="en-GB" sz="1100" dirty="0">
                <a:latin typeface="+mj-lt"/>
              </a:rPr>
              <a:t>The project was filmed by the marketing department on a  smartphone with the aid of a gimble (to steady the camera), lighting and a boom mic (to ensure audio quality).</a:t>
            </a:r>
          </a:p>
        </p:txBody>
      </p:sp>
      <p:sp>
        <p:nvSpPr>
          <p:cNvPr id="49" name="TextBox 48">
            <a:extLst>
              <a:ext uri="{FF2B5EF4-FFF2-40B4-BE49-F238E27FC236}">
                <a16:creationId xmlns:a16="http://schemas.microsoft.com/office/drawing/2014/main" id="{524E2D2B-0B50-4520-A315-093F1BA74721}"/>
              </a:ext>
            </a:extLst>
          </p:cNvPr>
          <p:cNvSpPr txBox="1"/>
          <p:nvPr/>
        </p:nvSpPr>
        <p:spPr>
          <a:xfrm>
            <a:off x="320010" y="3286576"/>
            <a:ext cx="4054094" cy="205629"/>
          </a:xfrm>
          <a:prstGeom prst="rect">
            <a:avLst/>
          </a:prstGeom>
          <a:noFill/>
        </p:spPr>
        <p:txBody>
          <a:bodyPr wrap="square" lIns="18000" tIns="18000" rIns="18000" bIns="18000" rtlCol="0">
            <a:spAutoFit/>
          </a:bodyPr>
          <a:lstStyle/>
          <a:p>
            <a:r>
              <a:rPr lang="en-GB" sz="1100" b="1" dirty="0">
                <a:solidFill>
                  <a:schemeClr val="accent1"/>
                </a:solidFill>
                <a:latin typeface="+mj-lt"/>
              </a:rPr>
              <a:t>Lead time: </a:t>
            </a:r>
            <a:r>
              <a:rPr lang="en-GB" sz="1100" dirty="0">
                <a:latin typeface="+mn-lt"/>
              </a:rPr>
              <a:t>1 month to plan</a:t>
            </a:r>
          </a:p>
        </p:txBody>
      </p:sp>
      <p:sp>
        <p:nvSpPr>
          <p:cNvPr id="50" name="Rectangle: Rounded Corners 49">
            <a:extLst>
              <a:ext uri="{FF2B5EF4-FFF2-40B4-BE49-F238E27FC236}">
                <a16:creationId xmlns:a16="http://schemas.microsoft.com/office/drawing/2014/main" id="{1BDD7382-D435-4E43-BB12-87A51DE348C3}"/>
              </a:ext>
            </a:extLst>
          </p:cNvPr>
          <p:cNvSpPr/>
          <p:nvPr/>
        </p:nvSpPr>
        <p:spPr>
          <a:xfrm>
            <a:off x="359998" y="3719856"/>
            <a:ext cx="991778" cy="614394"/>
          </a:xfrm>
          <a:prstGeom prst="roundRect">
            <a:avLst/>
          </a:prstGeom>
          <a:solidFill>
            <a:schemeClr val="accent1">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pic>
        <p:nvPicPr>
          <p:cNvPr id="52" name="Picture 51">
            <a:extLst>
              <a:ext uri="{FF2B5EF4-FFF2-40B4-BE49-F238E27FC236}">
                <a16:creationId xmlns:a16="http://schemas.microsoft.com/office/drawing/2014/main" id="{BA13F5A6-9A45-491A-B87C-91CFA64E1D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154"/>
          <a:stretch/>
        </p:blipFill>
        <p:spPr>
          <a:xfrm>
            <a:off x="324708" y="3845340"/>
            <a:ext cx="374575" cy="321557"/>
          </a:xfrm>
          <a:prstGeom prst="rect">
            <a:avLst/>
          </a:prstGeom>
        </p:spPr>
      </p:pic>
      <p:sp>
        <p:nvSpPr>
          <p:cNvPr id="54" name="Rectangle 53">
            <a:extLst>
              <a:ext uri="{FF2B5EF4-FFF2-40B4-BE49-F238E27FC236}">
                <a16:creationId xmlns:a16="http://schemas.microsoft.com/office/drawing/2014/main" id="{9918CAB0-F6BA-4606-8069-DE9E6681DBE7}"/>
              </a:ext>
            </a:extLst>
          </p:cNvPr>
          <p:cNvSpPr/>
          <p:nvPr/>
        </p:nvSpPr>
        <p:spPr>
          <a:xfrm>
            <a:off x="600260" y="3814097"/>
            <a:ext cx="783117" cy="400110"/>
          </a:xfrm>
          <a:prstGeom prst="rect">
            <a:avLst/>
          </a:prstGeom>
        </p:spPr>
        <p:txBody>
          <a:bodyPr wrap="square">
            <a:spAutoFit/>
          </a:bodyPr>
          <a:lstStyle/>
          <a:p>
            <a:pPr lvl="0"/>
            <a:r>
              <a:rPr lang="en-GB" sz="1000" dirty="0">
                <a:latin typeface="+mj-lt"/>
              </a:rPr>
              <a:t>c. £300 - £1,000 </a:t>
            </a:r>
          </a:p>
        </p:txBody>
      </p:sp>
      <p:sp>
        <p:nvSpPr>
          <p:cNvPr id="55" name="Rectangle 54">
            <a:extLst>
              <a:ext uri="{FF2B5EF4-FFF2-40B4-BE49-F238E27FC236}">
                <a16:creationId xmlns:a16="http://schemas.microsoft.com/office/drawing/2014/main" id="{2B5F42F3-D0B7-44F8-8B47-EA43EF0A7505}"/>
              </a:ext>
            </a:extLst>
          </p:cNvPr>
          <p:cNvSpPr/>
          <p:nvPr/>
        </p:nvSpPr>
        <p:spPr>
          <a:xfrm>
            <a:off x="267377" y="3491718"/>
            <a:ext cx="489236" cy="261610"/>
          </a:xfrm>
          <a:prstGeom prst="rect">
            <a:avLst/>
          </a:prstGeom>
        </p:spPr>
        <p:txBody>
          <a:bodyPr wrap="none">
            <a:spAutoFit/>
          </a:bodyPr>
          <a:lstStyle/>
          <a:p>
            <a:r>
              <a:rPr lang="en-GB" sz="1100" b="1" dirty="0">
                <a:latin typeface="+mn-lt"/>
              </a:rPr>
              <a:t>Cost</a:t>
            </a:r>
            <a:endParaRPr lang="en-GB" sz="1100" dirty="0">
              <a:latin typeface="+mn-lt"/>
            </a:endParaRPr>
          </a:p>
        </p:txBody>
      </p:sp>
      <p:pic>
        <p:nvPicPr>
          <p:cNvPr id="41" name="Content Placeholder 7">
            <a:extLst>
              <a:ext uri="{FF2B5EF4-FFF2-40B4-BE49-F238E27FC236}">
                <a16:creationId xmlns:a16="http://schemas.microsoft.com/office/drawing/2014/main" id="{0083998E-67A1-4CCD-AA37-17B40B48FA6A}"/>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20785" y="2964283"/>
            <a:ext cx="455905" cy="350443"/>
          </a:xfrm>
          <a:prstGeom prst="rect">
            <a:avLst/>
          </a:prstGeom>
          <a:noFill/>
          <a:ln w="9525">
            <a:noFill/>
            <a:miter lim="800000"/>
            <a:headEnd/>
            <a:tailEnd/>
          </a:ln>
        </p:spPr>
      </p:pic>
      <p:sp>
        <p:nvSpPr>
          <p:cNvPr id="61" name="TextBox 60">
            <a:extLst>
              <a:ext uri="{FF2B5EF4-FFF2-40B4-BE49-F238E27FC236}">
                <a16:creationId xmlns:a16="http://schemas.microsoft.com/office/drawing/2014/main" id="{2A7899AD-6030-49E2-8370-9E91D99B6026}"/>
              </a:ext>
            </a:extLst>
          </p:cNvPr>
          <p:cNvSpPr txBox="1"/>
          <p:nvPr/>
        </p:nvSpPr>
        <p:spPr>
          <a:xfrm>
            <a:off x="5369889" y="2889526"/>
            <a:ext cx="3125885" cy="1293106"/>
          </a:xfrm>
          <a:prstGeom prst="rect">
            <a:avLst/>
          </a:prstGeom>
          <a:noFill/>
        </p:spPr>
        <p:txBody>
          <a:bodyPr wrap="square" lIns="18000" tIns="18000" rIns="18000" bIns="18000" rtlCol="0">
            <a:spAutoFit/>
          </a:bodyPr>
          <a:lstStyle/>
          <a:p>
            <a:pPr>
              <a:spcAft>
                <a:spcPts val="400"/>
              </a:spcAft>
            </a:pPr>
            <a:r>
              <a:rPr lang="en-GB" sz="1100" dirty="0">
                <a:latin typeface="+mj-lt"/>
              </a:rPr>
              <a:t>One of the things we’ve found really good is that </a:t>
            </a:r>
            <a:r>
              <a:rPr lang="en-GB" sz="1100" b="1" dirty="0">
                <a:solidFill>
                  <a:schemeClr val="accent1"/>
                </a:solidFill>
                <a:latin typeface="+mj-lt"/>
              </a:rPr>
              <a:t>when we start our live broadcasts off we get people to tell us where they’re watching from</a:t>
            </a:r>
            <a:r>
              <a:rPr lang="en-GB" sz="1100" dirty="0">
                <a:latin typeface="+mj-lt"/>
              </a:rPr>
              <a:t>…We get this phenomenal response. I think people find it really exciting </a:t>
            </a:r>
            <a:endParaRPr lang="en-GB" sz="1000" dirty="0">
              <a:latin typeface="+mj-lt"/>
            </a:endParaRPr>
          </a:p>
          <a:p>
            <a:pPr algn="r">
              <a:spcAft>
                <a:spcPts val="400"/>
              </a:spcAft>
            </a:pPr>
            <a:r>
              <a:rPr lang="en-GB" sz="1000" dirty="0">
                <a:latin typeface="+mj-lt"/>
              </a:rPr>
              <a:t>- Kate Carter, Senior Digital Marketing Manager</a:t>
            </a:r>
          </a:p>
          <a:p>
            <a:pPr>
              <a:spcAft>
                <a:spcPts val="400"/>
              </a:spcAft>
            </a:pPr>
            <a:endParaRPr lang="en-GB" sz="1000" dirty="0">
              <a:latin typeface="+mj-lt"/>
            </a:endParaRPr>
          </a:p>
        </p:txBody>
      </p:sp>
      <p:sp>
        <p:nvSpPr>
          <p:cNvPr id="25" name="Rectangle 24">
            <a:extLst>
              <a:ext uri="{FF2B5EF4-FFF2-40B4-BE49-F238E27FC236}">
                <a16:creationId xmlns:a16="http://schemas.microsoft.com/office/drawing/2014/main" id="{76962BB2-3FA4-44F5-9B2B-97FF5882BA1C}"/>
              </a:ext>
            </a:extLst>
          </p:cNvPr>
          <p:cNvSpPr/>
          <p:nvPr/>
        </p:nvSpPr>
        <p:spPr>
          <a:xfrm>
            <a:off x="1368811" y="3699651"/>
            <a:ext cx="3186768" cy="553998"/>
          </a:xfrm>
          <a:prstGeom prst="rect">
            <a:avLst/>
          </a:prstGeom>
        </p:spPr>
        <p:txBody>
          <a:bodyPr wrap="square">
            <a:spAutoFit/>
          </a:bodyPr>
          <a:lstStyle/>
          <a:p>
            <a:pPr lvl="0"/>
            <a:r>
              <a:rPr lang="en-GB" sz="1000" dirty="0">
                <a:latin typeface="+mj-lt"/>
              </a:rPr>
              <a:t>Facebook Live is seen as relatively cheap. The cost in this instance was for a boom mic, lighting and a gimble </a:t>
            </a:r>
          </a:p>
        </p:txBody>
      </p:sp>
      <p:sp>
        <p:nvSpPr>
          <p:cNvPr id="26" name="TextBox 25">
            <a:extLst>
              <a:ext uri="{FF2B5EF4-FFF2-40B4-BE49-F238E27FC236}">
                <a16:creationId xmlns:a16="http://schemas.microsoft.com/office/drawing/2014/main" id="{AC5D6F3B-2FD8-4658-94E5-C45CF3481578}"/>
              </a:ext>
            </a:extLst>
          </p:cNvPr>
          <p:cNvSpPr txBox="1"/>
          <p:nvPr/>
        </p:nvSpPr>
        <p:spPr>
          <a:xfrm>
            <a:off x="4640899" y="4432070"/>
            <a:ext cx="4448515" cy="2744785"/>
          </a:xfrm>
          <a:prstGeom prst="rect">
            <a:avLst/>
          </a:prstGeom>
          <a:noFill/>
        </p:spPr>
        <p:txBody>
          <a:bodyPr wrap="square" lIns="18000" tIns="18000" rIns="18000" bIns="18000" rtlCol="0">
            <a:spAutoFit/>
          </a:bodyPr>
          <a:lstStyle/>
          <a:p>
            <a:r>
              <a:rPr lang="en-GB" sz="1100" b="1" dirty="0">
                <a:solidFill>
                  <a:schemeClr val="accent1"/>
                </a:solidFill>
                <a:latin typeface="+mj-lt"/>
              </a:rPr>
              <a:t>Key take outs and implications for organisations:</a:t>
            </a:r>
          </a:p>
          <a:p>
            <a:endParaRPr lang="en-GB" sz="1100" b="1" dirty="0">
              <a:solidFill>
                <a:schemeClr val="accent1"/>
              </a:solidFill>
              <a:latin typeface="+mj-lt"/>
            </a:endParaRPr>
          </a:p>
          <a:p>
            <a:pPr marL="171450" indent="-171450">
              <a:buFont typeface="Arial" panose="020B0604020202020204" pitchFamily="34" charset="0"/>
              <a:buChar char="•"/>
            </a:pPr>
            <a:r>
              <a:rPr lang="en-GB" sz="1100" b="1" dirty="0">
                <a:latin typeface="+mj-lt"/>
              </a:rPr>
              <a:t>Facebook Live has great potential for international reach: </a:t>
            </a:r>
            <a:r>
              <a:rPr lang="en-GB" sz="1100" dirty="0">
                <a:latin typeface="+mj-lt"/>
              </a:rPr>
              <a:t>The British Museum’s Facebook Lives regularly reach people in up to 90 countries</a:t>
            </a:r>
          </a:p>
          <a:p>
            <a:pPr marL="171450" indent="-171450">
              <a:buFont typeface="Arial" panose="020B0604020202020204" pitchFamily="34" charset="0"/>
              <a:buChar char="•"/>
            </a:pPr>
            <a:r>
              <a:rPr lang="en-GB" sz="1100" b="1" dirty="0">
                <a:latin typeface="+mj-lt"/>
              </a:rPr>
              <a:t>Planning is essential: </a:t>
            </a:r>
            <a:r>
              <a:rPr lang="en-GB" sz="1100" dirty="0">
                <a:latin typeface="+mj-lt"/>
              </a:rPr>
              <a:t>there is no post-production so to ensure a successful broadcast a clear idea of the agenda for the broadcast as well as testing of sound and lighting is important</a:t>
            </a:r>
          </a:p>
          <a:p>
            <a:pPr marL="171450" indent="-171450">
              <a:buFont typeface="Arial" panose="020B0604020202020204" pitchFamily="34" charset="0"/>
              <a:buChar char="•"/>
            </a:pPr>
            <a:r>
              <a:rPr lang="en-GB" sz="1100" b="1" dirty="0">
                <a:latin typeface="+mj-lt"/>
              </a:rPr>
              <a:t>Pre-promotion is key: </a:t>
            </a:r>
            <a:r>
              <a:rPr lang="en-GB" sz="1100" dirty="0">
                <a:latin typeface="+mj-lt"/>
              </a:rPr>
              <a:t>it takes time to build an audience on Facebook Live so notifying an engaged audience ahead of time either through Facebook or other channels will ensure you’re not going from a standing start </a:t>
            </a:r>
          </a:p>
          <a:p>
            <a:pPr marL="171450" indent="-171450">
              <a:buFont typeface="Arial" panose="020B0604020202020204" pitchFamily="34" charset="0"/>
              <a:buChar char="•"/>
            </a:pPr>
            <a:endParaRPr lang="en-GB" sz="1100" b="1" dirty="0">
              <a:latin typeface="+mj-lt"/>
            </a:endParaRPr>
          </a:p>
          <a:p>
            <a:pPr marL="171450" indent="-171450">
              <a:buFont typeface="Arial" panose="020B0604020202020204" pitchFamily="34" charset="0"/>
              <a:buChar char="•"/>
            </a:pPr>
            <a:endParaRPr lang="en-GB" sz="1100" dirty="0">
              <a:latin typeface="+mj-lt"/>
            </a:endParaRPr>
          </a:p>
          <a:p>
            <a:pPr marL="171450" indent="-171450">
              <a:buFont typeface="Arial" panose="020B0604020202020204" pitchFamily="34" charset="0"/>
              <a:buChar char="•"/>
            </a:pPr>
            <a:endParaRPr lang="en-GB" sz="1100" dirty="0">
              <a:latin typeface="+mj-lt"/>
            </a:endParaRPr>
          </a:p>
          <a:p>
            <a:endParaRPr lang="en-GB" sz="1100" b="1" dirty="0">
              <a:solidFill>
                <a:schemeClr val="accent1"/>
              </a:solidFill>
              <a:latin typeface="+mj-lt"/>
            </a:endParaRPr>
          </a:p>
        </p:txBody>
      </p:sp>
      <p:sp>
        <p:nvSpPr>
          <p:cNvPr id="3" name="Rectangle: Rounded Corners 2">
            <a:extLst>
              <a:ext uri="{FF2B5EF4-FFF2-40B4-BE49-F238E27FC236}">
                <a16:creationId xmlns:a16="http://schemas.microsoft.com/office/drawing/2014/main" id="{6A413D1E-A8D4-4017-8116-8D5D2591BCE7}"/>
              </a:ext>
            </a:extLst>
          </p:cNvPr>
          <p:cNvSpPr/>
          <p:nvPr/>
        </p:nvSpPr>
        <p:spPr>
          <a:xfrm>
            <a:off x="1383377" y="3727203"/>
            <a:ext cx="3078229" cy="607047"/>
          </a:xfrm>
          <a:prstGeom prst="roundRect">
            <a:avLst/>
          </a:prstGeom>
          <a:noFill/>
          <a:ln w="6350">
            <a:solidFill>
              <a:schemeClr val="accent1">
                <a:lumMod val="40000"/>
                <a:lumOff val="6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7" name="TextBox 26">
            <a:extLst>
              <a:ext uri="{FF2B5EF4-FFF2-40B4-BE49-F238E27FC236}">
                <a16:creationId xmlns:a16="http://schemas.microsoft.com/office/drawing/2014/main" id="{D5DD27D6-514F-4818-8F13-7A03D726D980}"/>
              </a:ext>
            </a:extLst>
          </p:cNvPr>
          <p:cNvSpPr txBox="1"/>
          <p:nvPr/>
        </p:nvSpPr>
        <p:spPr>
          <a:xfrm>
            <a:off x="1053600" y="4689796"/>
            <a:ext cx="2540048" cy="374906"/>
          </a:xfrm>
          <a:prstGeom prst="rect">
            <a:avLst/>
          </a:prstGeom>
          <a:noFill/>
        </p:spPr>
        <p:txBody>
          <a:bodyPr wrap="square" lIns="18000" tIns="18000" rIns="18000" bIns="18000" rtlCol="0">
            <a:spAutoFit/>
          </a:bodyPr>
          <a:lstStyle/>
          <a:p>
            <a:r>
              <a:rPr lang="en-GB" sz="1100" dirty="0">
                <a:latin typeface="+mj-lt"/>
              </a:rPr>
              <a:t>Live streamed on Facebook and then boosted to target audiences</a:t>
            </a:r>
          </a:p>
        </p:txBody>
      </p:sp>
      <p:pic>
        <p:nvPicPr>
          <p:cNvPr id="28" name="Picture 27">
            <a:extLst>
              <a:ext uri="{FF2B5EF4-FFF2-40B4-BE49-F238E27FC236}">
                <a16:creationId xmlns:a16="http://schemas.microsoft.com/office/drawing/2014/main" id="{4CB85381-EF2F-453A-9E0A-328F7DE76D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520" y="4707196"/>
            <a:ext cx="775280" cy="438838"/>
          </a:xfrm>
          <a:prstGeom prst="rect">
            <a:avLst/>
          </a:prstGeom>
        </p:spPr>
      </p:pic>
    </p:spTree>
    <p:extLst>
      <p:ext uri="{BB962C8B-B14F-4D97-AF65-F5344CB8AC3E}">
        <p14:creationId xmlns:p14="http://schemas.microsoft.com/office/powerpoint/2010/main" val="2631271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images.unsplash.com/photo-1508807526345-15e9b5f4eaff?dpr=1&amp;auto=format&amp;fit=crop&amp;w=1000&amp;q=80&amp;cs=tinysrgb"/>
          <p:cNvPicPr>
            <a:picLocks noChangeAspect="1" noChangeArrowheads="1"/>
          </p:cNvPicPr>
          <p:nvPr/>
        </p:nvPicPr>
        <p:blipFill rotWithShape="1">
          <a:blip r:embed="rId2">
            <a:extLst>
              <a:ext uri="{28A0092B-C50C-407E-A947-70E740481C1C}">
                <a14:useLocalDpi xmlns:a14="http://schemas.microsoft.com/office/drawing/2010/main" val="0"/>
              </a:ext>
            </a:extLst>
          </a:blip>
          <a:srcRect l="2006" r="2281"/>
          <a:stretch/>
        </p:blipFill>
        <p:spPr bwMode="auto">
          <a:xfrm>
            <a:off x="0" y="28575"/>
            <a:ext cx="9116704" cy="6829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p:cNvSpPr>
            <a:spLocks noGrp="1"/>
          </p:cNvSpPr>
          <p:nvPr>
            <p:ph type="body" sz="quarter" idx="11"/>
          </p:nvPr>
        </p:nvSpPr>
        <p:spPr>
          <a:xfrm>
            <a:off x="358775" y="581025"/>
            <a:ext cx="8596313" cy="904875"/>
          </a:xfrm>
        </p:spPr>
        <p:txBody>
          <a:bodyPr/>
          <a:lstStyle/>
          <a:p>
            <a:pPr marL="0" lvl="0" indent="0">
              <a:buNone/>
            </a:pPr>
            <a:r>
              <a:rPr lang="en-GB" b="1" dirty="0"/>
              <a:t>1. Executive summary</a:t>
            </a:r>
          </a:p>
        </p:txBody>
      </p:sp>
    </p:spTree>
    <p:extLst>
      <p:ext uri="{BB962C8B-B14F-4D97-AF65-F5344CB8AC3E}">
        <p14:creationId xmlns:p14="http://schemas.microsoft.com/office/powerpoint/2010/main" val="2667365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76E4A-EAAF-4323-B742-320A21E029C0}"/>
              </a:ext>
            </a:extLst>
          </p:cNvPr>
          <p:cNvSpPr>
            <a:spLocks noGrp="1"/>
          </p:cNvSpPr>
          <p:nvPr>
            <p:ph type="title"/>
          </p:nvPr>
        </p:nvSpPr>
        <p:spPr>
          <a:xfrm>
            <a:off x="360000" y="514975"/>
            <a:ext cx="8507955" cy="936000"/>
          </a:xfrm>
        </p:spPr>
        <p:txBody>
          <a:bodyPr/>
          <a:lstStyle/>
          <a:p>
            <a:r>
              <a:rPr lang="en-GB" dirty="0"/>
              <a:t>The primary form of live-to-digital in literature other than book readings/talks is spoken word poetry </a:t>
            </a:r>
          </a:p>
        </p:txBody>
      </p:sp>
      <p:sp>
        <p:nvSpPr>
          <p:cNvPr id="3" name="Text Placeholder 2">
            <a:extLst>
              <a:ext uri="{FF2B5EF4-FFF2-40B4-BE49-F238E27FC236}">
                <a16:creationId xmlns:a16="http://schemas.microsoft.com/office/drawing/2014/main" id="{1A88D7A6-1B49-40DD-900E-FB3C71B3EFD6}"/>
              </a:ext>
            </a:extLst>
          </p:cNvPr>
          <p:cNvSpPr>
            <a:spLocks noGrp="1"/>
          </p:cNvSpPr>
          <p:nvPr>
            <p:ph type="body" sz="quarter" idx="12"/>
          </p:nvPr>
        </p:nvSpPr>
        <p:spPr>
          <a:xfrm>
            <a:off x="359998" y="0"/>
            <a:ext cx="3116447" cy="289424"/>
          </a:xfrm>
        </p:spPr>
        <p:txBody>
          <a:bodyPr/>
          <a:lstStyle/>
          <a:p>
            <a:r>
              <a:rPr lang="en-GB" dirty="0"/>
              <a:t>What is being created and how is it distributed?</a:t>
            </a:r>
          </a:p>
        </p:txBody>
      </p:sp>
      <p:sp>
        <p:nvSpPr>
          <p:cNvPr id="5" name="Text Placeholder 3">
            <a:extLst>
              <a:ext uri="{FF2B5EF4-FFF2-40B4-BE49-F238E27FC236}">
                <a16:creationId xmlns:a16="http://schemas.microsoft.com/office/drawing/2014/main" id="{71797C98-2754-4522-800E-475A5AAAC7F0}"/>
              </a:ext>
            </a:extLst>
          </p:cNvPr>
          <p:cNvSpPr>
            <a:spLocks noGrp="1"/>
          </p:cNvSpPr>
          <p:nvPr>
            <p:ph type="body" sz="quarter" idx="11"/>
          </p:nvPr>
        </p:nvSpPr>
        <p:spPr>
          <a:xfrm>
            <a:off x="336331" y="1751493"/>
            <a:ext cx="8425225" cy="4321175"/>
          </a:xfrm>
        </p:spPr>
        <p:txBody>
          <a:bodyPr/>
          <a:lstStyle/>
          <a:p>
            <a:r>
              <a:rPr lang="en-GB" sz="1100" dirty="0"/>
              <a:t>Videos of </a:t>
            </a:r>
            <a:r>
              <a:rPr lang="en-GB" sz="1100" b="1" dirty="0">
                <a:solidFill>
                  <a:schemeClr val="accent1"/>
                </a:solidFill>
              </a:rPr>
              <a:t>spoken word tend to be disseminated on YouTube</a:t>
            </a:r>
            <a:r>
              <a:rPr lang="en-GB" sz="1100" dirty="0"/>
              <a:t> to a small, though engaged, audience</a:t>
            </a:r>
          </a:p>
          <a:p>
            <a:r>
              <a:rPr lang="en-GB" sz="1100" dirty="0"/>
              <a:t>Organisations engaged in this activity include </a:t>
            </a:r>
            <a:r>
              <a:rPr lang="en-GB" sz="1100" b="1" dirty="0">
                <a:solidFill>
                  <a:schemeClr val="accent1"/>
                </a:solidFill>
                <a:hlinkClick r:id="rId2"/>
              </a:rPr>
              <a:t>The Roundhouse</a:t>
            </a:r>
            <a:r>
              <a:rPr lang="en-GB" sz="1100" b="1" dirty="0">
                <a:solidFill>
                  <a:schemeClr val="accent1"/>
                </a:solidFill>
              </a:rPr>
              <a:t> </a:t>
            </a:r>
            <a:r>
              <a:rPr lang="en-GB" sz="1100" dirty="0"/>
              <a:t>which has its annual </a:t>
            </a:r>
            <a:r>
              <a:rPr lang="en-GB" sz="1100" i="1" dirty="0">
                <a:hlinkClick r:id="rId3"/>
              </a:rPr>
              <a:t>Last Word Festival</a:t>
            </a:r>
            <a:r>
              <a:rPr lang="en-GB" sz="1100" i="1" dirty="0"/>
              <a:t> </a:t>
            </a:r>
            <a:r>
              <a:rPr lang="en-GB" sz="1100" dirty="0"/>
              <a:t>Poetry Slam Final, which it films and posts on YouTube, as well as </a:t>
            </a:r>
            <a:r>
              <a:rPr lang="en-GB" sz="1100" b="1" dirty="0">
                <a:solidFill>
                  <a:schemeClr val="accent1"/>
                </a:solidFill>
                <a:hlinkClick r:id="rId4"/>
              </a:rPr>
              <a:t>Apples and Snakes</a:t>
            </a:r>
            <a:r>
              <a:rPr lang="en-GB" sz="1100" b="1" dirty="0">
                <a:solidFill>
                  <a:schemeClr val="accent1"/>
                </a:solidFill>
              </a:rPr>
              <a:t> </a:t>
            </a:r>
            <a:r>
              <a:rPr lang="en-GB" sz="1100" dirty="0"/>
              <a:t>and </a:t>
            </a:r>
            <a:r>
              <a:rPr lang="en-GB" sz="1100" b="1" dirty="0">
                <a:solidFill>
                  <a:schemeClr val="accent1"/>
                </a:solidFill>
                <a:hlinkClick r:id="rId5"/>
              </a:rPr>
              <a:t>Hammer and Tongue</a:t>
            </a:r>
            <a:r>
              <a:rPr lang="en-GB" sz="1100" dirty="0"/>
              <a:t>, which showcase the work of up and coming performance poets</a:t>
            </a:r>
          </a:p>
          <a:p>
            <a:r>
              <a:rPr lang="en-GB" sz="1100" dirty="0"/>
              <a:t>However, there are also examples of spoken word poets who are reaching bigger audiences including </a:t>
            </a:r>
            <a:r>
              <a:rPr lang="en-GB" sz="1100" b="1" dirty="0">
                <a:solidFill>
                  <a:schemeClr val="accent1"/>
                </a:solidFill>
                <a:hlinkClick r:id="rId6"/>
              </a:rPr>
              <a:t>George the Poet </a:t>
            </a:r>
            <a:r>
              <a:rPr lang="en-GB" sz="1100" dirty="0"/>
              <a:t>(who’s </a:t>
            </a:r>
            <a:r>
              <a:rPr lang="en-GB" sz="1100" dirty="0">
                <a:hlinkClick r:id="rId7"/>
              </a:rPr>
              <a:t>Search Party app </a:t>
            </a:r>
            <a:r>
              <a:rPr lang="en-GB" sz="1100" dirty="0"/>
              <a:t>collates his poetry to drive social action)</a:t>
            </a:r>
            <a:r>
              <a:rPr lang="en-GB" sz="1100" b="1" dirty="0">
                <a:solidFill>
                  <a:schemeClr val="accent1"/>
                </a:solidFill>
                <a:hlinkClick r:id="rId6"/>
              </a:rPr>
              <a:t>, </a:t>
            </a:r>
            <a:r>
              <a:rPr lang="en-GB" sz="1100" b="1" dirty="0">
                <a:solidFill>
                  <a:schemeClr val="accent1"/>
                </a:solidFill>
                <a:hlinkClick r:id="rId8"/>
              </a:rPr>
              <a:t>Hollie </a:t>
            </a:r>
            <a:r>
              <a:rPr lang="en-GB" sz="1100" b="1" dirty="0" err="1">
                <a:solidFill>
                  <a:schemeClr val="accent1"/>
                </a:solidFill>
                <a:hlinkClick r:id="rId8"/>
              </a:rPr>
              <a:t>McNish</a:t>
            </a:r>
            <a:r>
              <a:rPr lang="en-GB" sz="1100" b="1" dirty="0">
                <a:solidFill>
                  <a:schemeClr val="accent1"/>
                </a:solidFill>
              </a:rPr>
              <a:t> </a:t>
            </a:r>
            <a:r>
              <a:rPr lang="en-GB" sz="1100" dirty="0"/>
              <a:t>and </a:t>
            </a:r>
            <a:r>
              <a:rPr lang="en-GB" sz="1100" b="1" dirty="0">
                <a:solidFill>
                  <a:schemeClr val="accent1"/>
                </a:solidFill>
                <a:hlinkClick r:id="rId9"/>
              </a:rPr>
              <a:t>Kate Tempest </a:t>
            </a:r>
            <a:r>
              <a:rPr lang="en-GB" sz="1100" dirty="0"/>
              <a:t>who have garnered sizable followings online, particularly as a result of the convergence of music and poetry in their work. YouTube actively supports and mentors a number of spoken word performers under its ‘Creators’ programme. </a:t>
            </a:r>
          </a:p>
          <a:p>
            <a:r>
              <a:rPr lang="en-GB" sz="1100" dirty="0"/>
              <a:t>Outside the performance side of literature, experts indicated there are an array of videos of book readings &amp; interviews with authors, examples of which can be found on the YouTube channels of literary festivals e.g. </a:t>
            </a:r>
            <a:r>
              <a:rPr lang="en-GB" sz="1100" dirty="0">
                <a:hlinkClick r:id="rId10"/>
              </a:rPr>
              <a:t>Hay</a:t>
            </a:r>
            <a:r>
              <a:rPr lang="en-GB" sz="1100" dirty="0"/>
              <a:t>.</a:t>
            </a:r>
          </a:p>
          <a:p>
            <a:endParaRPr lang="en-GB" sz="1100" dirty="0"/>
          </a:p>
          <a:p>
            <a:pPr marL="0" indent="0">
              <a:buNone/>
            </a:pPr>
            <a:endParaRPr lang="en-GB" dirty="0"/>
          </a:p>
          <a:p>
            <a:endParaRPr lang="en-GB" dirty="0"/>
          </a:p>
        </p:txBody>
      </p:sp>
      <p:sp>
        <p:nvSpPr>
          <p:cNvPr id="6" name="Rounded Rectangle 7">
            <a:extLst>
              <a:ext uri="{FF2B5EF4-FFF2-40B4-BE49-F238E27FC236}">
                <a16:creationId xmlns:a16="http://schemas.microsoft.com/office/drawing/2014/main" id="{A3575300-75EA-44E2-98D6-5F7F99A41559}"/>
              </a:ext>
            </a:extLst>
          </p:cNvPr>
          <p:cNvSpPr/>
          <p:nvPr/>
        </p:nvSpPr>
        <p:spPr>
          <a:xfrm>
            <a:off x="4656281" y="4183915"/>
            <a:ext cx="4105275" cy="2089885"/>
          </a:xfrm>
          <a:prstGeom prst="roundRect">
            <a:avLst>
              <a:gd name="adj" fmla="val 4810"/>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pSp>
        <p:nvGrpSpPr>
          <p:cNvPr id="7" name="Group 6">
            <a:extLst>
              <a:ext uri="{FF2B5EF4-FFF2-40B4-BE49-F238E27FC236}">
                <a16:creationId xmlns:a16="http://schemas.microsoft.com/office/drawing/2014/main" id="{BB711887-4322-4968-8742-0C7487C13C31}"/>
              </a:ext>
            </a:extLst>
          </p:cNvPr>
          <p:cNvGrpSpPr/>
          <p:nvPr/>
        </p:nvGrpSpPr>
        <p:grpSpPr>
          <a:xfrm>
            <a:off x="4807474" y="4610791"/>
            <a:ext cx="3802888" cy="1287976"/>
            <a:chOff x="4822072" y="3061852"/>
            <a:chExt cx="3802888" cy="1287976"/>
          </a:xfrm>
        </p:grpSpPr>
        <p:pic>
          <p:nvPicPr>
            <p:cNvPr id="8" name="Content Placeholder 7">
              <a:extLst>
                <a:ext uri="{FF2B5EF4-FFF2-40B4-BE49-F238E27FC236}">
                  <a16:creationId xmlns:a16="http://schemas.microsoft.com/office/drawing/2014/main" id="{5D3417F8-7D72-4493-900D-20CF5058621E}"/>
                </a:ext>
              </a:extLst>
            </p:cNvPr>
            <p:cNvPicPr>
              <a:picLocks noChangeAspect="1"/>
            </p:cNvPicPr>
            <p:nvPr/>
          </p:nvPicPr>
          <p:blipFill>
            <a:blip r:embed="rId11"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22072" y="3146522"/>
              <a:ext cx="455905" cy="376489"/>
            </a:xfrm>
            <a:prstGeom prst="rect">
              <a:avLst/>
            </a:prstGeom>
            <a:noFill/>
            <a:ln w="9525">
              <a:noFill/>
              <a:miter lim="800000"/>
              <a:headEnd/>
              <a:tailEnd/>
            </a:ln>
          </p:spPr>
        </p:pic>
        <p:sp>
          <p:nvSpPr>
            <p:cNvPr id="9" name="TextBox 8">
              <a:extLst>
                <a:ext uri="{FF2B5EF4-FFF2-40B4-BE49-F238E27FC236}">
                  <a16:creationId xmlns:a16="http://schemas.microsoft.com/office/drawing/2014/main" id="{02EEA194-BA03-4DA3-99AF-BAECA524315B}"/>
                </a:ext>
              </a:extLst>
            </p:cNvPr>
            <p:cNvSpPr txBox="1"/>
            <p:nvPr/>
          </p:nvSpPr>
          <p:spPr>
            <a:xfrm>
              <a:off x="5456611" y="3061852"/>
              <a:ext cx="3168349" cy="1287976"/>
            </a:xfrm>
            <a:prstGeom prst="rect">
              <a:avLst/>
            </a:prstGeom>
            <a:noFill/>
          </p:spPr>
          <p:txBody>
            <a:bodyPr wrap="square" lIns="18000" tIns="18000" rIns="18000" bIns="18000" rtlCol="0">
              <a:spAutoFit/>
            </a:bodyPr>
            <a:lstStyle/>
            <a:p>
              <a:pPr>
                <a:spcAft>
                  <a:spcPts val="400"/>
                </a:spcAft>
              </a:pPr>
              <a:r>
                <a:rPr lang="en-GB" sz="1100" dirty="0">
                  <a:latin typeface="+mj-lt"/>
                </a:rPr>
                <a:t>Over the year we decide what we’d like to stream and we discovered that working with emerging artists is easier. For Poetry Slam it’s relatively </a:t>
              </a:r>
              <a:r>
                <a:rPr lang="en-GB" sz="1100" dirty="0">
                  <a:solidFill>
                    <a:srgbClr val="373646"/>
                  </a:solidFill>
                  <a:latin typeface="+mj-lt"/>
                </a:rPr>
                <a:t>straightforward</a:t>
              </a:r>
              <a:r>
                <a:rPr lang="en-GB" sz="1100" b="1" dirty="0">
                  <a:solidFill>
                    <a:schemeClr val="accent2"/>
                  </a:solidFill>
                  <a:latin typeface="+mj-lt"/>
                </a:rPr>
                <a:t>; for me, it’s about taking the performance beyond who is in the room at the time</a:t>
              </a:r>
            </a:p>
            <a:p>
              <a:pPr>
                <a:spcAft>
                  <a:spcPts val="400"/>
                </a:spcAft>
              </a:pPr>
              <a:r>
                <a:rPr lang="en-GB" sz="1200" b="1" dirty="0">
                  <a:solidFill>
                    <a:schemeClr val="accent2"/>
                  </a:solidFill>
                  <a:latin typeface="+mj-lt"/>
                </a:rPr>
                <a:t>	           </a:t>
              </a:r>
              <a:r>
                <a:rPr lang="en-GB" sz="1000" dirty="0">
                  <a:latin typeface="+mj-lt"/>
                </a:rPr>
                <a:t>- Literature organisation</a:t>
              </a:r>
            </a:p>
          </p:txBody>
        </p:sp>
      </p:grpSp>
      <p:sp>
        <p:nvSpPr>
          <p:cNvPr id="12" name="AutoShape 4" descr="https://i.guim.co.uk/img/media/b90f12bcb25277b27cf67a839a7b9f9b9c3a6ece/0_265_5760_3456/master/5760.jpg?w=700&amp;q=55&amp;auto=format&amp;usm=12&amp;fit=max&amp;s=c640098c20bd84d9f8a909d232fe6239">
            <a:extLst>
              <a:ext uri="{FF2B5EF4-FFF2-40B4-BE49-F238E27FC236}">
                <a16:creationId xmlns:a16="http://schemas.microsoft.com/office/drawing/2014/main" id="{7D226D4E-A98D-420D-87FA-216FC65D07D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6" descr="https://i.guim.co.uk/img/media/b90f12bcb25277b27cf67a839a7b9f9b9c3a6ece/0_265_5760_3456/master/5760.jpg?w=700&amp;q=55&amp;auto=format&amp;usm=12&amp;fit=max&amp;s=c640098c20bd84d9f8a909d232fe6239">
            <a:extLst>
              <a:ext uri="{FF2B5EF4-FFF2-40B4-BE49-F238E27FC236}">
                <a16:creationId xmlns:a16="http://schemas.microsoft.com/office/drawing/2014/main" id="{4D7AA3C1-B185-4658-B158-49275A3AE72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Text Placeholder 3">
            <a:extLst>
              <a:ext uri="{FF2B5EF4-FFF2-40B4-BE49-F238E27FC236}">
                <a16:creationId xmlns:a16="http://schemas.microsoft.com/office/drawing/2014/main" id="{825754A1-F8F0-4703-88E3-3054A9DFFB44}"/>
              </a:ext>
            </a:extLst>
          </p:cNvPr>
          <p:cNvSpPr txBox="1">
            <a:spLocks/>
          </p:cNvSpPr>
          <p:nvPr/>
        </p:nvSpPr>
        <p:spPr>
          <a:xfrm>
            <a:off x="359999" y="6610578"/>
            <a:ext cx="8425226" cy="247422"/>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Source: expert interviews conducted by MTM </a:t>
            </a:r>
          </a:p>
        </p:txBody>
      </p:sp>
      <p:pic>
        <p:nvPicPr>
          <p:cNvPr id="4" name="Picture 2" descr="A microphone against a blurry background of white and black">
            <a:extLst>
              <a:ext uri="{FF2B5EF4-FFF2-40B4-BE49-F238E27FC236}">
                <a16:creationId xmlns:a16="http://schemas.microsoft.com/office/drawing/2014/main" id="{22EF7BDE-CB8B-48CF-A988-74EA241BE41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2219" y="4236243"/>
            <a:ext cx="3466711" cy="195183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772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43">
            <a:extLst>
              <a:ext uri="{FF2B5EF4-FFF2-40B4-BE49-F238E27FC236}">
                <a16:creationId xmlns:a16="http://schemas.microsoft.com/office/drawing/2014/main" id="{1957526C-EB27-4862-9FD5-8BA8BFA0AB56}"/>
              </a:ext>
            </a:extLst>
          </p:cNvPr>
          <p:cNvSpPr/>
          <p:nvPr/>
        </p:nvSpPr>
        <p:spPr>
          <a:xfrm>
            <a:off x="356639" y="4450022"/>
            <a:ext cx="4084554"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Objectives: </a:t>
            </a:r>
          </a:p>
          <a:p>
            <a:endParaRPr lang="en-GB" sz="1100" b="1" dirty="0">
              <a:solidFill>
                <a:schemeClr val="tx1"/>
              </a:solidFill>
              <a:cs typeface="Arial" charset="0"/>
            </a:endParaRPr>
          </a:p>
          <a:p>
            <a:pPr marL="171450" indent="-171450">
              <a:buFont typeface="Arial" panose="020B0604020202020204" pitchFamily="34" charset="0"/>
              <a:buChar char="•"/>
            </a:pPr>
            <a:r>
              <a:rPr lang="en-GB" sz="1100" b="1" dirty="0">
                <a:solidFill>
                  <a:schemeClr val="tx1"/>
                </a:solidFill>
              </a:rPr>
              <a:t>Reach: </a:t>
            </a:r>
            <a:r>
              <a:rPr lang="en-GB" sz="1100" dirty="0">
                <a:solidFill>
                  <a:schemeClr val="tx1"/>
                </a:solidFill>
              </a:rPr>
              <a:t>to reach a wider, and international, audience beyond venue attendees </a:t>
            </a:r>
          </a:p>
          <a:p>
            <a:endParaRPr lang="en-GB" sz="1100" dirty="0">
              <a:solidFill>
                <a:schemeClr val="tx1"/>
              </a:solidFill>
            </a:endParaRPr>
          </a:p>
          <a:p>
            <a:pPr marL="171450" indent="-171450">
              <a:buFont typeface="Arial" panose="020B0604020202020204" pitchFamily="34" charset="0"/>
              <a:buChar char="•"/>
            </a:pPr>
            <a:r>
              <a:rPr lang="en-GB" sz="1100" b="1" dirty="0">
                <a:solidFill>
                  <a:schemeClr val="tx1"/>
                </a:solidFill>
              </a:rPr>
              <a:t>Brand building: </a:t>
            </a:r>
            <a:r>
              <a:rPr lang="en-GB" sz="1100" dirty="0">
                <a:solidFill>
                  <a:schemeClr val="tx1"/>
                </a:solidFill>
              </a:rPr>
              <a:t>To raise awareness of Roundhouse’s work and what the organisation can offer</a:t>
            </a:r>
          </a:p>
          <a:p>
            <a:endParaRPr lang="en-GB" sz="1100" dirty="0">
              <a:solidFill>
                <a:schemeClr val="tx1"/>
              </a:solidFill>
            </a:endParaRPr>
          </a:p>
          <a:p>
            <a:pPr marL="171450" indent="-171450">
              <a:buFont typeface="Arial" panose="020B0604020202020204" pitchFamily="34" charset="0"/>
              <a:buChar char="•"/>
            </a:pPr>
            <a:r>
              <a:rPr lang="en-GB" sz="1100" b="1" dirty="0">
                <a:solidFill>
                  <a:schemeClr val="tx1"/>
                </a:solidFill>
              </a:rPr>
              <a:t>Showcase talent</a:t>
            </a:r>
            <a:r>
              <a:rPr lang="en-GB" sz="1100" dirty="0">
                <a:solidFill>
                  <a:schemeClr val="tx1"/>
                </a:solidFill>
              </a:rPr>
              <a:t>: to showcase emerging young talent</a:t>
            </a: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endParaRPr lang="en-GB" sz="1400" b="1" dirty="0">
              <a:solidFill>
                <a:srgbClr val="FF0000"/>
              </a:solidFill>
              <a:latin typeface="Century Gothic" pitchFamily="34" charset="0"/>
            </a:endParaRPr>
          </a:p>
        </p:txBody>
      </p:sp>
      <p:sp>
        <p:nvSpPr>
          <p:cNvPr id="45" name="Rounded Rectangle 43">
            <a:extLst>
              <a:ext uri="{FF2B5EF4-FFF2-40B4-BE49-F238E27FC236}">
                <a16:creationId xmlns:a16="http://schemas.microsoft.com/office/drawing/2014/main" id="{DDBEA8D1-3729-401D-9126-88E24E4B19BC}"/>
              </a:ext>
            </a:extLst>
          </p:cNvPr>
          <p:cNvSpPr/>
          <p:nvPr/>
        </p:nvSpPr>
        <p:spPr>
          <a:xfrm>
            <a:off x="358776" y="3715280"/>
            <a:ext cx="4068762"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GB" sz="1400" b="1" dirty="0">
              <a:solidFill>
                <a:srgbClr val="FF0000"/>
              </a:solidFill>
              <a:latin typeface="Century Gothic" pitchFamily="34" charset="0"/>
            </a:endParaRPr>
          </a:p>
        </p:txBody>
      </p:sp>
      <p:sp>
        <p:nvSpPr>
          <p:cNvPr id="5" name="Text Placeholder 4"/>
          <p:cNvSpPr>
            <a:spLocks noGrp="1"/>
          </p:cNvSpPr>
          <p:nvPr>
            <p:ph type="body" sz="quarter" idx="12"/>
          </p:nvPr>
        </p:nvSpPr>
        <p:spPr/>
        <p:txBody>
          <a:bodyPr/>
          <a:lstStyle/>
          <a:p>
            <a:r>
              <a:rPr lang="en-GB" dirty="0"/>
              <a:t>Case Study</a:t>
            </a:r>
          </a:p>
        </p:txBody>
      </p:sp>
      <p:sp>
        <p:nvSpPr>
          <p:cNvPr id="44" name="Rounded Rectangle 43"/>
          <p:cNvSpPr/>
          <p:nvPr/>
        </p:nvSpPr>
        <p:spPr>
          <a:xfrm>
            <a:off x="340907" y="2117715"/>
            <a:ext cx="4123143" cy="2229373"/>
          </a:xfrm>
          <a:prstGeom prst="roundRect">
            <a:avLst/>
          </a:prstGeom>
          <a:solidFill>
            <a:schemeClr val="bg2"/>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Project context: </a:t>
            </a:r>
          </a:p>
          <a:p>
            <a:r>
              <a:rPr lang="en-GB" sz="1100" dirty="0">
                <a:solidFill>
                  <a:schemeClr val="tx1"/>
                </a:solidFill>
              </a:rPr>
              <a:t>The Roundhouse runs an annual Poetry Slam in which young spoken word poets compete.</a:t>
            </a:r>
            <a:r>
              <a:rPr lang="en-GB" sz="1100" b="1" dirty="0">
                <a:solidFill>
                  <a:schemeClr val="tx1"/>
                </a:solidFill>
              </a:rPr>
              <a:t> </a:t>
            </a:r>
            <a:r>
              <a:rPr lang="en-GB" sz="1100" dirty="0">
                <a:solidFill>
                  <a:schemeClr val="tx1"/>
                </a:solidFill>
              </a:rPr>
              <a:t>As part of a wider decision to live stream performances from their </a:t>
            </a:r>
            <a:r>
              <a:rPr lang="en-GB" sz="1100" i="1" dirty="0">
                <a:solidFill>
                  <a:schemeClr val="tx1"/>
                </a:solidFill>
              </a:rPr>
              <a:t>Emerging Artist </a:t>
            </a:r>
            <a:r>
              <a:rPr lang="en-GB" sz="1100" dirty="0">
                <a:solidFill>
                  <a:schemeClr val="tx1"/>
                </a:solidFill>
              </a:rPr>
              <a:t>programme, Roundhouse live streamed the final of the 2017 Poetry Slam competition on Facebook and YouTube.</a:t>
            </a:r>
          </a:p>
          <a:p>
            <a:r>
              <a:rPr lang="en-GB" sz="1100" dirty="0">
                <a:solidFill>
                  <a:schemeClr val="tx1"/>
                </a:solidFill>
              </a:rPr>
              <a:t>Roundhouse used 4 cameras (3 camera operators and 1 locked-off wide camera) to capture the live performances. 5 internal, and 5 external staff were involved in facilitating the live-stream of the performances. </a:t>
            </a:r>
          </a:p>
        </p:txBody>
      </p:sp>
      <p:sp>
        <p:nvSpPr>
          <p:cNvPr id="8" name="Rectangle: Rounded Corners 7">
            <a:extLst>
              <a:ext uri="{FF2B5EF4-FFF2-40B4-BE49-F238E27FC236}">
                <a16:creationId xmlns:a16="http://schemas.microsoft.com/office/drawing/2014/main" id="{5D049CF8-4F82-49FA-AF56-43EEDF6A9FFC}"/>
              </a:ext>
            </a:extLst>
          </p:cNvPr>
          <p:cNvSpPr/>
          <p:nvPr/>
        </p:nvSpPr>
        <p:spPr>
          <a:xfrm>
            <a:off x="372373" y="1450797"/>
            <a:ext cx="4091677" cy="616409"/>
          </a:xfrm>
          <a:prstGeom prst="roundRect">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i="1" dirty="0">
                <a:solidFill>
                  <a:schemeClr val="tx1"/>
                </a:solidFill>
              </a:rPr>
              <a:t>Roundhouse is an event space and arts organisation that promotes emerging talent and encourages youth engagement in the arts</a:t>
            </a:r>
          </a:p>
        </p:txBody>
      </p:sp>
      <p:sp>
        <p:nvSpPr>
          <p:cNvPr id="57" name="Title 1">
            <a:extLst>
              <a:ext uri="{FF2B5EF4-FFF2-40B4-BE49-F238E27FC236}">
                <a16:creationId xmlns:a16="http://schemas.microsoft.com/office/drawing/2014/main" id="{C33A9BF8-3DA6-4E32-81F1-7700E8AD420B}"/>
              </a:ext>
            </a:extLst>
          </p:cNvPr>
          <p:cNvSpPr>
            <a:spLocks noGrp="1"/>
          </p:cNvSpPr>
          <p:nvPr>
            <p:ph type="title"/>
          </p:nvPr>
        </p:nvSpPr>
        <p:spPr>
          <a:xfrm>
            <a:off x="360000" y="514975"/>
            <a:ext cx="8425225" cy="936000"/>
          </a:xfrm>
        </p:spPr>
        <p:txBody>
          <a:bodyPr/>
          <a:lstStyle/>
          <a:p>
            <a:r>
              <a:rPr lang="en-GB" b="1" dirty="0">
                <a:solidFill>
                  <a:schemeClr val="accent1"/>
                </a:solidFill>
              </a:rPr>
              <a:t>Literature case study</a:t>
            </a:r>
            <a:r>
              <a:rPr lang="en-GB" dirty="0">
                <a:solidFill>
                  <a:schemeClr val="accent1"/>
                </a:solidFill>
              </a:rPr>
              <a:t>: </a:t>
            </a:r>
            <a:r>
              <a:rPr lang="en-GB" dirty="0"/>
              <a:t>The Roundhouse – </a:t>
            </a:r>
            <a:r>
              <a:rPr lang="en-GB" i="1" dirty="0"/>
              <a:t>Poetry Slam </a:t>
            </a:r>
            <a:r>
              <a:rPr lang="en-GB" dirty="0"/>
              <a:t>(2017)</a:t>
            </a:r>
          </a:p>
        </p:txBody>
      </p:sp>
      <p:sp>
        <p:nvSpPr>
          <p:cNvPr id="12" name="Rectangle 11">
            <a:extLst>
              <a:ext uri="{FF2B5EF4-FFF2-40B4-BE49-F238E27FC236}">
                <a16:creationId xmlns:a16="http://schemas.microsoft.com/office/drawing/2014/main" id="{4192798E-0E96-474E-A0B6-9010D8A9D989}"/>
              </a:ext>
            </a:extLst>
          </p:cNvPr>
          <p:cNvSpPr/>
          <p:nvPr/>
        </p:nvSpPr>
        <p:spPr>
          <a:xfrm>
            <a:off x="4761373" y="5850137"/>
            <a:ext cx="785793" cy="261610"/>
          </a:xfrm>
          <a:prstGeom prst="rect">
            <a:avLst/>
          </a:prstGeom>
        </p:spPr>
        <p:txBody>
          <a:bodyPr wrap="none">
            <a:spAutoFit/>
          </a:bodyPr>
          <a:lstStyle/>
          <a:p>
            <a:r>
              <a:rPr lang="en-GB" sz="1100" b="1" dirty="0">
                <a:latin typeface="+mn-lt"/>
              </a:rPr>
              <a:t>Key stats</a:t>
            </a:r>
            <a:endParaRPr lang="en-GB" sz="1100" dirty="0">
              <a:latin typeface="+mn-lt"/>
            </a:endParaRPr>
          </a:p>
        </p:txBody>
      </p:sp>
      <p:cxnSp>
        <p:nvCxnSpPr>
          <p:cNvPr id="65" name="Straight Connector 64">
            <a:extLst>
              <a:ext uri="{FF2B5EF4-FFF2-40B4-BE49-F238E27FC236}">
                <a16:creationId xmlns:a16="http://schemas.microsoft.com/office/drawing/2014/main" id="{C0E1A1D6-1D70-4BAD-992F-38BE6B689942}"/>
              </a:ext>
            </a:extLst>
          </p:cNvPr>
          <p:cNvCxnSpPr>
            <a:cxnSpLocks/>
          </p:cNvCxnSpPr>
          <p:nvPr/>
        </p:nvCxnSpPr>
        <p:spPr>
          <a:xfrm>
            <a:off x="395288" y="4396452"/>
            <a:ext cx="8389937" cy="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a:extLst>
              <a:ext uri="{FF2B5EF4-FFF2-40B4-BE49-F238E27FC236}">
                <a16:creationId xmlns:a16="http://schemas.microsoft.com/office/drawing/2014/main" id="{427CA910-51E1-4ACB-8359-37978C994903}"/>
              </a:ext>
            </a:extLst>
          </p:cNvPr>
          <p:cNvCxnSpPr>
            <a:cxnSpLocks/>
          </p:cNvCxnSpPr>
          <p:nvPr/>
        </p:nvCxnSpPr>
        <p:spPr>
          <a:xfrm flipH="1">
            <a:off x="4572000" y="1221615"/>
            <a:ext cx="2" cy="546387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42" name="Rectangle: Rounded Corners 41">
            <a:extLst>
              <a:ext uri="{FF2B5EF4-FFF2-40B4-BE49-F238E27FC236}">
                <a16:creationId xmlns:a16="http://schemas.microsoft.com/office/drawing/2014/main" id="{7E6DA488-3419-4729-A921-7C70C4091201}"/>
              </a:ext>
            </a:extLst>
          </p:cNvPr>
          <p:cNvSpPr/>
          <p:nvPr/>
        </p:nvSpPr>
        <p:spPr>
          <a:xfrm>
            <a:off x="4787536" y="6087705"/>
            <a:ext cx="4076617" cy="657601"/>
          </a:xfrm>
          <a:prstGeom prst="roundRect">
            <a:avLst/>
          </a:prstGeom>
          <a:solidFill>
            <a:schemeClr val="accent1">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61" name="Rounded Rectangle 43">
            <a:extLst>
              <a:ext uri="{FF2B5EF4-FFF2-40B4-BE49-F238E27FC236}">
                <a16:creationId xmlns:a16="http://schemas.microsoft.com/office/drawing/2014/main" id="{175A0357-7C19-43FD-B825-13FDEB2B772D}"/>
              </a:ext>
            </a:extLst>
          </p:cNvPr>
          <p:cNvSpPr/>
          <p:nvPr/>
        </p:nvSpPr>
        <p:spPr>
          <a:xfrm>
            <a:off x="4626870" y="4438808"/>
            <a:ext cx="4517130" cy="338132"/>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Impact: </a:t>
            </a:r>
            <a:endParaRPr lang="en-GB" sz="1100" dirty="0">
              <a:solidFill>
                <a:schemeClr val="accent1"/>
              </a:solidFill>
            </a:endParaRPr>
          </a:p>
          <a:p>
            <a:pPr marL="171450" indent="-171450">
              <a:buFont typeface="Arial" panose="020B0604020202020204" pitchFamily="34" charset="0"/>
              <a:buChar char="•"/>
            </a:pPr>
            <a:r>
              <a:rPr lang="en-GB" sz="1100" dirty="0">
                <a:solidFill>
                  <a:schemeClr val="tx1"/>
                </a:solidFill>
              </a:rPr>
              <a:t>The live-stream significantly extended the reach of the performance (as shown below)</a:t>
            </a:r>
          </a:p>
          <a:p>
            <a:pPr marL="171450" indent="-171450">
              <a:buFont typeface="Arial" panose="020B0604020202020204" pitchFamily="34" charset="0"/>
              <a:buChar char="•"/>
            </a:pPr>
            <a:r>
              <a:rPr lang="en-GB" sz="1100" dirty="0">
                <a:solidFill>
                  <a:schemeClr val="tx1"/>
                </a:solidFill>
              </a:rPr>
              <a:t>Roundhouse were pleased with the positive feedback received via Facebook comments</a:t>
            </a:r>
          </a:p>
          <a:p>
            <a:pPr marL="171450" indent="-171450">
              <a:buFont typeface="Arial" panose="020B0604020202020204" pitchFamily="34" charset="0"/>
              <a:buChar char="•"/>
            </a:pPr>
            <a:r>
              <a:rPr lang="en-GB" sz="1100" dirty="0">
                <a:solidFill>
                  <a:schemeClr val="tx1"/>
                </a:solidFill>
              </a:rPr>
              <a:t>Poetry Slam resulted in The Roundhouse’s most-watched video on Facebook – Manzoor-Khan’s This is not a Humanising poem which has so far reached 1.9 million people</a:t>
            </a: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endParaRPr lang="en-GB" sz="1400" b="1" dirty="0">
              <a:solidFill>
                <a:srgbClr val="FF0000"/>
              </a:solidFill>
              <a:latin typeface="Century Gothic" pitchFamily="34" charset="0"/>
            </a:endParaRPr>
          </a:p>
        </p:txBody>
      </p:sp>
      <p:sp>
        <p:nvSpPr>
          <p:cNvPr id="27" name="Rounded Rectangle 32">
            <a:extLst>
              <a:ext uri="{FF2B5EF4-FFF2-40B4-BE49-F238E27FC236}">
                <a16:creationId xmlns:a16="http://schemas.microsoft.com/office/drawing/2014/main" id="{2C9AD7EC-6BFA-497F-81D5-3AFFD8DC489F}"/>
              </a:ext>
            </a:extLst>
          </p:cNvPr>
          <p:cNvSpPr/>
          <p:nvPr/>
        </p:nvSpPr>
        <p:spPr>
          <a:xfrm>
            <a:off x="4740596" y="3300738"/>
            <a:ext cx="4198869" cy="993619"/>
          </a:xfrm>
          <a:prstGeom prst="roundRect">
            <a:avLst/>
          </a:prstGeom>
          <a:solidFill>
            <a:schemeClr val="accent6">
              <a:lumMod val="20000"/>
              <a:lumOff val="80000"/>
            </a:schemeClr>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pic>
        <p:nvPicPr>
          <p:cNvPr id="28" name="Content Placeholder 7">
            <a:extLst>
              <a:ext uri="{FF2B5EF4-FFF2-40B4-BE49-F238E27FC236}">
                <a16:creationId xmlns:a16="http://schemas.microsoft.com/office/drawing/2014/main" id="{64224955-F6B6-4C8C-85DA-68A04A046E05}"/>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49791" y="3391281"/>
            <a:ext cx="455905" cy="350443"/>
          </a:xfrm>
          <a:prstGeom prst="rect">
            <a:avLst/>
          </a:prstGeom>
          <a:noFill/>
          <a:ln w="9525">
            <a:noFill/>
            <a:miter lim="800000"/>
            <a:headEnd/>
            <a:tailEnd/>
          </a:ln>
        </p:spPr>
      </p:pic>
      <p:sp>
        <p:nvSpPr>
          <p:cNvPr id="29" name="TextBox 28">
            <a:extLst>
              <a:ext uri="{FF2B5EF4-FFF2-40B4-BE49-F238E27FC236}">
                <a16:creationId xmlns:a16="http://schemas.microsoft.com/office/drawing/2014/main" id="{572F03B3-C634-4264-9104-706D2D3388CA}"/>
              </a:ext>
            </a:extLst>
          </p:cNvPr>
          <p:cNvSpPr txBox="1"/>
          <p:nvPr/>
        </p:nvSpPr>
        <p:spPr>
          <a:xfrm>
            <a:off x="5433051" y="3378792"/>
            <a:ext cx="3431741" cy="926339"/>
          </a:xfrm>
          <a:prstGeom prst="rect">
            <a:avLst/>
          </a:prstGeom>
          <a:noFill/>
        </p:spPr>
        <p:txBody>
          <a:bodyPr wrap="square" lIns="18000" tIns="18000" rIns="18000" bIns="18000" rtlCol="0">
            <a:spAutoFit/>
          </a:bodyPr>
          <a:lstStyle/>
          <a:p>
            <a:pPr>
              <a:spcAft>
                <a:spcPts val="400"/>
              </a:spcAft>
            </a:pPr>
            <a:r>
              <a:rPr lang="en-GB" sz="1100" dirty="0">
                <a:latin typeface="+mn-lt"/>
              </a:rPr>
              <a:t>I think we could really benefit with some support from Facebook Live. We had no technical support from Facebook and so </a:t>
            </a:r>
            <a:r>
              <a:rPr lang="en-GB" sz="1100" b="1" dirty="0">
                <a:solidFill>
                  <a:schemeClr val="accent1"/>
                </a:solidFill>
                <a:latin typeface="+mn-lt"/>
              </a:rPr>
              <a:t>it’s not something I feel super-confident with if we run into a problem</a:t>
            </a:r>
          </a:p>
          <a:p>
            <a:pPr algn="r">
              <a:spcAft>
                <a:spcPts val="400"/>
              </a:spcAft>
            </a:pPr>
            <a:r>
              <a:rPr lang="en-GB" sz="1000" dirty="0">
                <a:latin typeface="+mn-lt"/>
              </a:rPr>
              <a:t>- Claudia Lee, Film and Broadcast Producer </a:t>
            </a:r>
          </a:p>
        </p:txBody>
      </p:sp>
      <p:sp>
        <p:nvSpPr>
          <p:cNvPr id="24" name="TextBox 23">
            <a:extLst>
              <a:ext uri="{FF2B5EF4-FFF2-40B4-BE49-F238E27FC236}">
                <a16:creationId xmlns:a16="http://schemas.microsoft.com/office/drawing/2014/main" id="{1BFE698B-8BF4-4FA5-9757-9CCF4FC0B815}"/>
              </a:ext>
            </a:extLst>
          </p:cNvPr>
          <p:cNvSpPr txBox="1"/>
          <p:nvPr/>
        </p:nvSpPr>
        <p:spPr>
          <a:xfrm>
            <a:off x="4893551" y="6121330"/>
            <a:ext cx="1253406" cy="590349"/>
          </a:xfrm>
          <a:prstGeom prst="rect">
            <a:avLst/>
          </a:prstGeom>
          <a:noFill/>
        </p:spPr>
        <p:txBody>
          <a:bodyPr wrap="square" lIns="18000" tIns="18000" rIns="18000" bIns="18000" rtlCol="0">
            <a:spAutoFit/>
          </a:bodyPr>
          <a:lstStyle/>
          <a:p>
            <a:r>
              <a:rPr lang="en-GB" sz="900" b="1" dirty="0">
                <a:solidFill>
                  <a:schemeClr val="accent1"/>
                </a:solidFill>
                <a:latin typeface="+mj-lt"/>
              </a:rPr>
              <a:t>70 </a:t>
            </a:r>
            <a:r>
              <a:rPr lang="en-GB" sz="900" dirty="0">
                <a:latin typeface="+mj-lt"/>
              </a:rPr>
              <a:t>people watched the live stream on YouTube / Facebook Live</a:t>
            </a:r>
            <a:endParaRPr lang="en-GB" sz="900" b="1" dirty="0">
              <a:latin typeface="+mj-lt"/>
            </a:endParaRPr>
          </a:p>
        </p:txBody>
      </p:sp>
      <p:sp>
        <p:nvSpPr>
          <p:cNvPr id="26" name="TextBox 25">
            <a:extLst>
              <a:ext uri="{FF2B5EF4-FFF2-40B4-BE49-F238E27FC236}">
                <a16:creationId xmlns:a16="http://schemas.microsoft.com/office/drawing/2014/main" id="{9339E973-6A69-4AF0-8016-E8957A88F465}"/>
              </a:ext>
            </a:extLst>
          </p:cNvPr>
          <p:cNvSpPr txBox="1"/>
          <p:nvPr/>
        </p:nvSpPr>
        <p:spPr>
          <a:xfrm>
            <a:off x="6252972" y="6118452"/>
            <a:ext cx="1222873" cy="590349"/>
          </a:xfrm>
          <a:prstGeom prst="rect">
            <a:avLst/>
          </a:prstGeom>
          <a:noFill/>
        </p:spPr>
        <p:txBody>
          <a:bodyPr wrap="square" lIns="18000" tIns="18000" rIns="18000" bIns="18000" rtlCol="0">
            <a:spAutoFit/>
          </a:bodyPr>
          <a:lstStyle/>
          <a:p>
            <a:r>
              <a:rPr lang="en-GB" sz="900" b="1" dirty="0">
                <a:solidFill>
                  <a:schemeClr val="accent1"/>
                </a:solidFill>
                <a:latin typeface="+mj-lt"/>
              </a:rPr>
              <a:t>39, 000 </a:t>
            </a:r>
            <a:r>
              <a:rPr lang="en-GB" sz="900" dirty="0">
                <a:latin typeface="+mj-lt"/>
              </a:rPr>
              <a:t>subsequent on-demand views of the final on YouTube and Facebook</a:t>
            </a:r>
            <a:endParaRPr lang="en-GB" sz="900" b="1" dirty="0">
              <a:latin typeface="+mj-lt"/>
            </a:endParaRPr>
          </a:p>
        </p:txBody>
      </p:sp>
      <p:sp>
        <p:nvSpPr>
          <p:cNvPr id="30" name="TextBox 29">
            <a:extLst>
              <a:ext uri="{FF2B5EF4-FFF2-40B4-BE49-F238E27FC236}">
                <a16:creationId xmlns:a16="http://schemas.microsoft.com/office/drawing/2014/main" id="{9339B858-D20F-4840-9E15-E3117C9B4ACA}"/>
              </a:ext>
            </a:extLst>
          </p:cNvPr>
          <p:cNvSpPr txBox="1"/>
          <p:nvPr/>
        </p:nvSpPr>
        <p:spPr>
          <a:xfrm>
            <a:off x="7550858" y="6118452"/>
            <a:ext cx="1339458" cy="590349"/>
          </a:xfrm>
          <a:prstGeom prst="rect">
            <a:avLst/>
          </a:prstGeom>
          <a:noFill/>
        </p:spPr>
        <p:txBody>
          <a:bodyPr wrap="square" lIns="18000" tIns="18000" rIns="18000" bIns="18000" rtlCol="0">
            <a:spAutoFit/>
          </a:bodyPr>
          <a:lstStyle/>
          <a:p>
            <a:r>
              <a:rPr lang="en-GB" sz="900" dirty="0">
                <a:latin typeface="+mj-lt"/>
              </a:rPr>
              <a:t>Resulted in their most-watched poem on Facebook – </a:t>
            </a:r>
            <a:r>
              <a:rPr lang="en-GB" sz="900" b="1" dirty="0">
                <a:solidFill>
                  <a:schemeClr val="accent1"/>
                </a:solidFill>
                <a:latin typeface="+mj-lt"/>
              </a:rPr>
              <a:t>almost 2 million views</a:t>
            </a:r>
          </a:p>
        </p:txBody>
      </p:sp>
      <p:pic>
        <p:nvPicPr>
          <p:cNvPr id="31" name="Picture 30">
            <a:extLst>
              <a:ext uri="{FF2B5EF4-FFF2-40B4-BE49-F238E27FC236}">
                <a16:creationId xmlns:a16="http://schemas.microsoft.com/office/drawing/2014/main" id="{6B10FDD9-AB01-4295-AD8A-F600656250EA}"/>
              </a:ext>
            </a:extLst>
          </p:cNvPr>
          <p:cNvPicPr>
            <a:picLocks noChangeAspect="1"/>
          </p:cNvPicPr>
          <p:nvPr/>
        </p:nvPicPr>
        <p:blipFill>
          <a:blip r:embed="rId3"/>
          <a:stretch>
            <a:fillRect/>
          </a:stretch>
        </p:blipFill>
        <p:spPr>
          <a:xfrm>
            <a:off x="5383981" y="1191078"/>
            <a:ext cx="3256773" cy="1825015"/>
          </a:xfrm>
          <a:prstGeom prst="roundRect">
            <a:avLst/>
          </a:prstGeom>
        </p:spPr>
      </p:pic>
      <p:sp>
        <p:nvSpPr>
          <p:cNvPr id="2" name="TextBox 1">
            <a:extLst>
              <a:ext uri="{FF2B5EF4-FFF2-40B4-BE49-F238E27FC236}">
                <a16:creationId xmlns:a16="http://schemas.microsoft.com/office/drawing/2014/main" id="{FF6542F1-CB12-4555-9B43-06A714634437}"/>
              </a:ext>
            </a:extLst>
          </p:cNvPr>
          <p:cNvSpPr txBox="1"/>
          <p:nvPr/>
        </p:nvSpPr>
        <p:spPr>
          <a:xfrm>
            <a:off x="5383981" y="3049953"/>
            <a:ext cx="3256767" cy="159462"/>
          </a:xfrm>
          <a:prstGeom prst="rect">
            <a:avLst/>
          </a:prstGeom>
          <a:noFill/>
        </p:spPr>
        <p:txBody>
          <a:bodyPr wrap="square" lIns="18000" tIns="18000" rIns="18000" bIns="18000" rtlCol="0">
            <a:spAutoFit/>
          </a:bodyPr>
          <a:lstStyle/>
          <a:p>
            <a:r>
              <a:rPr lang="en-GB" sz="800" dirty="0" err="1">
                <a:latin typeface="+mj-lt"/>
              </a:rPr>
              <a:t>Suhaiymah</a:t>
            </a:r>
            <a:r>
              <a:rPr lang="en-GB" sz="800" dirty="0">
                <a:latin typeface="+mj-lt"/>
              </a:rPr>
              <a:t> Manzoor-Khan, the runner up from Poetry Slam 2017</a:t>
            </a:r>
          </a:p>
        </p:txBody>
      </p:sp>
    </p:spTree>
    <p:extLst>
      <p:ext uri="{BB962C8B-B14F-4D97-AF65-F5344CB8AC3E}">
        <p14:creationId xmlns:p14="http://schemas.microsoft.com/office/powerpoint/2010/main" val="1346783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358775" y="5442477"/>
            <a:ext cx="4148718" cy="713460"/>
          </a:xfrm>
          <a:prstGeom prst="rect">
            <a:avLst/>
          </a:prstGeom>
          <a:noFill/>
        </p:spPr>
        <p:txBody>
          <a:bodyPr wrap="square" lIns="18000" tIns="18000" rIns="18000" bIns="18000" rtlCol="0">
            <a:spAutoFit/>
          </a:bodyPr>
          <a:lstStyle/>
          <a:p>
            <a:r>
              <a:rPr lang="en-GB" sz="1100" b="1" dirty="0">
                <a:solidFill>
                  <a:schemeClr val="accent1"/>
                </a:solidFill>
                <a:latin typeface="+mj-lt"/>
              </a:rPr>
              <a:t>Marketing: </a:t>
            </a:r>
            <a:r>
              <a:rPr lang="en-GB" sz="1100" dirty="0">
                <a:latin typeface="+mj-lt"/>
              </a:rPr>
              <a:t>Promoting the project ahead of the live stream was difficult due to the fact that the majority of the finalists were not London based and Roundhouse’s resources were limited.</a:t>
            </a:r>
          </a:p>
        </p:txBody>
      </p:sp>
      <p:sp>
        <p:nvSpPr>
          <p:cNvPr id="45" name="Rounded Rectangle 43">
            <a:extLst>
              <a:ext uri="{FF2B5EF4-FFF2-40B4-BE49-F238E27FC236}">
                <a16:creationId xmlns:a16="http://schemas.microsoft.com/office/drawing/2014/main" id="{DDBEA8D1-3729-401D-9126-88E24E4B19BC}"/>
              </a:ext>
            </a:extLst>
          </p:cNvPr>
          <p:cNvSpPr/>
          <p:nvPr/>
        </p:nvSpPr>
        <p:spPr>
          <a:xfrm>
            <a:off x="358776" y="3715280"/>
            <a:ext cx="4068762"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GB" sz="1400" b="1" dirty="0">
              <a:solidFill>
                <a:srgbClr val="FF0000"/>
              </a:solidFill>
              <a:latin typeface="Century Gothic" pitchFamily="34" charset="0"/>
            </a:endParaRPr>
          </a:p>
        </p:txBody>
      </p:sp>
      <p:sp>
        <p:nvSpPr>
          <p:cNvPr id="5" name="Text Placeholder 4"/>
          <p:cNvSpPr>
            <a:spLocks noGrp="1"/>
          </p:cNvSpPr>
          <p:nvPr>
            <p:ph type="body" sz="quarter" idx="12"/>
          </p:nvPr>
        </p:nvSpPr>
        <p:spPr/>
        <p:txBody>
          <a:bodyPr/>
          <a:lstStyle/>
          <a:p>
            <a:r>
              <a:rPr lang="en-GB" dirty="0"/>
              <a:t>Case Study</a:t>
            </a:r>
          </a:p>
        </p:txBody>
      </p:sp>
      <p:sp>
        <p:nvSpPr>
          <p:cNvPr id="20" name="TextBox 19"/>
          <p:cNvSpPr txBox="1"/>
          <p:nvPr/>
        </p:nvSpPr>
        <p:spPr>
          <a:xfrm>
            <a:off x="362982" y="4436593"/>
            <a:ext cx="4149339" cy="374906"/>
          </a:xfrm>
          <a:prstGeom prst="rect">
            <a:avLst/>
          </a:prstGeom>
          <a:noFill/>
        </p:spPr>
        <p:txBody>
          <a:bodyPr wrap="square" lIns="18000" tIns="18000" rIns="18000" bIns="18000" rtlCol="0">
            <a:spAutoFit/>
          </a:bodyPr>
          <a:lstStyle/>
          <a:p>
            <a:r>
              <a:rPr lang="en-GB" sz="1100" b="1" dirty="0">
                <a:solidFill>
                  <a:schemeClr val="accent1"/>
                </a:solidFill>
                <a:latin typeface="+mj-lt"/>
              </a:rPr>
              <a:t>Distribution channels:</a:t>
            </a:r>
          </a:p>
          <a:p>
            <a:endParaRPr lang="en-GB" sz="1100" b="1" dirty="0">
              <a:solidFill>
                <a:schemeClr val="accent1"/>
              </a:solidFill>
              <a:latin typeface="+mj-lt"/>
            </a:endParaRPr>
          </a:p>
        </p:txBody>
      </p:sp>
      <p:sp>
        <p:nvSpPr>
          <p:cNvPr id="57" name="Title 1">
            <a:extLst>
              <a:ext uri="{FF2B5EF4-FFF2-40B4-BE49-F238E27FC236}">
                <a16:creationId xmlns:a16="http://schemas.microsoft.com/office/drawing/2014/main" id="{C33A9BF8-3DA6-4E32-81F1-7700E8AD420B}"/>
              </a:ext>
            </a:extLst>
          </p:cNvPr>
          <p:cNvSpPr>
            <a:spLocks noGrp="1"/>
          </p:cNvSpPr>
          <p:nvPr>
            <p:ph type="title"/>
          </p:nvPr>
        </p:nvSpPr>
        <p:spPr>
          <a:xfrm>
            <a:off x="356979" y="504059"/>
            <a:ext cx="8425225" cy="936000"/>
          </a:xfrm>
        </p:spPr>
        <p:txBody>
          <a:bodyPr/>
          <a:lstStyle/>
          <a:p>
            <a:r>
              <a:rPr lang="en-GB" b="1" dirty="0">
                <a:solidFill>
                  <a:schemeClr val="accent1"/>
                </a:solidFill>
              </a:rPr>
              <a:t>Literature case study</a:t>
            </a:r>
            <a:r>
              <a:rPr lang="en-GB" dirty="0">
                <a:solidFill>
                  <a:schemeClr val="accent1"/>
                </a:solidFill>
              </a:rPr>
              <a:t>: </a:t>
            </a:r>
            <a:r>
              <a:rPr lang="en-GB" dirty="0"/>
              <a:t>The Roundhouse – </a:t>
            </a:r>
            <a:r>
              <a:rPr lang="en-GB" i="1" dirty="0"/>
              <a:t>Poetry Slam </a:t>
            </a:r>
            <a:r>
              <a:rPr lang="en-GB" dirty="0"/>
              <a:t>(2017)</a:t>
            </a:r>
          </a:p>
        </p:txBody>
      </p:sp>
      <p:cxnSp>
        <p:nvCxnSpPr>
          <p:cNvPr id="65" name="Straight Connector 64">
            <a:extLst>
              <a:ext uri="{FF2B5EF4-FFF2-40B4-BE49-F238E27FC236}">
                <a16:creationId xmlns:a16="http://schemas.microsoft.com/office/drawing/2014/main" id="{C0E1A1D6-1D70-4BAD-992F-38BE6B689942}"/>
              </a:ext>
            </a:extLst>
          </p:cNvPr>
          <p:cNvCxnSpPr>
            <a:cxnSpLocks/>
          </p:cNvCxnSpPr>
          <p:nvPr/>
        </p:nvCxnSpPr>
        <p:spPr>
          <a:xfrm>
            <a:off x="395288" y="4396452"/>
            <a:ext cx="8389937" cy="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a:extLst>
              <a:ext uri="{FF2B5EF4-FFF2-40B4-BE49-F238E27FC236}">
                <a16:creationId xmlns:a16="http://schemas.microsoft.com/office/drawing/2014/main" id="{427CA910-51E1-4ACB-8359-37978C994903}"/>
              </a:ext>
            </a:extLst>
          </p:cNvPr>
          <p:cNvCxnSpPr>
            <a:cxnSpLocks/>
            <a:stCxn id="57" idx="2"/>
          </p:cNvCxnSpPr>
          <p:nvPr/>
        </p:nvCxnSpPr>
        <p:spPr>
          <a:xfrm>
            <a:off x="4569592" y="1440059"/>
            <a:ext cx="9209" cy="5281216"/>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74" name="Rounded Rectangle 32">
            <a:extLst>
              <a:ext uri="{FF2B5EF4-FFF2-40B4-BE49-F238E27FC236}">
                <a16:creationId xmlns:a16="http://schemas.microsoft.com/office/drawing/2014/main" id="{620D703E-5CD4-45CD-AA79-DC90C55E22FC}"/>
              </a:ext>
            </a:extLst>
          </p:cNvPr>
          <p:cNvSpPr/>
          <p:nvPr/>
        </p:nvSpPr>
        <p:spPr>
          <a:xfrm>
            <a:off x="4715263" y="1518101"/>
            <a:ext cx="4054094" cy="2607878"/>
          </a:xfrm>
          <a:prstGeom prst="roundRect">
            <a:avLst/>
          </a:prstGeom>
          <a:solidFill>
            <a:schemeClr val="accent6">
              <a:lumMod val="20000"/>
              <a:lumOff val="80000"/>
            </a:schemeClr>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pic>
        <p:nvPicPr>
          <p:cNvPr id="75" name="Content Placeholder 7">
            <a:extLst>
              <a:ext uri="{FF2B5EF4-FFF2-40B4-BE49-F238E27FC236}">
                <a16:creationId xmlns:a16="http://schemas.microsoft.com/office/drawing/2014/main" id="{A4BC97D7-A6A7-4A58-8A03-5730D876333F}"/>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17233" y="1918979"/>
            <a:ext cx="455905" cy="350443"/>
          </a:xfrm>
          <a:prstGeom prst="rect">
            <a:avLst/>
          </a:prstGeom>
          <a:noFill/>
          <a:ln w="9525">
            <a:noFill/>
            <a:miter lim="800000"/>
            <a:headEnd/>
            <a:tailEnd/>
          </a:ln>
        </p:spPr>
      </p:pic>
      <p:sp>
        <p:nvSpPr>
          <p:cNvPr id="76" name="TextBox 75">
            <a:extLst>
              <a:ext uri="{FF2B5EF4-FFF2-40B4-BE49-F238E27FC236}">
                <a16:creationId xmlns:a16="http://schemas.microsoft.com/office/drawing/2014/main" id="{11A9210E-00FA-4560-B807-7A3654272C98}"/>
              </a:ext>
            </a:extLst>
          </p:cNvPr>
          <p:cNvSpPr txBox="1"/>
          <p:nvPr/>
        </p:nvSpPr>
        <p:spPr>
          <a:xfrm>
            <a:off x="5366338" y="1844222"/>
            <a:ext cx="3125886" cy="713460"/>
          </a:xfrm>
          <a:prstGeom prst="rect">
            <a:avLst/>
          </a:prstGeom>
          <a:noFill/>
        </p:spPr>
        <p:txBody>
          <a:bodyPr wrap="square" lIns="18000" tIns="18000" rIns="18000" bIns="18000" rtlCol="0">
            <a:spAutoFit/>
          </a:bodyPr>
          <a:lstStyle/>
          <a:p>
            <a:pPr>
              <a:spcAft>
                <a:spcPts val="400"/>
              </a:spcAft>
            </a:pPr>
            <a:r>
              <a:rPr lang="en-GB" sz="1100" dirty="0">
                <a:latin typeface="+mj-lt"/>
              </a:rPr>
              <a:t>For me, it’s about </a:t>
            </a:r>
            <a:r>
              <a:rPr lang="en-GB" sz="1100" b="1" dirty="0">
                <a:solidFill>
                  <a:schemeClr val="accent1"/>
                </a:solidFill>
                <a:latin typeface="+mj-lt"/>
              </a:rPr>
              <a:t>taking the performance beyond those who are in the room </a:t>
            </a:r>
            <a:r>
              <a:rPr lang="en-GB" sz="1100" dirty="0">
                <a:latin typeface="+mj-lt"/>
              </a:rPr>
              <a:t>at the time. It’s also great to let people know what our organisation does</a:t>
            </a:r>
          </a:p>
        </p:txBody>
      </p:sp>
      <p:sp>
        <p:nvSpPr>
          <p:cNvPr id="77" name="TextBox 76">
            <a:extLst>
              <a:ext uri="{FF2B5EF4-FFF2-40B4-BE49-F238E27FC236}">
                <a16:creationId xmlns:a16="http://schemas.microsoft.com/office/drawing/2014/main" id="{ABE4283D-37E1-46EE-8BAA-691591DF3A0D}"/>
              </a:ext>
            </a:extLst>
          </p:cNvPr>
          <p:cNvSpPr txBox="1"/>
          <p:nvPr/>
        </p:nvSpPr>
        <p:spPr>
          <a:xfrm>
            <a:off x="300391" y="1376920"/>
            <a:ext cx="4269201" cy="1559846"/>
          </a:xfrm>
          <a:prstGeom prst="rect">
            <a:avLst/>
          </a:prstGeom>
          <a:noFill/>
        </p:spPr>
        <p:txBody>
          <a:bodyPr wrap="square" lIns="18000" tIns="18000" rIns="18000" bIns="18000" rtlCol="0">
            <a:spAutoFit/>
          </a:bodyPr>
          <a:lstStyle/>
          <a:p>
            <a:r>
              <a:rPr lang="en-GB" sz="1100" b="1" dirty="0">
                <a:solidFill>
                  <a:schemeClr val="accent1"/>
                </a:solidFill>
                <a:latin typeface="+mj-lt"/>
              </a:rPr>
              <a:t>Planning and partnerships: </a:t>
            </a:r>
          </a:p>
          <a:p>
            <a:r>
              <a:rPr lang="en-GB" sz="1100" dirty="0">
                <a:latin typeface="+mj-lt"/>
              </a:rPr>
              <a:t>Roundhouse has found that it is easier to live stream performances by emerging artists because of rights issues involved with working with established artists. The live stream was broadcast on both YouTube and Facebook Live.</a:t>
            </a:r>
          </a:p>
          <a:p>
            <a:endParaRPr lang="en-GB" sz="1100" dirty="0">
              <a:latin typeface="+mj-lt"/>
            </a:endParaRPr>
          </a:p>
          <a:p>
            <a:r>
              <a:rPr lang="en-GB" sz="1100" dirty="0">
                <a:latin typeface="+mj-lt"/>
              </a:rPr>
              <a:t>All the directing/filming was done in-house with Roundhouse equipment; Roundhouse employed young broadcast trainees they have trained to film the performance.</a:t>
            </a:r>
          </a:p>
        </p:txBody>
      </p:sp>
      <p:sp>
        <p:nvSpPr>
          <p:cNvPr id="49" name="TextBox 48">
            <a:extLst>
              <a:ext uri="{FF2B5EF4-FFF2-40B4-BE49-F238E27FC236}">
                <a16:creationId xmlns:a16="http://schemas.microsoft.com/office/drawing/2014/main" id="{524E2D2B-0B50-4520-A315-093F1BA74721}"/>
              </a:ext>
            </a:extLst>
          </p:cNvPr>
          <p:cNvSpPr txBox="1"/>
          <p:nvPr/>
        </p:nvSpPr>
        <p:spPr>
          <a:xfrm>
            <a:off x="324531" y="3179920"/>
            <a:ext cx="4054094" cy="374906"/>
          </a:xfrm>
          <a:prstGeom prst="rect">
            <a:avLst/>
          </a:prstGeom>
          <a:noFill/>
        </p:spPr>
        <p:txBody>
          <a:bodyPr wrap="square" lIns="18000" tIns="18000" rIns="18000" bIns="18000" rtlCol="0">
            <a:spAutoFit/>
          </a:bodyPr>
          <a:lstStyle/>
          <a:p>
            <a:r>
              <a:rPr lang="en-GB" sz="1100" b="1" dirty="0">
                <a:solidFill>
                  <a:schemeClr val="accent1"/>
                </a:solidFill>
                <a:latin typeface="+mj-lt"/>
              </a:rPr>
              <a:t>Lead time: </a:t>
            </a:r>
            <a:r>
              <a:rPr lang="en-GB" sz="1100" dirty="0">
                <a:latin typeface="+mn-lt"/>
              </a:rPr>
              <a:t>1 month (with a few days of preparation before the event)</a:t>
            </a:r>
          </a:p>
        </p:txBody>
      </p:sp>
      <p:sp>
        <p:nvSpPr>
          <p:cNvPr id="50" name="Rectangle: Rounded Corners 49">
            <a:extLst>
              <a:ext uri="{FF2B5EF4-FFF2-40B4-BE49-F238E27FC236}">
                <a16:creationId xmlns:a16="http://schemas.microsoft.com/office/drawing/2014/main" id="{1BDD7382-D435-4E43-BB12-87A51DE348C3}"/>
              </a:ext>
            </a:extLst>
          </p:cNvPr>
          <p:cNvSpPr/>
          <p:nvPr/>
        </p:nvSpPr>
        <p:spPr>
          <a:xfrm>
            <a:off x="359998" y="3719856"/>
            <a:ext cx="991778" cy="614394"/>
          </a:xfrm>
          <a:prstGeom prst="roundRect">
            <a:avLst/>
          </a:prstGeom>
          <a:solidFill>
            <a:schemeClr val="accent1">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pic>
        <p:nvPicPr>
          <p:cNvPr id="52" name="Picture 51">
            <a:extLst>
              <a:ext uri="{FF2B5EF4-FFF2-40B4-BE49-F238E27FC236}">
                <a16:creationId xmlns:a16="http://schemas.microsoft.com/office/drawing/2014/main" id="{BA13F5A6-9A45-491A-B87C-91CFA64E1D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154"/>
          <a:stretch/>
        </p:blipFill>
        <p:spPr>
          <a:xfrm>
            <a:off x="324708" y="3845340"/>
            <a:ext cx="374575" cy="321557"/>
          </a:xfrm>
          <a:prstGeom prst="rect">
            <a:avLst/>
          </a:prstGeom>
        </p:spPr>
      </p:pic>
      <p:sp>
        <p:nvSpPr>
          <p:cNvPr id="54" name="Rectangle 53">
            <a:extLst>
              <a:ext uri="{FF2B5EF4-FFF2-40B4-BE49-F238E27FC236}">
                <a16:creationId xmlns:a16="http://schemas.microsoft.com/office/drawing/2014/main" id="{9918CAB0-F6BA-4606-8069-DE9E6681DBE7}"/>
              </a:ext>
            </a:extLst>
          </p:cNvPr>
          <p:cNvSpPr/>
          <p:nvPr/>
        </p:nvSpPr>
        <p:spPr>
          <a:xfrm>
            <a:off x="600260" y="3814097"/>
            <a:ext cx="783117" cy="246221"/>
          </a:xfrm>
          <a:prstGeom prst="rect">
            <a:avLst/>
          </a:prstGeom>
        </p:spPr>
        <p:txBody>
          <a:bodyPr wrap="square">
            <a:spAutoFit/>
          </a:bodyPr>
          <a:lstStyle/>
          <a:p>
            <a:pPr lvl="0"/>
            <a:r>
              <a:rPr lang="en-GB" sz="1000" dirty="0">
                <a:latin typeface="+mj-lt"/>
              </a:rPr>
              <a:t>c. £1,500</a:t>
            </a:r>
          </a:p>
        </p:txBody>
      </p:sp>
      <p:sp>
        <p:nvSpPr>
          <p:cNvPr id="55" name="Rectangle 54">
            <a:extLst>
              <a:ext uri="{FF2B5EF4-FFF2-40B4-BE49-F238E27FC236}">
                <a16:creationId xmlns:a16="http://schemas.microsoft.com/office/drawing/2014/main" id="{2B5F42F3-D0B7-44F8-8B47-EA43EF0A7505}"/>
              </a:ext>
            </a:extLst>
          </p:cNvPr>
          <p:cNvSpPr/>
          <p:nvPr/>
        </p:nvSpPr>
        <p:spPr>
          <a:xfrm>
            <a:off x="267377" y="3491718"/>
            <a:ext cx="489236" cy="261610"/>
          </a:xfrm>
          <a:prstGeom prst="rect">
            <a:avLst/>
          </a:prstGeom>
        </p:spPr>
        <p:txBody>
          <a:bodyPr wrap="none">
            <a:spAutoFit/>
          </a:bodyPr>
          <a:lstStyle/>
          <a:p>
            <a:r>
              <a:rPr lang="en-GB" sz="1100" b="1" dirty="0">
                <a:latin typeface="+mn-lt"/>
              </a:rPr>
              <a:t>Cost</a:t>
            </a:r>
            <a:endParaRPr lang="en-GB" sz="1100" dirty="0">
              <a:latin typeface="+mn-lt"/>
            </a:endParaRPr>
          </a:p>
        </p:txBody>
      </p:sp>
      <p:sp>
        <p:nvSpPr>
          <p:cNvPr id="25" name="Rectangle 24">
            <a:extLst>
              <a:ext uri="{FF2B5EF4-FFF2-40B4-BE49-F238E27FC236}">
                <a16:creationId xmlns:a16="http://schemas.microsoft.com/office/drawing/2014/main" id="{76962BB2-3FA4-44F5-9B2B-97FF5882BA1C}"/>
              </a:ext>
            </a:extLst>
          </p:cNvPr>
          <p:cNvSpPr/>
          <p:nvPr/>
        </p:nvSpPr>
        <p:spPr>
          <a:xfrm>
            <a:off x="1351776" y="3735192"/>
            <a:ext cx="3186768" cy="553998"/>
          </a:xfrm>
          <a:prstGeom prst="rect">
            <a:avLst/>
          </a:prstGeom>
        </p:spPr>
        <p:txBody>
          <a:bodyPr wrap="square">
            <a:spAutoFit/>
          </a:bodyPr>
          <a:lstStyle/>
          <a:p>
            <a:pPr lvl="0"/>
            <a:r>
              <a:rPr lang="en-GB" sz="1000" dirty="0">
                <a:latin typeface="+mj-lt"/>
              </a:rPr>
              <a:t>This was used to pay for external staff to support the live-stream e.g. camera operators, a director and vision mixer</a:t>
            </a:r>
          </a:p>
        </p:txBody>
      </p:sp>
      <p:sp>
        <p:nvSpPr>
          <p:cNvPr id="26" name="TextBox 25">
            <a:extLst>
              <a:ext uri="{FF2B5EF4-FFF2-40B4-BE49-F238E27FC236}">
                <a16:creationId xmlns:a16="http://schemas.microsoft.com/office/drawing/2014/main" id="{AC5D6F3B-2FD8-4658-94E5-C45CF3481578}"/>
              </a:ext>
            </a:extLst>
          </p:cNvPr>
          <p:cNvSpPr txBox="1"/>
          <p:nvPr/>
        </p:nvSpPr>
        <p:spPr>
          <a:xfrm>
            <a:off x="4640900" y="4432070"/>
            <a:ext cx="4429430" cy="1898400"/>
          </a:xfrm>
          <a:prstGeom prst="rect">
            <a:avLst/>
          </a:prstGeom>
          <a:noFill/>
        </p:spPr>
        <p:txBody>
          <a:bodyPr wrap="square" lIns="18000" tIns="18000" rIns="18000" bIns="18000" rtlCol="0">
            <a:spAutoFit/>
          </a:bodyPr>
          <a:lstStyle/>
          <a:p>
            <a:r>
              <a:rPr lang="en-GB" sz="1100" b="1" dirty="0">
                <a:solidFill>
                  <a:schemeClr val="accent1"/>
                </a:solidFill>
                <a:latin typeface="+mj-lt"/>
              </a:rPr>
              <a:t>Key take outs and implications for organisations:</a:t>
            </a:r>
          </a:p>
          <a:p>
            <a:endParaRPr lang="en-GB" sz="1100" b="1" dirty="0">
              <a:solidFill>
                <a:schemeClr val="accent1"/>
              </a:solidFill>
              <a:latin typeface="+mj-lt"/>
            </a:endParaRPr>
          </a:p>
          <a:p>
            <a:pPr marL="171450" indent="-171450">
              <a:buFont typeface="Arial" panose="020B0604020202020204" pitchFamily="34" charset="0"/>
              <a:buChar char="•"/>
            </a:pPr>
            <a:r>
              <a:rPr lang="en-GB" sz="1100" b="1" dirty="0">
                <a:latin typeface="+mj-lt"/>
              </a:rPr>
              <a:t>Live-to-digital projects don’t have to be expensive / complex: </a:t>
            </a:r>
            <a:r>
              <a:rPr lang="en-GB" sz="1100" dirty="0">
                <a:latin typeface="+mj-lt"/>
              </a:rPr>
              <a:t>YouTube and Facebook are accessible and inexpensive platforms for broadcasting live-to-digital projects</a:t>
            </a:r>
            <a:endParaRPr lang="en-GB" sz="1100" b="1" dirty="0">
              <a:latin typeface="+mj-lt"/>
            </a:endParaRPr>
          </a:p>
          <a:p>
            <a:pPr marL="171450" indent="-171450">
              <a:buFont typeface="Arial" panose="020B0604020202020204" pitchFamily="34" charset="0"/>
              <a:buChar char="•"/>
            </a:pPr>
            <a:endParaRPr lang="en-GB" sz="1100" dirty="0">
              <a:latin typeface="+mj-lt"/>
            </a:endParaRPr>
          </a:p>
          <a:p>
            <a:pPr marL="171450" indent="-171450">
              <a:buFont typeface="Arial" panose="020B0604020202020204" pitchFamily="34" charset="0"/>
              <a:buChar char="•"/>
            </a:pPr>
            <a:r>
              <a:rPr lang="en-GB" sz="1100" b="1" dirty="0">
                <a:latin typeface="+mj-lt"/>
              </a:rPr>
              <a:t>Broadcasting on YouTube and Facebook provided analytic capabilities: </a:t>
            </a:r>
            <a:r>
              <a:rPr lang="en-GB" sz="1100" dirty="0">
                <a:latin typeface="+mj-lt"/>
              </a:rPr>
              <a:t>Roundhouse benefitted from knowing the age and gender of those watching the live-stream on YouTube, as well as their length of engagement. Facebook also enabled Roundhouse to gather feedback on the live-stream</a:t>
            </a:r>
            <a:endParaRPr lang="en-GB" sz="1100" b="1" dirty="0">
              <a:solidFill>
                <a:schemeClr val="accent1"/>
              </a:solidFill>
              <a:latin typeface="+mj-lt"/>
            </a:endParaRPr>
          </a:p>
        </p:txBody>
      </p:sp>
      <p:sp>
        <p:nvSpPr>
          <p:cNvPr id="3" name="Rectangle: Rounded Corners 2">
            <a:extLst>
              <a:ext uri="{FF2B5EF4-FFF2-40B4-BE49-F238E27FC236}">
                <a16:creationId xmlns:a16="http://schemas.microsoft.com/office/drawing/2014/main" id="{6A413D1E-A8D4-4017-8116-8D5D2591BCE7}"/>
              </a:ext>
            </a:extLst>
          </p:cNvPr>
          <p:cNvSpPr/>
          <p:nvPr/>
        </p:nvSpPr>
        <p:spPr>
          <a:xfrm>
            <a:off x="1383377" y="3727203"/>
            <a:ext cx="3078229" cy="607047"/>
          </a:xfrm>
          <a:prstGeom prst="roundRect">
            <a:avLst/>
          </a:prstGeom>
          <a:noFill/>
          <a:ln w="6350">
            <a:solidFill>
              <a:schemeClr val="accent1">
                <a:lumMod val="40000"/>
                <a:lumOff val="6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7" name="TextBox 26">
            <a:extLst>
              <a:ext uri="{FF2B5EF4-FFF2-40B4-BE49-F238E27FC236}">
                <a16:creationId xmlns:a16="http://schemas.microsoft.com/office/drawing/2014/main" id="{0378F078-ED9F-4853-9F86-E77204D9CC6E}"/>
              </a:ext>
            </a:extLst>
          </p:cNvPr>
          <p:cNvSpPr txBox="1"/>
          <p:nvPr/>
        </p:nvSpPr>
        <p:spPr>
          <a:xfrm>
            <a:off x="1069588" y="4781952"/>
            <a:ext cx="998821" cy="544183"/>
          </a:xfrm>
          <a:prstGeom prst="rect">
            <a:avLst/>
          </a:prstGeom>
          <a:noFill/>
        </p:spPr>
        <p:txBody>
          <a:bodyPr wrap="square" lIns="18000" tIns="18000" rIns="18000" bIns="18000" rtlCol="0">
            <a:spAutoFit/>
          </a:bodyPr>
          <a:lstStyle/>
          <a:p>
            <a:r>
              <a:rPr lang="en-GB" sz="1100" dirty="0">
                <a:latin typeface="+mj-lt"/>
              </a:rPr>
              <a:t>Live streamed on Facebook Live</a:t>
            </a:r>
          </a:p>
        </p:txBody>
      </p:sp>
      <p:sp>
        <p:nvSpPr>
          <p:cNvPr id="28" name="TextBox 27">
            <a:extLst>
              <a:ext uri="{FF2B5EF4-FFF2-40B4-BE49-F238E27FC236}">
                <a16:creationId xmlns:a16="http://schemas.microsoft.com/office/drawing/2014/main" id="{DB8322A9-11C0-4BC9-B188-EAA4F7783D35}"/>
              </a:ext>
            </a:extLst>
          </p:cNvPr>
          <p:cNvSpPr txBox="1"/>
          <p:nvPr/>
        </p:nvSpPr>
        <p:spPr>
          <a:xfrm>
            <a:off x="3247845" y="4802280"/>
            <a:ext cx="1179693" cy="374906"/>
          </a:xfrm>
          <a:prstGeom prst="rect">
            <a:avLst/>
          </a:prstGeom>
          <a:noFill/>
        </p:spPr>
        <p:txBody>
          <a:bodyPr wrap="square" lIns="18000" tIns="18000" rIns="18000" bIns="18000" rtlCol="0">
            <a:spAutoFit/>
          </a:bodyPr>
          <a:lstStyle/>
          <a:p>
            <a:r>
              <a:rPr lang="en-GB" sz="1100" dirty="0">
                <a:latin typeface="+mj-lt"/>
              </a:rPr>
              <a:t>Live streamed on YouTube</a:t>
            </a:r>
          </a:p>
        </p:txBody>
      </p:sp>
      <p:pic>
        <p:nvPicPr>
          <p:cNvPr id="30" name="Picture 29">
            <a:extLst>
              <a:ext uri="{FF2B5EF4-FFF2-40B4-BE49-F238E27FC236}">
                <a16:creationId xmlns:a16="http://schemas.microsoft.com/office/drawing/2014/main" id="{B4C29107-DB15-4C40-AD76-F5DB807C14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1049" y="4697069"/>
            <a:ext cx="1036796" cy="645147"/>
          </a:xfrm>
          <a:prstGeom prst="rect">
            <a:avLst/>
          </a:prstGeom>
        </p:spPr>
      </p:pic>
      <p:pic>
        <p:nvPicPr>
          <p:cNvPr id="34" name="Picture 33">
            <a:extLst>
              <a:ext uri="{FF2B5EF4-FFF2-40B4-BE49-F238E27FC236}">
                <a16:creationId xmlns:a16="http://schemas.microsoft.com/office/drawing/2014/main" id="{973E7890-E136-4655-B2BF-449E09C5E5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508" y="4799352"/>
            <a:ext cx="775280" cy="438838"/>
          </a:xfrm>
          <a:prstGeom prst="rect">
            <a:avLst/>
          </a:prstGeom>
        </p:spPr>
      </p:pic>
      <p:pic>
        <p:nvPicPr>
          <p:cNvPr id="35" name="Content Placeholder 7">
            <a:extLst>
              <a:ext uri="{FF2B5EF4-FFF2-40B4-BE49-F238E27FC236}">
                <a16:creationId xmlns:a16="http://schemas.microsoft.com/office/drawing/2014/main" id="{101C4778-2476-47C6-A820-BB8139C647BC}"/>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17233" y="2946072"/>
            <a:ext cx="455905" cy="350443"/>
          </a:xfrm>
          <a:prstGeom prst="rect">
            <a:avLst/>
          </a:prstGeom>
          <a:noFill/>
          <a:ln w="9525">
            <a:noFill/>
            <a:miter lim="800000"/>
            <a:headEnd/>
            <a:tailEnd/>
          </a:ln>
        </p:spPr>
      </p:pic>
      <p:sp>
        <p:nvSpPr>
          <p:cNvPr id="36" name="TextBox 35">
            <a:extLst>
              <a:ext uri="{FF2B5EF4-FFF2-40B4-BE49-F238E27FC236}">
                <a16:creationId xmlns:a16="http://schemas.microsoft.com/office/drawing/2014/main" id="{121B85BF-A431-4CD1-AA83-47ABFCFE7C63}"/>
              </a:ext>
            </a:extLst>
          </p:cNvPr>
          <p:cNvSpPr txBox="1"/>
          <p:nvPr/>
        </p:nvSpPr>
        <p:spPr>
          <a:xfrm>
            <a:off x="5366338" y="2914010"/>
            <a:ext cx="3125886" cy="1375180"/>
          </a:xfrm>
          <a:prstGeom prst="rect">
            <a:avLst/>
          </a:prstGeom>
          <a:noFill/>
        </p:spPr>
        <p:txBody>
          <a:bodyPr wrap="square" lIns="18000" tIns="18000" rIns="18000" bIns="18000" rtlCol="0">
            <a:spAutoFit/>
          </a:bodyPr>
          <a:lstStyle/>
          <a:p>
            <a:pPr>
              <a:spcAft>
                <a:spcPts val="400"/>
              </a:spcAft>
            </a:pPr>
            <a:r>
              <a:rPr lang="en-GB" sz="1100" dirty="0">
                <a:latin typeface="+mj-lt"/>
              </a:rPr>
              <a:t>We were able to look at the analytics of YouTube and </a:t>
            </a:r>
            <a:r>
              <a:rPr lang="en-GB" sz="1100" b="1" dirty="0">
                <a:solidFill>
                  <a:schemeClr val="accent1"/>
                </a:solidFill>
                <a:latin typeface="+mj-lt"/>
              </a:rPr>
              <a:t>see if people were watching for longer</a:t>
            </a:r>
            <a:r>
              <a:rPr lang="en-GB" sz="1100" dirty="0">
                <a:latin typeface="+mj-lt"/>
              </a:rPr>
              <a:t>. With Facebook Live we had lots and lots of positive comments. </a:t>
            </a:r>
          </a:p>
          <a:p>
            <a:pPr>
              <a:spcAft>
                <a:spcPts val="400"/>
              </a:spcAft>
            </a:pPr>
            <a:endParaRPr lang="en-GB" sz="1100" dirty="0">
              <a:latin typeface="+mj-lt"/>
            </a:endParaRPr>
          </a:p>
          <a:p>
            <a:pPr algn="r">
              <a:spcAft>
                <a:spcPts val="400"/>
              </a:spcAft>
            </a:pPr>
            <a:r>
              <a:rPr lang="en-GB" sz="1100" dirty="0">
                <a:latin typeface="+mj-lt"/>
              </a:rPr>
              <a:t>- Claudia Lee, Film and Broadcast Producer</a:t>
            </a:r>
          </a:p>
          <a:p>
            <a:pPr>
              <a:spcAft>
                <a:spcPts val="400"/>
              </a:spcAft>
            </a:pPr>
            <a:endParaRPr lang="en-GB" sz="1100" dirty="0">
              <a:latin typeface="+mj-lt"/>
            </a:endParaRPr>
          </a:p>
        </p:txBody>
      </p:sp>
    </p:spTree>
    <p:extLst>
      <p:ext uri="{BB962C8B-B14F-4D97-AF65-F5344CB8AC3E}">
        <p14:creationId xmlns:p14="http://schemas.microsoft.com/office/powerpoint/2010/main" val="2321374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865E-6BB2-4672-8453-88980BF74F34}"/>
              </a:ext>
            </a:extLst>
          </p:cNvPr>
          <p:cNvSpPr>
            <a:spLocks noGrp="1"/>
          </p:cNvSpPr>
          <p:nvPr>
            <p:ph type="title"/>
          </p:nvPr>
        </p:nvSpPr>
        <p:spPr/>
        <p:txBody>
          <a:bodyPr/>
          <a:lstStyle/>
          <a:p>
            <a:r>
              <a:rPr lang="en-GB" dirty="0"/>
              <a:t>Online is by far the most common method of distribution, followed by physical venues and then TV</a:t>
            </a:r>
          </a:p>
        </p:txBody>
      </p:sp>
      <p:sp>
        <p:nvSpPr>
          <p:cNvPr id="3" name="Text Placeholder 2">
            <a:extLst>
              <a:ext uri="{FF2B5EF4-FFF2-40B4-BE49-F238E27FC236}">
                <a16:creationId xmlns:a16="http://schemas.microsoft.com/office/drawing/2014/main" id="{FBA68166-38F8-4E8B-A134-C7CF599E55BA}"/>
              </a:ext>
            </a:extLst>
          </p:cNvPr>
          <p:cNvSpPr>
            <a:spLocks noGrp="1"/>
          </p:cNvSpPr>
          <p:nvPr>
            <p:ph type="body" sz="quarter" idx="12"/>
          </p:nvPr>
        </p:nvSpPr>
        <p:spPr>
          <a:xfrm>
            <a:off x="359998" y="0"/>
            <a:ext cx="3263096" cy="289424"/>
          </a:xfrm>
        </p:spPr>
        <p:txBody>
          <a:bodyPr/>
          <a:lstStyle/>
          <a:p>
            <a:r>
              <a:rPr lang="en-GB" dirty="0"/>
              <a:t>What is being created and how is it distributed?</a:t>
            </a:r>
          </a:p>
        </p:txBody>
      </p:sp>
      <p:sp>
        <p:nvSpPr>
          <p:cNvPr id="6" name="Text Placeholder 5">
            <a:extLst>
              <a:ext uri="{FF2B5EF4-FFF2-40B4-BE49-F238E27FC236}">
                <a16:creationId xmlns:a16="http://schemas.microsoft.com/office/drawing/2014/main" id="{FA48731B-B7AF-4F6C-9392-B5BE8498E38F}"/>
              </a:ext>
            </a:extLst>
          </p:cNvPr>
          <p:cNvSpPr>
            <a:spLocks noGrp="1"/>
          </p:cNvSpPr>
          <p:nvPr>
            <p:ph type="body" sz="quarter" idx="13"/>
          </p:nvPr>
        </p:nvSpPr>
        <p:spPr>
          <a:xfrm>
            <a:off x="359999" y="6413041"/>
            <a:ext cx="8425226" cy="368300"/>
          </a:xfrm>
        </p:spPr>
        <p:txBody>
          <a:bodyPr/>
          <a:lstStyle/>
          <a:p>
            <a:r>
              <a:rPr lang="en-GB" sz="800" dirty="0">
                <a:solidFill>
                  <a:schemeClr val="tx1"/>
                </a:solidFill>
              </a:rPr>
              <a:t>Source: B2B survey conducted by MTM. Q2a: Which, if any, of the following online platforms did you use to distribute that live-to-digital content in 2016/2017? Q2b: Was your live to digital content made available in any of the following types of venue? Q2c: Was your live-to-digital content shown on broadcast or on-demand TV?. </a:t>
            </a:r>
            <a:r>
              <a:rPr lang="en-GB" sz="800" i="1" dirty="0">
                <a:solidFill>
                  <a:schemeClr val="tx1"/>
                </a:solidFill>
              </a:rPr>
              <a:t>Base: Organisations who have produced live-to-digital content in 2016/17 (n=138)</a:t>
            </a:r>
            <a:endParaRPr lang="en-GB" sz="800" dirty="0">
              <a:solidFill>
                <a:schemeClr val="tx1"/>
              </a:solidFill>
            </a:endParaRPr>
          </a:p>
        </p:txBody>
      </p:sp>
      <p:graphicFrame>
        <p:nvGraphicFramePr>
          <p:cNvPr id="10" name="Chart 9">
            <a:extLst>
              <a:ext uri="{FF2B5EF4-FFF2-40B4-BE49-F238E27FC236}">
                <a16:creationId xmlns:a16="http://schemas.microsoft.com/office/drawing/2014/main" id="{3E3C43AC-4326-4DB6-A9FB-E3B17F473902}"/>
              </a:ext>
            </a:extLst>
          </p:cNvPr>
          <p:cNvGraphicFramePr/>
          <p:nvPr>
            <p:extLst/>
          </p:nvPr>
        </p:nvGraphicFramePr>
        <p:xfrm>
          <a:off x="161180" y="3368978"/>
          <a:ext cx="8321585" cy="2430932"/>
        </p:xfrm>
        <a:graphic>
          <a:graphicData uri="http://schemas.openxmlformats.org/drawingml/2006/chart">
            <c:chart xmlns:c="http://schemas.openxmlformats.org/drawingml/2006/chart" xmlns:r="http://schemas.openxmlformats.org/officeDocument/2006/relationships" r:id="rId2"/>
          </a:graphicData>
        </a:graphic>
      </p:graphicFrame>
      <p:sp>
        <p:nvSpPr>
          <p:cNvPr id="18" name="Text Placeholder 6">
            <a:extLst>
              <a:ext uri="{FF2B5EF4-FFF2-40B4-BE49-F238E27FC236}">
                <a16:creationId xmlns:a16="http://schemas.microsoft.com/office/drawing/2014/main" id="{BE26600B-5D76-49E0-8E78-0AEAD152BE1C}"/>
              </a:ext>
            </a:extLst>
          </p:cNvPr>
          <p:cNvSpPr txBox="1">
            <a:spLocks/>
          </p:cNvSpPr>
          <p:nvPr/>
        </p:nvSpPr>
        <p:spPr>
          <a:xfrm>
            <a:off x="2634104" y="5823590"/>
            <a:ext cx="2918506" cy="217587"/>
          </a:xfrm>
          <a:prstGeom prst="rect">
            <a:avLst/>
          </a:prstGeom>
        </p:spPr>
        <p:txBody>
          <a:bodyPr anchor="ctr"/>
          <a:lstStyle>
            <a:lvl1pPr marL="0" indent="0" algn="l" rtl="0" eaLnBrk="1" fontAlgn="base" hangingPunct="1">
              <a:spcBef>
                <a:spcPts val="800"/>
              </a:spcBef>
              <a:spcAft>
                <a:spcPts val="800"/>
              </a:spcAft>
              <a:buFont typeface="Arial" charset="0"/>
              <a:buNone/>
              <a:defRPr lang="en-US" sz="1400" b="1" kern="120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dirty="0">
                <a:solidFill>
                  <a:schemeClr val="tx1">
                    <a:lumMod val="65000"/>
                    <a:lumOff val="35000"/>
                  </a:schemeClr>
                </a:solidFill>
              </a:rPr>
              <a:t>Physical venues</a:t>
            </a:r>
          </a:p>
        </p:txBody>
      </p:sp>
      <p:sp>
        <p:nvSpPr>
          <p:cNvPr id="19" name="Text Placeholder 6">
            <a:extLst>
              <a:ext uri="{FF2B5EF4-FFF2-40B4-BE49-F238E27FC236}">
                <a16:creationId xmlns:a16="http://schemas.microsoft.com/office/drawing/2014/main" id="{426F0311-AD55-47D8-944F-EE80E6B0CEA9}"/>
              </a:ext>
            </a:extLst>
          </p:cNvPr>
          <p:cNvSpPr txBox="1">
            <a:spLocks/>
          </p:cNvSpPr>
          <p:nvPr/>
        </p:nvSpPr>
        <p:spPr>
          <a:xfrm>
            <a:off x="6281032" y="5823590"/>
            <a:ext cx="2504193" cy="217587"/>
          </a:xfrm>
          <a:prstGeom prst="rect">
            <a:avLst/>
          </a:prstGeom>
        </p:spPr>
        <p:txBody>
          <a:bodyPr anchor="ctr"/>
          <a:lstStyle>
            <a:lvl1pPr marL="0" indent="0" algn="l" rtl="0" eaLnBrk="1" fontAlgn="base" hangingPunct="1">
              <a:spcBef>
                <a:spcPts val="800"/>
              </a:spcBef>
              <a:spcAft>
                <a:spcPts val="800"/>
              </a:spcAft>
              <a:buFont typeface="Arial" charset="0"/>
              <a:buNone/>
              <a:defRPr lang="en-US" sz="1400" b="1" kern="120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dirty="0">
                <a:solidFill>
                  <a:schemeClr val="tx1">
                    <a:lumMod val="65000"/>
                    <a:lumOff val="35000"/>
                  </a:schemeClr>
                </a:solidFill>
              </a:rPr>
              <a:t>TV</a:t>
            </a:r>
          </a:p>
        </p:txBody>
      </p:sp>
      <p:sp>
        <p:nvSpPr>
          <p:cNvPr id="13" name="TextBox 12">
            <a:extLst>
              <a:ext uri="{FF2B5EF4-FFF2-40B4-BE49-F238E27FC236}">
                <a16:creationId xmlns:a16="http://schemas.microsoft.com/office/drawing/2014/main" id="{8B97A8DA-1C0B-4007-8AF0-08B04E03AE70}"/>
              </a:ext>
            </a:extLst>
          </p:cNvPr>
          <p:cNvSpPr txBox="1"/>
          <p:nvPr/>
        </p:nvSpPr>
        <p:spPr>
          <a:xfrm>
            <a:off x="457201" y="2505047"/>
            <a:ext cx="2102484" cy="590349"/>
          </a:xfrm>
          <a:prstGeom prst="rect">
            <a:avLst/>
          </a:prstGeom>
          <a:noFill/>
        </p:spPr>
        <p:txBody>
          <a:bodyPr wrap="square" lIns="18000" tIns="18000" rIns="18000" bIns="18000" rtlCol="0">
            <a:spAutoFit/>
          </a:bodyPr>
          <a:lstStyle/>
          <a:p>
            <a:pPr algn="ctr"/>
            <a:r>
              <a:rPr lang="en-GB" sz="1100" dirty="0">
                <a:solidFill>
                  <a:schemeClr val="tx1">
                    <a:lumMod val="75000"/>
                    <a:lumOff val="25000"/>
                  </a:schemeClr>
                </a:solidFill>
                <a:latin typeface="+mj-lt"/>
              </a:rPr>
              <a:t>Used </a:t>
            </a:r>
            <a:r>
              <a:rPr lang="en-GB" sz="1400" b="1" dirty="0">
                <a:solidFill>
                  <a:schemeClr val="accent1">
                    <a:lumMod val="50000"/>
                  </a:schemeClr>
                </a:solidFill>
                <a:latin typeface="+mj-lt"/>
              </a:rPr>
              <a:t>online platforms </a:t>
            </a:r>
            <a:r>
              <a:rPr lang="en-GB" sz="1100" dirty="0">
                <a:solidFill>
                  <a:schemeClr val="tx1">
                    <a:lumMod val="75000"/>
                    <a:lumOff val="25000"/>
                  </a:schemeClr>
                </a:solidFill>
                <a:latin typeface="+mj-lt"/>
              </a:rPr>
              <a:t>for distribution of live-to-digital content</a:t>
            </a:r>
          </a:p>
        </p:txBody>
      </p:sp>
      <p:sp>
        <p:nvSpPr>
          <p:cNvPr id="14" name="TextBox 13">
            <a:extLst>
              <a:ext uri="{FF2B5EF4-FFF2-40B4-BE49-F238E27FC236}">
                <a16:creationId xmlns:a16="http://schemas.microsoft.com/office/drawing/2014/main" id="{89A9857D-099E-4648-9EA6-B51283E5C83A}"/>
              </a:ext>
            </a:extLst>
          </p:cNvPr>
          <p:cNvSpPr txBox="1"/>
          <p:nvPr/>
        </p:nvSpPr>
        <p:spPr>
          <a:xfrm>
            <a:off x="3762436" y="3296677"/>
            <a:ext cx="1689130" cy="467239"/>
          </a:xfrm>
          <a:prstGeom prst="rect">
            <a:avLst/>
          </a:prstGeom>
          <a:noFill/>
        </p:spPr>
        <p:txBody>
          <a:bodyPr wrap="square" lIns="18000" tIns="18000" rIns="18000" bIns="18000" rtlCol="0">
            <a:spAutoFit/>
          </a:bodyPr>
          <a:lstStyle/>
          <a:p>
            <a:pPr algn="ctr"/>
            <a:r>
              <a:rPr lang="en-GB" sz="1100" dirty="0">
                <a:solidFill>
                  <a:schemeClr val="tx1">
                    <a:lumMod val="75000"/>
                    <a:lumOff val="25000"/>
                  </a:schemeClr>
                </a:solidFill>
                <a:latin typeface="+mj-lt"/>
              </a:rPr>
              <a:t>Used </a:t>
            </a:r>
            <a:r>
              <a:rPr lang="en-GB" sz="1400" b="1" dirty="0">
                <a:solidFill>
                  <a:schemeClr val="accent1"/>
                </a:solidFill>
                <a:latin typeface="+mj-lt"/>
              </a:rPr>
              <a:t>physical venues</a:t>
            </a:r>
            <a:r>
              <a:rPr lang="en-GB" sz="1200" b="1" dirty="0">
                <a:solidFill>
                  <a:schemeClr val="accent1"/>
                </a:solidFill>
                <a:latin typeface="+mj-lt"/>
              </a:rPr>
              <a:t> </a:t>
            </a:r>
            <a:r>
              <a:rPr lang="en-GB" sz="1100" dirty="0">
                <a:solidFill>
                  <a:schemeClr val="tx1">
                    <a:lumMod val="75000"/>
                    <a:lumOff val="25000"/>
                  </a:schemeClr>
                </a:solidFill>
                <a:latin typeface="+mj-lt"/>
              </a:rPr>
              <a:t>for distribution</a:t>
            </a:r>
          </a:p>
        </p:txBody>
      </p:sp>
      <p:sp>
        <p:nvSpPr>
          <p:cNvPr id="15" name="TextBox 14">
            <a:extLst>
              <a:ext uri="{FF2B5EF4-FFF2-40B4-BE49-F238E27FC236}">
                <a16:creationId xmlns:a16="http://schemas.microsoft.com/office/drawing/2014/main" id="{8332D256-7511-4A6E-81D2-139DA654A797}"/>
              </a:ext>
            </a:extLst>
          </p:cNvPr>
          <p:cNvSpPr txBox="1"/>
          <p:nvPr/>
        </p:nvSpPr>
        <p:spPr>
          <a:xfrm>
            <a:off x="6693333" y="4003433"/>
            <a:ext cx="1710437" cy="421072"/>
          </a:xfrm>
          <a:prstGeom prst="rect">
            <a:avLst/>
          </a:prstGeom>
          <a:noFill/>
        </p:spPr>
        <p:txBody>
          <a:bodyPr wrap="square" lIns="18000" tIns="18000" rIns="18000" bIns="18000" rtlCol="0">
            <a:spAutoFit/>
          </a:bodyPr>
          <a:lstStyle/>
          <a:p>
            <a:pPr algn="ctr"/>
            <a:r>
              <a:rPr lang="en-GB" sz="1100" dirty="0">
                <a:solidFill>
                  <a:schemeClr val="tx1">
                    <a:lumMod val="75000"/>
                    <a:lumOff val="25000"/>
                  </a:schemeClr>
                </a:solidFill>
                <a:latin typeface="+mj-lt"/>
              </a:rPr>
              <a:t>Distributed live to digital content </a:t>
            </a:r>
            <a:r>
              <a:rPr lang="en-GB" sz="1400" b="1" dirty="0">
                <a:solidFill>
                  <a:schemeClr val="accent1">
                    <a:lumMod val="40000"/>
                    <a:lumOff val="60000"/>
                  </a:schemeClr>
                </a:solidFill>
                <a:latin typeface="+mj-lt"/>
              </a:rPr>
              <a:t>via TV</a:t>
            </a:r>
            <a:endParaRPr lang="en-GB" sz="1100" b="1" dirty="0">
              <a:solidFill>
                <a:schemeClr val="accent1">
                  <a:lumMod val="40000"/>
                  <a:lumOff val="60000"/>
                </a:schemeClr>
              </a:solidFill>
              <a:latin typeface="+mj-lt"/>
            </a:endParaRPr>
          </a:p>
        </p:txBody>
      </p:sp>
      <p:sp>
        <p:nvSpPr>
          <p:cNvPr id="16" name="TextBox 15">
            <a:extLst>
              <a:ext uri="{FF2B5EF4-FFF2-40B4-BE49-F238E27FC236}">
                <a16:creationId xmlns:a16="http://schemas.microsoft.com/office/drawing/2014/main" id="{2D373E21-EDA4-467D-A14B-5F2DE633D4A7}"/>
              </a:ext>
            </a:extLst>
          </p:cNvPr>
          <p:cNvSpPr txBox="1"/>
          <p:nvPr/>
        </p:nvSpPr>
        <p:spPr>
          <a:xfrm>
            <a:off x="1310157" y="1977279"/>
            <a:ext cx="1003894" cy="528794"/>
          </a:xfrm>
          <a:prstGeom prst="rect">
            <a:avLst/>
          </a:prstGeom>
          <a:noFill/>
        </p:spPr>
        <p:txBody>
          <a:bodyPr wrap="square" lIns="18000" tIns="18000" rIns="18000" bIns="18000" rtlCol="0">
            <a:spAutoFit/>
          </a:bodyPr>
          <a:lstStyle/>
          <a:p>
            <a:pPr algn="ctr"/>
            <a:r>
              <a:rPr lang="en-GB" sz="3200" b="1" dirty="0">
                <a:solidFill>
                  <a:schemeClr val="accent1">
                    <a:lumMod val="50000"/>
                  </a:schemeClr>
                </a:solidFill>
                <a:latin typeface="+mj-lt"/>
              </a:rPr>
              <a:t>96%</a:t>
            </a:r>
          </a:p>
        </p:txBody>
      </p:sp>
      <p:sp>
        <p:nvSpPr>
          <p:cNvPr id="17" name="TextBox 16">
            <a:extLst>
              <a:ext uri="{FF2B5EF4-FFF2-40B4-BE49-F238E27FC236}">
                <a16:creationId xmlns:a16="http://schemas.microsoft.com/office/drawing/2014/main" id="{A976D3BD-B65B-408D-9818-DC3403D4A51B}"/>
              </a:ext>
            </a:extLst>
          </p:cNvPr>
          <p:cNvSpPr txBox="1"/>
          <p:nvPr/>
        </p:nvSpPr>
        <p:spPr>
          <a:xfrm>
            <a:off x="4110774" y="2931408"/>
            <a:ext cx="1003894" cy="405683"/>
          </a:xfrm>
          <a:prstGeom prst="rect">
            <a:avLst/>
          </a:prstGeom>
          <a:noFill/>
        </p:spPr>
        <p:txBody>
          <a:bodyPr wrap="square" lIns="18000" tIns="18000" rIns="18000" bIns="18000" rtlCol="0">
            <a:spAutoFit/>
          </a:bodyPr>
          <a:lstStyle/>
          <a:p>
            <a:pPr algn="ctr"/>
            <a:r>
              <a:rPr lang="en-GB" sz="2400" b="1" dirty="0">
                <a:solidFill>
                  <a:schemeClr val="accent1"/>
                </a:solidFill>
                <a:latin typeface="+mj-lt"/>
              </a:rPr>
              <a:t>39%</a:t>
            </a:r>
          </a:p>
        </p:txBody>
      </p:sp>
      <p:sp>
        <p:nvSpPr>
          <p:cNvPr id="20" name="TextBox 19">
            <a:extLst>
              <a:ext uri="{FF2B5EF4-FFF2-40B4-BE49-F238E27FC236}">
                <a16:creationId xmlns:a16="http://schemas.microsoft.com/office/drawing/2014/main" id="{2347D088-198C-479A-A6B3-200AA9DCBDD9}"/>
              </a:ext>
            </a:extLst>
          </p:cNvPr>
          <p:cNvSpPr txBox="1"/>
          <p:nvPr/>
        </p:nvSpPr>
        <p:spPr>
          <a:xfrm>
            <a:off x="7008474" y="3678193"/>
            <a:ext cx="1003894" cy="313350"/>
          </a:xfrm>
          <a:prstGeom prst="rect">
            <a:avLst/>
          </a:prstGeom>
          <a:noFill/>
        </p:spPr>
        <p:txBody>
          <a:bodyPr wrap="square" lIns="18000" tIns="18000" rIns="18000" bIns="18000" rtlCol="0">
            <a:spAutoFit/>
          </a:bodyPr>
          <a:lstStyle/>
          <a:p>
            <a:pPr algn="ctr"/>
            <a:r>
              <a:rPr lang="en-GB" b="1" dirty="0">
                <a:solidFill>
                  <a:schemeClr val="accent1">
                    <a:lumMod val="40000"/>
                    <a:lumOff val="60000"/>
                  </a:schemeClr>
                </a:solidFill>
                <a:latin typeface="+mj-lt"/>
              </a:rPr>
              <a:t>6%</a:t>
            </a:r>
          </a:p>
        </p:txBody>
      </p:sp>
      <p:cxnSp>
        <p:nvCxnSpPr>
          <p:cNvPr id="7" name="Connector: Curved 6">
            <a:extLst>
              <a:ext uri="{FF2B5EF4-FFF2-40B4-BE49-F238E27FC236}">
                <a16:creationId xmlns:a16="http://schemas.microsoft.com/office/drawing/2014/main" id="{1B961EB9-F003-430A-9D09-3FC64DD79AAF}"/>
              </a:ext>
            </a:extLst>
          </p:cNvPr>
          <p:cNvCxnSpPr/>
          <p:nvPr/>
        </p:nvCxnSpPr>
        <p:spPr>
          <a:xfrm>
            <a:off x="2760615" y="2777138"/>
            <a:ext cx="1080559" cy="591840"/>
          </a:xfrm>
          <a:prstGeom prst="curvedConnector3">
            <a:avLst/>
          </a:prstGeom>
          <a:ln w="19050">
            <a:gradFill>
              <a:gsLst>
                <a:gs pos="78000">
                  <a:schemeClr val="accent1"/>
                </a:gs>
                <a:gs pos="22000">
                  <a:schemeClr val="accent1">
                    <a:lumMod val="50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Curved 22">
            <a:extLst>
              <a:ext uri="{FF2B5EF4-FFF2-40B4-BE49-F238E27FC236}">
                <a16:creationId xmlns:a16="http://schemas.microsoft.com/office/drawing/2014/main" id="{D5322935-058D-4EF9-A4A9-74891366F6E6}"/>
              </a:ext>
            </a:extLst>
          </p:cNvPr>
          <p:cNvCxnSpPr/>
          <p:nvPr/>
        </p:nvCxnSpPr>
        <p:spPr>
          <a:xfrm>
            <a:off x="5518475" y="3597194"/>
            <a:ext cx="1080559" cy="591840"/>
          </a:xfrm>
          <a:prstGeom prst="curvedConnector3">
            <a:avLst/>
          </a:prstGeom>
          <a:ln w="19050">
            <a:gradFill>
              <a:gsLst>
                <a:gs pos="78000">
                  <a:schemeClr val="accent1">
                    <a:lumMod val="40000"/>
                    <a:lumOff val="60000"/>
                  </a:schemeClr>
                </a:gs>
                <a:gs pos="22000">
                  <a:schemeClr val="accent1"/>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22" name="Text Placeholder 6">
            <a:extLst>
              <a:ext uri="{FF2B5EF4-FFF2-40B4-BE49-F238E27FC236}">
                <a16:creationId xmlns:a16="http://schemas.microsoft.com/office/drawing/2014/main" id="{8A7DDE2B-2DA7-4458-98A2-49C148921C58}"/>
              </a:ext>
            </a:extLst>
          </p:cNvPr>
          <p:cNvSpPr txBox="1">
            <a:spLocks/>
          </p:cNvSpPr>
          <p:nvPr/>
        </p:nvSpPr>
        <p:spPr>
          <a:xfrm>
            <a:off x="366185" y="1728104"/>
            <a:ext cx="8255137" cy="205570"/>
          </a:xfrm>
          <a:prstGeom prst="rect">
            <a:avLst/>
          </a:prstGeom>
        </p:spPr>
        <p:txBody>
          <a:bodyPr anchor="ctr"/>
          <a:lstStyle>
            <a:lvl1pPr marL="0" indent="0" algn="l" rtl="0" eaLnBrk="1" fontAlgn="base" hangingPunct="1">
              <a:spcBef>
                <a:spcPts val="800"/>
              </a:spcBef>
              <a:spcAft>
                <a:spcPts val="800"/>
              </a:spcAft>
              <a:buFont typeface="Arial" charset="0"/>
              <a:buNone/>
              <a:defRPr lang="en-US" sz="1400" b="1" kern="120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Of</a:t>
            </a:r>
            <a:r>
              <a:rPr lang="en-GB" dirty="0">
                <a:solidFill>
                  <a:srgbClr val="FF0000"/>
                </a:solidFill>
              </a:rPr>
              <a:t> </a:t>
            </a:r>
            <a:r>
              <a:rPr lang="en-GB" dirty="0">
                <a:solidFill>
                  <a:schemeClr val="tx1"/>
                </a:solidFill>
              </a:rPr>
              <a:t>the</a:t>
            </a:r>
            <a:r>
              <a:rPr lang="en-GB" dirty="0">
                <a:solidFill>
                  <a:srgbClr val="FF0000"/>
                </a:solidFill>
              </a:rPr>
              <a:t> </a:t>
            </a:r>
            <a:r>
              <a:rPr lang="en-GB" dirty="0"/>
              <a:t>survey respondents who </a:t>
            </a:r>
            <a:r>
              <a:rPr lang="en-GB" dirty="0">
                <a:solidFill>
                  <a:schemeClr val="tx1"/>
                </a:solidFill>
              </a:rPr>
              <a:t>made</a:t>
            </a:r>
            <a:r>
              <a:rPr lang="en-GB" dirty="0">
                <a:solidFill>
                  <a:srgbClr val="FF0000"/>
                </a:solidFill>
              </a:rPr>
              <a:t> </a:t>
            </a:r>
            <a:r>
              <a:rPr lang="en-GB" dirty="0"/>
              <a:t>live-to-digital content in 2016/2017:</a:t>
            </a:r>
          </a:p>
        </p:txBody>
      </p:sp>
    </p:spTree>
    <p:extLst>
      <p:ext uri="{BB962C8B-B14F-4D97-AF65-F5344CB8AC3E}">
        <p14:creationId xmlns:p14="http://schemas.microsoft.com/office/powerpoint/2010/main" val="2198970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865E-6BB2-4672-8453-88980BF74F34}"/>
              </a:ext>
            </a:extLst>
          </p:cNvPr>
          <p:cNvSpPr>
            <a:spLocks noGrp="1"/>
          </p:cNvSpPr>
          <p:nvPr>
            <p:ph type="title"/>
          </p:nvPr>
        </p:nvSpPr>
        <p:spPr/>
        <p:txBody>
          <a:bodyPr/>
          <a:lstStyle/>
          <a:p>
            <a:r>
              <a:rPr lang="en-GB" dirty="0"/>
              <a:t>Easy-to-use and cheap online platforms like Facebook and YouTube are popular for distributing content</a:t>
            </a:r>
          </a:p>
        </p:txBody>
      </p:sp>
      <p:sp>
        <p:nvSpPr>
          <p:cNvPr id="3" name="Text Placeholder 2">
            <a:extLst>
              <a:ext uri="{FF2B5EF4-FFF2-40B4-BE49-F238E27FC236}">
                <a16:creationId xmlns:a16="http://schemas.microsoft.com/office/drawing/2014/main" id="{FBA68166-38F8-4E8B-A134-C7CF599E55BA}"/>
              </a:ext>
            </a:extLst>
          </p:cNvPr>
          <p:cNvSpPr>
            <a:spLocks noGrp="1"/>
          </p:cNvSpPr>
          <p:nvPr>
            <p:ph type="body" sz="quarter" idx="12"/>
          </p:nvPr>
        </p:nvSpPr>
        <p:spPr>
          <a:xfrm>
            <a:off x="359998" y="0"/>
            <a:ext cx="3263096" cy="289424"/>
          </a:xfrm>
        </p:spPr>
        <p:txBody>
          <a:bodyPr/>
          <a:lstStyle/>
          <a:p>
            <a:r>
              <a:rPr lang="en-GB" dirty="0"/>
              <a:t>What is being created and how is it distributed?</a:t>
            </a:r>
          </a:p>
        </p:txBody>
      </p:sp>
      <p:sp>
        <p:nvSpPr>
          <p:cNvPr id="6" name="Text Placeholder 5">
            <a:extLst>
              <a:ext uri="{FF2B5EF4-FFF2-40B4-BE49-F238E27FC236}">
                <a16:creationId xmlns:a16="http://schemas.microsoft.com/office/drawing/2014/main" id="{FA48731B-B7AF-4F6C-9392-B5BE8498E38F}"/>
              </a:ext>
            </a:extLst>
          </p:cNvPr>
          <p:cNvSpPr>
            <a:spLocks noGrp="1"/>
          </p:cNvSpPr>
          <p:nvPr>
            <p:ph type="body" sz="quarter" idx="13"/>
          </p:nvPr>
        </p:nvSpPr>
        <p:spPr>
          <a:xfrm>
            <a:off x="359999" y="6518318"/>
            <a:ext cx="8425226" cy="339682"/>
          </a:xfrm>
        </p:spPr>
        <p:txBody>
          <a:bodyPr/>
          <a:lstStyle/>
          <a:p>
            <a:r>
              <a:rPr lang="en-GB" sz="800" dirty="0"/>
              <a:t>Source: B2B survey conducted by MTM. Q2a: Which, if any, of the following online platforms did you use to distribute that live-to-digital content in 2016/2017?. </a:t>
            </a:r>
            <a:r>
              <a:rPr lang="en-GB" sz="800" i="1" dirty="0"/>
              <a:t>Base: Organisations who have produced Live-to-Digital content in 2016/17 (n=138)</a:t>
            </a:r>
            <a:endParaRPr lang="en-GB" sz="800" dirty="0"/>
          </a:p>
        </p:txBody>
      </p:sp>
      <p:sp>
        <p:nvSpPr>
          <p:cNvPr id="7" name="Text Placeholder 6">
            <a:extLst>
              <a:ext uri="{FF2B5EF4-FFF2-40B4-BE49-F238E27FC236}">
                <a16:creationId xmlns:a16="http://schemas.microsoft.com/office/drawing/2014/main" id="{844C5E3A-15E6-432C-ADAC-BBBD3C1B40A3}"/>
              </a:ext>
            </a:extLst>
          </p:cNvPr>
          <p:cNvSpPr>
            <a:spLocks noGrp="1"/>
          </p:cNvSpPr>
          <p:nvPr>
            <p:ph type="body" sz="quarter" idx="15"/>
          </p:nvPr>
        </p:nvSpPr>
        <p:spPr>
          <a:xfrm>
            <a:off x="366185" y="1728104"/>
            <a:ext cx="8255137" cy="205570"/>
          </a:xfrm>
        </p:spPr>
        <p:txBody>
          <a:bodyPr/>
          <a:lstStyle/>
          <a:p>
            <a:r>
              <a:rPr lang="en-GB" dirty="0"/>
              <a:t>Platforms used to distribute live-to-digital content in 2016/2017</a:t>
            </a:r>
          </a:p>
        </p:txBody>
      </p:sp>
      <p:graphicFrame>
        <p:nvGraphicFramePr>
          <p:cNvPr id="10" name="Chart 9">
            <a:extLst>
              <a:ext uri="{FF2B5EF4-FFF2-40B4-BE49-F238E27FC236}">
                <a16:creationId xmlns:a16="http://schemas.microsoft.com/office/drawing/2014/main" id="{3E3C43AC-4326-4DB6-A9FB-E3B17F473902}"/>
              </a:ext>
            </a:extLst>
          </p:cNvPr>
          <p:cNvGraphicFramePr/>
          <p:nvPr>
            <p:extLst/>
          </p:nvPr>
        </p:nvGraphicFramePr>
        <p:xfrm>
          <a:off x="218330" y="3071050"/>
          <a:ext cx="8321585" cy="1804377"/>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descr="Image result for facebook logo">
            <a:extLst>
              <a:ext uri="{FF2B5EF4-FFF2-40B4-BE49-F238E27FC236}">
                <a16:creationId xmlns:a16="http://schemas.microsoft.com/office/drawing/2014/main" id="{421AADA9-9711-4543-BBDC-77498B9565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860" y="4654168"/>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new logo">
            <a:extLst>
              <a:ext uri="{FF2B5EF4-FFF2-40B4-BE49-F238E27FC236}">
                <a16:creationId xmlns:a16="http://schemas.microsoft.com/office/drawing/2014/main" id="{7E074667-B7C5-40AD-9A15-AF4B09A03C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50" y="4678991"/>
            <a:ext cx="541732" cy="3823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Vimeo logo">
            <a:extLst>
              <a:ext uri="{FF2B5EF4-FFF2-40B4-BE49-F238E27FC236}">
                <a16:creationId xmlns:a16="http://schemas.microsoft.com/office/drawing/2014/main" id="{C67C27C9-C0F3-4BD6-8C6C-C97A8CD5F1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2893" y="4654168"/>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Instagram logo">
            <a:extLst>
              <a:ext uri="{FF2B5EF4-FFF2-40B4-BE49-F238E27FC236}">
                <a16:creationId xmlns:a16="http://schemas.microsoft.com/office/drawing/2014/main" id="{994E4A29-2E59-463D-8496-043CA9D71F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7158" y="4654168"/>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lated image">
            <a:extLst>
              <a:ext uri="{FF2B5EF4-FFF2-40B4-BE49-F238E27FC236}">
                <a16:creationId xmlns:a16="http://schemas.microsoft.com/office/drawing/2014/main" id="{E69CF696-1534-4A47-AFE6-96FF8AF1FE9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0948" y="4654168"/>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lated image">
            <a:extLst>
              <a:ext uri="{FF2B5EF4-FFF2-40B4-BE49-F238E27FC236}">
                <a16:creationId xmlns:a16="http://schemas.microsoft.com/office/drawing/2014/main" id="{13488AF1-3517-4146-AA0D-A9FB0546260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37109" y="4654168"/>
            <a:ext cx="433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759856D-DCDF-4303-8DBC-332A08F434FC}"/>
              </a:ext>
            </a:extLst>
          </p:cNvPr>
          <p:cNvPicPr>
            <a:picLocks noChangeAspect="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9150" t="19814" r="18738" b="28399"/>
          <a:stretch/>
        </p:blipFill>
        <p:spPr>
          <a:xfrm>
            <a:off x="2533197" y="4611391"/>
            <a:ext cx="520789" cy="517554"/>
          </a:xfrm>
          <a:prstGeom prst="rect">
            <a:avLst/>
          </a:prstGeom>
        </p:spPr>
      </p:pic>
      <p:pic>
        <p:nvPicPr>
          <p:cNvPr id="14" name="Picture 13">
            <a:extLst>
              <a:ext uri="{FF2B5EF4-FFF2-40B4-BE49-F238E27FC236}">
                <a16:creationId xmlns:a16="http://schemas.microsoft.com/office/drawing/2014/main" id="{1DAF660D-0469-47E4-BACB-712204C9F03F}"/>
              </a:ext>
            </a:extLst>
          </p:cNvPr>
          <p:cNvPicPr>
            <a:picLocks noChangeAspect="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l="10403" t="6541" r="10662" b="21360"/>
          <a:stretch/>
        </p:blipFill>
        <p:spPr>
          <a:xfrm>
            <a:off x="4231348" y="4611391"/>
            <a:ext cx="564530" cy="517554"/>
          </a:xfrm>
          <a:prstGeom prst="rect">
            <a:avLst/>
          </a:prstGeom>
        </p:spPr>
      </p:pic>
      <p:cxnSp>
        <p:nvCxnSpPr>
          <p:cNvPr id="25" name="Straight Arrow Connector 24">
            <a:extLst>
              <a:ext uri="{FF2B5EF4-FFF2-40B4-BE49-F238E27FC236}">
                <a16:creationId xmlns:a16="http://schemas.microsoft.com/office/drawing/2014/main" id="{78F8D6FC-58BA-42CB-B988-FA2A26EE9652}"/>
              </a:ext>
            </a:extLst>
          </p:cNvPr>
          <p:cNvCxnSpPr>
            <a:cxnSpLocks/>
          </p:cNvCxnSpPr>
          <p:nvPr/>
        </p:nvCxnSpPr>
        <p:spPr>
          <a:xfrm>
            <a:off x="6199217" y="2397139"/>
            <a:ext cx="0" cy="1155958"/>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2CD6AAE2-F13F-4915-BCFD-6AD8D63E4847}"/>
              </a:ext>
            </a:extLst>
          </p:cNvPr>
          <p:cNvSpPr/>
          <p:nvPr/>
        </p:nvSpPr>
        <p:spPr>
          <a:xfrm>
            <a:off x="1808532" y="2151264"/>
            <a:ext cx="4452760" cy="245875"/>
          </a:xfrm>
          <a:prstGeom prst="roundRect">
            <a:avLst>
              <a:gd name="adj" fmla="val 7622"/>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000" b="1" dirty="0">
                <a:solidFill>
                  <a:schemeClr val="tx1"/>
                </a:solidFill>
                <a:latin typeface="Century Gothic" pitchFamily="34" charset="0"/>
              </a:rPr>
              <a:t>Video/audio of parts of a performance/ event</a:t>
            </a:r>
          </a:p>
        </p:txBody>
      </p:sp>
      <p:cxnSp>
        <p:nvCxnSpPr>
          <p:cNvPr id="32" name="Straight Arrow Connector 31">
            <a:extLst>
              <a:ext uri="{FF2B5EF4-FFF2-40B4-BE49-F238E27FC236}">
                <a16:creationId xmlns:a16="http://schemas.microsoft.com/office/drawing/2014/main" id="{0CB9C91B-33B2-419C-A5CE-2013ED4B9A7B}"/>
              </a:ext>
            </a:extLst>
          </p:cNvPr>
          <p:cNvCxnSpPr>
            <a:cxnSpLocks/>
          </p:cNvCxnSpPr>
          <p:nvPr/>
        </p:nvCxnSpPr>
        <p:spPr>
          <a:xfrm>
            <a:off x="1901392" y="2397139"/>
            <a:ext cx="0" cy="846296"/>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CE0C168A-E555-4F72-BBF3-DAB5879E86D9}"/>
              </a:ext>
            </a:extLst>
          </p:cNvPr>
          <p:cNvSpPr/>
          <p:nvPr/>
        </p:nvSpPr>
        <p:spPr>
          <a:xfrm>
            <a:off x="1993128" y="2601909"/>
            <a:ext cx="1579661" cy="403887"/>
          </a:xfrm>
          <a:prstGeom prst="roundRect">
            <a:avLst>
              <a:gd name="adj" fmla="val 7622"/>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000" b="1" dirty="0">
                <a:solidFill>
                  <a:schemeClr val="tx1"/>
                </a:solidFill>
                <a:latin typeface="Century Gothic" pitchFamily="34" charset="0"/>
              </a:rPr>
              <a:t>Digital version of an installation or exhibition</a:t>
            </a:r>
          </a:p>
        </p:txBody>
      </p:sp>
      <p:cxnSp>
        <p:nvCxnSpPr>
          <p:cNvPr id="37" name="Straight Arrow Connector 36">
            <a:extLst>
              <a:ext uri="{FF2B5EF4-FFF2-40B4-BE49-F238E27FC236}">
                <a16:creationId xmlns:a16="http://schemas.microsoft.com/office/drawing/2014/main" id="{16832FF9-0245-4A09-821D-A123D0955A62}"/>
              </a:ext>
            </a:extLst>
          </p:cNvPr>
          <p:cNvCxnSpPr>
            <a:cxnSpLocks/>
            <a:stCxn id="35" idx="2"/>
          </p:cNvCxnSpPr>
          <p:nvPr/>
        </p:nvCxnSpPr>
        <p:spPr>
          <a:xfrm>
            <a:off x="2782959" y="3005796"/>
            <a:ext cx="0" cy="237639"/>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4DBD99AB-7521-4419-BF1C-798FA542716A}"/>
              </a:ext>
            </a:extLst>
          </p:cNvPr>
          <p:cNvSpPr/>
          <p:nvPr/>
        </p:nvSpPr>
        <p:spPr>
          <a:xfrm>
            <a:off x="7450747" y="1594148"/>
            <a:ext cx="1298575" cy="587558"/>
          </a:xfrm>
          <a:prstGeom prst="roundRect">
            <a:avLst>
              <a:gd name="adj" fmla="val 7622"/>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800" b="1" dirty="0">
                <a:solidFill>
                  <a:schemeClr val="tx1"/>
                </a:solidFill>
                <a:latin typeface="Century Gothic" pitchFamily="34" charset="0"/>
              </a:rPr>
              <a:t>Boxes show most common types of live-to-digital content for each platform</a:t>
            </a:r>
          </a:p>
        </p:txBody>
      </p:sp>
      <p:pic>
        <p:nvPicPr>
          <p:cNvPr id="2050" name="Picture 2" descr="Image result for twitter logo">
            <a:extLst>
              <a:ext uri="{FF2B5EF4-FFF2-40B4-BE49-F238E27FC236}">
                <a16:creationId xmlns:a16="http://schemas.microsoft.com/office/drawing/2014/main" id="{6B965FAC-8F2F-4943-A3C5-5421BEBD542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91476" y="4647286"/>
            <a:ext cx="540482" cy="439631"/>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7">
            <a:extLst>
              <a:ext uri="{FF2B5EF4-FFF2-40B4-BE49-F238E27FC236}">
                <a16:creationId xmlns:a16="http://schemas.microsoft.com/office/drawing/2014/main" id="{96F2D37B-DDA7-4B06-8921-82A0A8252CD7}"/>
              </a:ext>
            </a:extLst>
          </p:cNvPr>
          <p:cNvSpPr/>
          <p:nvPr/>
        </p:nvSpPr>
        <p:spPr>
          <a:xfrm>
            <a:off x="464836" y="5337848"/>
            <a:ext cx="8156486" cy="929539"/>
          </a:xfrm>
          <a:prstGeom prst="roundRect">
            <a:avLst>
              <a:gd name="adj" fmla="val 4810"/>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pSp>
        <p:nvGrpSpPr>
          <p:cNvPr id="27" name="Group 26">
            <a:extLst>
              <a:ext uri="{FF2B5EF4-FFF2-40B4-BE49-F238E27FC236}">
                <a16:creationId xmlns:a16="http://schemas.microsoft.com/office/drawing/2014/main" id="{3763F4E2-1F88-40D9-ADB4-EA8459157CAA}"/>
              </a:ext>
            </a:extLst>
          </p:cNvPr>
          <p:cNvGrpSpPr/>
          <p:nvPr/>
        </p:nvGrpSpPr>
        <p:grpSpPr>
          <a:xfrm>
            <a:off x="583980" y="5398731"/>
            <a:ext cx="3589669" cy="768609"/>
            <a:chOff x="4816147" y="3670396"/>
            <a:chExt cx="3589669" cy="768609"/>
          </a:xfrm>
        </p:grpSpPr>
        <p:pic>
          <p:nvPicPr>
            <p:cNvPr id="28" name="Content Placeholder 7">
              <a:extLst>
                <a:ext uri="{FF2B5EF4-FFF2-40B4-BE49-F238E27FC236}">
                  <a16:creationId xmlns:a16="http://schemas.microsoft.com/office/drawing/2014/main" id="{7B1D6927-78A8-4136-965F-D167AC360CF9}"/>
                </a:ext>
              </a:extLst>
            </p:cNvPr>
            <p:cNvPicPr>
              <a:picLocks noChangeAspect="1"/>
            </p:cNvPicPr>
            <p:nvPr/>
          </p:nvPicPr>
          <p:blipFill>
            <a:blip r:embed="rId1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16147" y="3670396"/>
              <a:ext cx="455905" cy="376489"/>
            </a:xfrm>
            <a:prstGeom prst="rect">
              <a:avLst/>
            </a:prstGeom>
            <a:noFill/>
            <a:ln w="9525">
              <a:noFill/>
              <a:miter lim="800000"/>
              <a:headEnd/>
              <a:tailEnd/>
            </a:ln>
          </p:spPr>
        </p:pic>
        <p:sp>
          <p:nvSpPr>
            <p:cNvPr id="29" name="TextBox 28">
              <a:extLst>
                <a:ext uri="{FF2B5EF4-FFF2-40B4-BE49-F238E27FC236}">
                  <a16:creationId xmlns:a16="http://schemas.microsoft.com/office/drawing/2014/main" id="{2A65A0F4-9FD4-4850-9472-FB7D038BF8EC}"/>
                </a:ext>
              </a:extLst>
            </p:cNvPr>
            <p:cNvSpPr txBox="1"/>
            <p:nvPr/>
          </p:nvSpPr>
          <p:spPr>
            <a:xfrm>
              <a:off x="5456612" y="3674249"/>
              <a:ext cx="2949204" cy="764756"/>
            </a:xfrm>
            <a:prstGeom prst="rect">
              <a:avLst/>
            </a:prstGeom>
            <a:noFill/>
          </p:spPr>
          <p:txBody>
            <a:bodyPr wrap="square" lIns="18000" tIns="18000" rIns="18000" bIns="18000" rtlCol="0">
              <a:spAutoFit/>
            </a:bodyPr>
            <a:lstStyle/>
            <a:p>
              <a:pPr>
                <a:spcAft>
                  <a:spcPts val="400"/>
                </a:spcAft>
              </a:pPr>
              <a:r>
                <a:rPr lang="en-GB" sz="1100" dirty="0">
                  <a:latin typeface="+mj-lt"/>
                </a:rPr>
                <a:t>Since we started using Facebook Live last June, it’s been </a:t>
              </a:r>
              <a:r>
                <a:rPr lang="en-GB" sz="1100" b="1" dirty="0">
                  <a:solidFill>
                    <a:schemeClr val="accent2"/>
                  </a:solidFill>
                  <a:latin typeface="+mj-lt"/>
                </a:rPr>
                <a:t>the perfect balance of very low cost, decent quality and big reach</a:t>
              </a:r>
            </a:p>
            <a:p>
              <a:pPr>
                <a:spcAft>
                  <a:spcPts val="400"/>
                </a:spcAft>
              </a:pPr>
              <a:r>
                <a:rPr lang="en-GB" sz="1000" dirty="0">
                  <a:latin typeface="+mj-lt"/>
                </a:rPr>
                <a:t>                                         - Visual arts organisation</a:t>
              </a:r>
            </a:p>
          </p:txBody>
        </p:sp>
      </p:grpSp>
      <p:grpSp>
        <p:nvGrpSpPr>
          <p:cNvPr id="34" name="Group 33">
            <a:extLst>
              <a:ext uri="{FF2B5EF4-FFF2-40B4-BE49-F238E27FC236}">
                <a16:creationId xmlns:a16="http://schemas.microsoft.com/office/drawing/2014/main" id="{3763F4E2-1F88-40D9-ADB4-EA8459157CAA}"/>
              </a:ext>
            </a:extLst>
          </p:cNvPr>
          <p:cNvGrpSpPr/>
          <p:nvPr/>
        </p:nvGrpSpPr>
        <p:grpSpPr>
          <a:xfrm>
            <a:off x="4632210" y="5418312"/>
            <a:ext cx="3973071" cy="768609"/>
            <a:chOff x="4816147" y="3670396"/>
            <a:chExt cx="3973071" cy="768609"/>
          </a:xfrm>
        </p:grpSpPr>
        <p:pic>
          <p:nvPicPr>
            <p:cNvPr id="36" name="Content Placeholder 7">
              <a:extLst>
                <a:ext uri="{FF2B5EF4-FFF2-40B4-BE49-F238E27FC236}">
                  <a16:creationId xmlns:a16="http://schemas.microsoft.com/office/drawing/2014/main" id="{7B1D6927-78A8-4136-965F-D167AC360CF9}"/>
                </a:ext>
              </a:extLst>
            </p:cNvPr>
            <p:cNvPicPr>
              <a:picLocks noChangeAspect="1"/>
            </p:cNvPicPr>
            <p:nvPr/>
          </p:nvPicPr>
          <p:blipFill>
            <a:blip r:embed="rId1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16147" y="3670396"/>
              <a:ext cx="455905" cy="376489"/>
            </a:xfrm>
            <a:prstGeom prst="rect">
              <a:avLst/>
            </a:prstGeom>
            <a:noFill/>
            <a:ln w="9525">
              <a:noFill/>
              <a:miter lim="800000"/>
              <a:headEnd/>
              <a:tailEnd/>
            </a:ln>
          </p:spPr>
        </p:pic>
        <p:sp>
          <p:nvSpPr>
            <p:cNvPr id="38" name="TextBox 37">
              <a:extLst>
                <a:ext uri="{FF2B5EF4-FFF2-40B4-BE49-F238E27FC236}">
                  <a16:creationId xmlns:a16="http://schemas.microsoft.com/office/drawing/2014/main" id="{2A65A0F4-9FD4-4850-9472-FB7D038BF8EC}"/>
                </a:ext>
              </a:extLst>
            </p:cNvPr>
            <p:cNvSpPr txBox="1"/>
            <p:nvPr/>
          </p:nvSpPr>
          <p:spPr>
            <a:xfrm>
              <a:off x="5456612" y="3674249"/>
              <a:ext cx="3332606" cy="764756"/>
            </a:xfrm>
            <a:prstGeom prst="rect">
              <a:avLst/>
            </a:prstGeom>
            <a:noFill/>
          </p:spPr>
          <p:txBody>
            <a:bodyPr wrap="square" lIns="18000" tIns="18000" rIns="18000" bIns="18000" rtlCol="0">
              <a:spAutoFit/>
            </a:bodyPr>
            <a:lstStyle/>
            <a:p>
              <a:pPr>
                <a:spcAft>
                  <a:spcPts val="400"/>
                </a:spcAft>
              </a:pPr>
              <a:r>
                <a:rPr lang="en-GB" sz="1100" dirty="0">
                  <a:latin typeface="+mj-lt"/>
                </a:rPr>
                <a:t>Facebook Live is the optimum channel because, unlike YouTube, </a:t>
              </a:r>
              <a:r>
                <a:rPr lang="en-GB" sz="1100" b="1" dirty="0">
                  <a:solidFill>
                    <a:schemeClr val="accent2"/>
                  </a:solidFill>
                  <a:latin typeface="+mj-lt"/>
                </a:rPr>
                <a:t>you also get the social media aspect </a:t>
              </a:r>
              <a:r>
                <a:rPr lang="en-GB" sz="1100" dirty="0">
                  <a:latin typeface="+mj-lt"/>
                </a:rPr>
                <a:t>such as being able to share it</a:t>
              </a:r>
              <a:endParaRPr lang="en-GB" sz="1100" b="1" dirty="0">
                <a:solidFill>
                  <a:schemeClr val="accent2"/>
                </a:solidFill>
                <a:latin typeface="+mj-lt"/>
              </a:endParaRPr>
            </a:p>
            <a:p>
              <a:pPr>
                <a:spcAft>
                  <a:spcPts val="400"/>
                </a:spcAft>
              </a:pPr>
              <a:r>
                <a:rPr lang="en-GB" sz="1000" dirty="0">
                  <a:latin typeface="+mj-lt"/>
                </a:rPr>
                <a:t>                                          - Combined arts organisation</a:t>
              </a:r>
            </a:p>
          </p:txBody>
        </p:sp>
      </p:grpSp>
      <p:sp>
        <p:nvSpPr>
          <p:cNvPr id="40" name="Rectangle: Rounded Corners 39">
            <a:extLst>
              <a:ext uri="{FF2B5EF4-FFF2-40B4-BE49-F238E27FC236}">
                <a16:creationId xmlns:a16="http://schemas.microsoft.com/office/drawing/2014/main" id="{3B763F51-38CA-4EA8-895C-0D030746282D}"/>
              </a:ext>
            </a:extLst>
          </p:cNvPr>
          <p:cNvSpPr/>
          <p:nvPr/>
        </p:nvSpPr>
        <p:spPr>
          <a:xfrm>
            <a:off x="355369" y="2608629"/>
            <a:ext cx="1453162" cy="403887"/>
          </a:xfrm>
          <a:prstGeom prst="roundRect">
            <a:avLst>
              <a:gd name="adj" fmla="val 7622"/>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000" b="1" dirty="0">
                <a:solidFill>
                  <a:schemeClr val="tx1"/>
                </a:solidFill>
                <a:latin typeface="Century Gothic" pitchFamily="34" charset="0"/>
              </a:rPr>
              <a:t>Event/ talk associated with an artwork</a:t>
            </a:r>
          </a:p>
        </p:txBody>
      </p:sp>
      <p:cxnSp>
        <p:nvCxnSpPr>
          <p:cNvPr id="41" name="Straight Arrow Connector 40">
            <a:extLst>
              <a:ext uri="{FF2B5EF4-FFF2-40B4-BE49-F238E27FC236}">
                <a16:creationId xmlns:a16="http://schemas.microsoft.com/office/drawing/2014/main" id="{EC9AE697-8E3E-4836-8510-67B3CF61F17E}"/>
              </a:ext>
            </a:extLst>
          </p:cNvPr>
          <p:cNvCxnSpPr>
            <a:cxnSpLocks/>
          </p:cNvCxnSpPr>
          <p:nvPr/>
        </p:nvCxnSpPr>
        <p:spPr>
          <a:xfrm>
            <a:off x="1072426" y="3012516"/>
            <a:ext cx="0" cy="230919"/>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3AE2F46-1BB6-4395-A443-FC56D9B491FC}"/>
              </a:ext>
            </a:extLst>
          </p:cNvPr>
          <p:cNvCxnSpPr>
            <a:cxnSpLocks/>
          </p:cNvCxnSpPr>
          <p:nvPr/>
        </p:nvCxnSpPr>
        <p:spPr>
          <a:xfrm>
            <a:off x="3634726" y="2397139"/>
            <a:ext cx="0" cy="1085201"/>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0826361-BD53-42DE-8F3D-0A72EA18D283}"/>
              </a:ext>
            </a:extLst>
          </p:cNvPr>
          <p:cNvCxnSpPr>
            <a:cxnSpLocks/>
          </p:cNvCxnSpPr>
          <p:nvPr/>
        </p:nvCxnSpPr>
        <p:spPr>
          <a:xfrm>
            <a:off x="5330537" y="2397139"/>
            <a:ext cx="0" cy="1155958"/>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ABB1A278-164B-4725-A50B-1DB952CFFE30}"/>
              </a:ext>
            </a:extLst>
          </p:cNvPr>
          <p:cNvSpPr/>
          <p:nvPr/>
        </p:nvSpPr>
        <p:spPr>
          <a:xfrm>
            <a:off x="3696662" y="2595688"/>
            <a:ext cx="1579661" cy="581852"/>
          </a:xfrm>
          <a:prstGeom prst="roundRect">
            <a:avLst>
              <a:gd name="adj" fmla="val 7622"/>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000" b="1" dirty="0">
                <a:solidFill>
                  <a:schemeClr val="tx1"/>
                </a:solidFill>
                <a:latin typeface="Century Gothic" pitchFamily="34" charset="0"/>
              </a:rPr>
              <a:t>Work that uses live-to-digital as part of its core concept</a:t>
            </a:r>
          </a:p>
        </p:txBody>
      </p:sp>
      <p:cxnSp>
        <p:nvCxnSpPr>
          <p:cNvPr id="47" name="Straight Arrow Connector 46">
            <a:extLst>
              <a:ext uri="{FF2B5EF4-FFF2-40B4-BE49-F238E27FC236}">
                <a16:creationId xmlns:a16="http://schemas.microsoft.com/office/drawing/2014/main" id="{FE9C2E0C-780E-4F18-91BD-468A6B781180}"/>
              </a:ext>
            </a:extLst>
          </p:cNvPr>
          <p:cNvCxnSpPr>
            <a:cxnSpLocks/>
            <a:stCxn id="46" idx="2"/>
          </p:cNvCxnSpPr>
          <p:nvPr/>
        </p:nvCxnSpPr>
        <p:spPr>
          <a:xfrm>
            <a:off x="4486493" y="3177540"/>
            <a:ext cx="0" cy="375557"/>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E3F42F2B-451F-4955-B0A4-C3368CF28D98}"/>
              </a:ext>
            </a:extLst>
          </p:cNvPr>
          <p:cNvSpPr/>
          <p:nvPr/>
        </p:nvSpPr>
        <p:spPr>
          <a:xfrm>
            <a:off x="6261291" y="2589876"/>
            <a:ext cx="1579661" cy="422640"/>
          </a:xfrm>
          <a:prstGeom prst="roundRect">
            <a:avLst>
              <a:gd name="adj" fmla="val 7622"/>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000" b="1" dirty="0">
                <a:solidFill>
                  <a:schemeClr val="tx1"/>
                </a:solidFill>
                <a:latin typeface="Century Gothic" pitchFamily="34" charset="0"/>
              </a:rPr>
              <a:t>Live streamed whole performance</a:t>
            </a:r>
          </a:p>
        </p:txBody>
      </p:sp>
      <p:cxnSp>
        <p:nvCxnSpPr>
          <p:cNvPr id="51" name="Straight Arrow Connector 50">
            <a:extLst>
              <a:ext uri="{FF2B5EF4-FFF2-40B4-BE49-F238E27FC236}">
                <a16:creationId xmlns:a16="http://schemas.microsoft.com/office/drawing/2014/main" id="{8601D0B6-4942-48DE-A540-C65098E3F595}"/>
              </a:ext>
            </a:extLst>
          </p:cNvPr>
          <p:cNvCxnSpPr>
            <a:cxnSpLocks/>
            <a:stCxn id="50" idx="2"/>
          </p:cNvCxnSpPr>
          <p:nvPr/>
        </p:nvCxnSpPr>
        <p:spPr>
          <a:xfrm>
            <a:off x="7051122" y="3012516"/>
            <a:ext cx="0" cy="707054"/>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Rounded Corners 52">
            <a:extLst>
              <a:ext uri="{FF2B5EF4-FFF2-40B4-BE49-F238E27FC236}">
                <a16:creationId xmlns:a16="http://schemas.microsoft.com/office/drawing/2014/main" id="{42A2CD68-30AE-40FE-A2B3-1B26744D601B}"/>
              </a:ext>
            </a:extLst>
          </p:cNvPr>
          <p:cNvSpPr/>
          <p:nvPr/>
        </p:nvSpPr>
        <p:spPr>
          <a:xfrm>
            <a:off x="7450747" y="3296930"/>
            <a:ext cx="960022" cy="422640"/>
          </a:xfrm>
          <a:prstGeom prst="roundRect">
            <a:avLst>
              <a:gd name="adj" fmla="val 7622"/>
            </a:avLst>
          </a:prstGeom>
          <a:noFill/>
          <a:ln w="6350">
            <a:solidFill>
              <a:schemeClr val="accent6">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800" dirty="0">
                <a:solidFill>
                  <a:schemeClr val="tx1"/>
                </a:solidFill>
                <a:latin typeface="Century Gothic" pitchFamily="34" charset="0"/>
              </a:rPr>
              <a:t>Under 5% for all types of live-to-digital content</a:t>
            </a:r>
          </a:p>
        </p:txBody>
      </p:sp>
      <p:cxnSp>
        <p:nvCxnSpPr>
          <p:cNvPr id="54" name="Straight Arrow Connector 53">
            <a:extLst>
              <a:ext uri="{FF2B5EF4-FFF2-40B4-BE49-F238E27FC236}">
                <a16:creationId xmlns:a16="http://schemas.microsoft.com/office/drawing/2014/main" id="{C1DAE9A9-6A43-4256-AE2F-0E6E35125E4C}"/>
              </a:ext>
            </a:extLst>
          </p:cNvPr>
          <p:cNvCxnSpPr>
            <a:cxnSpLocks/>
            <a:stCxn id="53" idx="2"/>
          </p:cNvCxnSpPr>
          <p:nvPr/>
        </p:nvCxnSpPr>
        <p:spPr>
          <a:xfrm>
            <a:off x="7930758" y="3719570"/>
            <a:ext cx="0" cy="144453"/>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426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DF513-F632-485E-927B-BF9ECBF80D59}"/>
              </a:ext>
            </a:extLst>
          </p:cNvPr>
          <p:cNvSpPr>
            <a:spLocks noGrp="1"/>
          </p:cNvSpPr>
          <p:nvPr>
            <p:ph type="title"/>
          </p:nvPr>
        </p:nvSpPr>
        <p:spPr/>
        <p:txBody>
          <a:bodyPr/>
          <a:lstStyle/>
          <a:p>
            <a:r>
              <a:rPr lang="en-GB" dirty="0"/>
              <a:t>The launch of YouTube, YouTube Live and Facebook Live have coincided with uptakes in live-to-digital</a:t>
            </a:r>
          </a:p>
        </p:txBody>
      </p:sp>
      <p:sp>
        <p:nvSpPr>
          <p:cNvPr id="3" name="Text Placeholder 2">
            <a:extLst>
              <a:ext uri="{FF2B5EF4-FFF2-40B4-BE49-F238E27FC236}">
                <a16:creationId xmlns:a16="http://schemas.microsoft.com/office/drawing/2014/main" id="{250CC8A4-AA60-43E6-9FC8-8BA75469B368}"/>
              </a:ext>
            </a:extLst>
          </p:cNvPr>
          <p:cNvSpPr>
            <a:spLocks noGrp="1"/>
          </p:cNvSpPr>
          <p:nvPr>
            <p:ph type="body" sz="quarter" idx="12"/>
          </p:nvPr>
        </p:nvSpPr>
        <p:spPr>
          <a:xfrm>
            <a:off x="359998" y="0"/>
            <a:ext cx="3274957" cy="289424"/>
          </a:xfrm>
        </p:spPr>
        <p:txBody>
          <a:bodyPr/>
          <a:lstStyle/>
          <a:p>
            <a:r>
              <a:rPr lang="en-GB" dirty="0"/>
              <a:t>What is being created and how is it distributed?</a:t>
            </a:r>
          </a:p>
        </p:txBody>
      </p:sp>
      <p:sp>
        <p:nvSpPr>
          <p:cNvPr id="6" name="Text Placeholder 5">
            <a:extLst>
              <a:ext uri="{FF2B5EF4-FFF2-40B4-BE49-F238E27FC236}">
                <a16:creationId xmlns:a16="http://schemas.microsoft.com/office/drawing/2014/main" id="{C575FEFB-5DBD-47C4-AE48-910809F58CFC}"/>
              </a:ext>
            </a:extLst>
          </p:cNvPr>
          <p:cNvSpPr>
            <a:spLocks noGrp="1"/>
          </p:cNvSpPr>
          <p:nvPr>
            <p:ph type="body" sz="quarter" idx="13"/>
          </p:nvPr>
        </p:nvSpPr>
        <p:spPr>
          <a:xfrm>
            <a:off x="359999" y="6518118"/>
            <a:ext cx="8425226" cy="339882"/>
          </a:xfrm>
        </p:spPr>
        <p:txBody>
          <a:bodyPr/>
          <a:lstStyle/>
          <a:p>
            <a:r>
              <a:rPr lang="en-GB" sz="800" dirty="0"/>
              <a:t>Source: B2B survey conducted by MTM. Q4: When did your organisation first start producing live-to-digital content? </a:t>
            </a:r>
            <a:r>
              <a:rPr lang="en-GB" sz="800" i="1" dirty="0"/>
              <a:t>Base: Organisations who have produced live-to-digital content in 2016/17 (n=138)</a:t>
            </a:r>
            <a:endParaRPr lang="en-GB" sz="800" dirty="0"/>
          </a:p>
          <a:p>
            <a:endParaRPr lang="en-GB" sz="800" dirty="0"/>
          </a:p>
        </p:txBody>
      </p:sp>
      <p:sp>
        <p:nvSpPr>
          <p:cNvPr id="7" name="Text Placeholder 6">
            <a:extLst>
              <a:ext uri="{FF2B5EF4-FFF2-40B4-BE49-F238E27FC236}">
                <a16:creationId xmlns:a16="http://schemas.microsoft.com/office/drawing/2014/main" id="{7D1AB943-937A-44A3-8472-6D6D37B0EC2E}"/>
              </a:ext>
            </a:extLst>
          </p:cNvPr>
          <p:cNvSpPr>
            <a:spLocks noGrp="1"/>
          </p:cNvSpPr>
          <p:nvPr>
            <p:ph type="body" sz="quarter" idx="15"/>
          </p:nvPr>
        </p:nvSpPr>
        <p:spPr/>
        <p:txBody>
          <a:bodyPr/>
          <a:lstStyle/>
          <a:p>
            <a:r>
              <a:rPr lang="en-GB" dirty="0"/>
              <a:t>When organisations started producing live-to-digital</a:t>
            </a:r>
          </a:p>
        </p:txBody>
      </p:sp>
      <p:sp>
        <p:nvSpPr>
          <p:cNvPr id="8" name="Arrow: Right 7">
            <a:extLst>
              <a:ext uri="{FF2B5EF4-FFF2-40B4-BE49-F238E27FC236}">
                <a16:creationId xmlns:a16="http://schemas.microsoft.com/office/drawing/2014/main" id="{28FB3793-FFF4-4376-9023-A96D7CF937ED}"/>
              </a:ext>
            </a:extLst>
          </p:cNvPr>
          <p:cNvSpPr/>
          <p:nvPr/>
        </p:nvSpPr>
        <p:spPr>
          <a:xfrm>
            <a:off x="3634955" y="3818193"/>
            <a:ext cx="5150267" cy="452761"/>
          </a:xfrm>
          <a:prstGeom prst="rightArrow">
            <a:avLst>
              <a:gd name="adj1" fmla="val 42157"/>
              <a:gd name="adj2" fmla="val 50000"/>
            </a:avLst>
          </a:prstGeom>
          <a:noFill/>
          <a:ln w="28575">
            <a:gradFill flip="none" rotWithShape="1">
              <a:gsLst>
                <a:gs pos="0">
                  <a:schemeClr val="accent1">
                    <a:lumMod val="60000"/>
                    <a:lumOff val="40000"/>
                  </a:schemeClr>
                </a:gs>
                <a:gs pos="51000">
                  <a:schemeClr val="accent1"/>
                </a:gs>
                <a:gs pos="100000">
                  <a:schemeClr val="accent1">
                    <a:lumMod val="50000"/>
                  </a:schemeClr>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9" name="Rectangle: Rounded Corners 8">
            <a:extLst>
              <a:ext uri="{FF2B5EF4-FFF2-40B4-BE49-F238E27FC236}">
                <a16:creationId xmlns:a16="http://schemas.microsoft.com/office/drawing/2014/main" id="{31DD1F21-CD09-44F3-97C7-EE395D93A0CD}"/>
              </a:ext>
            </a:extLst>
          </p:cNvPr>
          <p:cNvSpPr/>
          <p:nvPr/>
        </p:nvSpPr>
        <p:spPr>
          <a:xfrm>
            <a:off x="7765910" y="3759710"/>
            <a:ext cx="591135" cy="556005"/>
          </a:xfrm>
          <a:prstGeom prst="roundRect">
            <a:avLst/>
          </a:prstGeom>
          <a:solidFill>
            <a:schemeClr val="bg1"/>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400" b="1" dirty="0">
                <a:solidFill>
                  <a:schemeClr val="accent1">
                    <a:lumMod val="50000"/>
                  </a:schemeClr>
                </a:solidFill>
                <a:latin typeface="Century Gothic" pitchFamily="34" charset="0"/>
              </a:rPr>
              <a:t>2017</a:t>
            </a:r>
          </a:p>
        </p:txBody>
      </p:sp>
      <p:sp>
        <p:nvSpPr>
          <p:cNvPr id="10" name="Rectangle: Rounded Corners 9">
            <a:extLst>
              <a:ext uri="{FF2B5EF4-FFF2-40B4-BE49-F238E27FC236}">
                <a16:creationId xmlns:a16="http://schemas.microsoft.com/office/drawing/2014/main" id="{E5EC54B9-5D94-4ED1-8672-C64CBC017BBC}"/>
              </a:ext>
            </a:extLst>
          </p:cNvPr>
          <p:cNvSpPr/>
          <p:nvPr/>
        </p:nvSpPr>
        <p:spPr>
          <a:xfrm>
            <a:off x="6483822" y="3759710"/>
            <a:ext cx="591135" cy="556005"/>
          </a:xfrm>
          <a:prstGeom prst="roundRect">
            <a:avLst/>
          </a:prstGeom>
          <a:solidFill>
            <a:schemeClr val="bg1"/>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400" b="1" dirty="0">
                <a:solidFill>
                  <a:schemeClr val="accent1">
                    <a:lumMod val="50000"/>
                  </a:schemeClr>
                </a:solidFill>
                <a:latin typeface="Century Gothic" pitchFamily="34" charset="0"/>
              </a:rPr>
              <a:t>2016</a:t>
            </a:r>
          </a:p>
        </p:txBody>
      </p:sp>
      <p:sp>
        <p:nvSpPr>
          <p:cNvPr id="11" name="Rectangle: Rounded Corners 10">
            <a:extLst>
              <a:ext uri="{FF2B5EF4-FFF2-40B4-BE49-F238E27FC236}">
                <a16:creationId xmlns:a16="http://schemas.microsoft.com/office/drawing/2014/main" id="{CED4C07C-BC8C-43BA-88E8-FCC81EC196CC}"/>
              </a:ext>
            </a:extLst>
          </p:cNvPr>
          <p:cNvSpPr/>
          <p:nvPr/>
        </p:nvSpPr>
        <p:spPr>
          <a:xfrm>
            <a:off x="5260456" y="3759710"/>
            <a:ext cx="591135" cy="556005"/>
          </a:xfrm>
          <a:prstGeom prst="roundRect">
            <a:avLst/>
          </a:prstGeom>
          <a:solidFill>
            <a:schemeClr val="bg1"/>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400" b="1" dirty="0">
                <a:solidFill>
                  <a:schemeClr val="accent1">
                    <a:lumMod val="50000"/>
                  </a:schemeClr>
                </a:solidFill>
                <a:latin typeface="Century Gothic" pitchFamily="34" charset="0"/>
              </a:rPr>
              <a:t>2015</a:t>
            </a:r>
          </a:p>
        </p:txBody>
      </p:sp>
      <p:sp>
        <p:nvSpPr>
          <p:cNvPr id="12" name="Rectangle: Rounded Corners 11">
            <a:extLst>
              <a:ext uri="{FF2B5EF4-FFF2-40B4-BE49-F238E27FC236}">
                <a16:creationId xmlns:a16="http://schemas.microsoft.com/office/drawing/2014/main" id="{85B3948F-AD27-484D-A84F-997514E7CED0}"/>
              </a:ext>
            </a:extLst>
          </p:cNvPr>
          <p:cNvSpPr/>
          <p:nvPr/>
        </p:nvSpPr>
        <p:spPr>
          <a:xfrm>
            <a:off x="3986756" y="3759710"/>
            <a:ext cx="591135" cy="556005"/>
          </a:xfrm>
          <a:prstGeom prst="roundRect">
            <a:avLst/>
          </a:prstGeom>
          <a:solidFill>
            <a:schemeClr val="bg1"/>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400" b="1" dirty="0">
                <a:solidFill>
                  <a:schemeClr val="accent1">
                    <a:lumMod val="50000"/>
                  </a:schemeClr>
                </a:solidFill>
                <a:latin typeface="Century Gothic" pitchFamily="34" charset="0"/>
              </a:rPr>
              <a:t>2014</a:t>
            </a:r>
          </a:p>
        </p:txBody>
      </p:sp>
      <p:sp>
        <p:nvSpPr>
          <p:cNvPr id="18" name="Arrow: Right 17">
            <a:extLst>
              <a:ext uri="{FF2B5EF4-FFF2-40B4-BE49-F238E27FC236}">
                <a16:creationId xmlns:a16="http://schemas.microsoft.com/office/drawing/2014/main" id="{116F0B99-2BEA-4523-A328-50B40DE0330D}"/>
              </a:ext>
            </a:extLst>
          </p:cNvPr>
          <p:cNvSpPr/>
          <p:nvPr/>
        </p:nvSpPr>
        <p:spPr>
          <a:xfrm flipH="1">
            <a:off x="359994" y="3818193"/>
            <a:ext cx="3274961" cy="452761"/>
          </a:xfrm>
          <a:prstGeom prst="rightArrow">
            <a:avLst>
              <a:gd name="adj1" fmla="val 42157"/>
              <a:gd name="adj2" fmla="val 50000"/>
            </a:avLst>
          </a:prstGeom>
          <a:noFill/>
          <a:ln w="28575">
            <a:solidFill>
              <a:schemeClr val="accent1">
                <a:lumMod val="60000"/>
                <a:lumOff val="4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7" name="Rectangle: Rounded Corners 16">
            <a:extLst>
              <a:ext uri="{FF2B5EF4-FFF2-40B4-BE49-F238E27FC236}">
                <a16:creationId xmlns:a16="http://schemas.microsoft.com/office/drawing/2014/main" id="{7A80CE9D-A445-46ED-8146-D69E57A8E59D}"/>
              </a:ext>
            </a:extLst>
          </p:cNvPr>
          <p:cNvSpPr/>
          <p:nvPr/>
        </p:nvSpPr>
        <p:spPr>
          <a:xfrm>
            <a:off x="747594" y="3759710"/>
            <a:ext cx="1032190" cy="556005"/>
          </a:xfrm>
          <a:prstGeom prst="roundRect">
            <a:avLst/>
          </a:prstGeom>
          <a:solidFill>
            <a:schemeClr val="bg1"/>
          </a:solidFill>
          <a:ln w="19050">
            <a:solidFill>
              <a:schemeClr val="accent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100" b="1" dirty="0">
                <a:solidFill>
                  <a:schemeClr val="accent1">
                    <a:lumMod val="50000"/>
                  </a:schemeClr>
                </a:solidFill>
                <a:latin typeface="Century Gothic" pitchFamily="34" charset="0"/>
              </a:rPr>
              <a:t>More than 10 years ago</a:t>
            </a:r>
          </a:p>
        </p:txBody>
      </p:sp>
      <p:sp>
        <p:nvSpPr>
          <p:cNvPr id="19" name="Rectangle: Rounded Corners 18">
            <a:extLst>
              <a:ext uri="{FF2B5EF4-FFF2-40B4-BE49-F238E27FC236}">
                <a16:creationId xmlns:a16="http://schemas.microsoft.com/office/drawing/2014/main" id="{CCC3F4CD-72B5-4194-B11F-950E39373518}"/>
              </a:ext>
            </a:extLst>
          </p:cNvPr>
          <p:cNvSpPr/>
          <p:nvPr/>
        </p:nvSpPr>
        <p:spPr>
          <a:xfrm>
            <a:off x="2299742" y="3759710"/>
            <a:ext cx="886171" cy="556005"/>
          </a:xfrm>
          <a:prstGeom prst="roundRect">
            <a:avLst/>
          </a:prstGeom>
          <a:solidFill>
            <a:schemeClr val="bg1"/>
          </a:solidFill>
          <a:ln w="19050">
            <a:solidFill>
              <a:schemeClr val="accent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100" b="1" dirty="0">
                <a:solidFill>
                  <a:schemeClr val="accent1">
                    <a:lumMod val="50000"/>
                  </a:schemeClr>
                </a:solidFill>
                <a:latin typeface="Century Gothic" pitchFamily="34" charset="0"/>
              </a:rPr>
              <a:t>5-10 years ago</a:t>
            </a:r>
          </a:p>
        </p:txBody>
      </p:sp>
      <p:sp>
        <p:nvSpPr>
          <p:cNvPr id="20" name="Oval 19">
            <a:extLst>
              <a:ext uri="{FF2B5EF4-FFF2-40B4-BE49-F238E27FC236}">
                <a16:creationId xmlns:a16="http://schemas.microsoft.com/office/drawing/2014/main" id="{DDB708F1-48FA-43EF-84B4-01533A6E1771}"/>
              </a:ext>
            </a:extLst>
          </p:cNvPr>
          <p:cNvSpPr/>
          <p:nvPr/>
        </p:nvSpPr>
        <p:spPr>
          <a:xfrm>
            <a:off x="6239389" y="2603987"/>
            <a:ext cx="1080000" cy="1080000"/>
          </a:xfrm>
          <a:prstGeom prst="ellipse">
            <a:avLst/>
          </a:prstGeom>
          <a:solidFill>
            <a:schemeClr val="accent1">
              <a:lumMod val="5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2400" b="1" dirty="0">
                <a:solidFill>
                  <a:schemeClr val="bg1"/>
                </a:solidFill>
                <a:latin typeface="Century Gothic" pitchFamily="34" charset="0"/>
              </a:rPr>
              <a:t>20%</a:t>
            </a:r>
          </a:p>
        </p:txBody>
      </p:sp>
      <p:sp>
        <p:nvSpPr>
          <p:cNvPr id="21" name="Oval 20">
            <a:extLst>
              <a:ext uri="{FF2B5EF4-FFF2-40B4-BE49-F238E27FC236}">
                <a16:creationId xmlns:a16="http://schemas.microsoft.com/office/drawing/2014/main" id="{F3E81C40-35CC-4083-B289-F8583F6BA917}"/>
              </a:ext>
            </a:extLst>
          </p:cNvPr>
          <p:cNvSpPr/>
          <p:nvPr/>
        </p:nvSpPr>
        <p:spPr>
          <a:xfrm>
            <a:off x="7765910" y="3189643"/>
            <a:ext cx="504000" cy="504000"/>
          </a:xfrm>
          <a:prstGeom prst="ellipse">
            <a:avLst/>
          </a:prstGeom>
          <a:solidFill>
            <a:schemeClr val="accent1">
              <a:lumMod val="5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9%</a:t>
            </a:r>
          </a:p>
        </p:txBody>
      </p:sp>
      <p:sp>
        <p:nvSpPr>
          <p:cNvPr id="22" name="Oval 21">
            <a:extLst>
              <a:ext uri="{FF2B5EF4-FFF2-40B4-BE49-F238E27FC236}">
                <a16:creationId xmlns:a16="http://schemas.microsoft.com/office/drawing/2014/main" id="{B060655F-E711-4F34-B62A-C2618EF2294F}"/>
              </a:ext>
            </a:extLst>
          </p:cNvPr>
          <p:cNvSpPr/>
          <p:nvPr/>
        </p:nvSpPr>
        <p:spPr>
          <a:xfrm>
            <a:off x="5036470" y="2658746"/>
            <a:ext cx="1008000" cy="1008000"/>
          </a:xfrm>
          <a:prstGeom prst="ellipse">
            <a:avLst/>
          </a:prstGeom>
          <a:solidFill>
            <a:schemeClr val="accent1">
              <a:lumMod val="5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2000" b="1" dirty="0">
                <a:solidFill>
                  <a:schemeClr val="bg1"/>
                </a:solidFill>
                <a:latin typeface="Century Gothic" pitchFamily="34" charset="0"/>
              </a:rPr>
              <a:t>17%</a:t>
            </a:r>
          </a:p>
        </p:txBody>
      </p:sp>
      <p:sp>
        <p:nvSpPr>
          <p:cNvPr id="23" name="Oval 22">
            <a:extLst>
              <a:ext uri="{FF2B5EF4-FFF2-40B4-BE49-F238E27FC236}">
                <a16:creationId xmlns:a16="http://schemas.microsoft.com/office/drawing/2014/main" id="{EA1B20FA-6C27-4994-8924-D5BB296BF5A9}"/>
              </a:ext>
            </a:extLst>
          </p:cNvPr>
          <p:cNvSpPr/>
          <p:nvPr/>
        </p:nvSpPr>
        <p:spPr>
          <a:xfrm>
            <a:off x="3986756" y="3048904"/>
            <a:ext cx="576000" cy="576000"/>
          </a:xfrm>
          <a:prstGeom prst="ellipse">
            <a:avLst/>
          </a:prstGeom>
          <a:solidFill>
            <a:schemeClr val="accent1">
              <a:lumMod val="5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1600" b="1" dirty="0">
                <a:solidFill>
                  <a:schemeClr val="bg1"/>
                </a:solidFill>
                <a:latin typeface="Century Gothic" pitchFamily="34" charset="0"/>
              </a:rPr>
              <a:t>11%</a:t>
            </a:r>
          </a:p>
        </p:txBody>
      </p:sp>
      <p:sp>
        <p:nvSpPr>
          <p:cNvPr id="26" name="Oval 25">
            <a:extLst>
              <a:ext uri="{FF2B5EF4-FFF2-40B4-BE49-F238E27FC236}">
                <a16:creationId xmlns:a16="http://schemas.microsoft.com/office/drawing/2014/main" id="{9E073D0D-9D95-49C1-9645-1B6FA3857D24}"/>
              </a:ext>
            </a:extLst>
          </p:cNvPr>
          <p:cNvSpPr/>
          <p:nvPr/>
        </p:nvSpPr>
        <p:spPr>
          <a:xfrm>
            <a:off x="2025192" y="2227280"/>
            <a:ext cx="1361111" cy="1361111"/>
          </a:xfrm>
          <a:prstGeom prst="ellipse">
            <a:avLst/>
          </a:prstGeom>
          <a:solidFill>
            <a:schemeClr val="accent1">
              <a:lumMod val="5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2400" b="1" dirty="0">
                <a:solidFill>
                  <a:schemeClr val="bg1"/>
                </a:solidFill>
                <a:latin typeface="Century Gothic" pitchFamily="34" charset="0"/>
              </a:rPr>
              <a:t>32%</a:t>
            </a:r>
          </a:p>
        </p:txBody>
      </p:sp>
      <p:sp>
        <p:nvSpPr>
          <p:cNvPr id="27" name="Oval 26">
            <a:extLst>
              <a:ext uri="{FF2B5EF4-FFF2-40B4-BE49-F238E27FC236}">
                <a16:creationId xmlns:a16="http://schemas.microsoft.com/office/drawing/2014/main" id="{E90FDEE8-0B76-422A-80A6-C36EB7FB3E44}"/>
              </a:ext>
            </a:extLst>
          </p:cNvPr>
          <p:cNvSpPr/>
          <p:nvPr/>
        </p:nvSpPr>
        <p:spPr>
          <a:xfrm>
            <a:off x="960843" y="2928541"/>
            <a:ext cx="576000" cy="576000"/>
          </a:xfrm>
          <a:prstGeom prst="ellipse">
            <a:avLst/>
          </a:prstGeom>
          <a:solidFill>
            <a:schemeClr val="accent1">
              <a:lumMod val="5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GB" sz="1600" b="1" dirty="0">
                <a:solidFill>
                  <a:schemeClr val="bg1"/>
                </a:solidFill>
                <a:latin typeface="Century Gothic" pitchFamily="34" charset="0"/>
              </a:rPr>
              <a:t>11%</a:t>
            </a:r>
          </a:p>
        </p:txBody>
      </p:sp>
      <p:sp>
        <p:nvSpPr>
          <p:cNvPr id="34" name="Rectangle: Rounded Corners 33">
            <a:extLst>
              <a:ext uri="{FF2B5EF4-FFF2-40B4-BE49-F238E27FC236}">
                <a16:creationId xmlns:a16="http://schemas.microsoft.com/office/drawing/2014/main" id="{8441D51A-C960-4340-8784-A8D1C031558D}"/>
              </a:ext>
            </a:extLst>
          </p:cNvPr>
          <p:cNvSpPr/>
          <p:nvPr/>
        </p:nvSpPr>
        <p:spPr>
          <a:xfrm>
            <a:off x="6004486" y="5538814"/>
            <a:ext cx="1613140" cy="889115"/>
          </a:xfrm>
          <a:prstGeom prst="roundRect">
            <a:avLst>
              <a:gd name="adj" fmla="val 7622"/>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dirty="0">
                <a:solidFill>
                  <a:schemeClr val="tx1"/>
                </a:solidFill>
                <a:latin typeface="Century Gothic" pitchFamily="34" charset="0"/>
              </a:rPr>
              <a:t>The launch of </a:t>
            </a:r>
            <a:r>
              <a:rPr lang="en-GB" sz="1000" b="1" dirty="0">
                <a:solidFill>
                  <a:schemeClr val="accent1"/>
                </a:solidFill>
                <a:latin typeface="Century Gothic" pitchFamily="34" charset="0"/>
              </a:rPr>
              <a:t>Facebook </a:t>
            </a:r>
            <a:r>
              <a:rPr lang="en-GB" sz="1000" b="1" dirty="0">
                <a:solidFill>
                  <a:srgbClr val="00B0F0"/>
                </a:solidFill>
                <a:latin typeface="Century Gothic" pitchFamily="34" charset="0"/>
              </a:rPr>
              <a:t>Live</a:t>
            </a:r>
            <a:r>
              <a:rPr lang="en-GB" sz="1000" b="1" dirty="0">
                <a:solidFill>
                  <a:schemeClr val="tx1"/>
                </a:solidFill>
                <a:latin typeface="Century Gothic" pitchFamily="34" charset="0"/>
              </a:rPr>
              <a:t> in 2016 coincides with a notable uptake of live-to-digital production </a:t>
            </a:r>
          </a:p>
        </p:txBody>
      </p:sp>
      <p:pic>
        <p:nvPicPr>
          <p:cNvPr id="1026" name="Picture 2" descr="Image result for facebook live">
            <a:extLst>
              <a:ext uri="{FF2B5EF4-FFF2-40B4-BE49-F238E27FC236}">
                <a16:creationId xmlns:a16="http://schemas.microsoft.com/office/drawing/2014/main" id="{4923ACFD-B2DE-4527-8E4F-2CF5C96CDF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5064" y="4789280"/>
            <a:ext cx="1364248" cy="550806"/>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35">
            <a:extLst>
              <a:ext uri="{FF2B5EF4-FFF2-40B4-BE49-F238E27FC236}">
                <a16:creationId xmlns:a16="http://schemas.microsoft.com/office/drawing/2014/main" id="{C87928E8-4CB1-4CCD-80AA-85EB9F2AF2E1}"/>
              </a:ext>
            </a:extLst>
          </p:cNvPr>
          <p:cNvSpPr/>
          <p:nvPr/>
        </p:nvSpPr>
        <p:spPr>
          <a:xfrm>
            <a:off x="2528465" y="5347226"/>
            <a:ext cx="2436902" cy="889116"/>
          </a:xfrm>
          <a:prstGeom prst="roundRect">
            <a:avLst>
              <a:gd name="adj" fmla="val 7622"/>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dirty="0">
                <a:solidFill>
                  <a:schemeClr val="tx1"/>
                </a:solidFill>
                <a:latin typeface="Century Gothic" pitchFamily="34" charset="0"/>
              </a:rPr>
              <a:t>The launch of </a:t>
            </a:r>
            <a:r>
              <a:rPr lang="en-GB" sz="1000" b="1" dirty="0">
                <a:solidFill>
                  <a:schemeClr val="accent1"/>
                </a:solidFill>
                <a:latin typeface="Century Gothic" pitchFamily="34" charset="0"/>
              </a:rPr>
              <a:t>YouTube</a:t>
            </a:r>
            <a:r>
              <a:rPr lang="en-GB" sz="1000" b="1" dirty="0">
                <a:solidFill>
                  <a:schemeClr val="tx1"/>
                </a:solidFill>
                <a:latin typeface="Century Gothic" pitchFamily="34" charset="0"/>
              </a:rPr>
              <a:t> in 2005, and YouTube live functionality in 2011 coincided with a marked growth in live to digital output</a:t>
            </a:r>
          </a:p>
        </p:txBody>
      </p:sp>
      <p:cxnSp>
        <p:nvCxnSpPr>
          <p:cNvPr id="37" name="Straight Arrow Connector 36">
            <a:extLst>
              <a:ext uri="{FF2B5EF4-FFF2-40B4-BE49-F238E27FC236}">
                <a16:creationId xmlns:a16="http://schemas.microsoft.com/office/drawing/2014/main" id="{FC30CB2E-5C8A-4137-A3F4-D330278F4F4B}"/>
              </a:ext>
            </a:extLst>
          </p:cNvPr>
          <p:cNvCxnSpPr>
            <a:cxnSpLocks/>
          </p:cNvCxnSpPr>
          <p:nvPr/>
        </p:nvCxnSpPr>
        <p:spPr>
          <a:xfrm flipV="1">
            <a:off x="2742827" y="4325240"/>
            <a:ext cx="0" cy="1014846"/>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Image result for current youtube logo">
            <a:extLst>
              <a:ext uri="{FF2B5EF4-FFF2-40B4-BE49-F238E27FC236}">
                <a16:creationId xmlns:a16="http://schemas.microsoft.com/office/drawing/2014/main" id="{CEB159DA-B120-49A0-8A2C-BFB24C2DC8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6303" y="4761639"/>
            <a:ext cx="1046905" cy="436210"/>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a:extLst>
              <a:ext uri="{FF2B5EF4-FFF2-40B4-BE49-F238E27FC236}">
                <a16:creationId xmlns:a16="http://schemas.microsoft.com/office/drawing/2014/main" id="{E0AF231D-D29A-4151-A2A0-85365A3DB2E4}"/>
              </a:ext>
            </a:extLst>
          </p:cNvPr>
          <p:cNvCxnSpPr>
            <a:cxnSpLocks/>
          </p:cNvCxnSpPr>
          <p:nvPr/>
        </p:nvCxnSpPr>
        <p:spPr>
          <a:xfrm flipV="1">
            <a:off x="6779389" y="4316433"/>
            <a:ext cx="0" cy="1222382"/>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456834BE-408B-4D09-8CCB-A7DCE2BA5B81}"/>
              </a:ext>
            </a:extLst>
          </p:cNvPr>
          <p:cNvSpPr/>
          <p:nvPr/>
        </p:nvSpPr>
        <p:spPr>
          <a:xfrm>
            <a:off x="358775" y="5047985"/>
            <a:ext cx="1874122" cy="1430796"/>
          </a:xfrm>
          <a:prstGeom prst="roundRect">
            <a:avLst>
              <a:gd name="adj" fmla="val 7622"/>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dirty="0">
                <a:solidFill>
                  <a:schemeClr val="tx1"/>
                </a:solidFill>
                <a:latin typeface="Century Gothic" pitchFamily="34" charset="0"/>
              </a:rPr>
              <a:t>Whilst a substantial proportion of organisations started producing live-to-digital in 2014 or later, </a:t>
            </a:r>
            <a:r>
              <a:rPr lang="en-GB" sz="1000" b="1" dirty="0">
                <a:solidFill>
                  <a:schemeClr val="accent1"/>
                </a:solidFill>
                <a:latin typeface="Century Gothic" pitchFamily="34" charset="0"/>
              </a:rPr>
              <a:t>some claim to have started much earlier</a:t>
            </a:r>
            <a:r>
              <a:rPr lang="en-GB" sz="1000" b="1" dirty="0">
                <a:solidFill>
                  <a:schemeClr val="tx1"/>
                </a:solidFill>
                <a:latin typeface="Century Gothic" pitchFamily="34" charset="0"/>
              </a:rPr>
              <a:t>. The majority of these are performing arts organisations </a:t>
            </a:r>
          </a:p>
        </p:txBody>
      </p:sp>
      <p:cxnSp>
        <p:nvCxnSpPr>
          <p:cNvPr id="47" name="Straight Arrow Connector 46">
            <a:extLst>
              <a:ext uri="{FF2B5EF4-FFF2-40B4-BE49-F238E27FC236}">
                <a16:creationId xmlns:a16="http://schemas.microsoft.com/office/drawing/2014/main" id="{6C01C249-CA7B-43E9-B6D4-D8A6B702C6E0}"/>
              </a:ext>
            </a:extLst>
          </p:cNvPr>
          <p:cNvCxnSpPr>
            <a:cxnSpLocks/>
          </p:cNvCxnSpPr>
          <p:nvPr/>
        </p:nvCxnSpPr>
        <p:spPr>
          <a:xfrm flipV="1">
            <a:off x="940980" y="4313222"/>
            <a:ext cx="0" cy="734763"/>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2032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A1DBC803-F446-49A2-B8AB-B7811E917608}"/>
              </a:ext>
            </a:extLst>
          </p:cNvPr>
          <p:cNvGraphicFramePr/>
          <p:nvPr>
            <p:extLst/>
          </p:nvPr>
        </p:nvGraphicFramePr>
        <p:xfrm>
          <a:off x="0" y="2794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43DF513-F632-485E-927B-BF9ECBF80D59}"/>
              </a:ext>
            </a:extLst>
          </p:cNvPr>
          <p:cNvSpPr>
            <a:spLocks noGrp="1"/>
          </p:cNvSpPr>
          <p:nvPr>
            <p:ph type="title"/>
          </p:nvPr>
        </p:nvSpPr>
        <p:spPr/>
        <p:txBody>
          <a:bodyPr/>
          <a:lstStyle/>
          <a:p>
            <a:r>
              <a:rPr lang="en-GB" dirty="0"/>
              <a:t>Over a quarter of organisations say live-to-digital is part of all or most of their output </a:t>
            </a:r>
          </a:p>
        </p:txBody>
      </p:sp>
      <p:sp>
        <p:nvSpPr>
          <p:cNvPr id="3" name="Text Placeholder 2">
            <a:extLst>
              <a:ext uri="{FF2B5EF4-FFF2-40B4-BE49-F238E27FC236}">
                <a16:creationId xmlns:a16="http://schemas.microsoft.com/office/drawing/2014/main" id="{250CC8A4-AA60-43E6-9FC8-8BA75469B368}"/>
              </a:ext>
            </a:extLst>
          </p:cNvPr>
          <p:cNvSpPr>
            <a:spLocks noGrp="1"/>
          </p:cNvSpPr>
          <p:nvPr>
            <p:ph type="body" sz="quarter" idx="12"/>
          </p:nvPr>
        </p:nvSpPr>
        <p:spPr>
          <a:xfrm>
            <a:off x="359998" y="0"/>
            <a:ext cx="3274957" cy="289424"/>
          </a:xfrm>
        </p:spPr>
        <p:txBody>
          <a:bodyPr/>
          <a:lstStyle/>
          <a:p>
            <a:r>
              <a:rPr lang="en-GB" dirty="0"/>
              <a:t>What is being created and how is it distributed?</a:t>
            </a:r>
          </a:p>
        </p:txBody>
      </p:sp>
      <p:sp>
        <p:nvSpPr>
          <p:cNvPr id="7" name="Text Placeholder 6">
            <a:extLst>
              <a:ext uri="{FF2B5EF4-FFF2-40B4-BE49-F238E27FC236}">
                <a16:creationId xmlns:a16="http://schemas.microsoft.com/office/drawing/2014/main" id="{7D1AB943-937A-44A3-8472-6D6D37B0EC2E}"/>
              </a:ext>
            </a:extLst>
          </p:cNvPr>
          <p:cNvSpPr>
            <a:spLocks noGrp="1"/>
          </p:cNvSpPr>
          <p:nvPr>
            <p:ph type="body" sz="quarter" idx="15"/>
          </p:nvPr>
        </p:nvSpPr>
        <p:spPr/>
        <p:txBody>
          <a:bodyPr/>
          <a:lstStyle/>
          <a:p>
            <a:r>
              <a:rPr lang="en-GB" dirty="0"/>
              <a:t>How central live-to-digital is to organisations’ output</a:t>
            </a:r>
          </a:p>
        </p:txBody>
      </p:sp>
      <p:sp>
        <p:nvSpPr>
          <p:cNvPr id="29" name="Rectangle: Rounded Corners 28">
            <a:extLst>
              <a:ext uri="{FF2B5EF4-FFF2-40B4-BE49-F238E27FC236}">
                <a16:creationId xmlns:a16="http://schemas.microsoft.com/office/drawing/2014/main" id="{9E6711CC-20CB-4CEC-8965-3DB7043384DD}"/>
              </a:ext>
            </a:extLst>
          </p:cNvPr>
          <p:cNvSpPr/>
          <p:nvPr/>
        </p:nvSpPr>
        <p:spPr>
          <a:xfrm>
            <a:off x="5200261" y="2182239"/>
            <a:ext cx="3584963" cy="1634689"/>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r>
              <a:rPr lang="en-GB" sz="1100" dirty="0">
                <a:solidFill>
                  <a:schemeClr val="tx1"/>
                </a:solidFill>
              </a:rPr>
              <a:t>Of organisations who produce live-to-digital, </a:t>
            </a:r>
            <a:r>
              <a:rPr lang="en-GB" dirty="0">
                <a:solidFill>
                  <a:schemeClr val="accent1"/>
                </a:solidFill>
              </a:rPr>
              <a:t>6%</a:t>
            </a:r>
            <a:r>
              <a:rPr lang="en-GB" sz="1100" dirty="0">
                <a:solidFill>
                  <a:schemeClr val="accent1"/>
                </a:solidFill>
              </a:rPr>
              <a:t> </a:t>
            </a:r>
            <a:r>
              <a:rPr lang="en-GB" sz="1100" dirty="0">
                <a:solidFill>
                  <a:schemeClr val="tx1"/>
                </a:solidFill>
              </a:rPr>
              <a:t>claim everything they do has a live-to-digital element  </a:t>
            </a:r>
          </a:p>
          <a:p>
            <a:endParaRPr lang="en-GB" sz="1100" dirty="0">
              <a:solidFill>
                <a:schemeClr val="tx1"/>
              </a:solidFill>
            </a:endParaRPr>
          </a:p>
          <a:p>
            <a:pPr marL="171450" indent="-171450">
              <a:buFont typeface="Arial" panose="020B0604020202020204" pitchFamily="34" charset="0"/>
              <a:buChar char="•"/>
            </a:pPr>
            <a:r>
              <a:rPr lang="en-GB" sz="1100" dirty="0">
                <a:solidFill>
                  <a:schemeClr val="tx1"/>
                </a:solidFill>
              </a:rPr>
              <a:t>And a further </a:t>
            </a:r>
            <a:r>
              <a:rPr lang="en-GB" dirty="0">
                <a:solidFill>
                  <a:schemeClr val="accent1"/>
                </a:solidFill>
              </a:rPr>
              <a:t>20% </a:t>
            </a:r>
            <a:r>
              <a:rPr lang="en-GB" sz="1100" dirty="0">
                <a:solidFill>
                  <a:schemeClr val="tx1"/>
                </a:solidFill>
              </a:rPr>
              <a:t>say they incorporate live-to-digital into the majority of their work </a:t>
            </a:r>
          </a:p>
        </p:txBody>
      </p:sp>
      <p:sp>
        <p:nvSpPr>
          <p:cNvPr id="16" name="TextBox 15">
            <a:extLst>
              <a:ext uri="{FF2B5EF4-FFF2-40B4-BE49-F238E27FC236}">
                <a16:creationId xmlns:a16="http://schemas.microsoft.com/office/drawing/2014/main" id="{00219AD1-D25F-4596-8446-2EDA84BCC384}"/>
              </a:ext>
            </a:extLst>
          </p:cNvPr>
          <p:cNvSpPr txBox="1"/>
          <p:nvPr/>
        </p:nvSpPr>
        <p:spPr>
          <a:xfrm>
            <a:off x="257165" y="5044346"/>
            <a:ext cx="2116503" cy="344128"/>
          </a:xfrm>
          <a:prstGeom prst="rect">
            <a:avLst/>
          </a:prstGeom>
          <a:noFill/>
        </p:spPr>
        <p:txBody>
          <a:bodyPr wrap="square" lIns="18000" tIns="18000" rIns="18000" bIns="18000" rtlCol="0">
            <a:spAutoFit/>
          </a:bodyPr>
          <a:lstStyle/>
          <a:p>
            <a:pPr algn="ctr"/>
            <a:r>
              <a:rPr lang="en-GB" sz="1000" b="1" dirty="0">
                <a:solidFill>
                  <a:schemeClr val="accent1">
                    <a:lumMod val="50000"/>
                  </a:schemeClr>
                </a:solidFill>
                <a:latin typeface="+mj-lt"/>
              </a:rPr>
              <a:t>Everything we do has a live-to-digital element to some degree</a:t>
            </a:r>
          </a:p>
        </p:txBody>
      </p:sp>
      <p:sp>
        <p:nvSpPr>
          <p:cNvPr id="30" name="TextBox 29">
            <a:extLst>
              <a:ext uri="{FF2B5EF4-FFF2-40B4-BE49-F238E27FC236}">
                <a16:creationId xmlns:a16="http://schemas.microsoft.com/office/drawing/2014/main" id="{E9884DDD-0631-4303-A7A2-738ACABD31F0}"/>
              </a:ext>
            </a:extLst>
          </p:cNvPr>
          <p:cNvSpPr txBox="1"/>
          <p:nvPr/>
        </p:nvSpPr>
        <p:spPr>
          <a:xfrm>
            <a:off x="3828414" y="5022287"/>
            <a:ext cx="716328" cy="190240"/>
          </a:xfrm>
          <a:prstGeom prst="rect">
            <a:avLst/>
          </a:prstGeom>
          <a:noFill/>
        </p:spPr>
        <p:txBody>
          <a:bodyPr wrap="square" lIns="18000" tIns="18000" rIns="18000" bIns="18000" rtlCol="0">
            <a:spAutoFit/>
          </a:bodyPr>
          <a:lstStyle/>
          <a:p>
            <a:r>
              <a:rPr lang="en-GB" sz="1000" b="1" dirty="0">
                <a:solidFill>
                  <a:schemeClr val="accent6"/>
                </a:solidFill>
                <a:latin typeface="+mj-lt"/>
              </a:rPr>
              <a:t>Other</a:t>
            </a:r>
          </a:p>
        </p:txBody>
      </p:sp>
      <p:sp>
        <p:nvSpPr>
          <p:cNvPr id="31" name="TextBox 30">
            <a:extLst>
              <a:ext uri="{FF2B5EF4-FFF2-40B4-BE49-F238E27FC236}">
                <a16:creationId xmlns:a16="http://schemas.microsoft.com/office/drawing/2014/main" id="{8C54C84C-3A3D-424D-8446-94B6E4F54D24}"/>
              </a:ext>
            </a:extLst>
          </p:cNvPr>
          <p:cNvSpPr txBox="1"/>
          <p:nvPr/>
        </p:nvSpPr>
        <p:spPr>
          <a:xfrm rot="18005515">
            <a:off x="273636" y="3839866"/>
            <a:ext cx="1764380" cy="498016"/>
          </a:xfrm>
          <a:prstGeom prst="rect">
            <a:avLst/>
          </a:prstGeom>
          <a:noFill/>
        </p:spPr>
        <p:txBody>
          <a:bodyPr wrap="square" lIns="18000" tIns="18000" rIns="18000" bIns="18000" rtlCol="0">
            <a:prstTxWarp prst="textArchUp">
              <a:avLst/>
            </a:prstTxWarp>
            <a:spAutoFit/>
          </a:bodyPr>
          <a:lstStyle/>
          <a:p>
            <a:pPr algn="ctr"/>
            <a:r>
              <a:rPr lang="en-GB" sz="1000" b="1" dirty="0">
                <a:solidFill>
                  <a:schemeClr val="accent1"/>
                </a:solidFill>
                <a:latin typeface="+mj-lt"/>
              </a:rPr>
              <a:t>We incorporate live-</a:t>
            </a:r>
          </a:p>
          <a:p>
            <a:pPr algn="ctr"/>
            <a:r>
              <a:rPr lang="en-GB" sz="1000" b="1" dirty="0">
                <a:solidFill>
                  <a:schemeClr val="accent1"/>
                </a:solidFill>
                <a:latin typeface="+mj-lt"/>
              </a:rPr>
              <a:t>to-digital into the </a:t>
            </a:r>
          </a:p>
          <a:p>
            <a:pPr algn="ctr"/>
            <a:r>
              <a:rPr lang="en-GB" sz="1000" b="1" dirty="0">
                <a:solidFill>
                  <a:schemeClr val="accent1"/>
                </a:solidFill>
                <a:latin typeface="+mj-lt"/>
              </a:rPr>
              <a:t>majority of our work</a:t>
            </a:r>
          </a:p>
        </p:txBody>
      </p:sp>
      <p:sp>
        <p:nvSpPr>
          <p:cNvPr id="33" name="TextBox 32">
            <a:extLst>
              <a:ext uri="{FF2B5EF4-FFF2-40B4-BE49-F238E27FC236}">
                <a16:creationId xmlns:a16="http://schemas.microsoft.com/office/drawing/2014/main" id="{F0F4705E-451F-4C9A-A9D2-0394566C360E}"/>
              </a:ext>
            </a:extLst>
          </p:cNvPr>
          <p:cNvSpPr txBox="1"/>
          <p:nvPr/>
        </p:nvSpPr>
        <p:spPr>
          <a:xfrm rot="3175601">
            <a:off x="2487477" y="3370032"/>
            <a:ext cx="2501290" cy="1477977"/>
          </a:xfrm>
          <a:prstGeom prst="rect">
            <a:avLst/>
          </a:prstGeom>
          <a:noFill/>
        </p:spPr>
        <p:txBody>
          <a:bodyPr wrap="square" lIns="18000" tIns="18000" rIns="18000" bIns="18000" rtlCol="0">
            <a:prstTxWarp prst="textArchUp">
              <a:avLst>
                <a:gd name="adj" fmla="val 11989107"/>
              </a:avLst>
            </a:prstTxWarp>
            <a:spAutoFit/>
          </a:bodyPr>
          <a:lstStyle/>
          <a:p>
            <a:pPr algn="ctr"/>
            <a:r>
              <a:rPr lang="en-GB" sz="1000" b="1" dirty="0">
                <a:solidFill>
                  <a:schemeClr val="accent3">
                    <a:lumMod val="60000"/>
                    <a:lumOff val="40000"/>
                  </a:schemeClr>
                </a:solidFill>
                <a:latin typeface="+mj-lt"/>
              </a:rPr>
              <a:t>We have produced live-to-digital </a:t>
            </a:r>
          </a:p>
          <a:p>
            <a:pPr algn="ctr"/>
            <a:r>
              <a:rPr lang="en-GB" sz="1000" b="1" dirty="0">
                <a:solidFill>
                  <a:schemeClr val="accent3">
                    <a:lumMod val="60000"/>
                    <a:lumOff val="40000"/>
                  </a:schemeClr>
                </a:solidFill>
                <a:latin typeface="+mj-lt"/>
              </a:rPr>
              <a:t>once or twice in 2016/2017</a:t>
            </a:r>
          </a:p>
        </p:txBody>
      </p:sp>
      <p:sp>
        <p:nvSpPr>
          <p:cNvPr id="34" name="TextBox 33">
            <a:extLst>
              <a:ext uri="{FF2B5EF4-FFF2-40B4-BE49-F238E27FC236}">
                <a16:creationId xmlns:a16="http://schemas.microsoft.com/office/drawing/2014/main" id="{97F6B77D-A17F-4097-AAF2-3DDEFBC4BD27}"/>
              </a:ext>
            </a:extLst>
          </p:cNvPr>
          <p:cNvSpPr txBox="1"/>
          <p:nvPr/>
        </p:nvSpPr>
        <p:spPr>
          <a:xfrm rot="20726316">
            <a:off x="1106411" y="3000287"/>
            <a:ext cx="2414069" cy="1109382"/>
          </a:xfrm>
          <a:prstGeom prst="rect">
            <a:avLst/>
          </a:prstGeom>
          <a:noFill/>
        </p:spPr>
        <p:txBody>
          <a:bodyPr wrap="square" lIns="18000" tIns="18000" rIns="18000" bIns="18000" rtlCol="0">
            <a:prstTxWarp prst="textArchUp">
              <a:avLst>
                <a:gd name="adj" fmla="val 11503434"/>
              </a:avLst>
            </a:prstTxWarp>
            <a:spAutoFit/>
          </a:bodyPr>
          <a:lstStyle/>
          <a:p>
            <a:pPr algn="ctr"/>
            <a:r>
              <a:rPr lang="en-GB" sz="1000" b="1" dirty="0">
                <a:solidFill>
                  <a:schemeClr val="accent1">
                    <a:lumMod val="60000"/>
                    <a:lumOff val="40000"/>
                  </a:schemeClr>
                </a:solidFill>
                <a:latin typeface="+mn-lt"/>
              </a:rPr>
              <a:t>We produce live-to-digital </a:t>
            </a:r>
          </a:p>
          <a:p>
            <a:pPr algn="ctr"/>
            <a:r>
              <a:rPr lang="en-GB" sz="1000" b="1" dirty="0">
                <a:solidFill>
                  <a:schemeClr val="accent1">
                    <a:lumMod val="60000"/>
                    <a:lumOff val="40000"/>
                  </a:schemeClr>
                </a:solidFill>
                <a:latin typeface="+mn-lt"/>
              </a:rPr>
              <a:t>for a select few </a:t>
            </a:r>
          </a:p>
          <a:p>
            <a:pPr algn="ctr"/>
            <a:r>
              <a:rPr lang="en-GB" sz="1000" b="1" dirty="0">
                <a:solidFill>
                  <a:schemeClr val="accent1">
                    <a:lumMod val="60000"/>
                    <a:lumOff val="40000"/>
                  </a:schemeClr>
                </a:solidFill>
                <a:latin typeface="+mn-lt"/>
              </a:rPr>
              <a:t>performances/ exhibitions</a:t>
            </a:r>
          </a:p>
        </p:txBody>
      </p:sp>
      <p:sp>
        <p:nvSpPr>
          <p:cNvPr id="6" name="Text Placeholder 5">
            <a:extLst>
              <a:ext uri="{FF2B5EF4-FFF2-40B4-BE49-F238E27FC236}">
                <a16:creationId xmlns:a16="http://schemas.microsoft.com/office/drawing/2014/main" id="{C575FEFB-5DBD-47C4-AE48-910809F58CFC}"/>
              </a:ext>
            </a:extLst>
          </p:cNvPr>
          <p:cNvSpPr>
            <a:spLocks noGrp="1"/>
          </p:cNvSpPr>
          <p:nvPr>
            <p:ph type="body" sz="quarter" idx="13"/>
          </p:nvPr>
        </p:nvSpPr>
        <p:spPr>
          <a:xfrm>
            <a:off x="359999" y="6513872"/>
            <a:ext cx="8425226" cy="344128"/>
          </a:xfrm>
        </p:spPr>
        <p:txBody>
          <a:bodyPr/>
          <a:lstStyle/>
          <a:p>
            <a:r>
              <a:rPr lang="en-GB" sz="800" dirty="0">
                <a:solidFill>
                  <a:schemeClr val="tx1"/>
                </a:solidFill>
              </a:rPr>
              <a:t>Source: B2B survey conducted by MTM. Q5: Generally, how often would you say your performances or exhibitions in 2016 and 2017 have involved a live-to-digital element? </a:t>
            </a:r>
            <a:r>
              <a:rPr lang="en-GB" sz="800" i="1" dirty="0">
                <a:solidFill>
                  <a:schemeClr val="tx1"/>
                </a:solidFill>
              </a:rPr>
              <a:t>Base: Organisations who have produced live-to-digital content in 2016/17 (n=138)</a:t>
            </a:r>
            <a:endParaRPr lang="en-GB" sz="800" dirty="0">
              <a:solidFill>
                <a:schemeClr val="tx1"/>
              </a:solidFill>
            </a:endParaRPr>
          </a:p>
          <a:p>
            <a:endParaRPr lang="en-GB" sz="800" dirty="0"/>
          </a:p>
        </p:txBody>
      </p:sp>
      <p:sp>
        <p:nvSpPr>
          <p:cNvPr id="14" name="Rounded Rectangle 7">
            <a:extLst>
              <a:ext uri="{FF2B5EF4-FFF2-40B4-BE49-F238E27FC236}">
                <a16:creationId xmlns:a16="http://schemas.microsoft.com/office/drawing/2014/main" id="{C7050702-E219-4F1D-8D27-8041887FD924}"/>
              </a:ext>
            </a:extLst>
          </p:cNvPr>
          <p:cNvSpPr/>
          <p:nvPr/>
        </p:nvSpPr>
        <p:spPr>
          <a:xfrm>
            <a:off x="5200261" y="4122174"/>
            <a:ext cx="3584964" cy="2011926"/>
          </a:xfrm>
          <a:prstGeom prst="roundRect">
            <a:avLst>
              <a:gd name="adj" fmla="val 4810"/>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pSp>
        <p:nvGrpSpPr>
          <p:cNvPr id="17" name="Group 16">
            <a:extLst>
              <a:ext uri="{FF2B5EF4-FFF2-40B4-BE49-F238E27FC236}">
                <a16:creationId xmlns:a16="http://schemas.microsoft.com/office/drawing/2014/main" id="{E417C353-3BBB-436F-BD7C-A441604C9E7F}"/>
              </a:ext>
            </a:extLst>
          </p:cNvPr>
          <p:cNvGrpSpPr/>
          <p:nvPr/>
        </p:nvGrpSpPr>
        <p:grpSpPr>
          <a:xfrm>
            <a:off x="5392654" y="4216148"/>
            <a:ext cx="3272447" cy="1611142"/>
            <a:chOff x="4821554" y="3399235"/>
            <a:chExt cx="3850639" cy="1611142"/>
          </a:xfrm>
        </p:grpSpPr>
        <p:pic>
          <p:nvPicPr>
            <p:cNvPr id="18" name="Content Placeholder 7">
              <a:extLst>
                <a:ext uri="{FF2B5EF4-FFF2-40B4-BE49-F238E27FC236}">
                  <a16:creationId xmlns:a16="http://schemas.microsoft.com/office/drawing/2014/main" id="{26CFC45C-CE59-4262-AD44-F3F9D7F777D4}"/>
                </a:ext>
              </a:extLst>
            </p:cNvPr>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21554" y="3490215"/>
              <a:ext cx="455905" cy="376489"/>
            </a:xfrm>
            <a:prstGeom prst="rect">
              <a:avLst/>
            </a:prstGeom>
            <a:noFill/>
            <a:ln w="9525">
              <a:noFill/>
              <a:miter lim="800000"/>
              <a:headEnd/>
              <a:tailEnd/>
            </a:ln>
          </p:spPr>
        </p:pic>
        <p:sp>
          <p:nvSpPr>
            <p:cNvPr id="19" name="TextBox 18">
              <a:extLst>
                <a:ext uri="{FF2B5EF4-FFF2-40B4-BE49-F238E27FC236}">
                  <a16:creationId xmlns:a16="http://schemas.microsoft.com/office/drawing/2014/main" id="{4BCF8F37-B017-4AA1-BC34-47E9B76B5E16}"/>
                </a:ext>
              </a:extLst>
            </p:cNvPr>
            <p:cNvSpPr txBox="1"/>
            <p:nvPr/>
          </p:nvSpPr>
          <p:spPr>
            <a:xfrm>
              <a:off x="5503844" y="3399235"/>
              <a:ext cx="3168349" cy="1611142"/>
            </a:xfrm>
            <a:prstGeom prst="rect">
              <a:avLst/>
            </a:prstGeom>
            <a:noFill/>
          </p:spPr>
          <p:txBody>
            <a:bodyPr wrap="square" lIns="18000" tIns="18000" rIns="18000" bIns="18000" rtlCol="0">
              <a:spAutoFit/>
            </a:bodyPr>
            <a:lstStyle/>
            <a:p>
              <a:pPr>
                <a:spcAft>
                  <a:spcPts val="400"/>
                </a:spcAft>
              </a:pPr>
              <a:r>
                <a:rPr lang="en-GB" sz="1100" b="1" dirty="0">
                  <a:solidFill>
                    <a:schemeClr val="accent2"/>
                  </a:solidFill>
                  <a:latin typeface="+mj-lt"/>
                </a:rPr>
                <a:t>The relationship between our live audiences and live-to-digital audiences is a very complementary one</a:t>
              </a:r>
              <a:r>
                <a:rPr lang="en-GB" sz="1100" dirty="0">
                  <a:latin typeface="+mj-lt"/>
                </a:rPr>
                <a:t>… we broadcast three of our operas in cinemas and supplement this with a television broadcast of another one. In addition, we also produce a number of digital opera guides</a:t>
              </a:r>
              <a:endParaRPr lang="en-GB" sz="1100" b="1" dirty="0">
                <a:solidFill>
                  <a:schemeClr val="accent2"/>
                </a:solidFill>
                <a:latin typeface="+mj-lt"/>
              </a:endParaRPr>
            </a:p>
            <a:p>
              <a:pPr>
                <a:spcAft>
                  <a:spcPts val="400"/>
                </a:spcAft>
              </a:pPr>
              <a:r>
                <a:rPr lang="en-GB" sz="1100" dirty="0">
                  <a:latin typeface="+mj-lt"/>
                </a:rPr>
                <a:t>                                - Opera organisation</a:t>
              </a:r>
            </a:p>
          </p:txBody>
        </p:sp>
      </p:grpSp>
    </p:spTree>
    <p:extLst>
      <p:ext uri="{BB962C8B-B14F-4D97-AF65-F5344CB8AC3E}">
        <p14:creationId xmlns:p14="http://schemas.microsoft.com/office/powerpoint/2010/main" val="256019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GB" dirty="0"/>
              <a:t>Why are organisations creating live-to-digital and how successful has it been? </a:t>
            </a:r>
          </a:p>
        </p:txBody>
      </p:sp>
    </p:spTree>
    <p:extLst>
      <p:ext uri="{BB962C8B-B14F-4D97-AF65-F5344CB8AC3E}">
        <p14:creationId xmlns:p14="http://schemas.microsoft.com/office/powerpoint/2010/main" val="4006650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7E54E-BE21-4CDD-92F0-1D4DEEE0D7FB}"/>
              </a:ext>
            </a:extLst>
          </p:cNvPr>
          <p:cNvSpPr>
            <a:spLocks noGrp="1"/>
          </p:cNvSpPr>
          <p:nvPr>
            <p:ph type="title"/>
          </p:nvPr>
        </p:nvSpPr>
        <p:spPr/>
        <p:txBody>
          <a:bodyPr/>
          <a:lstStyle/>
          <a:p>
            <a:r>
              <a:rPr lang="en-GB" dirty="0"/>
              <a:t>Organisations produce live-to-digital for many reasons - driving reach is the most important, revenue the least</a:t>
            </a:r>
          </a:p>
        </p:txBody>
      </p:sp>
      <p:sp>
        <p:nvSpPr>
          <p:cNvPr id="7" name="Text Placeholder 6">
            <a:extLst>
              <a:ext uri="{FF2B5EF4-FFF2-40B4-BE49-F238E27FC236}">
                <a16:creationId xmlns:a16="http://schemas.microsoft.com/office/drawing/2014/main" id="{8F53A3FF-EFFD-46CD-BEDF-360AD0769F29}"/>
              </a:ext>
            </a:extLst>
          </p:cNvPr>
          <p:cNvSpPr>
            <a:spLocks noGrp="1"/>
          </p:cNvSpPr>
          <p:nvPr>
            <p:ph type="body" sz="quarter" idx="15"/>
          </p:nvPr>
        </p:nvSpPr>
        <p:spPr/>
        <p:txBody>
          <a:bodyPr/>
          <a:lstStyle/>
          <a:p>
            <a:r>
              <a:rPr lang="en-GB" dirty="0"/>
              <a:t>Reasons for producing live-to-digital content</a:t>
            </a:r>
          </a:p>
        </p:txBody>
      </p:sp>
      <p:sp>
        <p:nvSpPr>
          <p:cNvPr id="8" name="Text Placeholder 2">
            <a:extLst>
              <a:ext uri="{FF2B5EF4-FFF2-40B4-BE49-F238E27FC236}">
                <a16:creationId xmlns:a16="http://schemas.microsoft.com/office/drawing/2014/main" id="{A5C81606-0824-479C-B634-B66C3106CCC4}"/>
              </a:ext>
            </a:extLst>
          </p:cNvPr>
          <p:cNvSpPr>
            <a:spLocks noGrp="1"/>
          </p:cNvSpPr>
          <p:nvPr>
            <p:ph type="body" sz="quarter" idx="12"/>
          </p:nvPr>
        </p:nvSpPr>
        <p:spPr>
          <a:xfrm>
            <a:off x="358775" y="0"/>
            <a:ext cx="3430952" cy="289424"/>
          </a:xfrm>
        </p:spPr>
        <p:txBody>
          <a:bodyPr/>
          <a:lstStyle/>
          <a:p>
            <a:r>
              <a:rPr lang="en-GB" dirty="0"/>
              <a:t>Why live-to-digital? And how successful has it been?</a:t>
            </a:r>
          </a:p>
        </p:txBody>
      </p:sp>
      <p:graphicFrame>
        <p:nvGraphicFramePr>
          <p:cNvPr id="11" name="Chart 10">
            <a:extLst>
              <a:ext uri="{FF2B5EF4-FFF2-40B4-BE49-F238E27FC236}">
                <a16:creationId xmlns:a16="http://schemas.microsoft.com/office/drawing/2014/main" id="{E30E8258-F811-4C26-B13F-3F5665A2816B}"/>
              </a:ext>
            </a:extLst>
          </p:cNvPr>
          <p:cNvGraphicFramePr/>
          <p:nvPr>
            <p:extLst/>
          </p:nvPr>
        </p:nvGraphicFramePr>
        <p:xfrm>
          <a:off x="2743200" y="1952625"/>
          <a:ext cx="3976779" cy="45370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Table 12">
            <a:extLst>
              <a:ext uri="{FF2B5EF4-FFF2-40B4-BE49-F238E27FC236}">
                <a16:creationId xmlns:a16="http://schemas.microsoft.com/office/drawing/2014/main" id="{E4648AF7-25A3-432D-9E39-8019CEF3890A}"/>
              </a:ext>
            </a:extLst>
          </p:cNvPr>
          <p:cNvGraphicFramePr>
            <a:graphicFrameLocks noGrp="1"/>
          </p:cNvGraphicFramePr>
          <p:nvPr>
            <p:extLst/>
          </p:nvPr>
        </p:nvGraphicFramePr>
        <p:xfrm>
          <a:off x="358775" y="2449902"/>
          <a:ext cx="3643882" cy="4039802"/>
        </p:xfrm>
        <a:graphic>
          <a:graphicData uri="http://schemas.openxmlformats.org/drawingml/2006/table">
            <a:tbl>
              <a:tblPr firstRow="1" bandRow="1">
                <a:tableStyleId>{2D5ABB26-0587-4C30-8999-92F81FD0307C}</a:tableStyleId>
              </a:tblPr>
              <a:tblGrid>
                <a:gridCol w="3643882">
                  <a:extLst>
                    <a:ext uri="{9D8B030D-6E8A-4147-A177-3AD203B41FA5}">
                      <a16:colId xmlns:a16="http://schemas.microsoft.com/office/drawing/2014/main" val="1365295518"/>
                    </a:ext>
                  </a:extLst>
                </a:gridCol>
              </a:tblGrid>
              <a:tr h="310754">
                <a:tc>
                  <a:txBody>
                    <a:bodyPr/>
                    <a:lstStyle/>
                    <a:p>
                      <a:pPr algn="r"/>
                      <a:r>
                        <a:rPr lang="en-GB" sz="1100" dirty="0">
                          <a:solidFill>
                            <a:schemeClr val="tx1">
                              <a:lumMod val="75000"/>
                              <a:lumOff val="25000"/>
                            </a:schemeClr>
                          </a:solidFill>
                        </a:rPr>
                        <a:t>To reach a larger audience</a:t>
                      </a:r>
                    </a:p>
                  </a:txBody>
                  <a:tcPr/>
                </a:tc>
                <a:extLst>
                  <a:ext uri="{0D108BD9-81ED-4DB2-BD59-A6C34878D82A}">
                    <a16:rowId xmlns:a16="http://schemas.microsoft.com/office/drawing/2014/main" val="1677826599"/>
                  </a:ext>
                </a:extLst>
              </a:tr>
              <a:tr h="310754">
                <a:tc>
                  <a:txBody>
                    <a:bodyPr/>
                    <a:lstStyle/>
                    <a:p>
                      <a:pPr algn="r"/>
                      <a:r>
                        <a:rPr lang="en-GB" sz="1100" dirty="0">
                          <a:solidFill>
                            <a:schemeClr val="tx1">
                              <a:lumMod val="75000"/>
                              <a:lumOff val="25000"/>
                            </a:schemeClr>
                          </a:solidFill>
                        </a:rPr>
                        <a:t>To reach a more diverse audience</a:t>
                      </a:r>
                    </a:p>
                  </a:txBody>
                  <a:tcPr/>
                </a:tc>
                <a:extLst>
                  <a:ext uri="{0D108BD9-81ED-4DB2-BD59-A6C34878D82A}">
                    <a16:rowId xmlns:a16="http://schemas.microsoft.com/office/drawing/2014/main" val="3591794123"/>
                  </a:ext>
                </a:extLst>
              </a:tr>
              <a:tr h="310754">
                <a:tc>
                  <a:txBody>
                    <a:bodyPr/>
                    <a:lstStyle/>
                    <a:p>
                      <a:pPr algn="r"/>
                      <a:r>
                        <a:rPr lang="en-GB" sz="1100" dirty="0">
                          <a:solidFill>
                            <a:schemeClr val="tx1">
                              <a:lumMod val="75000"/>
                              <a:lumOff val="25000"/>
                            </a:schemeClr>
                          </a:solidFill>
                        </a:rPr>
                        <a:t>To engage more deeply with our existing audience</a:t>
                      </a:r>
                    </a:p>
                  </a:txBody>
                  <a:tcPr/>
                </a:tc>
                <a:extLst>
                  <a:ext uri="{0D108BD9-81ED-4DB2-BD59-A6C34878D82A}">
                    <a16:rowId xmlns:a16="http://schemas.microsoft.com/office/drawing/2014/main" val="592114768"/>
                  </a:ext>
                </a:extLst>
              </a:tr>
              <a:tr h="310754">
                <a:tc>
                  <a:txBody>
                    <a:bodyPr/>
                    <a:lstStyle/>
                    <a:p>
                      <a:pPr algn="r"/>
                      <a:r>
                        <a:rPr lang="en-GB" sz="1100" dirty="0">
                          <a:solidFill>
                            <a:schemeClr val="tx1">
                              <a:lumMod val="75000"/>
                              <a:lumOff val="25000"/>
                            </a:schemeClr>
                          </a:solidFill>
                        </a:rPr>
                        <a:t>To provide new experiences for audiences</a:t>
                      </a:r>
                    </a:p>
                  </a:txBody>
                  <a:tcPr/>
                </a:tc>
                <a:extLst>
                  <a:ext uri="{0D108BD9-81ED-4DB2-BD59-A6C34878D82A}">
                    <a16:rowId xmlns:a16="http://schemas.microsoft.com/office/drawing/2014/main" val="1546077133"/>
                  </a:ext>
                </a:extLst>
              </a:tr>
              <a:tr h="31075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dirty="0">
                          <a:solidFill>
                            <a:schemeClr val="tx1">
                              <a:lumMod val="75000"/>
                              <a:lumOff val="25000"/>
                            </a:schemeClr>
                          </a:solidFill>
                        </a:rPr>
                        <a:t>To reach a new audience</a:t>
                      </a:r>
                      <a:endParaRPr lang="en-GB" sz="1100" b="1" dirty="0">
                        <a:solidFill>
                          <a:schemeClr val="tx1">
                            <a:lumMod val="75000"/>
                            <a:lumOff val="25000"/>
                          </a:schemeClr>
                        </a:solidFill>
                        <a:latin typeface="Calibri" panose="020F0502020204030204" pitchFamily="34" charset="0"/>
                      </a:endParaRPr>
                    </a:p>
                  </a:txBody>
                  <a:tcPr/>
                </a:tc>
                <a:extLst>
                  <a:ext uri="{0D108BD9-81ED-4DB2-BD59-A6C34878D82A}">
                    <a16:rowId xmlns:a16="http://schemas.microsoft.com/office/drawing/2014/main" val="3931961005"/>
                  </a:ext>
                </a:extLst>
              </a:tr>
              <a:tr h="310754">
                <a:tc>
                  <a:txBody>
                    <a:bodyPr/>
                    <a:lstStyle/>
                    <a:p>
                      <a:pPr algn="r"/>
                      <a:r>
                        <a:rPr lang="en-GB" sz="1100" dirty="0">
                          <a:solidFill>
                            <a:schemeClr val="tx1">
                              <a:lumMod val="75000"/>
                              <a:lumOff val="25000"/>
                            </a:schemeClr>
                          </a:solidFill>
                        </a:rPr>
                        <a:t>To push artistic boundaries</a:t>
                      </a:r>
                    </a:p>
                  </a:txBody>
                  <a:tcPr/>
                </a:tc>
                <a:extLst>
                  <a:ext uri="{0D108BD9-81ED-4DB2-BD59-A6C34878D82A}">
                    <a16:rowId xmlns:a16="http://schemas.microsoft.com/office/drawing/2014/main" val="525735358"/>
                  </a:ext>
                </a:extLst>
              </a:tr>
              <a:tr h="310754">
                <a:tc>
                  <a:txBody>
                    <a:bodyPr/>
                    <a:lstStyle/>
                    <a:p>
                      <a:pPr algn="r"/>
                      <a:r>
                        <a:rPr lang="en-GB" sz="1100" dirty="0">
                          <a:solidFill>
                            <a:schemeClr val="tx1">
                              <a:lumMod val="75000"/>
                              <a:lumOff val="25000"/>
                            </a:schemeClr>
                          </a:solidFill>
                        </a:rPr>
                        <a:t>To boost our public profile</a:t>
                      </a:r>
                    </a:p>
                  </a:txBody>
                  <a:tcPr/>
                </a:tc>
                <a:extLst>
                  <a:ext uri="{0D108BD9-81ED-4DB2-BD59-A6C34878D82A}">
                    <a16:rowId xmlns:a16="http://schemas.microsoft.com/office/drawing/2014/main" val="1265619417"/>
                  </a:ext>
                </a:extLst>
              </a:tr>
              <a:tr h="31075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dirty="0">
                          <a:solidFill>
                            <a:schemeClr val="tx1">
                              <a:lumMod val="75000"/>
                              <a:lumOff val="25000"/>
                            </a:schemeClr>
                          </a:solidFill>
                        </a:rPr>
                        <a:t>As a marketing exercise</a:t>
                      </a:r>
                      <a:endParaRPr lang="en-GB" sz="1100" b="1" dirty="0">
                        <a:solidFill>
                          <a:schemeClr val="tx1">
                            <a:lumMod val="75000"/>
                            <a:lumOff val="25000"/>
                          </a:schemeClr>
                        </a:solidFill>
                        <a:latin typeface="Calibri" panose="020F0502020204030204" pitchFamily="34" charset="0"/>
                      </a:endParaRPr>
                    </a:p>
                  </a:txBody>
                  <a:tcPr/>
                </a:tc>
                <a:extLst>
                  <a:ext uri="{0D108BD9-81ED-4DB2-BD59-A6C34878D82A}">
                    <a16:rowId xmlns:a16="http://schemas.microsoft.com/office/drawing/2014/main" val="224095445"/>
                  </a:ext>
                </a:extLst>
              </a:tr>
              <a:tr h="310754">
                <a:tc>
                  <a:txBody>
                    <a:bodyPr/>
                    <a:lstStyle/>
                    <a:p>
                      <a:pPr algn="r"/>
                      <a:r>
                        <a:rPr lang="en-GB" sz="1100" dirty="0">
                          <a:solidFill>
                            <a:schemeClr val="tx1">
                              <a:lumMod val="75000"/>
                              <a:lumOff val="25000"/>
                            </a:schemeClr>
                          </a:solidFill>
                        </a:rPr>
                        <a:t>To serve the educational sector</a:t>
                      </a:r>
                    </a:p>
                  </a:txBody>
                  <a:tcPr/>
                </a:tc>
                <a:extLst>
                  <a:ext uri="{0D108BD9-81ED-4DB2-BD59-A6C34878D82A}">
                    <a16:rowId xmlns:a16="http://schemas.microsoft.com/office/drawing/2014/main" val="3052913267"/>
                  </a:ext>
                </a:extLst>
              </a:tr>
              <a:tr h="31075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dirty="0">
                          <a:solidFill>
                            <a:schemeClr val="tx1">
                              <a:lumMod val="75000"/>
                              <a:lumOff val="25000"/>
                            </a:schemeClr>
                          </a:solidFill>
                        </a:rPr>
                        <a:t>To make the most of new technology</a:t>
                      </a:r>
                      <a:endParaRPr lang="en-GB" sz="1100" b="1" dirty="0">
                        <a:solidFill>
                          <a:schemeClr val="tx1">
                            <a:lumMod val="75000"/>
                            <a:lumOff val="25000"/>
                          </a:schemeClr>
                        </a:solidFill>
                        <a:latin typeface="Calibri" panose="020F0502020204030204" pitchFamily="34" charset="0"/>
                      </a:endParaRPr>
                    </a:p>
                  </a:txBody>
                  <a:tcPr/>
                </a:tc>
                <a:extLst>
                  <a:ext uri="{0D108BD9-81ED-4DB2-BD59-A6C34878D82A}">
                    <a16:rowId xmlns:a16="http://schemas.microsoft.com/office/drawing/2014/main" val="1121427971"/>
                  </a:ext>
                </a:extLst>
              </a:tr>
              <a:tr h="31075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dirty="0">
                          <a:solidFill>
                            <a:schemeClr val="tx1">
                              <a:lumMod val="75000"/>
                              <a:lumOff val="25000"/>
                            </a:schemeClr>
                          </a:solidFill>
                        </a:rPr>
                        <a:t>To build our brand</a:t>
                      </a:r>
                      <a:endParaRPr lang="en-GB" sz="1100" b="1" dirty="0">
                        <a:solidFill>
                          <a:schemeClr val="tx1">
                            <a:lumMod val="75000"/>
                            <a:lumOff val="25000"/>
                          </a:schemeClr>
                        </a:solidFill>
                        <a:latin typeface="Calibri" panose="020F0502020204030204" pitchFamily="34" charset="0"/>
                      </a:endParaRPr>
                    </a:p>
                  </a:txBody>
                  <a:tcPr/>
                </a:tc>
                <a:extLst>
                  <a:ext uri="{0D108BD9-81ED-4DB2-BD59-A6C34878D82A}">
                    <a16:rowId xmlns:a16="http://schemas.microsoft.com/office/drawing/2014/main" val="3630393205"/>
                  </a:ext>
                </a:extLst>
              </a:tr>
              <a:tr h="310754">
                <a:tc>
                  <a:txBody>
                    <a:bodyPr/>
                    <a:lstStyle/>
                    <a:p>
                      <a:pPr algn="r"/>
                      <a:r>
                        <a:rPr lang="en-GB" sz="1100" dirty="0">
                          <a:solidFill>
                            <a:schemeClr val="tx1">
                              <a:lumMod val="75000"/>
                              <a:lumOff val="25000"/>
                            </a:schemeClr>
                          </a:solidFill>
                        </a:rPr>
                        <a:t>To generate revenue</a:t>
                      </a:r>
                    </a:p>
                  </a:txBody>
                  <a:tcPr/>
                </a:tc>
                <a:extLst>
                  <a:ext uri="{0D108BD9-81ED-4DB2-BD59-A6C34878D82A}">
                    <a16:rowId xmlns:a16="http://schemas.microsoft.com/office/drawing/2014/main" val="2259529319"/>
                  </a:ext>
                </a:extLst>
              </a:tr>
              <a:tr h="310754">
                <a:tc>
                  <a:txBody>
                    <a:bodyPr/>
                    <a:lstStyle/>
                    <a:p>
                      <a:pPr algn="r"/>
                      <a:r>
                        <a:rPr lang="en-GB" sz="1100" dirty="0">
                          <a:solidFill>
                            <a:schemeClr val="tx1">
                              <a:lumMod val="75000"/>
                              <a:lumOff val="25000"/>
                            </a:schemeClr>
                          </a:solidFill>
                        </a:rPr>
                        <a:t>Other</a:t>
                      </a:r>
                    </a:p>
                  </a:txBody>
                  <a:tcPr/>
                </a:tc>
                <a:extLst>
                  <a:ext uri="{0D108BD9-81ED-4DB2-BD59-A6C34878D82A}">
                    <a16:rowId xmlns:a16="http://schemas.microsoft.com/office/drawing/2014/main" val="641208110"/>
                  </a:ext>
                </a:extLst>
              </a:tr>
            </a:tbl>
          </a:graphicData>
        </a:graphic>
      </p:graphicFrame>
      <p:sp>
        <p:nvSpPr>
          <p:cNvPr id="14" name="Rectangle: Rounded Corners 13">
            <a:extLst>
              <a:ext uri="{FF2B5EF4-FFF2-40B4-BE49-F238E27FC236}">
                <a16:creationId xmlns:a16="http://schemas.microsoft.com/office/drawing/2014/main" id="{469CA44B-BD10-441A-AA15-1AE39C0A5DEB}"/>
              </a:ext>
            </a:extLst>
          </p:cNvPr>
          <p:cNvSpPr/>
          <p:nvPr/>
        </p:nvSpPr>
        <p:spPr>
          <a:xfrm>
            <a:off x="6027253" y="2366587"/>
            <a:ext cx="2757972" cy="1427888"/>
          </a:xfrm>
          <a:prstGeom prst="roundRect">
            <a:avLst>
              <a:gd name="adj" fmla="val 7622"/>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dirty="0">
                <a:solidFill>
                  <a:schemeClr val="tx1"/>
                </a:solidFill>
                <a:latin typeface="Century Gothic" pitchFamily="34" charset="0"/>
              </a:rPr>
              <a:t>Reach is a key reason to engage in live-to-digital. Over a third of organisations say reaching a larger audience is the main reason to produce live-to-digital. An important aspect of live-to-digital is also reaching a more diverse audience from the one who might consume the ‘real-world’ offer  </a:t>
            </a:r>
          </a:p>
        </p:txBody>
      </p:sp>
      <p:sp>
        <p:nvSpPr>
          <p:cNvPr id="23" name="Rectangle: Rounded Corners 22">
            <a:extLst>
              <a:ext uri="{FF2B5EF4-FFF2-40B4-BE49-F238E27FC236}">
                <a16:creationId xmlns:a16="http://schemas.microsoft.com/office/drawing/2014/main" id="{129C7C2B-900C-48CC-9C95-D96BB0C10224}"/>
              </a:ext>
            </a:extLst>
          </p:cNvPr>
          <p:cNvSpPr/>
          <p:nvPr/>
        </p:nvSpPr>
        <p:spPr>
          <a:xfrm>
            <a:off x="5982601" y="4985682"/>
            <a:ext cx="2802615" cy="642167"/>
          </a:xfrm>
          <a:prstGeom prst="roundRect">
            <a:avLst>
              <a:gd name="adj" fmla="val 7622"/>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dirty="0">
                <a:solidFill>
                  <a:schemeClr val="tx1"/>
                </a:solidFill>
                <a:latin typeface="Century Gothic" pitchFamily="34" charset="0"/>
              </a:rPr>
              <a:t>Brand building and boosting public profile is a consideration for many, though rarely the main reason for producing live-to-digital</a:t>
            </a:r>
          </a:p>
        </p:txBody>
      </p:sp>
      <p:sp>
        <p:nvSpPr>
          <p:cNvPr id="25" name="Oval 24">
            <a:extLst>
              <a:ext uri="{FF2B5EF4-FFF2-40B4-BE49-F238E27FC236}">
                <a16:creationId xmlns:a16="http://schemas.microsoft.com/office/drawing/2014/main" id="{BCB9AF1A-7E5E-4CF9-8A19-149C10AAA592}"/>
              </a:ext>
            </a:extLst>
          </p:cNvPr>
          <p:cNvSpPr/>
          <p:nvPr/>
        </p:nvSpPr>
        <p:spPr>
          <a:xfrm rot="993089">
            <a:off x="5026609" y="3614214"/>
            <a:ext cx="408342" cy="346456"/>
          </a:xfrm>
          <a:prstGeom prst="ellipse">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6" name="Oval 25">
            <a:extLst>
              <a:ext uri="{FF2B5EF4-FFF2-40B4-BE49-F238E27FC236}">
                <a16:creationId xmlns:a16="http://schemas.microsoft.com/office/drawing/2014/main" id="{7C0E3128-347F-42F1-B9D4-F2883A26EE84}"/>
              </a:ext>
            </a:extLst>
          </p:cNvPr>
          <p:cNvSpPr/>
          <p:nvPr/>
        </p:nvSpPr>
        <p:spPr>
          <a:xfrm rot="993089">
            <a:off x="4900770" y="4220031"/>
            <a:ext cx="408342" cy="346456"/>
          </a:xfrm>
          <a:prstGeom prst="ellipse">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cxnSp>
        <p:nvCxnSpPr>
          <p:cNvPr id="27" name="Straight Arrow Connector 26">
            <a:extLst>
              <a:ext uri="{FF2B5EF4-FFF2-40B4-BE49-F238E27FC236}">
                <a16:creationId xmlns:a16="http://schemas.microsoft.com/office/drawing/2014/main" id="{111BABC3-6815-4CD6-A473-0E7E573F13BD}"/>
              </a:ext>
            </a:extLst>
          </p:cNvPr>
          <p:cNvCxnSpPr/>
          <p:nvPr/>
        </p:nvCxnSpPr>
        <p:spPr>
          <a:xfrm flipH="1">
            <a:off x="5518247" y="2889379"/>
            <a:ext cx="5090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150B6996-CA0F-46DE-9C2C-A0B022F7CDBB}"/>
              </a:ext>
            </a:extLst>
          </p:cNvPr>
          <p:cNvSpPr/>
          <p:nvPr/>
        </p:nvSpPr>
        <p:spPr>
          <a:xfrm>
            <a:off x="5350001" y="5849460"/>
            <a:ext cx="3435216" cy="587559"/>
          </a:xfrm>
          <a:prstGeom prst="roundRect">
            <a:avLst>
              <a:gd name="adj" fmla="val 7622"/>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dirty="0">
                <a:solidFill>
                  <a:schemeClr val="tx1"/>
                </a:solidFill>
                <a:latin typeface="Century Gothic" pitchFamily="34" charset="0"/>
              </a:rPr>
              <a:t>Revenue generation is low on the list of motivations for producing live-to-digital – currently 93% do not regard it as a reason </a:t>
            </a:r>
          </a:p>
        </p:txBody>
      </p:sp>
      <p:cxnSp>
        <p:nvCxnSpPr>
          <p:cNvPr id="40" name="Connector: Elbow 39">
            <a:extLst>
              <a:ext uri="{FF2B5EF4-FFF2-40B4-BE49-F238E27FC236}">
                <a16:creationId xmlns:a16="http://schemas.microsoft.com/office/drawing/2014/main" id="{6C26FA72-F79D-4028-ADB3-3D74A0017CCC}"/>
              </a:ext>
            </a:extLst>
          </p:cNvPr>
          <p:cNvCxnSpPr>
            <a:cxnSpLocks/>
          </p:cNvCxnSpPr>
          <p:nvPr/>
        </p:nvCxnSpPr>
        <p:spPr>
          <a:xfrm rot="10800000">
            <a:off x="4511005" y="6054739"/>
            <a:ext cx="838997" cy="28828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9AD7342E-ED30-40FC-937C-FA2DE17CA71C}"/>
              </a:ext>
            </a:extLst>
          </p:cNvPr>
          <p:cNvSpPr/>
          <p:nvPr/>
        </p:nvSpPr>
        <p:spPr>
          <a:xfrm rot="993089">
            <a:off x="5096238" y="2408241"/>
            <a:ext cx="408342" cy="346456"/>
          </a:xfrm>
          <a:prstGeom prst="ellipse">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44" name="Oval 43">
            <a:extLst>
              <a:ext uri="{FF2B5EF4-FFF2-40B4-BE49-F238E27FC236}">
                <a16:creationId xmlns:a16="http://schemas.microsoft.com/office/drawing/2014/main" id="{85F4EA00-004F-44C6-9A7E-0CAD8FC003F6}"/>
              </a:ext>
            </a:extLst>
          </p:cNvPr>
          <p:cNvSpPr/>
          <p:nvPr/>
        </p:nvSpPr>
        <p:spPr>
          <a:xfrm rot="993089">
            <a:off x="4963542" y="2747103"/>
            <a:ext cx="408342" cy="346456"/>
          </a:xfrm>
          <a:prstGeom prst="ellipse">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45" name="Oval 44">
            <a:extLst>
              <a:ext uri="{FF2B5EF4-FFF2-40B4-BE49-F238E27FC236}">
                <a16:creationId xmlns:a16="http://schemas.microsoft.com/office/drawing/2014/main" id="{321D5C04-3D8C-4954-AE22-5FF5DA3AB280}"/>
              </a:ext>
            </a:extLst>
          </p:cNvPr>
          <p:cNvSpPr/>
          <p:nvPr/>
        </p:nvSpPr>
        <p:spPr>
          <a:xfrm rot="993089">
            <a:off x="4769863" y="5452018"/>
            <a:ext cx="408342" cy="346456"/>
          </a:xfrm>
          <a:prstGeom prst="ellipse">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46" name="Oval 45">
            <a:extLst>
              <a:ext uri="{FF2B5EF4-FFF2-40B4-BE49-F238E27FC236}">
                <a16:creationId xmlns:a16="http://schemas.microsoft.com/office/drawing/2014/main" id="{F2071A74-48ED-465E-B7DC-043FF9386A3E}"/>
              </a:ext>
            </a:extLst>
          </p:cNvPr>
          <p:cNvSpPr/>
          <p:nvPr/>
        </p:nvSpPr>
        <p:spPr>
          <a:xfrm rot="993089">
            <a:off x="4052658" y="5814822"/>
            <a:ext cx="408342" cy="346456"/>
          </a:xfrm>
          <a:prstGeom prst="ellipse">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cxnSp>
        <p:nvCxnSpPr>
          <p:cNvPr id="50" name="Straight Arrow Connector 49">
            <a:extLst>
              <a:ext uri="{FF2B5EF4-FFF2-40B4-BE49-F238E27FC236}">
                <a16:creationId xmlns:a16="http://schemas.microsoft.com/office/drawing/2014/main" id="{0BA2EAC5-4A57-432F-9CEA-5975BC56DD4B}"/>
              </a:ext>
            </a:extLst>
          </p:cNvPr>
          <p:cNvCxnSpPr>
            <a:cxnSpLocks/>
          </p:cNvCxnSpPr>
          <p:nvPr/>
        </p:nvCxnSpPr>
        <p:spPr>
          <a:xfrm flipH="1" flipV="1">
            <a:off x="4792138" y="4099847"/>
            <a:ext cx="1318966" cy="93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94DDEE3A-F8FA-417B-8D20-7738E64899E1}"/>
              </a:ext>
            </a:extLst>
          </p:cNvPr>
          <p:cNvSpPr/>
          <p:nvPr/>
        </p:nvSpPr>
        <p:spPr>
          <a:xfrm>
            <a:off x="6076799" y="4113214"/>
            <a:ext cx="2708425" cy="667990"/>
          </a:xfrm>
          <a:prstGeom prst="roundRect">
            <a:avLst>
              <a:gd name="adj" fmla="val 7622"/>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dirty="0">
                <a:solidFill>
                  <a:schemeClr val="tx1"/>
                </a:solidFill>
                <a:latin typeface="Century Gothic" pitchFamily="34" charset="0"/>
              </a:rPr>
              <a:t>Just under a third of organisations say a reason to create live-to-digital is to push artistic boundaries </a:t>
            </a:r>
          </a:p>
        </p:txBody>
      </p:sp>
      <p:sp>
        <p:nvSpPr>
          <p:cNvPr id="31" name="Text Placeholder 5">
            <a:extLst>
              <a:ext uri="{FF2B5EF4-FFF2-40B4-BE49-F238E27FC236}">
                <a16:creationId xmlns:a16="http://schemas.microsoft.com/office/drawing/2014/main" id="{20F991F1-6BF1-4012-AF05-A81FE9BD2DE0}"/>
              </a:ext>
            </a:extLst>
          </p:cNvPr>
          <p:cNvSpPr txBox="1">
            <a:spLocks/>
          </p:cNvSpPr>
          <p:nvPr/>
        </p:nvSpPr>
        <p:spPr>
          <a:xfrm>
            <a:off x="358775" y="6532149"/>
            <a:ext cx="8425226" cy="332840"/>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Source: B2B survey conducted by MTM. Q6: What are the main reasons why you produce live-to-digital content? Q7: And which was the </a:t>
            </a:r>
            <a:r>
              <a:rPr lang="en-GB" sz="800" u="sng" dirty="0"/>
              <a:t>main</a:t>
            </a:r>
            <a:r>
              <a:rPr lang="en-GB" sz="800" dirty="0"/>
              <a:t> reason you decided to produce live-to-digital content?</a:t>
            </a:r>
            <a:r>
              <a:rPr lang="en-GB" sz="800" i="1" dirty="0"/>
              <a:t> Base: Organisations who have produced live-to-digital content in 2016/2017 (n=138) </a:t>
            </a:r>
            <a:endParaRPr lang="en-GB" sz="800" dirty="0"/>
          </a:p>
        </p:txBody>
      </p:sp>
      <p:cxnSp>
        <p:nvCxnSpPr>
          <p:cNvPr id="33" name="Connector: Elbow 32">
            <a:extLst>
              <a:ext uri="{FF2B5EF4-FFF2-40B4-BE49-F238E27FC236}">
                <a16:creationId xmlns:a16="http://schemas.microsoft.com/office/drawing/2014/main" id="{BE4E67D0-7A65-44A8-A1CF-F24F0242B7C4}"/>
              </a:ext>
            </a:extLst>
          </p:cNvPr>
          <p:cNvCxnSpPr>
            <a:cxnSpLocks/>
          </p:cNvCxnSpPr>
          <p:nvPr/>
        </p:nvCxnSpPr>
        <p:spPr>
          <a:xfrm rot="10800000">
            <a:off x="5348039" y="4385106"/>
            <a:ext cx="630270" cy="77489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F75BF39E-11EC-41FE-BBA0-CB692B8A1CFE}"/>
              </a:ext>
            </a:extLst>
          </p:cNvPr>
          <p:cNvCxnSpPr>
            <a:cxnSpLocks/>
          </p:cNvCxnSpPr>
          <p:nvPr/>
        </p:nvCxnSpPr>
        <p:spPr>
          <a:xfrm rot="10800000" flipV="1">
            <a:off x="5216875" y="5246233"/>
            <a:ext cx="761434" cy="386142"/>
          </a:xfrm>
          <a:prstGeom prst="bentConnector3">
            <a:avLst>
              <a:gd name="adj1" fmla="val 4249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70A93402-E0CB-4016-A1BD-8D99241097EF}"/>
              </a:ext>
            </a:extLst>
          </p:cNvPr>
          <p:cNvCxnSpPr>
            <a:cxnSpLocks/>
          </p:cNvCxnSpPr>
          <p:nvPr/>
        </p:nvCxnSpPr>
        <p:spPr>
          <a:xfrm rot="10800000" flipV="1">
            <a:off x="5503442" y="3412368"/>
            <a:ext cx="526917" cy="386142"/>
          </a:xfrm>
          <a:prstGeom prst="bentConnector3">
            <a:avLst>
              <a:gd name="adj1" fmla="val 4249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0FDA16FD-74E1-4615-A1D8-8130BED8FF3F}"/>
              </a:ext>
            </a:extLst>
          </p:cNvPr>
          <p:cNvCxnSpPr>
            <a:cxnSpLocks/>
          </p:cNvCxnSpPr>
          <p:nvPr/>
        </p:nvCxnSpPr>
        <p:spPr>
          <a:xfrm rot="10800000">
            <a:off x="5532786" y="2506982"/>
            <a:ext cx="496381" cy="20023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74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85E12-559B-4DD0-A195-A26ED3394B6C}"/>
              </a:ext>
            </a:extLst>
          </p:cNvPr>
          <p:cNvSpPr>
            <a:spLocks noGrp="1"/>
          </p:cNvSpPr>
          <p:nvPr>
            <p:ph type="title"/>
          </p:nvPr>
        </p:nvSpPr>
        <p:spPr/>
        <p:txBody>
          <a:bodyPr/>
          <a:lstStyle/>
          <a:p>
            <a:r>
              <a:rPr lang="en-GB" dirty="0"/>
              <a:t>Arts organisations strive to create live-to-digital which is distinct from and enhances the ‘real-world’ experience </a:t>
            </a:r>
          </a:p>
        </p:txBody>
      </p:sp>
      <p:sp>
        <p:nvSpPr>
          <p:cNvPr id="4" name="Text Placeholder 3">
            <a:extLst>
              <a:ext uri="{FF2B5EF4-FFF2-40B4-BE49-F238E27FC236}">
                <a16:creationId xmlns:a16="http://schemas.microsoft.com/office/drawing/2014/main" id="{9CECA479-728F-4A79-93C7-68FB187D0BF0}"/>
              </a:ext>
            </a:extLst>
          </p:cNvPr>
          <p:cNvSpPr>
            <a:spLocks noGrp="1"/>
          </p:cNvSpPr>
          <p:nvPr>
            <p:ph type="body" sz="quarter" idx="11"/>
          </p:nvPr>
        </p:nvSpPr>
        <p:spPr>
          <a:xfrm>
            <a:off x="386925" y="1651715"/>
            <a:ext cx="4104050" cy="4105275"/>
          </a:xfrm>
        </p:spPr>
        <p:txBody>
          <a:bodyPr/>
          <a:lstStyle/>
          <a:p>
            <a:r>
              <a:rPr lang="en-GB" sz="1100" dirty="0">
                <a:solidFill>
                  <a:schemeClr val="tx1"/>
                </a:solidFill>
              </a:rPr>
              <a:t>Many organisations </a:t>
            </a:r>
            <a:r>
              <a:rPr lang="en-GB" sz="1100" dirty="0"/>
              <a:t>we spoke to during our expert interviews saw live-to-digital as distinct and valuable from the ‘real-world’ experience, not just a replication </a:t>
            </a:r>
          </a:p>
          <a:p>
            <a:r>
              <a:rPr lang="en-GB" sz="1100" dirty="0"/>
              <a:t>Across artforms, organisations were preoccupied with creating digital experiences which offered clear ‘added value’</a:t>
            </a:r>
          </a:p>
          <a:p>
            <a:r>
              <a:rPr lang="en-GB" sz="1100" dirty="0"/>
              <a:t>In the visual arts and museums for instance, this consisted of Facebook Live gallery tours in which the works you see are further illuminated by expert commentary (something you rarely get when attending the ‘real-world’ event) e.g. a </a:t>
            </a:r>
            <a:r>
              <a:rPr lang="en-GB" sz="1100" dirty="0">
                <a:hlinkClick r:id="rId2"/>
              </a:rPr>
              <a:t>tour of Tate Britain’s JMW Turner collection</a:t>
            </a:r>
            <a:r>
              <a:rPr lang="en-GB" sz="1100" dirty="0"/>
              <a:t> with an expert</a:t>
            </a:r>
          </a:p>
          <a:p>
            <a:r>
              <a:rPr lang="en-GB" sz="1100" dirty="0"/>
              <a:t>For opera and dance live streamed in cinemas, this was about getting better and more varied views of the performers than you could hope to achieve attending the venue in person, or a presenter interviewing the artists or composers in the intermission e.g. </a:t>
            </a:r>
            <a:r>
              <a:rPr lang="en-GB" sz="1100" dirty="0">
                <a:hlinkClick r:id="rId3"/>
              </a:rPr>
              <a:t>the Royal Opera House’s </a:t>
            </a:r>
            <a:r>
              <a:rPr lang="en-GB" sz="1100" i="1" dirty="0">
                <a:hlinkClick r:id="rId3"/>
              </a:rPr>
              <a:t>Rigoletto</a:t>
            </a:r>
            <a:r>
              <a:rPr lang="en-GB" sz="1100" dirty="0">
                <a:hlinkClick r:id="rId3"/>
              </a:rPr>
              <a:t> </a:t>
            </a:r>
            <a:endParaRPr lang="en-GB" sz="1100" dirty="0"/>
          </a:p>
          <a:p>
            <a:r>
              <a:rPr lang="en-GB" sz="1100" dirty="0"/>
              <a:t>Considerable reference was also made to the potential interactive aspect of live-to-digital; whether that’s viewers influencing the outcome of an artwork directly as was the case of </a:t>
            </a:r>
            <a:r>
              <a:rPr lang="en-GB" sz="1100" i="1" dirty="0">
                <a:hlinkClick r:id="rId4"/>
              </a:rPr>
              <a:t>Touch My Soul </a:t>
            </a:r>
            <a:r>
              <a:rPr lang="en-GB" sz="1100" dirty="0"/>
              <a:t>or commenting on a </a:t>
            </a:r>
            <a:r>
              <a:rPr lang="en-GB" sz="1100" dirty="0">
                <a:hlinkClick r:id="rId5"/>
              </a:rPr>
              <a:t>Ballet </a:t>
            </a:r>
            <a:r>
              <a:rPr lang="en-GB" sz="1100" dirty="0" err="1">
                <a:hlinkClick r:id="rId5"/>
              </a:rPr>
              <a:t>Boyz</a:t>
            </a:r>
            <a:r>
              <a:rPr lang="en-GB" sz="1100" dirty="0">
                <a:hlinkClick r:id="rId5"/>
              </a:rPr>
              <a:t> </a:t>
            </a:r>
            <a:r>
              <a:rPr lang="en-GB" sz="1100" dirty="0" err="1">
                <a:hlinkClick r:id="rId5"/>
              </a:rPr>
              <a:t>reahearsal</a:t>
            </a:r>
            <a:r>
              <a:rPr lang="en-GB" sz="1100" dirty="0">
                <a:hlinkClick r:id="rId5"/>
              </a:rPr>
              <a:t> </a:t>
            </a:r>
            <a:r>
              <a:rPr lang="en-GB" sz="1100" dirty="0"/>
              <a:t>on YouTube Live</a:t>
            </a:r>
            <a:endParaRPr lang="en-GB" dirty="0"/>
          </a:p>
          <a:p>
            <a:endParaRPr lang="en-GB" dirty="0"/>
          </a:p>
        </p:txBody>
      </p:sp>
      <p:sp>
        <p:nvSpPr>
          <p:cNvPr id="6" name="Text Placeholder 5">
            <a:extLst>
              <a:ext uri="{FF2B5EF4-FFF2-40B4-BE49-F238E27FC236}">
                <a16:creationId xmlns:a16="http://schemas.microsoft.com/office/drawing/2014/main" id="{B4625E39-6400-457C-A990-905BFA7D38E6}"/>
              </a:ext>
            </a:extLst>
          </p:cNvPr>
          <p:cNvSpPr>
            <a:spLocks noGrp="1"/>
          </p:cNvSpPr>
          <p:nvPr>
            <p:ph type="body" sz="quarter" idx="13"/>
          </p:nvPr>
        </p:nvSpPr>
        <p:spPr/>
        <p:txBody>
          <a:bodyPr/>
          <a:lstStyle/>
          <a:p>
            <a:endParaRPr lang="en-GB" dirty="0"/>
          </a:p>
        </p:txBody>
      </p:sp>
      <p:sp>
        <p:nvSpPr>
          <p:cNvPr id="8" name="Rounded Rectangle 7">
            <a:extLst>
              <a:ext uri="{FF2B5EF4-FFF2-40B4-BE49-F238E27FC236}">
                <a16:creationId xmlns:a16="http://schemas.microsoft.com/office/drawing/2014/main" id="{A4A9EDF5-EDF3-4D49-BF7F-D3E876A26893}"/>
              </a:ext>
            </a:extLst>
          </p:cNvPr>
          <p:cNvSpPr/>
          <p:nvPr/>
        </p:nvSpPr>
        <p:spPr>
          <a:xfrm>
            <a:off x="4679950" y="1616560"/>
            <a:ext cx="4105275" cy="4758138"/>
          </a:xfrm>
          <a:prstGeom prst="roundRect">
            <a:avLst>
              <a:gd name="adj" fmla="val 4810"/>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pSp>
        <p:nvGrpSpPr>
          <p:cNvPr id="9" name="Group 8">
            <a:extLst>
              <a:ext uri="{FF2B5EF4-FFF2-40B4-BE49-F238E27FC236}">
                <a16:creationId xmlns:a16="http://schemas.microsoft.com/office/drawing/2014/main" id="{59F81737-9614-49B0-BCD4-53CA52CBCAE9}"/>
              </a:ext>
            </a:extLst>
          </p:cNvPr>
          <p:cNvGrpSpPr/>
          <p:nvPr/>
        </p:nvGrpSpPr>
        <p:grpSpPr>
          <a:xfrm>
            <a:off x="4826528" y="5300390"/>
            <a:ext cx="3802888" cy="934033"/>
            <a:chOff x="4822072" y="2876783"/>
            <a:chExt cx="3802888" cy="934033"/>
          </a:xfrm>
        </p:grpSpPr>
        <p:pic>
          <p:nvPicPr>
            <p:cNvPr id="10" name="Content Placeholder 7">
              <a:extLst>
                <a:ext uri="{FF2B5EF4-FFF2-40B4-BE49-F238E27FC236}">
                  <a16:creationId xmlns:a16="http://schemas.microsoft.com/office/drawing/2014/main" id="{B2FE64FB-3448-4B46-90B6-536EE5592A32}"/>
                </a:ext>
              </a:extLst>
            </p:cNvPr>
            <p:cNvPicPr>
              <a:picLocks noChangeAspect="1"/>
            </p:cNvPicPr>
            <p:nvPr/>
          </p:nvPicPr>
          <p:blipFill>
            <a:blip r:embed="rId6"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22072" y="2961453"/>
              <a:ext cx="455905" cy="376489"/>
            </a:xfrm>
            <a:prstGeom prst="rect">
              <a:avLst/>
            </a:prstGeom>
            <a:noFill/>
            <a:ln w="9525">
              <a:noFill/>
              <a:miter lim="800000"/>
              <a:headEnd/>
              <a:tailEnd/>
            </a:ln>
          </p:spPr>
        </p:pic>
        <p:sp>
          <p:nvSpPr>
            <p:cNvPr id="11" name="TextBox 10">
              <a:extLst>
                <a:ext uri="{FF2B5EF4-FFF2-40B4-BE49-F238E27FC236}">
                  <a16:creationId xmlns:a16="http://schemas.microsoft.com/office/drawing/2014/main" id="{D9C6F483-99F7-4C3A-9352-74B5F921E984}"/>
                </a:ext>
              </a:extLst>
            </p:cNvPr>
            <p:cNvSpPr txBox="1"/>
            <p:nvPr/>
          </p:nvSpPr>
          <p:spPr>
            <a:xfrm>
              <a:off x="5456611" y="2876783"/>
              <a:ext cx="3168349" cy="934033"/>
            </a:xfrm>
            <a:prstGeom prst="rect">
              <a:avLst/>
            </a:prstGeom>
            <a:noFill/>
          </p:spPr>
          <p:txBody>
            <a:bodyPr wrap="square" lIns="18000" tIns="18000" rIns="18000" bIns="18000" rtlCol="0">
              <a:spAutoFit/>
            </a:bodyPr>
            <a:lstStyle/>
            <a:p>
              <a:pPr>
                <a:spcAft>
                  <a:spcPts val="400"/>
                </a:spcAft>
              </a:pPr>
              <a:r>
                <a:rPr lang="en-GB" sz="1100" dirty="0">
                  <a:latin typeface="+mj-lt"/>
                </a:rPr>
                <a:t>A live-to-digital experience may have many components – you might have at the heart of it a performance and then a social media campaign </a:t>
              </a:r>
            </a:p>
            <a:p>
              <a:pPr>
                <a:spcAft>
                  <a:spcPts val="400"/>
                </a:spcAft>
              </a:pPr>
              <a:r>
                <a:rPr lang="en-GB" sz="1100" dirty="0">
                  <a:latin typeface="+mj-lt"/>
                </a:rPr>
                <a:t>	                 </a:t>
              </a:r>
              <a:r>
                <a:rPr lang="en-GB" sz="1000" dirty="0">
                  <a:latin typeface="+mj-lt"/>
                </a:rPr>
                <a:t>- Broadcaster </a:t>
              </a:r>
            </a:p>
          </p:txBody>
        </p:sp>
      </p:grpSp>
      <p:grpSp>
        <p:nvGrpSpPr>
          <p:cNvPr id="7" name="Group 6">
            <a:extLst>
              <a:ext uri="{FF2B5EF4-FFF2-40B4-BE49-F238E27FC236}">
                <a16:creationId xmlns:a16="http://schemas.microsoft.com/office/drawing/2014/main" id="{A851CEB1-0EFB-4152-AE9C-67F9726EF179}"/>
              </a:ext>
            </a:extLst>
          </p:cNvPr>
          <p:cNvGrpSpPr/>
          <p:nvPr/>
        </p:nvGrpSpPr>
        <p:grpSpPr>
          <a:xfrm>
            <a:off x="4813989" y="1665489"/>
            <a:ext cx="3802888" cy="1272587"/>
            <a:chOff x="4813989" y="1665489"/>
            <a:chExt cx="3802888" cy="1272587"/>
          </a:xfrm>
        </p:grpSpPr>
        <p:pic>
          <p:nvPicPr>
            <p:cNvPr id="16" name="Content Placeholder 7">
              <a:extLst>
                <a:ext uri="{FF2B5EF4-FFF2-40B4-BE49-F238E27FC236}">
                  <a16:creationId xmlns:a16="http://schemas.microsoft.com/office/drawing/2014/main" id="{320D7EA7-0DD2-4CCB-8AC7-62BDEB5DF15B}"/>
                </a:ext>
              </a:extLst>
            </p:cNvPr>
            <p:cNvPicPr>
              <a:picLocks noChangeAspect="1"/>
            </p:cNvPicPr>
            <p:nvPr/>
          </p:nvPicPr>
          <p:blipFill>
            <a:blip r:embed="rId6"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13989" y="1750159"/>
              <a:ext cx="455905" cy="376489"/>
            </a:xfrm>
            <a:prstGeom prst="rect">
              <a:avLst/>
            </a:prstGeom>
            <a:noFill/>
            <a:ln w="9525">
              <a:noFill/>
              <a:miter lim="800000"/>
              <a:headEnd/>
              <a:tailEnd/>
            </a:ln>
          </p:spPr>
        </p:pic>
        <p:sp>
          <p:nvSpPr>
            <p:cNvPr id="17" name="TextBox 16">
              <a:extLst>
                <a:ext uri="{FF2B5EF4-FFF2-40B4-BE49-F238E27FC236}">
                  <a16:creationId xmlns:a16="http://schemas.microsoft.com/office/drawing/2014/main" id="{572C6251-FB33-438C-96DA-2D29BF85AF2F}"/>
                </a:ext>
              </a:extLst>
            </p:cNvPr>
            <p:cNvSpPr txBox="1"/>
            <p:nvPr/>
          </p:nvSpPr>
          <p:spPr>
            <a:xfrm>
              <a:off x="5448528" y="1665489"/>
              <a:ext cx="3168349" cy="1272587"/>
            </a:xfrm>
            <a:prstGeom prst="rect">
              <a:avLst/>
            </a:prstGeom>
            <a:noFill/>
          </p:spPr>
          <p:txBody>
            <a:bodyPr wrap="square" lIns="18000" tIns="18000" rIns="18000" bIns="18000" rtlCol="0">
              <a:spAutoFit/>
            </a:bodyPr>
            <a:lstStyle/>
            <a:p>
              <a:pPr>
                <a:spcAft>
                  <a:spcPts val="400"/>
                </a:spcAft>
              </a:pPr>
              <a:r>
                <a:rPr lang="en-GB" sz="1100" dirty="0">
                  <a:latin typeface="+mj-lt"/>
                </a:rPr>
                <a:t>The museum is brought alive when it is explained to you. When you go around a museum yourself there’s so much you have to fill in, whereas when a curator explains it in a piece of live-to-digital it really enhances the experience </a:t>
              </a:r>
            </a:p>
            <a:p>
              <a:pPr>
                <a:spcAft>
                  <a:spcPts val="400"/>
                </a:spcAft>
              </a:pPr>
              <a:r>
                <a:rPr lang="en-GB" sz="1100" dirty="0">
                  <a:latin typeface="+mj-lt"/>
                </a:rPr>
                <a:t>	                 </a:t>
              </a:r>
              <a:r>
                <a:rPr lang="en-GB" sz="1000" dirty="0">
                  <a:latin typeface="+mj-lt"/>
                </a:rPr>
                <a:t>- Museum</a:t>
              </a:r>
            </a:p>
          </p:txBody>
        </p:sp>
      </p:grpSp>
      <p:grpSp>
        <p:nvGrpSpPr>
          <p:cNvPr id="5" name="Group 4">
            <a:extLst>
              <a:ext uri="{FF2B5EF4-FFF2-40B4-BE49-F238E27FC236}">
                <a16:creationId xmlns:a16="http://schemas.microsoft.com/office/drawing/2014/main" id="{5DFC51E9-4272-4044-9B22-4ADC0CFAB230}"/>
              </a:ext>
            </a:extLst>
          </p:cNvPr>
          <p:cNvGrpSpPr/>
          <p:nvPr/>
        </p:nvGrpSpPr>
        <p:grpSpPr>
          <a:xfrm>
            <a:off x="4813989" y="3582496"/>
            <a:ext cx="3802888" cy="934033"/>
            <a:chOff x="4813989" y="3542084"/>
            <a:chExt cx="3802888" cy="934033"/>
          </a:xfrm>
        </p:grpSpPr>
        <p:pic>
          <p:nvPicPr>
            <p:cNvPr id="18" name="Content Placeholder 7">
              <a:extLst>
                <a:ext uri="{FF2B5EF4-FFF2-40B4-BE49-F238E27FC236}">
                  <a16:creationId xmlns:a16="http://schemas.microsoft.com/office/drawing/2014/main" id="{A0B2991A-1A00-466D-8C9C-7FA1E28DDA15}"/>
                </a:ext>
              </a:extLst>
            </p:cNvPr>
            <p:cNvPicPr>
              <a:picLocks noChangeAspect="1"/>
            </p:cNvPicPr>
            <p:nvPr/>
          </p:nvPicPr>
          <p:blipFill>
            <a:blip r:embed="rId6"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13989" y="3626754"/>
              <a:ext cx="455905" cy="376489"/>
            </a:xfrm>
            <a:prstGeom prst="rect">
              <a:avLst/>
            </a:prstGeom>
            <a:noFill/>
            <a:ln w="9525">
              <a:noFill/>
              <a:miter lim="800000"/>
              <a:headEnd/>
              <a:tailEnd/>
            </a:ln>
          </p:spPr>
        </p:pic>
        <p:sp>
          <p:nvSpPr>
            <p:cNvPr id="19" name="TextBox 18">
              <a:extLst>
                <a:ext uri="{FF2B5EF4-FFF2-40B4-BE49-F238E27FC236}">
                  <a16:creationId xmlns:a16="http://schemas.microsoft.com/office/drawing/2014/main" id="{018BCD8C-A161-475D-9D3B-AF490E484E35}"/>
                </a:ext>
              </a:extLst>
            </p:cNvPr>
            <p:cNvSpPr txBox="1"/>
            <p:nvPr/>
          </p:nvSpPr>
          <p:spPr>
            <a:xfrm>
              <a:off x="5448528" y="3542084"/>
              <a:ext cx="3168349" cy="934033"/>
            </a:xfrm>
            <a:prstGeom prst="rect">
              <a:avLst/>
            </a:prstGeom>
            <a:noFill/>
          </p:spPr>
          <p:txBody>
            <a:bodyPr wrap="square" lIns="18000" tIns="18000" rIns="18000" bIns="18000" rtlCol="0">
              <a:spAutoFit/>
            </a:bodyPr>
            <a:lstStyle/>
            <a:p>
              <a:pPr>
                <a:spcAft>
                  <a:spcPts val="400"/>
                </a:spcAft>
              </a:pPr>
              <a:r>
                <a:rPr lang="en-GB" sz="1100" dirty="0">
                  <a:latin typeface="+mj-lt"/>
                </a:rPr>
                <a:t>There’s a whole load of added value stuff we do with the event cinema performances, from live presenters in the venue to interspersing the performance with interviews </a:t>
              </a:r>
            </a:p>
            <a:p>
              <a:pPr>
                <a:spcAft>
                  <a:spcPts val="400"/>
                </a:spcAft>
              </a:pPr>
              <a:r>
                <a:rPr lang="en-GB" sz="1100" dirty="0">
                  <a:latin typeface="+mj-lt"/>
                </a:rPr>
                <a:t>	                 </a:t>
              </a:r>
              <a:r>
                <a:rPr lang="en-GB" sz="1000" dirty="0">
                  <a:latin typeface="+mj-lt"/>
                </a:rPr>
                <a:t>- Dance organisation</a:t>
              </a:r>
            </a:p>
          </p:txBody>
        </p:sp>
      </p:grpSp>
      <p:sp>
        <p:nvSpPr>
          <p:cNvPr id="21" name="Text Placeholder 2">
            <a:extLst>
              <a:ext uri="{FF2B5EF4-FFF2-40B4-BE49-F238E27FC236}">
                <a16:creationId xmlns:a16="http://schemas.microsoft.com/office/drawing/2014/main" id="{6D25278B-9AB5-4DA0-834F-FE4EF012D6A3}"/>
              </a:ext>
            </a:extLst>
          </p:cNvPr>
          <p:cNvSpPr txBox="1">
            <a:spLocks/>
          </p:cNvSpPr>
          <p:nvPr/>
        </p:nvSpPr>
        <p:spPr>
          <a:xfrm>
            <a:off x="358775" y="0"/>
            <a:ext cx="3430952" cy="289424"/>
          </a:xfrm>
          <a:prstGeom prst="rect">
            <a:avLst/>
          </a:prstGeom>
        </p:spPr>
        <p:txBody>
          <a:bodyPr anchor="b"/>
          <a:lstStyle>
            <a:lvl1pPr marL="0" indent="0" algn="l" rtl="0" eaLnBrk="1" fontAlgn="base" hangingPunct="1">
              <a:spcBef>
                <a:spcPts val="800"/>
              </a:spcBef>
              <a:spcAft>
                <a:spcPts val="800"/>
              </a:spcAft>
              <a:buFont typeface="Arial" charset="0"/>
              <a:buNone/>
              <a:defRPr lang="en-US" sz="1000" kern="120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t>Why live-to-digital? And how successful has it been?</a:t>
            </a:r>
            <a:endParaRPr lang="en-GB" dirty="0"/>
          </a:p>
        </p:txBody>
      </p:sp>
    </p:spTree>
    <p:extLst>
      <p:ext uri="{BB962C8B-B14F-4D97-AF65-F5344CB8AC3E}">
        <p14:creationId xmlns:p14="http://schemas.microsoft.com/office/powerpoint/2010/main" val="1887129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1B8CB79-AC01-4DBB-AAC6-6FEFD3C09BCD}"/>
              </a:ext>
            </a:extLst>
          </p:cNvPr>
          <p:cNvSpPr txBox="1"/>
          <p:nvPr/>
        </p:nvSpPr>
        <p:spPr>
          <a:xfrm>
            <a:off x="389289" y="2959053"/>
            <a:ext cx="8550173" cy="3898947"/>
          </a:xfrm>
          <a:prstGeom prst="rect">
            <a:avLst/>
          </a:prstGeom>
          <a:noFill/>
        </p:spPr>
        <p:txBody>
          <a:bodyPr wrap="square" lIns="18000" tIns="18000" rIns="18000" bIns="18000" rtlCol="0">
            <a:spAutoFit/>
          </a:bodyPr>
          <a:lstStyle/>
          <a:p>
            <a:pPr marL="171450" indent="-171450">
              <a:spcAft>
                <a:spcPts val="600"/>
              </a:spcAft>
              <a:buFont typeface="Arial" panose="020B0604020202020204" pitchFamily="34" charset="0"/>
              <a:buChar char="•"/>
            </a:pPr>
            <a:r>
              <a:rPr lang="en-GB" sz="1100" b="1" dirty="0">
                <a:solidFill>
                  <a:schemeClr val="accent1"/>
                </a:solidFill>
                <a:latin typeface="+mj-lt"/>
              </a:rPr>
              <a:t>Live-to-digital production is more developed in the performing arts than in the non-performing arts, including museums</a:t>
            </a:r>
            <a:r>
              <a:rPr lang="en-GB" sz="1100" b="1" dirty="0">
                <a:latin typeface="+mj-lt"/>
              </a:rPr>
              <a:t>: </a:t>
            </a:r>
            <a:r>
              <a:rPr lang="en-GB" sz="1100" dirty="0">
                <a:latin typeface="+mj-lt"/>
              </a:rPr>
              <a:t> 58% of the organisations we surveyed who had not produced live-to-digital were non-performing arts. Music, dance and opera organisations have a ready-made performance which naturally lends itself to video or audio capture, whereas museums, galleries and literature organisations have to work harder to translate their often static ‘real world’ offer into a dynamic live-to-digital experience. </a:t>
            </a:r>
          </a:p>
          <a:p>
            <a:pPr marL="171450" indent="-171450">
              <a:spcAft>
                <a:spcPts val="600"/>
              </a:spcAft>
              <a:buFont typeface="Arial" panose="020B0604020202020204" pitchFamily="34" charset="0"/>
              <a:buChar char="•"/>
            </a:pPr>
            <a:r>
              <a:rPr lang="en-GB" sz="1100" b="1" dirty="0">
                <a:solidFill>
                  <a:schemeClr val="accent1"/>
                </a:solidFill>
                <a:latin typeface="+mj-lt"/>
              </a:rPr>
              <a:t>Music, dance and opera organisations tend to engage in more regular and large-scale live-to-digital output than the non-performing arts: </a:t>
            </a:r>
            <a:r>
              <a:rPr lang="en-GB" sz="1100" dirty="0">
                <a:latin typeface="+mj-lt"/>
              </a:rPr>
              <a:t>large-scale live-to-digital is well established for the bigger opera, dance and music organisations e.g. The Royal Opera House and Glyndebourne, who use a variety of channels including cinema, TV and online to distribute complete dance and opera performances. In the commercial music realm live-to-digital is widespread with the major festivals regularly live-streaming performances online. </a:t>
            </a:r>
          </a:p>
          <a:p>
            <a:pPr marL="171450" indent="-171450">
              <a:spcAft>
                <a:spcPts val="600"/>
              </a:spcAft>
              <a:buFont typeface="Arial" panose="020B0604020202020204" pitchFamily="34" charset="0"/>
              <a:buChar char="•"/>
            </a:pPr>
            <a:r>
              <a:rPr lang="en-GB" sz="1100" b="1" dirty="0">
                <a:solidFill>
                  <a:schemeClr val="accent1"/>
                </a:solidFill>
                <a:latin typeface="+mj-lt"/>
              </a:rPr>
              <a:t>Just over a quarter of organisations surveyed claim live-to-digital is a core part of their output: </a:t>
            </a:r>
            <a:r>
              <a:rPr lang="en-GB" sz="1100" dirty="0">
                <a:latin typeface="+mj-lt"/>
              </a:rPr>
              <a:t>6% said ‘everything we do has a live-to-digital element to some degree’ and a further 20% said ‘we incorporate live-to-digital into the majority of our work’. Of the organisations surveyed who undertook live-to-digital in 2016/17, the vast majority are producing video forms of the medium (93%), though a  small percentage are experimenting with 360-degree video (10%) and virtual and augmented reality (5% and 3% respectively).</a:t>
            </a:r>
          </a:p>
          <a:p>
            <a:pPr marL="171450" indent="-171450">
              <a:spcAft>
                <a:spcPts val="600"/>
              </a:spcAft>
              <a:buFont typeface="Arial" panose="020B0604020202020204" pitchFamily="34" charset="0"/>
              <a:buChar char="•"/>
            </a:pPr>
            <a:r>
              <a:rPr lang="en-GB" sz="1100" b="1" dirty="0">
                <a:solidFill>
                  <a:schemeClr val="accent1"/>
                </a:solidFill>
                <a:latin typeface="+mj-lt"/>
              </a:rPr>
              <a:t>Online is by far the most common method of distribution, followed by showings in physical venues and then TV: </a:t>
            </a:r>
            <a:r>
              <a:rPr lang="en-GB" sz="1100" dirty="0">
                <a:latin typeface="+mj-lt"/>
              </a:rPr>
              <a:t>96% of the organisations surveyed who undertook live-to-digital in 2016/17 used online platforms to distribute. </a:t>
            </a:r>
          </a:p>
          <a:p>
            <a:pPr marL="171450" indent="-171450">
              <a:spcAft>
                <a:spcPts val="600"/>
              </a:spcAft>
              <a:buFont typeface="Arial" panose="020B0604020202020204" pitchFamily="34" charset="0"/>
              <a:buChar char="•"/>
            </a:pPr>
            <a:r>
              <a:rPr lang="en-GB" sz="1100" b="1" dirty="0">
                <a:solidFill>
                  <a:schemeClr val="accent1"/>
                </a:solidFill>
                <a:latin typeface="+mj-lt"/>
              </a:rPr>
              <a:t>Easy to use online platforms like Facebook and YouTube offer a low-risk, low-cost means of arts organisations undertaking live-to-digital: </a:t>
            </a:r>
            <a:r>
              <a:rPr lang="en-GB" sz="1100" dirty="0">
                <a:latin typeface="+mj-lt"/>
              </a:rPr>
              <a:t>the launch of YouTube, YouTube Live and then Facebook Live all coincided with an uplift in live-to-digital production. These accessible platforms combined with relatively inexpensive recording technology is allowing museums and galleries as well as performing arts companies to engage in live-to-digital, through exhibition tours and events. </a:t>
            </a:r>
          </a:p>
        </p:txBody>
      </p:sp>
      <p:sp>
        <p:nvSpPr>
          <p:cNvPr id="2" name="Title 1">
            <a:extLst>
              <a:ext uri="{FF2B5EF4-FFF2-40B4-BE49-F238E27FC236}">
                <a16:creationId xmlns:a16="http://schemas.microsoft.com/office/drawing/2014/main" id="{D3BEEA8A-4924-450B-843B-4E478981EF82}"/>
              </a:ext>
            </a:extLst>
          </p:cNvPr>
          <p:cNvSpPr>
            <a:spLocks noGrp="1"/>
          </p:cNvSpPr>
          <p:nvPr>
            <p:ph type="title"/>
          </p:nvPr>
        </p:nvSpPr>
        <p:spPr/>
        <p:txBody>
          <a:bodyPr/>
          <a:lstStyle/>
          <a:p>
            <a:r>
              <a:rPr lang="en-GB" b="1" dirty="0">
                <a:solidFill>
                  <a:schemeClr val="accent1"/>
                </a:solidFill>
              </a:rPr>
              <a:t>Executive summary</a:t>
            </a:r>
            <a:endParaRPr lang="en-GB" b="1" i="1" dirty="0"/>
          </a:p>
        </p:txBody>
      </p:sp>
      <p:sp>
        <p:nvSpPr>
          <p:cNvPr id="3" name="Text Placeholder 2">
            <a:extLst>
              <a:ext uri="{FF2B5EF4-FFF2-40B4-BE49-F238E27FC236}">
                <a16:creationId xmlns:a16="http://schemas.microsoft.com/office/drawing/2014/main" id="{731264CD-63D4-4A3F-825E-0C628764A27F}"/>
              </a:ext>
            </a:extLst>
          </p:cNvPr>
          <p:cNvSpPr>
            <a:spLocks noGrp="1"/>
          </p:cNvSpPr>
          <p:nvPr>
            <p:ph type="body" sz="quarter" idx="12"/>
          </p:nvPr>
        </p:nvSpPr>
        <p:spPr/>
        <p:txBody>
          <a:bodyPr/>
          <a:lstStyle/>
          <a:p>
            <a:r>
              <a:rPr lang="en-GB" dirty="0"/>
              <a:t>Executive summary </a:t>
            </a:r>
          </a:p>
        </p:txBody>
      </p:sp>
      <p:sp>
        <p:nvSpPr>
          <p:cNvPr id="5" name="Rectangle: Rounded Corners 4">
            <a:extLst>
              <a:ext uri="{FF2B5EF4-FFF2-40B4-BE49-F238E27FC236}">
                <a16:creationId xmlns:a16="http://schemas.microsoft.com/office/drawing/2014/main" id="{1C410DD3-6647-4010-A38E-2819DCF3AC97}"/>
              </a:ext>
            </a:extLst>
          </p:cNvPr>
          <p:cNvSpPr/>
          <p:nvPr/>
        </p:nvSpPr>
        <p:spPr>
          <a:xfrm>
            <a:off x="377031" y="1441449"/>
            <a:ext cx="8389937" cy="1037056"/>
          </a:xfrm>
          <a:prstGeom prst="roundRect">
            <a:avLst/>
          </a:prstGeom>
          <a:noFill/>
          <a:ln w="6350">
            <a:solidFill>
              <a:schemeClr val="accent2"/>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just">
              <a:lnSpc>
                <a:spcPts val="1600"/>
              </a:lnSpc>
              <a:spcBef>
                <a:spcPts val="0"/>
              </a:spcBef>
              <a:spcAft>
                <a:spcPts val="0"/>
              </a:spcAft>
            </a:pPr>
            <a:r>
              <a:rPr lang="en-GB" sz="1100" b="1" dirty="0">
                <a:solidFill>
                  <a:schemeClr val="tx1"/>
                </a:solidFill>
                <a:latin typeface="Century Gothic" panose="020B0502020202020204" pitchFamily="34" charset="0"/>
                <a:ea typeface="Times New Roman" panose="02020603050405020304" pitchFamily="18" charset="0"/>
                <a:cs typeface="Times New Roman" panose="02020603050405020304" pitchFamily="18" charset="0"/>
              </a:rPr>
              <a:t>We define live-to-digital arts as a live performance, event or </a:t>
            </a:r>
            <a:r>
              <a:rPr lang="en-GB" sz="1100" b="1" dirty="0">
                <a:solidFill>
                  <a:schemeClr val="tx1"/>
                </a:solidFill>
                <a:latin typeface="Century Gothic" panose="020B0502020202020204" pitchFamily="34" charset="0"/>
                <a:cs typeface="Times New Roman" panose="02020603050405020304" pitchFamily="18" charset="0"/>
              </a:rPr>
              <a:t>experience captured </a:t>
            </a:r>
            <a:r>
              <a:rPr lang="en-GB" sz="1100" b="1" dirty="0">
                <a:solidFill>
                  <a:schemeClr val="tx1"/>
                </a:solidFill>
                <a:latin typeface="Century Gothic" panose="020B0502020202020204" pitchFamily="34" charset="0"/>
                <a:ea typeface="Times New Roman" panose="02020603050405020304" pitchFamily="18" charset="0"/>
                <a:cs typeface="Times New Roman" panose="02020603050405020304" pitchFamily="18" charset="0"/>
              </a:rPr>
              <a:t>and distributed digitally, through television, cinema, or online. The content is recorded live but does not need to be distributed live.</a:t>
            </a:r>
          </a:p>
          <a:p>
            <a:pPr algn="just">
              <a:lnSpc>
                <a:spcPts val="1600"/>
              </a:lnSpc>
              <a:spcBef>
                <a:spcPts val="0"/>
              </a:spcBef>
              <a:spcAft>
                <a:spcPts val="0"/>
              </a:spcAft>
            </a:pPr>
            <a:endParaRPr lang="en-GB" sz="1100" dirty="0">
              <a:solidFill>
                <a:schemeClr val="tx1"/>
              </a:solidFill>
              <a:latin typeface="Century Gothic" panose="020B0502020202020204" pitchFamily="34" charset="0"/>
              <a:ea typeface="Times New Roman" panose="02020603050405020304" pitchFamily="18" charset="0"/>
              <a:cs typeface="Times New Roman" panose="02020603050405020304" pitchFamily="18" charset="0"/>
            </a:endParaRPr>
          </a:p>
          <a:p>
            <a:pPr algn="just">
              <a:lnSpc>
                <a:spcPts val="1600"/>
              </a:lnSpc>
              <a:spcBef>
                <a:spcPts val="0"/>
              </a:spcBef>
              <a:spcAft>
                <a:spcPts val="0"/>
              </a:spcAft>
            </a:pPr>
            <a:r>
              <a:rPr lang="en-GB" sz="1100" dirty="0">
                <a:solidFill>
                  <a:schemeClr val="tx1"/>
                </a:solidFill>
                <a:latin typeface="Century Gothic" panose="020B0502020202020204" pitchFamily="34" charset="0"/>
                <a:ea typeface="Times New Roman" panose="02020603050405020304" pitchFamily="18" charset="0"/>
                <a:cs typeface="Times New Roman" panose="02020603050405020304" pitchFamily="18" charset="0"/>
              </a:rPr>
              <a:t>The findings below relate to organisations </a:t>
            </a:r>
            <a:r>
              <a:rPr lang="en-GB" sz="1100" dirty="0">
                <a:solidFill>
                  <a:schemeClr val="tx1"/>
                </a:solidFill>
                <a:latin typeface="Century Gothic" panose="020B0502020202020204" pitchFamily="34" charset="0"/>
                <a:cs typeface="Times New Roman" panose="02020603050405020304" pitchFamily="18" charset="0"/>
              </a:rPr>
              <a:t>and audiences in England covering opera, music, dance, combined arts, visual arts, museums and literature. Theatre is not included in this study as it was the subject of a </a:t>
            </a:r>
            <a:r>
              <a:rPr lang="en-GB" sz="1100" dirty="0">
                <a:solidFill>
                  <a:srgbClr val="FF0000"/>
                </a:solidFill>
                <a:latin typeface="Century Gothic" panose="020B0502020202020204" pitchFamily="34" charset="0"/>
                <a:ea typeface="Times New Roman" panose="02020603050405020304" pitchFamily="18" charset="0"/>
                <a:cs typeface="Times New Roman" panose="02020603050405020304" pitchFamily="18" charset="0"/>
                <a:hlinkClick r:id="rId2"/>
              </a:rPr>
              <a:t>previous report</a:t>
            </a:r>
            <a:endParaRPr lang="en-GB" sz="1100" dirty="0">
              <a:solidFill>
                <a:srgbClr val="FF0000"/>
              </a:solidFill>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C4D13999-DE98-4661-B012-10B8A221BF5A}"/>
              </a:ext>
            </a:extLst>
          </p:cNvPr>
          <p:cNvSpPr/>
          <p:nvPr/>
        </p:nvSpPr>
        <p:spPr>
          <a:xfrm>
            <a:off x="399512" y="2573108"/>
            <a:ext cx="8355198" cy="299585"/>
          </a:xfrm>
          <a:prstGeom prst="roundRect">
            <a:avLst/>
          </a:prstGeom>
          <a:noFill/>
          <a:ln w="6350">
            <a:solidFill>
              <a:schemeClr val="accent6"/>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just">
              <a:lnSpc>
                <a:spcPts val="1600"/>
              </a:lnSpc>
              <a:spcBef>
                <a:spcPts val="0"/>
              </a:spcBef>
              <a:spcAft>
                <a:spcPts val="0"/>
              </a:spcAft>
            </a:pPr>
            <a:r>
              <a:rPr lang="en-GB" sz="1100" b="1" dirty="0">
                <a:solidFill>
                  <a:schemeClr val="tx1"/>
                </a:solidFill>
                <a:latin typeface="Century Gothic" panose="020B0502020202020204" pitchFamily="34" charset="0"/>
                <a:ea typeface="Times New Roman" panose="02020603050405020304" pitchFamily="18" charset="0"/>
                <a:cs typeface="Times New Roman" panose="02020603050405020304" pitchFamily="18" charset="0"/>
              </a:rPr>
              <a:t>What live-to-digital work is being created and how is it distributed? </a:t>
            </a:r>
          </a:p>
        </p:txBody>
      </p:sp>
    </p:spTree>
    <p:extLst>
      <p:ext uri="{BB962C8B-B14F-4D97-AF65-F5344CB8AC3E}">
        <p14:creationId xmlns:p14="http://schemas.microsoft.com/office/powerpoint/2010/main" val="3598153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43">
            <a:extLst>
              <a:ext uri="{FF2B5EF4-FFF2-40B4-BE49-F238E27FC236}">
                <a16:creationId xmlns:a16="http://schemas.microsoft.com/office/drawing/2014/main" id="{1957526C-EB27-4862-9FD5-8BA8BFA0AB56}"/>
              </a:ext>
            </a:extLst>
          </p:cNvPr>
          <p:cNvSpPr/>
          <p:nvPr/>
        </p:nvSpPr>
        <p:spPr>
          <a:xfrm>
            <a:off x="356639" y="4450022"/>
            <a:ext cx="4084554"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Objectives: </a:t>
            </a:r>
          </a:p>
          <a:p>
            <a:pPr marL="171450" indent="-171450">
              <a:buFont typeface="Arial" panose="020B0604020202020204" pitchFamily="34" charset="0"/>
              <a:buChar char="•"/>
            </a:pPr>
            <a:r>
              <a:rPr lang="en-GB" sz="1100" b="1" dirty="0">
                <a:solidFill>
                  <a:schemeClr val="tx1"/>
                </a:solidFill>
              </a:rPr>
              <a:t>Create an interactive work to reach beyond the gallery</a:t>
            </a:r>
          </a:p>
          <a:p>
            <a:endParaRPr lang="en-GB" sz="1100" b="1" dirty="0">
              <a:solidFill>
                <a:schemeClr val="tx1"/>
              </a:solidFill>
            </a:endParaRPr>
          </a:p>
          <a:p>
            <a:pPr marL="171450" indent="-171450">
              <a:buFont typeface="Arial" panose="020B0604020202020204" pitchFamily="34" charset="0"/>
              <a:buChar char="•"/>
            </a:pPr>
            <a:r>
              <a:rPr lang="en-GB" sz="1100" b="1" dirty="0">
                <a:solidFill>
                  <a:schemeClr val="tx1"/>
                </a:solidFill>
              </a:rPr>
              <a:t>Explore the potential for digital tools to be incorporated into the development of artworks</a:t>
            </a:r>
          </a:p>
          <a:p>
            <a:pPr marL="171450" indent="-171450">
              <a:buFont typeface="Arial" panose="020B0604020202020204" pitchFamily="34" charset="0"/>
              <a:buChar char="•"/>
            </a:pPr>
            <a:endParaRPr lang="en-GB" sz="1100" b="1" dirty="0">
              <a:solidFill>
                <a:schemeClr val="tx1"/>
              </a:solidFill>
            </a:endParaRPr>
          </a:p>
          <a:p>
            <a:pPr marL="171450" indent="-171450">
              <a:buFont typeface="Arial" panose="020B0604020202020204" pitchFamily="34" charset="0"/>
              <a:buChar char="•"/>
            </a:pPr>
            <a:r>
              <a:rPr lang="en-GB" sz="1100" b="1" dirty="0">
                <a:solidFill>
                  <a:schemeClr val="tx1"/>
                </a:solidFill>
              </a:rPr>
              <a:t>Appeal to a younger audience: </a:t>
            </a:r>
            <a:r>
              <a:rPr lang="en-GB" sz="1100" dirty="0">
                <a:solidFill>
                  <a:schemeClr val="tx1"/>
                </a:solidFill>
              </a:rPr>
              <a:t>to design a project that would particularly attract a younger demographic </a:t>
            </a:r>
          </a:p>
          <a:p>
            <a:endParaRPr lang="en-GB" sz="1100" dirty="0">
              <a:solidFill>
                <a:schemeClr val="tx1"/>
              </a:solidFill>
            </a:endParaRPr>
          </a:p>
          <a:p>
            <a:pPr marL="171450" indent="-171450">
              <a:buFont typeface="Arial" panose="020B0604020202020204" pitchFamily="34" charset="0"/>
              <a:buChar char="•"/>
            </a:pPr>
            <a:r>
              <a:rPr lang="en-GB" sz="1100" b="1" dirty="0">
                <a:solidFill>
                  <a:schemeClr val="tx1"/>
                </a:solidFill>
              </a:rPr>
              <a:t>Address the theme of identity in social media</a:t>
            </a:r>
            <a:r>
              <a:rPr lang="en-GB" sz="1100" dirty="0">
                <a:solidFill>
                  <a:schemeClr val="tx1"/>
                </a:solidFill>
              </a:rPr>
              <a:t>: the project was designed to discuss the ability to have an authentic moment on social media.</a:t>
            </a: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endParaRPr lang="en-GB" sz="1400" b="1" dirty="0">
              <a:solidFill>
                <a:srgbClr val="FF0000"/>
              </a:solidFill>
              <a:latin typeface="Century Gothic" pitchFamily="34" charset="0"/>
            </a:endParaRPr>
          </a:p>
        </p:txBody>
      </p:sp>
      <p:sp>
        <p:nvSpPr>
          <p:cNvPr id="45" name="Rounded Rectangle 43">
            <a:extLst>
              <a:ext uri="{FF2B5EF4-FFF2-40B4-BE49-F238E27FC236}">
                <a16:creationId xmlns:a16="http://schemas.microsoft.com/office/drawing/2014/main" id="{DDBEA8D1-3729-401D-9126-88E24E4B19BC}"/>
              </a:ext>
            </a:extLst>
          </p:cNvPr>
          <p:cNvSpPr/>
          <p:nvPr/>
        </p:nvSpPr>
        <p:spPr>
          <a:xfrm>
            <a:off x="358776" y="3715280"/>
            <a:ext cx="4068762"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GB" sz="1400" b="1" dirty="0">
              <a:solidFill>
                <a:srgbClr val="FF0000"/>
              </a:solidFill>
              <a:latin typeface="Century Gothic" pitchFamily="34" charset="0"/>
            </a:endParaRPr>
          </a:p>
        </p:txBody>
      </p:sp>
      <p:sp>
        <p:nvSpPr>
          <p:cNvPr id="5" name="Text Placeholder 4"/>
          <p:cNvSpPr>
            <a:spLocks noGrp="1"/>
          </p:cNvSpPr>
          <p:nvPr>
            <p:ph type="body" sz="quarter" idx="12"/>
          </p:nvPr>
        </p:nvSpPr>
        <p:spPr/>
        <p:txBody>
          <a:bodyPr/>
          <a:lstStyle/>
          <a:p>
            <a:r>
              <a:rPr lang="en-GB" dirty="0"/>
              <a:t>Case Study</a:t>
            </a:r>
          </a:p>
        </p:txBody>
      </p:sp>
      <p:sp>
        <p:nvSpPr>
          <p:cNvPr id="44" name="Rounded Rectangle 43"/>
          <p:cNvSpPr/>
          <p:nvPr/>
        </p:nvSpPr>
        <p:spPr>
          <a:xfrm>
            <a:off x="356639" y="2120774"/>
            <a:ext cx="4123143" cy="2132793"/>
          </a:xfrm>
          <a:prstGeom prst="roundRect">
            <a:avLst/>
          </a:prstGeom>
          <a:solidFill>
            <a:schemeClr val="bg2"/>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Project context:  </a:t>
            </a:r>
            <a:endParaRPr lang="en-GB" sz="1100" b="1" dirty="0">
              <a:solidFill>
                <a:schemeClr val="tx1"/>
              </a:solidFill>
            </a:endParaRPr>
          </a:p>
          <a:p>
            <a:r>
              <a:rPr lang="en-GB" sz="1100" dirty="0">
                <a:solidFill>
                  <a:schemeClr val="tx1"/>
                </a:solidFill>
              </a:rPr>
              <a:t>As part of FACT’s 2015 exhibition </a:t>
            </a:r>
            <a:r>
              <a:rPr lang="en-GB" sz="1100" i="1" dirty="0">
                <a:solidFill>
                  <a:schemeClr val="tx1"/>
                </a:solidFill>
              </a:rPr>
              <a:t>Follow, </a:t>
            </a:r>
            <a:r>
              <a:rPr lang="en-GB" sz="1100" dirty="0">
                <a:solidFill>
                  <a:schemeClr val="tx1"/>
                </a:solidFill>
              </a:rPr>
              <a:t>the artist collective </a:t>
            </a:r>
            <a:r>
              <a:rPr lang="en-GB" sz="1100" i="1" dirty="0">
                <a:solidFill>
                  <a:schemeClr val="tx1"/>
                </a:solidFill>
              </a:rPr>
              <a:t>LABEOUF, RÖNKKÖ &amp; TURNER </a:t>
            </a:r>
            <a:r>
              <a:rPr lang="en-GB" sz="1100" dirty="0">
                <a:solidFill>
                  <a:schemeClr val="tx1"/>
                </a:solidFill>
              </a:rPr>
              <a:t>undertook a piece of performance art in which they live-streamed themselves answering phone calls as callers attempted to ‘touch their souls’ over a period of 3 days. The artists continuously updated a Google Doc with the conversations they had with callers.</a:t>
            </a:r>
          </a:p>
          <a:p>
            <a:r>
              <a:rPr lang="en-GB" sz="1100" dirty="0">
                <a:solidFill>
                  <a:schemeClr val="tx1"/>
                </a:solidFill>
              </a:rPr>
              <a:t>The project culminated in LaBeouf getting a quote a caller had provided – “You.Now.Wow.” tattooed on his body. </a:t>
            </a:r>
          </a:p>
        </p:txBody>
      </p:sp>
      <p:sp>
        <p:nvSpPr>
          <p:cNvPr id="8" name="Rectangle: Rounded Corners 7">
            <a:extLst>
              <a:ext uri="{FF2B5EF4-FFF2-40B4-BE49-F238E27FC236}">
                <a16:creationId xmlns:a16="http://schemas.microsoft.com/office/drawing/2014/main" id="{5D049CF8-4F82-49FA-AF56-43EEDF6A9FFC}"/>
              </a:ext>
            </a:extLst>
          </p:cNvPr>
          <p:cNvSpPr/>
          <p:nvPr/>
        </p:nvSpPr>
        <p:spPr>
          <a:xfrm>
            <a:off x="372373" y="1450797"/>
            <a:ext cx="4091677" cy="616409"/>
          </a:xfrm>
          <a:prstGeom prst="roundRect">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i="1" dirty="0">
                <a:solidFill>
                  <a:schemeClr val="tx1"/>
                </a:solidFill>
              </a:rPr>
              <a:t>FACT (Foundation for Art and Creative Technology) is a media arts centre based in Liverpool, offering a unique programme of exhibitions, film and participant-led art projects</a:t>
            </a:r>
          </a:p>
        </p:txBody>
      </p:sp>
      <p:sp>
        <p:nvSpPr>
          <p:cNvPr id="57" name="Title 1">
            <a:extLst>
              <a:ext uri="{FF2B5EF4-FFF2-40B4-BE49-F238E27FC236}">
                <a16:creationId xmlns:a16="http://schemas.microsoft.com/office/drawing/2014/main" id="{C33A9BF8-3DA6-4E32-81F1-7700E8AD420B}"/>
              </a:ext>
            </a:extLst>
          </p:cNvPr>
          <p:cNvSpPr>
            <a:spLocks noGrp="1"/>
          </p:cNvSpPr>
          <p:nvPr>
            <p:ph type="title"/>
          </p:nvPr>
        </p:nvSpPr>
        <p:spPr>
          <a:xfrm>
            <a:off x="360000" y="514975"/>
            <a:ext cx="8425225" cy="936000"/>
          </a:xfrm>
        </p:spPr>
        <p:txBody>
          <a:bodyPr/>
          <a:lstStyle/>
          <a:p>
            <a:r>
              <a:rPr lang="en-GB" b="1" dirty="0">
                <a:solidFill>
                  <a:schemeClr val="accent1"/>
                </a:solidFill>
              </a:rPr>
              <a:t>Combined arts case study</a:t>
            </a:r>
            <a:r>
              <a:rPr lang="en-GB" dirty="0">
                <a:solidFill>
                  <a:schemeClr val="accent1"/>
                </a:solidFill>
              </a:rPr>
              <a:t>: </a:t>
            </a:r>
            <a:r>
              <a:rPr lang="en-GB" dirty="0"/>
              <a:t>FACT – </a:t>
            </a:r>
            <a:r>
              <a:rPr lang="en-GB" i="1" dirty="0"/>
              <a:t>Touch My Soul (2015)</a:t>
            </a:r>
            <a:endParaRPr lang="en-GB" dirty="0"/>
          </a:p>
        </p:txBody>
      </p:sp>
      <p:sp>
        <p:nvSpPr>
          <p:cNvPr id="12" name="Rectangle 11">
            <a:extLst>
              <a:ext uri="{FF2B5EF4-FFF2-40B4-BE49-F238E27FC236}">
                <a16:creationId xmlns:a16="http://schemas.microsoft.com/office/drawing/2014/main" id="{4192798E-0E96-474E-A0B6-9010D8A9D989}"/>
              </a:ext>
            </a:extLst>
          </p:cNvPr>
          <p:cNvSpPr/>
          <p:nvPr/>
        </p:nvSpPr>
        <p:spPr>
          <a:xfrm>
            <a:off x="4761373" y="5850137"/>
            <a:ext cx="785793" cy="261610"/>
          </a:xfrm>
          <a:prstGeom prst="rect">
            <a:avLst/>
          </a:prstGeom>
        </p:spPr>
        <p:txBody>
          <a:bodyPr wrap="none">
            <a:spAutoFit/>
          </a:bodyPr>
          <a:lstStyle/>
          <a:p>
            <a:r>
              <a:rPr lang="en-GB" sz="1100" b="1" dirty="0">
                <a:latin typeface="+mn-lt"/>
              </a:rPr>
              <a:t>Key stats</a:t>
            </a:r>
            <a:endParaRPr lang="en-GB" sz="1100" dirty="0">
              <a:latin typeface="+mn-lt"/>
            </a:endParaRPr>
          </a:p>
        </p:txBody>
      </p:sp>
      <p:cxnSp>
        <p:nvCxnSpPr>
          <p:cNvPr id="65" name="Straight Connector 64">
            <a:extLst>
              <a:ext uri="{FF2B5EF4-FFF2-40B4-BE49-F238E27FC236}">
                <a16:creationId xmlns:a16="http://schemas.microsoft.com/office/drawing/2014/main" id="{C0E1A1D6-1D70-4BAD-992F-38BE6B689942}"/>
              </a:ext>
            </a:extLst>
          </p:cNvPr>
          <p:cNvCxnSpPr>
            <a:cxnSpLocks/>
          </p:cNvCxnSpPr>
          <p:nvPr/>
        </p:nvCxnSpPr>
        <p:spPr>
          <a:xfrm>
            <a:off x="395288" y="4396452"/>
            <a:ext cx="8389937" cy="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a:extLst>
              <a:ext uri="{FF2B5EF4-FFF2-40B4-BE49-F238E27FC236}">
                <a16:creationId xmlns:a16="http://schemas.microsoft.com/office/drawing/2014/main" id="{427CA910-51E1-4ACB-8359-37978C994903}"/>
              </a:ext>
            </a:extLst>
          </p:cNvPr>
          <p:cNvCxnSpPr>
            <a:cxnSpLocks/>
          </p:cNvCxnSpPr>
          <p:nvPr/>
        </p:nvCxnSpPr>
        <p:spPr>
          <a:xfrm flipH="1">
            <a:off x="4572000" y="1221615"/>
            <a:ext cx="2" cy="546387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42" name="Rectangle: Rounded Corners 41">
            <a:extLst>
              <a:ext uri="{FF2B5EF4-FFF2-40B4-BE49-F238E27FC236}">
                <a16:creationId xmlns:a16="http://schemas.microsoft.com/office/drawing/2014/main" id="{7E6DA488-3419-4729-A921-7C70C4091201}"/>
              </a:ext>
            </a:extLst>
          </p:cNvPr>
          <p:cNvSpPr/>
          <p:nvPr/>
        </p:nvSpPr>
        <p:spPr>
          <a:xfrm>
            <a:off x="4757556" y="6087705"/>
            <a:ext cx="4076617" cy="657601"/>
          </a:xfrm>
          <a:prstGeom prst="roundRect">
            <a:avLst/>
          </a:prstGeom>
          <a:solidFill>
            <a:schemeClr val="accent1">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61" name="Rounded Rectangle 43">
            <a:extLst>
              <a:ext uri="{FF2B5EF4-FFF2-40B4-BE49-F238E27FC236}">
                <a16:creationId xmlns:a16="http://schemas.microsoft.com/office/drawing/2014/main" id="{175A0357-7C19-43FD-B825-13FDEB2B772D}"/>
              </a:ext>
            </a:extLst>
          </p:cNvPr>
          <p:cNvSpPr/>
          <p:nvPr/>
        </p:nvSpPr>
        <p:spPr>
          <a:xfrm>
            <a:off x="4702809" y="4432762"/>
            <a:ext cx="4084554"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Impact:</a:t>
            </a:r>
          </a:p>
          <a:p>
            <a:pPr marL="171450" indent="-171450">
              <a:buFont typeface="Arial" panose="020B0604020202020204" pitchFamily="34" charset="0"/>
              <a:buChar char="•"/>
            </a:pPr>
            <a:r>
              <a:rPr lang="en-GB" sz="1100" dirty="0">
                <a:solidFill>
                  <a:schemeClr val="tx1"/>
                </a:solidFill>
              </a:rPr>
              <a:t>FACT were pleased with the very large number of unique hits achieved by the live-stream </a:t>
            </a:r>
          </a:p>
          <a:p>
            <a:pPr marL="171450" indent="-171450">
              <a:buFont typeface="Arial" panose="020B0604020202020204" pitchFamily="34" charset="0"/>
              <a:buChar char="•"/>
            </a:pPr>
            <a:r>
              <a:rPr lang="en-GB" sz="1100" dirty="0">
                <a:solidFill>
                  <a:schemeClr val="tx1"/>
                </a:solidFill>
              </a:rPr>
              <a:t>The performance succeeded in reaching a younger audience, who not only viewed the performance, but also engaged with the rest of the gallery as well </a:t>
            </a:r>
          </a:p>
          <a:p>
            <a:pPr marL="171450" indent="-171450">
              <a:buFont typeface="Arial" panose="020B0604020202020204" pitchFamily="34" charset="0"/>
              <a:buChar char="•"/>
            </a:pPr>
            <a:r>
              <a:rPr lang="en-GB" sz="1100" dirty="0">
                <a:solidFill>
                  <a:schemeClr val="tx1"/>
                </a:solidFill>
              </a:rPr>
              <a:t>They found that this particular exhibition increased awareness of FACT and its work </a:t>
            </a: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endParaRPr lang="en-GB" sz="1400" b="1" dirty="0">
              <a:solidFill>
                <a:srgbClr val="FF0000"/>
              </a:solidFill>
              <a:latin typeface="Century Gothic" pitchFamily="34" charset="0"/>
            </a:endParaRPr>
          </a:p>
        </p:txBody>
      </p:sp>
      <p:sp>
        <p:nvSpPr>
          <p:cNvPr id="27" name="Rounded Rectangle 32">
            <a:extLst>
              <a:ext uri="{FF2B5EF4-FFF2-40B4-BE49-F238E27FC236}">
                <a16:creationId xmlns:a16="http://schemas.microsoft.com/office/drawing/2014/main" id="{2C9AD7EC-6BFA-497F-81D5-3AFFD8DC489F}"/>
              </a:ext>
            </a:extLst>
          </p:cNvPr>
          <p:cNvSpPr/>
          <p:nvPr/>
        </p:nvSpPr>
        <p:spPr>
          <a:xfrm>
            <a:off x="4746719" y="3212356"/>
            <a:ext cx="4198869" cy="1130528"/>
          </a:xfrm>
          <a:prstGeom prst="roundRect">
            <a:avLst/>
          </a:prstGeom>
          <a:solidFill>
            <a:schemeClr val="accent6">
              <a:lumMod val="20000"/>
              <a:lumOff val="80000"/>
            </a:schemeClr>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pic>
        <p:nvPicPr>
          <p:cNvPr id="28" name="Content Placeholder 7">
            <a:extLst>
              <a:ext uri="{FF2B5EF4-FFF2-40B4-BE49-F238E27FC236}">
                <a16:creationId xmlns:a16="http://schemas.microsoft.com/office/drawing/2014/main" id="{64224955-F6B6-4C8C-85DA-68A04A046E05}"/>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49791" y="3302234"/>
            <a:ext cx="455905" cy="350443"/>
          </a:xfrm>
          <a:prstGeom prst="rect">
            <a:avLst/>
          </a:prstGeom>
          <a:noFill/>
          <a:ln w="9525">
            <a:noFill/>
            <a:miter lim="800000"/>
            <a:headEnd/>
            <a:tailEnd/>
          </a:ln>
        </p:spPr>
      </p:pic>
      <p:pic>
        <p:nvPicPr>
          <p:cNvPr id="37" name="Picture 36">
            <a:extLst>
              <a:ext uri="{FF2B5EF4-FFF2-40B4-BE49-F238E27FC236}">
                <a16:creationId xmlns:a16="http://schemas.microsoft.com/office/drawing/2014/main" id="{62B8DD06-3EF8-4438-A68F-6C7FA9AEFB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7612"/>
          <a:stretch/>
        </p:blipFill>
        <p:spPr>
          <a:xfrm>
            <a:off x="4852971" y="6145749"/>
            <a:ext cx="652572" cy="407131"/>
          </a:xfrm>
          <a:prstGeom prst="rect">
            <a:avLst/>
          </a:prstGeom>
        </p:spPr>
      </p:pic>
      <p:sp>
        <p:nvSpPr>
          <p:cNvPr id="39" name="TextBox 38"/>
          <p:cNvSpPr txBox="1"/>
          <p:nvPr/>
        </p:nvSpPr>
        <p:spPr>
          <a:xfrm>
            <a:off x="5532628" y="6115679"/>
            <a:ext cx="652572" cy="451850"/>
          </a:xfrm>
          <a:prstGeom prst="rect">
            <a:avLst/>
          </a:prstGeom>
          <a:noFill/>
        </p:spPr>
        <p:txBody>
          <a:bodyPr wrap="square" lIns="18000" tIns="18000" rIns="18000" bIns="18000" rtlCol="0">
            <a:spAutoFit/>
          </a:bodyPr>
          <a:lstStyle/>
          <a:p>
            <a:r>
              <a:rPr lang="en-GB" sz="900" dirty="0">
                <a:latin typeface="+mj-lt"/>
              </a:rPr>
              <a:t>271,000 live stream views</a:t>
            </a:r>
          </a:p>
        </p:txBody>
      </p:sp>
      <p:grpSp>
        <p:nvGrpSpPr>
          <p:cNvPr id="41" name="Group 40">
            <a:extLst>
              <a:ext uri="{FF2B5EF4-FFF2-40B4-BE49-F238E27FC236}">
                <a16:creationId xmlns:a16="http://schemas.microsoft.com/office/drawing/2014/main" id="{91822CC4-40D5-4D2A-B339-05E8043AABB8}"/>
              </a:ext>
            </a:extLst>
          </p:cNvPr>
          <p:cNvGrpSpPr/>
          <p:nvPr/>
        </p:nvGrpSpPr>
        <p:grpSpPr>
          <a:xfrm>
            <a:off x="7004531" y="6140600"/>
            <a:ext cx="537440" cy="540505"/>
            <a:chOff x="1949037" y="4460335"/>
            <a:chExt cx="2169803" cy="2182177"/>
          </a:xfrm>
        </p:grpSpPr>
        <p:pic>
          <p:nvPicPr>
            <p:cNvPr id="46" name="Picture 45">
              <a:extLst>
                <a:ext uri="{FF2B5EF4-FFF2-40B4-BE49-F238E27FC236}">
                  <a16:creationId xmlns:a16="http://schemas.microsoft.com/office/drawing/2014/main" id="{1629336D-E88B-406B-B668-8EFCBEB23F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34" b="12626"/>
            <a:stretch/>
          </p:blipFill>
          <p:spPr>
            <a:xfrm>
              <a:off x="3024187" y="4501197"/>
              <a:ext cx="1094653" cy="2141315"/>
            </a:xfrm>
            <a:prstGeom prst="rect">
              <a:avLst/>
            </a:prstGeom>
          </p:spPr>
        </p:pic>
        <p:pic>
          <p:nvPicPr>
            <p:cNvPr id="47" name="Picture 46">
              <a:extLst>
                <a:ext uri="{FF2B5EF4-FFF2-40B4-BE49-F238E27FC236}">
                  <a16:creationId xmlns:a16="http://schemas.microsoft.com/office/drawing/2014/main" id="{4F903507-296D-4F88-A313-FFAC883FDA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642" b="12626"/>
            <a:stretch/>
          </p:blipFill>
          <p:spPr>
            <a:xfrm>
              <a:off x="1949037" y="4460335"/>
              <a:ext cx="1111608" cy="2141315"/>
            </a:xfrm>
            <a:prstGeom prst="rect">
              <a:avLst/>
            </a:prstGeom>
          </p:spPr>
        </p:pic>
      </p:grpSp>
      <p:sp>
        <p:nvSpPr>
          <p:cNvPr id="49" name="TextBox 48">
            <a:extLst>
              <a:ext uri="{FF2B5EF4-FFF2-40B4-BE49-F238E27FC236}">
                <a16:creationId xmlns:a16="http://schemas.microsoft.com/office/drawing/2014/main" id="{BE34B94C-D906-4835-92E2-B6BC14C68959}"/>
              </a:ext>
            </a:extLst>
          </p:cNvPr>
          <p:cNvSpPr txBox="1"/>
          <p:nvPr/>
        </p:nvSpPr>
        <p:spPr>
          <a:xfrm>
            <a:off x="7616156" y="6179867"/>
            <a:ext cx="652572" cy="451850"/>
          </a:xfrm>
          <a:prstGeom prst="rect">
            <a:avLst/>
          </a:prstGeom>
          <a:noFill/>
        </p:spPr>
        <p:txBody>
          <a:bodyPr wrap="square" lIns="18000" tIns="18000" rIns="18000" bIns="18000" rtlCol="0">
            <a:spAutoFit/>
          </a:bodyPr>
          <a:lstStyle/>
          <a:p>
            <a:r>
              <a:rPr lang="en-GB" sz="900" dirty="0">
                <a:latin typeface="+mj-lt"/>
              </a:rPr>
              <a:t>3,129 people in the gallery</a:t>
            </a:r>
          </a:p>
        </p:txBody>
      </p:sp>
      <p:pic>
        <p:nvPicPr>
          <p:cNvPr id="25" name="Picture 2" descr="Image result for touch my soul shia labeouf">
            <a:extLst>
              <a:ext uri="{FF2B5EF4-FFF2-40B4-BE49-F238E27FC236}">
                <a16:creationId xmlns:a16="http://schemas.microsoft.com/office/drawing/2014/main" id="{9396FD20-D5D1-4A29-9F16-4AA36D1D88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217"/>
          <a:stretch/>
        </p:blipFill>
        <p:spPr bwMode="auto">
          <a:xfrm>
            <a:off x="5464754" y="1337247"/>
            <a:ext cx="2682287" cy="1672941"/>
          </a:xfrm>
          <a:prstGeom prst="roundRect">
            <a:avLst/>
          </a:prstGeom>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1A9210E-00FA-4560-B807-7A3654272C98}"/>
              </a:ext>
            </a:extLst>
          </p:cNvPr>
          <p:cNvSpPr txBox="1"/>
          <p:nvPr/>
        </p:nvSpPr>
        <p:spPr>
          <a:xfrm>
            <a:off x="5408768" y="3249695"/>
            <a:ext cx="3431741" cy="1103310"/>
          </a:xfrm>
          <a:prstGeom prst="rect">
            <a:avLst/>
          </a:prstGeom>
          <a:noFill/>
        </p:spPr>
        <p:txBody>
          <a:bodyPr wrap="square" lIns="18000" tIns="18000" rIns="18000" bIns="18000" rtlCol="0">
            <a:spAutoFit/>
          </a:bodyPr>
          <a:lstStyle/>
          <a:p>
            <a:pPr>
              <a:spcAft>
                <a:spcPts val="400"/>
              </a:spcAft>
            </a:pPr>
            <a:r>
              <a:rPr lang="en-GB" sz="1100" b="1" dirty="0">
                <a:solidFill>
                  <a:schemeClr val="accent1"/>
                </a:solidFill>
                <a:latin typeface="+mj-lt"/>
              </a:rPr>
              <a:t>We massively surpassed expectations </a:t>
            </a:r>
            <a:r>
              <a:rPr lang="en-GB" sz="1100" dirty="0">
                <a:latin typeface="+mj-lt"/>
              </a:rPr>
              <a:t>with the number of people tuning in and conversations people were having about the project. There were a large number of younger people who engaged</a:t>
            </a:r>
          </a:p>
          <a:p>
            <a:pPr algn="r">
              <a:spcAft>
                <a:spcPts val="400"/>
              </a:spcAft>
            </a:pPr>
            <a:r>
              <a:rPr lang="en-GB" sz="1100" dirty="0">
                <a:latin typeface="+mj-lt"/>
              </a:rPr>
              <a:t>- Lesley Taker, Producer/Curator at FACT</a:t>
            </a:r>
          </a:p>
        </p:txBody>
      </p:sp>
      <p:sp>
        <p:nvSpPr>
          <p:cNvPr id="2" name="TextBox 1">
            <a:extLst>
              <a:ext uri="{FF2B5EF4-FFF2-40B4-BE49-F238E27FC236}">
                <a16:creationId xmlns:a16="http://schemas.microsoft.com/office/drawing/2014/main" id="{518E74A5-0BD9-40E6-B24C-4A0296B288FD}"/>
              </a:ext>
            </a:extLst>
          </p:cNvPr>
          <p:cNvSpPr txBox="1"/>
          <p:nvPr/>
        </p:nvSpPr>
        <p:spPr>
          <a:xfrm>
            <a:off x="5505543" y="3005886"/>
            <a:ext cx="2548316" cy="190240"/>
          </a:xfrm>
          <a:prstGeom prst="rect">
            <a:avLst/>
          </a:prstGeom>
          <a:noFill/>
        </p:spPr>
        <p:txBody>
          <a:bodyPr wrap="square" lIns="18000" tIns="18000" rIns="18000" bIns="18000" rtlCol="0">
            <a:spAutoFit/>
          </a:bodyPr>
          <a:lstStyle/>
          <a:p>
            <a:r>
              <a:rPr lang="en-GB" sz="1000" dirty="0">
                <a:latin typeface="+mj-lt"/>
              </a:rPr>
              <a:t>Image by Brian Slater, courtesy of FACT</a:t>
            </a:r>
          </a:p>
        </p:txBody>
      </p:sp>
    </p:spTree>
    <p:extLst>
      <p:ext uri="{BB962C8B-B14F-4D97-AF65-F5344CB8AC3E}">
        <p14:creationId xmlns:p14="http://schemas.microsoft.com/office/powerpoint/2010/main" val="3142652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358776" y="5270906"/>
            <a:ext cx="4210816" cy="1221291"/>
          </a:xfrm>
          <a:prstGeom prst="rect">
            <a:avLst/>
          </a:prstGeom>
          <a:noFill/>
        </p:spPr>
        <p:txBody>
          <a:bodyPr wrap="square" lIns="18000" tIns="18000" rIns="18000" bIns="18000" rtlCol="0">
            <a:spAutoFit/>
          </a:bodyPr>
          <a:lstStyle/>
          <a:p>
            <a:r>
              <a:rPr lang="en-GB" sz="1100" b="1" dirty="0">
                <a:solidFill>
                  <a:schemeClr val="accent1"/>
                </a:solidFill>
                <a:latin typeface="+mj-lt"/>
              </a:rPr>
              <a:t>Marketing: </a:t>
            </a:r>
            <a:r>
              <a:rPr lang="en-GB" sz="1100" dirty="0">
                <a:latin typeface="+mj-lt"/>
              </a:rPr>
              <a:t>A Twitter hashtag (#touchmysoul) was used to promote the event on social media as well as to engage audiences. </a:t>
            </a:r>
          </a:p>
          <a:p>
            <a:endParaRPr lang="en-GB" sz="1100" dirty="0">
              <a:latin typeface="+mj-lt"/>
            </a:endParaRPr>
          </a:p>
          <a:p>
            <a:r>
              <a:rPr lang="en-GB" sz="1100" dirty="0">
                <a:latin typeface="+mj-lt"/>
              </a:rPr>
              <a:t>On the morning of the press opening of the performance a press statement with a single photograph was sent to FACT’s contacts including critics and art publications. </a:t>
            </a:r>
          </a:p>
        </p:txBody>
      </p:sp>
      <p:sp>
        <p:nvSpPr>
          <p:cNvPr id="45" name="Rounded Rectangle 43">
            <a:extLst>
              <a:ext uri="{FF2B5EF4-FFF2-40B4-BE49-F238E27FC236}">
                <a16:creationId xmlns:a16="http://schemas.microsoft.com/office/drawing/2014/main" id="{DDBEA8D1-3729-401D-9126-88E24E4B19BC}"/>
              </a:ext>
            </a:extLst>
          </p:cNvPr>
          <p:cNvSpPr/>
          <p:nvPr/>
        </p:nvSpPr>
        <p:spPr>
          <a:xfrm>
            <a:off x="358776" y="3715280"/>
            <a:ext cx="4068762"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GB" sz="1400" b="1" dirty="0">
              <a:solidFill>
                <a:srgbClr val="FF0000"/>
              </a:solidFill>
              <a:latin typeface="Century Gothic" pitchFamily="34" charset="0"/>
            </a:endParaRPr>
          </a:p>
        </p:txBody>
      </p:sp>
      <p:sp>
        <p:nvSpPr>
          <p:cNvPr id="5" name="Text Placeholder 4"/>
          <p:cNvSpPr>
            <a:spLocks noGrp="1"/>
          </p:cNvSpPr>
          <p:nvPr>
            <p:ph type="body" sz="quarter" idx="12"/>
          </p:nvPr>
        </p:nvSpPr>
        <p:spPr/>
        <p:txBody>
          <a:bodyPr/>
          <a:lstStyle/>
          <a:p>
            <a:r>
              <a:rPr lang="en-GB" dirty="0"/>
              <a:t>Case Study</a:t>
            </a:r>
          </a:p>
        </p:txBody>
      </p:sp>
      <p:sp>
        <p:nvSpPr>
          <p:cNvPr id="20" name="TextBox 19"/>
          <p:cNvSpPr txBox="1"/>
          <p:nvPr/>
        </p:nvSpPr>
        <p:spPr>
          <a:xfrm>
            <a:off x="380739" y="4436782"/>
            <a:ext cx="4149339" cy="374906"/>
          </a:xfrm>
          <a:prstGeom prst="rect">
            <a:avLst/>
          </a:prstGeom>
          <a:noFill/>
        </p:spPr>
        <p:txBody>
          <a:bodyPr wrap="square" lIns="18000" tIns="18000" rIns="18000" bIns="18000" rtlCol="0">
            <a:spAutoFit/>
          </a:bodyPr>
          <a:lstStyle/>
          <a:p>
            <a:r>
              <a:rPr lang="en-GB" sz="1100" b="1" dirty="0">
                <a:solidFill>
                  <a:schemeClr val="accent1"/>
                </a:solidFill>
                <a:latin typeface="+mj-lt"/>
              </a:rPr>
              <a:t>Distribution channels:</a:t>
            </a:r>
          </a:p>
          <a:p>
            <a:endParaRPr lang="en-GB" sz="1100" b="1" dirty="0">
              <a:solidFill>
                <a:schemeClr val="accent1"/>
              </a:solidFill>
              <a:latin typeface="+mj-lt"/>
            </a:endParaRPr>
          </a:p>
        </p:txBody>
      </p:sp>
      <p:sp>
        <p:nvSpPr>
          <p:cNvPr id="57" name="Title 1">
            <a:extLst>
              <a:ext uri="{FF2B5EF4-FFF2-40B4-BE49-F238E27FC236}">
                <a16:creationId xmlns:a16="http://schemas.microsoft.com/office/drawing/2014/main" id="{C33A9BF8-3DA6-4E32-81F1-7700E8AD420B}"/>
              </a:ext>
            </a:extLst>
          </p:cNvPr>
          <p:cNvSpPr>
            <a:spLocks noGrp="1"/>
          </p:cNvSpPr>
          <p:nvPr>
            <p:ph type="title"/>
          </p:nvPr>
        </p:nvSpPr>
        <p:spPr>
          <a:xfrm>
            <a:off x="356979" y="504059"/>
            <a:ext cx="8425225" cy="936000"/>
          </a:xfrm>
        </p:spPr>
        <p:txBody>
          <a:bodyPr/>
          <a:lstStyle/>
          <a:p>
            <a:r>
              <a:rPr lang="en-GB" b="1" dirty="0">
                <a:solidFill>
                  <a:schemeClr val="accent1"/>
                </a:solidFill>
              </a:rPr>
              <a:t>Combined arts case study</a:t>
            </a:r>
            <a:r>
              <a:rPr lang="en-GB" dirty="0">
                <a:solidFill>
                  <a:schemeClr val="accent1"/>
                </a:solidFill>
              </a:rPr>
              <a:t>: </a:t>
            </a:r>
            <a:r>
              <a:rPr lang="en-GB" dirty="0"/>
              <a:t>FACT – </a:t>
            </a:r>
            <a:r>
              <a:rPr lang="en-GB" i="1" dirty="0"/>
              <a:t>Touch My Soul (2015)</a:t>
            </a:r>
            <a:endParaRPr lang="en-GB" dirty="0"/>
          </a:p>
        </p:txBody>
      </p:sp>
      <p:cxnSp>
        <p:nvCxnSpPr>
          <p:cNvPr id="65" name="Straight Connector 64">
            <a:extLst>
              <a:ext uri="{FF2B5EF4-FFF2-40B4-BE49-F238E27FC236}">
                <a16:creationId xmlns:a16="http://schemas.microsoft.com/office/drawing/2014/main" id="{C0E1A1D6-1D70-4BAD-992F-38BE6B689942}"/>
              </a:ext>
            </a:extLst>
          </p:cNvPr>
          <p:cNvCxnSpPr>
            <a:cxnSpLocks/>
          </p:cNvCxnSpPr>
          <p:nvPr/>
        </p:nvCxnSpPr>
        <p:spPr>
          <a:xfrm>
            <a:off x="395288" y="4396452"/>
            <a:ext cx="8389937" cy="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a:extLst>
              <a:ext uri="{FF2B5EF4-FFF2-40B4-BE49-F238E27FC236}">
                <a16:creationId xmlns:a16="http://schemas.microsoft.com/office/drawing/2014/main" id="{427CA910-51E1-4ACB-8359-37978C994903}"/>
              </a:ext>
            </a:extLst>
          </p:cNvPr>
          <p:cNvCxnSpPr>
            <a:cxnSpLocks/>
            <a:stCxn id="57" idx="2"/>
          </p:cNvCxnSpPr>
          <p:nvPr/>
        </p:nvCxnSpPr>
        <p:spPr>
          <a:xfrm>
            <a:off x="4569592" y="1440059"/>
            <a:ext cx="9209" cy="5281216"/>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74" name="Rounded Rectangle 32">
            <a:extLst>
              <a:ext uri="{FF2B5EF4-FFF2-40B4-BE49-F238E27FC236}">
                <a16:creationId xmlns:a16="http://schemas.microsoft.com/office/drawing/2014/main" id="{620D703E-5CD4-45CD-AA79-DC90C55E22FC}"/>
              </a:ext>
            </a:extLst>
          </p:cNvPr>
          <p:cNvSpPr/>
          <p:nvPr/>
        </p:nvSpPr>
        <p:spPr>
          <a:xfrm>
            <a:off x="4759488" y="1475676"/>
            <a:ext cx="4054094" cy="2673014"/>
          </a:xfrm>
          <a:prstGeom prst="roundRect">
            <a:avLst/>
          </a:prstGeom>
          <a:solidFill>
            <a:schemeClr val="accent6">
              <a:lumMod val="20000"/>
              <a:lumOff val="80000"/>
            </a:schemeClr>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pic>
        <p:nvPicPr>
          <p:cNvPr id="75" name="Content Placeholder 7">
            <a:extLst>
              <a:ext uri="{FF2B5EF4-FFF2-40B4-BE49-F238E27FC236}">
                <a16:creationId xmlns:a16="http://schemas.microsoft.com/office/drawing/2014/main" id="{A4BC97D7-A6A7-4A58-8A03-5730D876333F}"/>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89321" y="1651747"/>
            <a:ext cx="455905" cy="350443"/>
          </a:xfrm>
          <a:prstGeom prst="rect">
            <a:avLst/>
          </a:prstGeom>
          <a:noFill/>
          <a:ln w="9525">
            <a:noFill/>
            <a:miter lim="800000"/>
            <a:headEnd/>
            <a:tailEnd/>
          </a:ln>
        </p:spPr>
      </p:pic>
      <p:sp>
        <p:nvSpPr>
          <p:cNvPr id="76" name="TextBox 75">
            <a:extLst>
              <a:ext uri="{FF2B5EF4-FFF2-40B4-BE49-F238E27FC236}">
                <a16:creationId xmlns:a16="http://schemas.microsoft.com/office/drawing/2014/main" id="{11A9210E-00FA-4560-B807-7A3654272C98}"/>
              </a:ext>
            </a:extLst>
          </p:cNvPr>
          <p:cNvSpPr txBox="1"/>
          <p:nvPr/>
        </p:nvSpPr>
        <p:spPr>
          <a:xfrm>
            <a:off x="5406791" y="1538520"/>
            <a:ext cx="3125886" cy="1052014"/>
          </a:xfrm>
          <a:prstGeom prst="rect">
            <a:avLst/>
          </a:prstGeom>
          <a:noFill/>
        </p:spPr>
        <p:txBody>
          <a:bodyPr wrap="square" lIns="18000" tIns="18000" rIns="18000" bIns="18000" rtlCol="0">
            <a:spAutoFit/>
          </a:bodyPr>
          <a:lstStyle/>
          <a:p>
            <a:pPr>
              <a:spcAft>
                <a:spcPts val="400"/>
              </a:spcAft>
            </a:pPr>
            <a:r>
              <a:rPr lang="en-GB" sz="1100" dirty="0">
                <a:latin typeface="+mj-lt"/>
              </a:rPr>
              <a:t>We saved all of the videos so they’re still playing on the TMS.net website now and it’s backed up on the collective’s servers </a:t>
            </a:r>
            <a:r>
              <a:rPr lang="en-GB" sz="1100" b="1" dirty="0">
                <a:solidFill>
                  <a:schemeClr val="accent1"/>
                </a:solidFill>
                <a:latin typeface="+mj-lt"/>
              </a:rPr>
              <a:t>so it’s there for them to be able to use if they want to show it as a documentary or as a retrospective exhibition</a:t>
            </a:r>
          </a:p>
        </p:txBody>
      </p:sp>
      <p:sp>
        <p:nvSpPr>
          <p:cNvPr id="77" name="TextBox 76">
            <a:extLst>
              <a:ext uri="{FF2B5EF4-FFF2-40B4-BE49-F238E27FC236}">
                <a16:creationId xmlns:a16="http://schemas.microsoft.com/office/drawing/2014/main" id="{ABE4283D-37E1-46EE-8BAA-691591DF3A0D}"/>
              </a:ext>
            </a:extLst>
          </p:cNvPr>
          <p:cNvSpPr txBox="1"/>
          <p:nvPr/>
        </p:nvSpPr>
        <p:spPr>
          <a:xfrm>
            <a:off x="300391" y="1360827"/>
            <a:ext cx="4268504" cy="2406231"/>
          </a:xfrm>
          <a:prstGeom prst="rect">
            <a:avLst/>
          </a:prstGeom>
          <a:noFill/>
        </p:spPr>
        <p:txBody>
          <a:bodyPr wrap="square" lIns="18000" tIns="18000" rIns="18000" bIns="18000" rtlCol="0">
            <a:spAutoFit/>
          </a:bodyPr>
          <a:lstStyle/>
          <a:p>
            <a:r>
              <a:rPr lang="en-GB" sz="1100" b="1" dirty="0">
                <a:solidFill>
                  <a:schemeClr val="accent1"/>
                </a:solidFill>
                <a:latin typeface="+mj-lt"/>
              </a:rPr>
              <a:t>Planning and partnerships: </a:t>
            </a:r>
          </a:p>
          <a:p>
            <a:r>
              <a:rPr lang="en-GB" sz="1100" dirty="0">
                <a:latin typeface="+mj-lt"/>
              </a:rPr>
              <a:t>FACT collaborated with LABEOUF, RÖNKKÖ &amp; TURNER to live-stream their performance of </a:t>
            </a:r>
            <a:r>
              <a:rPr lang="en-GB" sz="1100" i="1" dirty="0">
                <a:latin typeface="+mj-lt"/>
              </a:rPr>
              <a:t>Touch My Soul</a:t>
            </a:r>
            <a:r>
              <a:rPr lang="en-GB" sz="1100" dirty="0">
                <a:latin typeface="+mj-lt"/>
              </a:rPr>
              <a:t>. New Hive provided a streaming package and support during the live-stream for free, in return for New Hive’s logo being featured. FACT hired two 4k cameras to do the filming. </a:t>
            </a:r>
          </a:p>
          <a:p>
            <a:endParaRPr lang="en-GB" sz="1100" dirty="0">
              <a:latin typeface="+mj-lt"/>
            </a:endParaRPr>
          </a:p>
          <a:p>
            <a:r>
              <a:rPr lang="en-GB" sz="1100" dirty="0">
                <a:latin typeface="+mj-lt"/>
              </a:rPr>
              <a:t>A few days before the performance, the cameras, phone system and live-streaming were set up in the gallery. </a:t>
            </a:r>
          </a:p>
          <a:p>
            <a:endParaRPr lang="en-GB" sz="1100" dirty="0">
              <a:latin typeface="+mj-lt"/>
            </a:endParaRPr>
          </a:p>
          <a:p>
            <a:endParaRPr lang="en-GB" sz="1100" dirty="0">
              <a:latin typeface="+mj-lt"/>
            </a:endParaRPr>
          </a:p>
          <a:p>
            <a:endParaRPr lang="en-GB" sz="1100" dirty="0">
              <a:latin typeface="+mj-lt"/>
            </a:endParaRPr>
          </a:p>
          <a:p>
            <a:endParaRPr lang="en-GB" sz="1100" dirty="0">
              <a:latin typeface="+mj-lt"/>
            </a:endParaRPr>
          </a:p>
          <a:p>
            <a:endParaRPr lang="en-GB" sz="1100" b="1" dirty="0">
              <a:solidFill>
                <a:schemeClr val="accent1"/>
              </a:solidFill>
              <a:latin typeface="+mj-lt"/>
            </a:endParaRPr>
          </a:p>
        </p:txBody>
      </p:sp>
      <p:sp>
        <p:nvSpPr>
          <p:cNvPr id="49" name="TextBox 48">
            <a:extLst>
              <a:ext uri="{FF2B5EF4-FFF2-40B4-BE49-F238E27FC236}">
                <a16:creationId xmlns:a16="http://schemas.microsoft.com/office/drawing/2014/main" id="{524E2D2B-0B50-4520-A315-093F1BA74721}"/>
              </a:ext>
            </a:extLst>
          </p:cNvPr>
          <p:cNvSpPr txBox="1"/>
          <p:nvPr/>
        </p:nvSpPr>
        <p:spPr>
          <a:xfrm>
            <a:off x="320010" y="3004404"/>
            <a:ext cx="4054094" cy="374906"/>
          </a:xfrm>
          <a:prstGeom prst="rect">
            <a:avLst/>
          </a:prstGeom>
          <a:noFill/>
        </p:spPr>
        <p:txBody>
          <a:bodyPr wrap="square" lIns="18000" tIns="18000" rIns="18000" bIns="18000" rtlCol="0">
            <a:spAutoFit/>
          </a:bodyPr>
          <a:lstStyle/>
          <a:p>
            <a:r>
              <a:rPr lang="en-GB" sz="1100" b="1" dirty="0">
                <a:solidFill>
                  <a:schemeClr val="accent1"/>
                </a:solidFill>
                <a:latin typeface="+mj-lt"/>
              </a:rPr>
              <a:t>Lead time: </a:t>
            </a:r>
            <a:r>
              <a:rPr lang="en-GB" sz="1100" dirty="0">
                <a:latin typeface="+mj-lt"/>
              </a:rPr>
              <a:t>4 months (with more focused planning beginning 4 weeks before the performance)</a:t>
            </a:r>
          </a:p>
        </p:txBody>
      </p:sp>
      <p:sp>
        <p:nvSpPr>
          <p:cNvPr id="50" name="Rectangle: Rounded Corners 49">
            <a:extLst>
              <a:ext uri="{FF2B5EF4-FFF2-40B4-BE49-F238E27FC236}">
                <a16:creationId xmlns:a16="http://schemas.microsoft.com/office/drawing/2014/main" id="{1BDD7382-D435-4E43-BB12-87A51DE348C3}"/>
              </a:ext>
            </a:extLst>
          </p:cNvPr>
          <p:cNvSpPr/>
          <p:nvPr/>
        </p:nvSpPr>
        <p:spPr>
          <a:xfrm>
            <a:off x="390902" y="3620241"/>
            <a:ext cx="944910" cy="714009"/>
          </a:xfrm>
          <a:prstGeom prst="roundRect">
            <a:avLst/>
          </a:prstGeom>
          <a:solidFill>
            <a:schemeClr val="accent1">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pic>
        <p:nvPicPr>
          <p:cNvPr id="52" name="Picture 51">
            <a:extLst>
              <a:ext uri="{FF2B5EF4-FFF2-40B4-BE49-F238E27FC236}">
                <a16:creationId xmlns:a16="http://schemas.microsoft.com/office/drawing/2014/main" id="{BA13F5A6-9A45-491A-B87C-91CFA64E1D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154"/>
          <a:stretch/>
        </p:blipFill>
        <p:spPr>
          <a:xfrm>
            <a:off x="349821" y="3829924"/>
            <a:ext cx="374575" cy="321557"/>
          </a:xfrm>
          <a:prstGeom prst="rect">
            <a:avLst/>
          </a:prstGeom>
        </p:spPr>
      </p:pic>
      <p:sp>
        <p:nvSpPr>
          <p:cNvPr id="54" name="Rectangle 53">
            <a:extLst>
              <a:ext uri="{FF2B5EF4-FFF2-40B4-BE49-F238E27FC236}">
                <a16:creationId xmlns:a16="http://schemas.microsoft.com/office/drawing/2014/main" id="{9918CAB0-F6BA-4606-8069-DE9E6681DBE7}"/>
              </a:ext>
            </a:extLst>
          </p:cNvPr>
          <p:cNvSpPr/>
          <p:nvPr/>
        </p:nvSpPr>
        <p:spPr>
          <a:xfrm>
            <a:off x="608839" y="3866764"/>
            <a:ext cx="783117" cy="246221"/>
          </a:xfrm>
          <a:prstGeom prst="rect">
            <a:avLst/>
          </a:prstGeom>
        </p:spPr>
        <p:txBody>
          <a:bodyPr wrap="square">
            <a:spAutoFit/>
          </a:bodyPr>
          <a:lstStyle/>
          <a:p>
            <a:pPr lvl="0"/>
            <a:r>
              <a:rPr lang="en-GB" sz="1000" dirty="0">
                <a:latin typeface="+mj-lt"/>
              </a:rPr>
              <a:t>£1,300 </a:t>
            </a:r>
          </a:p>
        </p:txBody>
      </p:sp>
      <p:sp>
        <p:nvSpPr>
          <p:cNvPr id="55" name="Rectangle 54">
            <a:extLst>
              <a:ext uri="{FF2B5EF4-FFF2-40B4-BE49-F238E27FC236}">
                <a16:creationId xmlns:a16="http://schemas.microsoft.com/office/drawing/2014/main" id="{2B5F42F3-D0B7-44F8-8B47-EA43EF0A7505}"/>
              </a:ext>
            </a:extLst>
          </p:cNvPr>
          <p:cNvSpPr/>
          <p:nvPr/>
        </p:nvSpPr>
        <p:spPr>
          <a:xfrm>
            <a:off x="277215" y="3358690"/>
            <a:ext cx="489236" cy="261610"/>
          </a:xfrm>
          <a:prstGeom prst="rect">
            <a:avLst/>
          </a:prstGeom>
        </p:spPr>
        <p:txBody>
          <a:bodyPr wrap="square">
            <a:spAutoFit/>
          </a:bodyPr>
          <a:lstStyle/>
          <a:p>
            <a:r>
              <a:rPr lang="en-GB" sz="1100" b="1" dirty="0">
                <a:latin typeface="+mn-lt"/>
              </a:rPr>
              <a:t>Cost</a:t>
            </a:r>
            <a:endParaRPr lang="en-GB" sz="1100" dirty="0">
              <a:latin typeface="+mn-lt"/>
            </a:endParaRPr>
          </a:p>
        </p:txBody>
      </p:sp>
      <p:pic>
        <p:nvPicPr>
          <p:cNvPr id="41" name="Content Placeholder 7">
            <a:extLst>
              <a:ext uri="{FF2B5EF4-FFF2-40B4-BE49-F238E27FC236}">
                <a16:creationId xmlns:a16="http://schemas.microsoft.com/office/drawing/2014/main" id="{0083998E-67A1-4CCD-AA37-17B40B48FA6A}"/>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49800" y="2733219"/>
            <a:ext cx="455905" cy="350443"/>
          </a:xfrm>
          <a:prstGeom prst="rect">
            <a:avLst/>
          </a:prstGeom>
          <a:noFill/>
          <a:ln w="9525">
            <a:noFill/>
            <a:miter lim="800000"/>
            <a:headEnd/>
            <a:tailEnd/>
          </a:ln>
        </p:spPr>
      </p:pic>
      <p:sp>
        <p:nvSpPr>
          <p:cNvPr id="61" name="TextBox 60">
            <a:extLst>
              <a:ext uri="{FF2B5EF4-FFF2-40B4-BE49-F238E27FC236}">
                <a16:creationId xmlns:a16="http://schemas.microsoft.com/office/drawing/2014/main" id="{2A7899AD-6030-49E2-8370-9E91D99B6026}"/>
              </a:ext>
            </a:extLst>
          </p:cNvPr>
          <p:cNvSpPr txBox="1"/>
          <p:nvPr/>
        </p:nvSpPr>
        <p:spPr>
          <a:xfrm>
            <a:off x="5396017" y="2665160"/>
            <a:ext cx="3125885" cy="1631660"/>
          </a:xfrm>
          <a:prstGeom prst="rect">
            <a:avLst/>
          </a:prstGeom>
          <a:noFill/>
        </p:spPr>
        <p:txBody>
          <a:bodyPr wrap="square" lIns="18000" tIns="18000" rIns="18000" bIns="18000" rtlCol="0">
            <a:spAutoFit/>
          </a:bodyPr>
          <a:lstStyle/>
          <a:p>
            <a:pPr>
              <a:spcAft>
                <a:spcPts val="400"/>
              </a:spcAft>
            </a:pPr>
            <a:r>
              <a:rPr lang="en-GB" sz="1100" dirty="0">
                <a:latin typeface="+mj-lt"/>
              </a:rPr>
              <a:t>You were in an interesting position where, </a:t>
            </a:r>
            <a:r>
              <a:rPr lang="en-GB" sz="1100" b="1" dirty="0">
                <a:solidFill>
                  <a:schemeClr val="accent1"/>
                </a:solidFill>
                <a:latin typeface="+mj-lt"/>
              </a:rPr>
              <a:t>to have the most complete (and authentic) experience, you had to engage cross-platform</a:t>
            </a:r>
            <a:r>
              <a:rPr lang="en-GB" sz="1100" dirty="0">
                <a:latin typeface="+mj-lt"/>
              </a:rPr>
              <a:t>. For example, just being inside the gallery meant you were missing most of the content of the conversations happening online and on the other end of the phone.</a:t>
            </a:r>
          </a:p>
          <a:p>
            <a:pPr algn="r">
              <a:spcAft>
                <a:spcPts val="400"/>
              </a:spcAft>
            </a:pPr>
            <a:r>
              <a:rPr lang="en-GB" sz="1100" dirty="0">
                <a:latin typeface="+mj-lt"/>
              </a:rPr>
              <a:t> </a:t>
            </a:r>
            <a:r>
              <a:rPr lang="en-GB" sz="1000" dirty="0">
                <a:latin typeface="+mj-lt"/>
              </a:rPr>
              <a:t>- Lesley Taker, Producer/Curator at FACT</a:t>
            </a:r>
          </a:p>
          <a:p>
            <a:pPr>
              <a:spcAft>
                <a:spcPts val="400"/>
              </a:spcAft>
            </a:pPr>
            <a:endParaRPr lang="en-GB" sz="1000" dirty="0">
              <a:latin typeface="+mj-lt"/>
            </a:endParaRPr>
          </a:p>
        </p:txBody>
      </p:sp>
      <p:sp>
        <p:nvSpPr>
          <p:cNvPr id="25" name="Rectangle 24">
            <a:extLst>
              <a:ext uri="{FF2B5EF4-FFF2-40B4-BE49-F238E27FC236}">
                <a16:creationId xmlns:a16="http://schemas.microsoft.com/office/drawing/2014/main" id="{76962BB2-3FA4-44F5-9B2B-97FF5882BA1C}"/>
              </a:ext>
            </a:extLst>
          </p:cNvPr>
          <p:cNvSpPr/>
          <p:nvPr/>
        </p:nvSpPr>
        <p:spPr>
          <a:xfrm>
            <a:off x="1382127" y="3620477"/>
            <a:ext cx="3186768" cy="553998"/>
          </a:xfrm>
          <a:prstGeom prst="rect">
            <a:avLst/>
          </a:prstGeom>
        </p:spPr>
        <p:txBody>
          <a:bodyPr wrap="square">
            <a:spAutoFit/>
          </a:bodyPr>
          <a:lstStyle/>
          <a:p>
            <a:pPr lvl="0"/>
            <a:r>
              <a:rPr lang="en-GB" sz="1000" dirty="0">
                <a:latin typeface="+mj-lt"/>
              </a:rPr>
              <a:t>This covered the artist fee (£500) for the development of the commission and the cost of materials and labour (£800).</a:t>
            </a:r>
          </a:p>
        </p:txBody>
      </p:sp>
      <p:sp>
        <p:nvSpPr>
          <p:cNvPr id="26" name="TextBox 25">
            <a:extLst>
              <a:ext uri="{FF2B5EF4-FFF2-40B4-BE49-F238E27FC236}">
                <a16:creationId xmlns:a16="http://schemas.microsoft.com/office/drawing/2014/main" id="{AC5D6F3B-2FD8-4658-94E5-C45CF3481578}"/>
              </a:ext>
            </a:extLst>
          </p:cNvPr>
          <p:cNvSpPr txBox="1"/>
          <p:nvPr/>
        </p:nvSpPr>
        <p:spPr>
          <a:xfrm>
            <a:off x="4640899" y="4432070"/>
            <a:ext cx="4448515" cy="2406231"/>
          </a:xfrm>
          <a:prstGeom prst="rect">
            <a:avLst/>
          </a:prstGeom>
          <a:noFill/>
        </p:spPr>
        <p:txBody>
          <a:bodyPr wrap="square" lIns="18000" tIns="18000" rIns="18000" bIns="18000" rtlCol="0">
            <a:spAutoFit/>
          </a:bodyPr>
          <a:lstStyle/>
          <a:p>
            <a:r>
              <a:rPr lang="en-GB" sz="1100" b="1" dirty="0">
                <a:solidFill>
                  <a:schemeClr val="accent1"/>
                </a:solidFill>
                <a:latin typeface="+mj-lt"/>
              </a:rPr>
              <a:t>Key take outs and implications for organisations:</a:t>
            </a:r>
          </a:p>
          <a:p>
            <a:pPr marL="171450" indent="-171450">
              <a:buFont typeface="Arial" panose="020B0604020202020204" pitchFamily="34" charset="0"/>
              <a:buChar char="•"/>
            </a:pPr>
            <a:endParaRPr lang="en-GB" sz="1100" b="1" dirty="0">
              <a:latin typeface="+mj-lt"/>
            </a:endParaRPr>
          </a:p>
          <a:p>
            <a:pPr marL="171450" indent="-171450">
              <a:buFont typeface="Arial" panose="020B0604020202020204" pitchFamily="34" charset="0"/>
              <a:buChar char="•"/>
            </a:pPr>
            <a:r>
              <a:rPr lang="en-GB" sz="1100" b="1" dirty="0">
                <a:latin typeface="+mj-lt"/>
              </a:rPr>
              <a:t>Live-to-digital can offer more than real-world performances:  </a:t>
            </a:r>
            <a:r>
              <a:rPr lang="en-GB" sz="1100" dirty="0">
                <a:latin typeface="+mj-lt"/>
              </a:rPr>
              <a:t>The real-world performance did not allow viewers to listen in on the conversations, but by following the live-stream, the Twitter hashtag and the Google Doc viewers could hear/see the conversations the artists were having on the phone</a:t>
            </a:r>
          </a:p>
          <a:p>
            <a:endParaRPr lang="en-GB" sz="1100" dirty="0">
              <a:latin typeface="+mj-lt"/>
            </a:endParaRPr>
          </a:p>
          <a:p>
            <a:pPr marL="171450" indent="-171450">
              <a:buFont typeface="Arial" panose="020B0604020202020204" pitchFamily="34" charset="0"/>
              <a:buChar char="•"/>
            </a:pPr>
            <a:r>
              <a:rPr lang="en-GB" sz="1100" b="1" dirty="0">
                <a:latin typeface="+mj-lt"/>
              </a:rPr>
              <a:t>Archiving: </a:t>
            </a:r>
            <a:r>
              <a:rPr lang="en-GB" sz="1100" dirty="0">
                <a:latin typeface="+mj-lt"/>
              </a:rPr>
              <a:t>Having the live-to-digital element of the project allows the possibility of the project being shown again in the future </a:t>
            </a:r>
          </a:p>
          <a:p>
            <a:pPr marL="171450" indent="-171450">
              <a:buFont typeface="Arial" panose="020B0604020202020204" pitchFamily="34" charset="0"/>
              <a:buChar char="•"/>
            </a:pPr>
            <a:endParaRPr lang="en-GB" sz="1100" dirty="0">
              <a:latin typeface="+mj-lt"/>
            </a:endParaRPr>
          </a:p>
          <a:p>
            <a:pPr marL="171450" indent="-171450">
              <a:buFont typeface="Arial" panose="020B0604020202020204" pitchFamily="34" charset="0"/>
              <a:buChar char="•"/>
            </a:pPr>
            <a:endParaRPr lang="en-GB" sz="1100" dirty="0">
              <a:latin typeface="+mj-lt"/>
            </a:endParaRPr>
          </a:p>
          <a:p>
            <a:endParaRPr lang="en-GB" sz="1100" b="1" dirty="0">
              <a:solidFill>
                <a:schemeClr val="accent1"/>
              </a:solidFill>
              <a:latin typeface="+mj-lt"/>
            </a:endParaRPr>
          </a:p>
        </p:txBody>
      </p:sp>
      <p:sp>
        <p:nvSpPr>
          <p:cNvPr id="3" name="Rectangle: Rounded Corners 2">
            <a:extLst>
              <a:ext uri="{FF2B5EF4-FFF2-40B4-BE49-F238E27FC236}">
                <a16:creationId xmlns:a16="http://schemas.microsoft.com/office/drawing/2014/main" id="{6A413D1E-A8D4-4017-8116-8D5D2591BCE7}"/>
              </a:ext>
            </a:extLst>
          </p:cNvPr>
          <p:cNvSpPr/>
          <p:nvPr/>
        </p:nvSpPr>
        <p:spPr>
          <a:xfrm>
            <a:off x="1383377" y="3620241"/>
            <a:ext cx="3078229" cy="714009"/>
          </a:xfrm>
          <a:prstGeom prst="roundRect">
            <a:avLst/>
          </a:prstGeom>
          <a:noFill/>
          <a:ln w="6350">
            <a:solidFill>
              <a:schemeClr val="accent1">
                <a:lumMod val="40000"/>
                <a:lumOff val="6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pic>
        <p:nvPicPr>
          <p:cNvPr id="29" name="Picture 28">
            <a:extLst>
              <a:ext uri="{FF2B5EF4-FFF2-40B4-BE49-F238E27FC236}">
                <a16:creationId xmlns:a16="http://schemas.microsoft.com/office/drawing/2014/main" id="{1067A1F9-CF60-4B7A-8D78-4C291EC21A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504"/>
          <a:stretch/>
        </p:blipFill>
        <p:spPr>
          <a:xfrm>
            <a:off x="356979" y="4685116"/>
            <a:ext cx="614828" cy="545922"/>
          </a:xfrm>
          <a:prstGeom prst="rect">
            <a:avLst/>
          </a:prstGeom>
        </p:spPr>
      </p:pic>
      <p:sp>
        <p:nvSpPr>
          <p:cNvPr id="31" name="TextBox 30">
            <a:extLst>
              <a:ext uri="{FF2B5EF4-FFF2-40B4-BE49-F238E27FC236}">
                <a16:creationId xmlns:a16="http://schemas.microsoft.com/office/drawing/2014/main" id="{BB4506A4-D682-4B23-A9C4-579732A622D7}"/>
              </a:ext>
            </a:extLst>
          </p:cNvPr>
          <p:cNvSpPr txBox="1"/>
          <p:nvPr/>
        </p:nvSpPr>
        <p:spPr>
          <a:xfrm>
            <a:off x="1001450" y="4748742"/>
            <a:ext cx="2783414" cy="374906"/>
          </a:xfrm>
          <a:prstGeom prst="rect">
            <a:avLst/>
          </a:prstGeom>
          <a:noFill/>
        </p:spPr>
        <p:txBody>
          <a:bodyPr wrap="square" lIns="18000" tIns="18000" rIns="18000" bIns="18000" rtlCol="0">
            <a:spAutoFit/>
          </a:bodyPr>
          <a:lstStyle/>
          <a:p>
            <a:r>
              <a:rPr lang="en-GB" sz="1100" dirty="0">
                <a:latin typeface="+mj-lt"/>
              </a:rPr>
              <a:t>Live streamed on </a:t>
            </a:r>
            <a:r>
              <a:rPr lang="en-GB" sz="1100" dirty="0">
                <a:latin typeface="+mj-lt"/>
                <a:hlinkClick r:id="rId5"/>
              </a:rPr>
              <a:t>touchmysoul.net</a:t>
            </a:r>
            <a:r>
              <a:rPr lang="en-GB" sz="1100" dirty="0">
                <a:latin typeface="+mj-lt"/>
              </a:rPr>
              <a:t>. The videos are still available to watch.</a:t>
            </a:r>
          </a:p>
        </p:txBody>
      </p:sp>
    </p:spTree>
    <p:extLst>
      <p:ext uri="{BB962C8B-B14F-4D97-AF65-F5344CB8AC3E}">
        <p14:creationId xmlns:p14="http://schemas.microsoft.com/office/powerpoint/2010/main" val="184243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6306-63E5-496F-8481-9B6A6DE68E81}"/>
              </a:ext>
            </a:extLst>
          </p:cNvPr>
          <p:cNvSpPr>
            <a:spLocks noGrp="1"/>
          </p:cNvSpPr>
          <p:nvPr>
            <p:ph type="title"/>
          </p:nvPr>
        </p:nvSpPr>
        <p:spPr/>
        <p:txBody>
          <a:bodyPr/>
          <a:lstStyle/>
          <a:p>
            <a:r>
              <a:rPr lang="en-GB" dirty="0"/>
              <a:t>Organisations are looking to reach a broad range of new and existing audiences with live-to-digital</a:t>
            </a:r>
          </a:p>
        </p:txBody>
      </p:sp>
      <p:sp>
        <p:nvSpPr>
          <p:cNvPr id="3" name="Text Placeholder 2">
            <a:extLst>
              <a:ext uri="{FF2B5EF4-FFF2-40B4-BE49-F238E27FC236}">
                <a16:creationId xmlns:a16="http://schemas.microsoft.com/office/drawing/2014/main" id="{81F43BBD-5273-483D-8D02-DC0635269CBC}"/>
              </a:ext>
            </a:extLst>
          </p:cNvPr>
          <p:cNvSpPr>
            <a:spLocks noGrp="1"/>
          </p:cNvSpPr>
          <p:nvPr>
            <p:ph type="body" sz="quarter" idx="12"/>
          </p:nvPr>
        </p:nvSpPr>
        <p:spPr>
          <a:xfrm>
            <a:off x="359998" y="0"/>
            <a:ext cx="3741485" cy="289424"/>
          </a:xfrm>
        </p:spPr>
        <p:txBody>
          <a:bodyPr/>
          <a:lstStyle/>
          <a:p>
            <a:r>
              <a:rPr lang="en-GB" dirty="0"/>
              <a:t>Why live-to-digital? And how successful has it been?</a:t>
            </a:r>
          </a:p>
        </p:txBody>
      </p:sp>
      <p:sp>
        <p:nvSpPr>
          <p:cNvPr id="7" name="Text Placeholder 6">
            <a:extLst>
              <a:ext uri="{FF2B5EF4-FFF2-40B4-BE49-F238E27FC236}">
                <a16:creationId xmlns:a16="http://schemas.microsoft.com/office/drawing/2014/main" id="{B5CD453A-B748-4600-A8E4-4A9FE26F5719}"/>
              </a:ext>
            </a:extLst>
          </p:cNvPr>
          <p:cNvSpPr>
            <a:spLocks noGrp="1"/>
          </p:cNvSpPr>
          <p:nvPr>
            <p:ph type="body" sz="quarter" idx="15"/>
          </p:nvPr>
        </p:nvSpPr>
        <p:spPr/>
        <p:txBody>
          <a:bodyPr/>
          <a:lstStyle/>
          <a:p>
            <a:r>
              <a:rPr lang="en-GB" dirty="0"/>
              <a:t>Audiences that organisations aim to serve via live-to-digital</a:t>
            </a:r>
          </a:p>
        </p:txBody>
      </p:sp>
      <p:graphicFrame>
        <p:nvGraphicFramePr>
          <p:cNvPr id="8" name="Chart 7">
            <a:extLst>
              <a:ext uri="{FF2B5EF4-FFF2-40B4-BE49-F238E27FC236}">
                <a16:creationId xmlns:a16="http://schemas.microsoft.com/office/drawing/2014/main" id="{ACE08346-A392-4C15-A9EE-BCA5B7070632}"/>
              </a:ext>
            </a:extLst>
          </p:cNvPr>
          <p:cNvGraphicFramePr/>
          <p:nvPr>
            <p:extLst/>
          </p:nvPr>
        </p:nvGraphicFramePr>
        <p:xfrm>
          <a:off x="359997" y="2038350"/>
          <a:ext cx="8425227" cy="44513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Table 3">
            <a:extLst>
              <a:ext uri="{FF2B5EF4-FFF2-40B4-BE49-F238E27FC236}">
                <a16:creationId xmlns:a16="http://schemas.microsoft.com/office/drawing/2014/main" id="{FFD5CE61-2422-4377-BF57-397FAE0198F7}"/>
              </a:ext>
            </a:extLst>
          </p:cNvPr>
          <p:cNvGraphicFramePr>
            <a:graphicFrameLocks noGrp="1"/>
          </p:cNvGraphicFramePr>
          <p:nvPr>
            <p:extLst/>
          </p:nvPr>
        </p:nvGraphicFramePr>
        <p:xfrm>
          <a:off x="1597981" y="2081214"/>
          <a:ext cx="5406501" cy="4279898"/>
        </p:xfrm>
        <a:graphic>
          <a:graphicData uri="http://schemas.openxmlformats.org/drawingml/2006/table">
            <a:tbl>
              <a:tblPr firstRow="1" bandRow="1">
                <a:tableStyleId>{2D5ABB26-0587-4C30-8999-92F81FD0307C}</a:tableStyleId>
              </a:tblPr>
              <a:tblGrid>
                <a:gridCol w="5406501">
                  <a:extLst>
                    <a:ext uri="{9D8B030D-6E8A-4147-A177-3AD203B41FA5}">
                      <a16:colId xmlns:a16="http://schemas.microsoft.com/office/drawing/2014/main" val="2889821307"/>
                    </a:ext>
                  </a:extLst>
                </a:gridCol>
              </a:tblGrid>
              <a:tr h="305707">
                <a:tc>
                  <a:txBody>
                    <a:bodyPr/>
                    <a:lstStyle/>
                    <a:p>
                      <a:pPr algn="r"/>
                      <a:r>
                        <a:rPr lang="en-GB" sz="1100" dirty="0">
                          <a:solidFill>
                            <a:schemeClr val="tx1">
                              <a:lumMod val="75000"/>
                              <a:lumOff val="25000"/>
                            </a:schemeClr>
                          </a:solidFill>
                        </a:rPr>
                        <a:t>Any audience that has not yet seen our work</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2463489871"/>
                  </a:ext>
                </a:extLst>
              </a:tr>
              <a:tr h="305707">
                <a:tc>
                  <a:txBody>
                    <a:bodyPr/>
                    <a:lstStyle/>
                    <a:p>
                      <a:pPr algn="r"/>
                      <a:r>
                        <a:rPr lang="en-GB" sz="1100" dirty="0">
                          <a:solidFill>
                            <a:schemeClr val="tx1">
                              <a:lumMod val="75000"/>
                              <a:lumOff val="25000"/>
                            </a:schemeClr>
                          </a:solidFill>
                        </a:rPr>
                        <a:t>National audiences who are, geographically, further away from our venue(s)</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1005000237"/>
                  </a:ext>
                </a:extLst>
              </a:tr>
              <a:tr h="305707">
                <a:tc>
                  <a:txBody>
                    <a:bodyPr/>
                    <a:lstStyle/>
                    <a:p>
                      <a:pPr algn="r"/>
                      <a:r>
                        <a:rPr lang="en-GB" sz="1100" dirty="0">
                          <a:solidFill>
                            <a:schemeClr val="tx1">
                              <a:lumMod val="75000"/>
                              <a:lumOff val="25000"/>
                            </a:schemeClr>
                          </a:solidFill>
                        </a:rPr>
                        <a:t>International audiences</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2497468668"/>
                  </a:ext>
                </a:extLst>
              </a:tr>
              <a:tr h="305707">
                <a:tc>
                  <a:txBody>
                    <a:bodyPr/>
                    <a:lstStyle/>
                    <a:p>
                      <a:pPr algn="r"/>
                      <a:r>
                        <a:rPr lang="en-GB" sz="1100" dirty="0">
                          <a:solidFill>
                            <a:schemeClr val="tx1">
                              <a:lumMod val="75000"/>
                              <a:lumOff val="25000"/>
                            </a:schemeClr>
                          </a:solidFill>
                        </a:rPr>
                        <a:t>Any other audiences who otherwise may not be able to attend</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1979671789"/>
                  </a:ext>
                </a:extLst>
              </a:tr>
              <a:tr h="305707">
                <a:tc>
                  <a:txBody>
                    <a:bodyPr/>
                    <a:lstStyle/>
                    <a:p>
                      <a:pPr algn="r"/>
                      <a:r>
                        <a:rPr lang="en-GB" sz="1100" dirty="0">
                          <a:solidFill>
                            <a:schemeClr val="tx1">
                              <a:lumMod val="75000"/>
                              <a:lumOff val="25000"/>
                            </a:schemeClr>
                          </a:solidFill>
                        </a:rPr>
                        <a:t>Our existing live audience</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1068325255"/>
                  </a:ext>
                </a:extLst>
              </a:tr>
              <a:tr h="305707">
                <a:tc>
                  <a:txBody>
                    <a:bodyPr/>
                    <a:lstStyle/>
                    <a:p>
                      <a:pPr algn="r"/>
                      <a:r>
                        <a:rPr lang="en-GB" sz="1100" dirty="0">
                          <a:solidFill>
                            <a:schemeClr val="tx1">
                              <a:lumMod val="75000"/>
                              <a:lumOff val="25000"/>
                            </a:schemeClr>
                          </a:solidFill>
                        </a:rPr>
                        <a:t>Generally, a more diverse audience than we traditionally serve</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1436234978"/>
                  </a:ext>
                </a:extLst>
              </a:tr>
              <a:tr h="3057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dirty="0">
                          <a:solidFill>
                            <a:schemeClr val="tx1">
                              <a:lumMod val="75000"/>
                              <a:lumOff val="25000"/>
                            </a:schemeClr>
                          </a:solidFill>
                        </a:rPr>
                        <a:t>Disabled audiences</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3141575540"/>
                  </a:ext>
                </a:extLst>
              </a:tr>
              <a:tr h="305707">
                <a:tc>
                  <a:txBody>
                    <a:bodyPr/>
                    <a:lstStyle/>
                    <a:p>
                      <a:pPr algn="r"/>
                      <a:r>
                        <a:rPr lang="en-GB" sz="1100" dirty="0">
                          <a:solidFill>
                            <a:schemeClr val="tx1">
                              <a:lumMod val="75000"/>
                              <a:lumOff val="25000"/>
                            </a:schemeClr>
                          </a:solidFill>
                        </a:rPr>
                        <a:t>Younger audiences than we typically reach</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3873311430"/>
                  </a:ext>
                </a:extLst>
              </a:tr>
              <a:tr h="305707">
                <a:tc>
                  <a:txBody>
                    <a:bodyPr/>
                    <a:lstStyle/>
                    <a:p>
                      <a:pPr algn="r"/>
                      <a:r>
                        <a:rPr lang="en-GB" sz="1100" dirty="0">
                          <a:solidFill>
                            <a:schemeClr val="tx1">
                              <a:lumMod val="75000"/>
                              <a:lumOff val="25000"/>
                            </a:schemeClr>
                          </a:solidFill>
                        </a:rPr>
                        <a:t>Rural audiences</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3779867477"/>
                  </a:ext>
                </a:extLst>
              </a:tr>
              <a:tr h="305707">
                <a:tc>
                  <a:txBody>
                    <a:bodyPr/>
                    <a:lstStyle/>
                    <a:p>
                      <a:pPr algn="r"/>
                      <a:r>
                        <a:rPr lang="en-GB" sz="1100" dirty="0">
                          <a:solidFill>
                            <a:schemeClr val="tx1">
                              <a:lumMod val="75000"/>
                              <a:lumOff val="25000"/>
                            </a:schemeClr>
                          </a:solidFill>
                        </a:rPr>
                        <a:t>Students in formal education - college/university</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2813296344"/>
                  </a:ext>
                </a:extLst>
              </a:tr>
              <a:tr h="305707">
                <a:tc>
                  <a:txBody>
                    <a:bodyPr/>
                    <a:lstStyle/>
                    <a:p>
                      <a:pPr algn="r"/>
                      <a:r>
                        <a:rPr lang="en-GB" sz="1100" dirty="0">
                          <a:solidFill>
                            <a:schemeClr val="tx1">
                              <a:lumMod val="75000"/>
                              <a:lumOff val="25000"/>
                            </a:schemeClr>
                          </a:solidFill>
                        </a:rPr>
                        <a:t>Students in formal education - primary/ secondary</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4029390972"/>
                  </a:ext>
                </a:extLst>
              </a:tr>
              <a:tr h="305707">
                <a:tc>
                  <a:txBody>
                    <a:bodyPr/>
                    <a:lstStyle/>
                    <a:p>
                      <a:pPr algn="r"/>
                      <a:r>
                        <a:rPr lang="en-GB" sz="1100" dirty="0">
                          <a:solidFill>
                            <a:schemeClr val="tx1">
                              <a:lumMod val="75000"/>
                              <a:lumOff val="25000"/>
                            </a:schemeClr>
                          </a:solidFill>
                        </a:rPr>
                        <a:t>Audiences for whom our live ticket prices might be a barrier</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2607837828"/>
                  </a:ext>
                </a:extLst>
              </a:tr>
              <a:tr h="305707">
                <a:tc>
                  <a:txBody>
                    <a:bodyPr/>
                    <a:lstStyle/>
                    <a:p>
                      <a:pPr algn="r"/>
                      <a:r>
                        <a:rPr lang="en-GB" sz="1100" dirty="0">
                          <a:solidFill>
                            <a:schemeClr val="tx1">
                              <a:lumMod val="75000"/>
                              <a:lumOff val="25000"/>
                            </a:schemeClr>
                          </a:solidFill>
                        </a:rPr>
                        <a:t>Older audiences than we typically reach</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4254789383"/>
                  </a:ext>
                </a:extLst>
              </a:tr>
              <a:tr h="3057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dirty="0">
                          <a:solidFill>
                            <a:schemeClr val="tx1">
                              <a:lumMod val="75000"/>
                              <a:lumOff val="25000"/>
                            </a:schemeClr>
                          </a:solidFill>
                        </a:rPr>
                        <a:t>Other</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223461814"/>
                  </a:ext>
                </a:extLst>
              </a:tr>
            </a:tbl>
          </a:graphicData>
        </a:graphic>
      </p:graphicFrame>
      <p:sp>
        <p:nvSpPr>
          <p:cNvPr id="9" name="Rectangle 8">
            <a:extLst>
              <a:ext uri="{FF2B5EF4-FFF2-40B4-BE49-F238E27FC236}">
                <a16:creationId xmlns:a16="http://schemas.microsoft.com/office/drawing/2014/main" id="{F1ECAA7A-6A40-469D-9B19-3579F592AC53}"/>
              </a:ext>
            </a:extLst>
          </p:cNvPr>
          <p:cNvSpPr/>
          <p:nvPr/>
        </p:nvSpPr>
        <p:spPr>
          <a:xfrm>
            <a:off x="374936" y="3924552"/>
            <a:ext cx="7807460" cy="2384740"/>
          </a:xfrm>
          <a:prstGeom prst="rect">
            <a:avLst/>
          </a:prstGeom>
          <a:noFill/>
          <a:ln w="6350">
            <a:solidFill>
              <a:schemeClr val="accent6"/>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1" name="Rectangle 10">
            <a:extLst>
              <a:ext uri="{FF2B5EF4-FFF2-40B4-BE49-F238E27FC236}">
                <a16:creationId xmlns:a16="http://schemas.microsoft.com/office/drawing/2014/main" id="{E850ABB3-021B-4D5A-A9F6-B70A8EB0A519}"/>
              </a:ext>
            </a:extLst>
          </p:cNvPr>
          <p:cNvSpPr/>
          <p:nvPr/>
        </p:nvSpPr>
        <p:spPr>
          <a:xfrm>
            <a:off x="370348" y="2038349"/>
            <a:ext cx="8414875" cy="1843339"/>
          </a:xfrm>
          <a:prstGeom prst="rect">
            <a:avLst/>
          </a:prstGeom>
          <a:noFill/>
          <a:ln w="6350">
            <a:solidFill>
              <a:schemeClr val="accent6"/>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3" name="Text Placeholder 5">
            <a:extLst>
              <a:ext uri="{FF2B5EF4-FFF2-40B4-BE49-F238E27FC236}">
                <a16:creationId xmlns:a16="http://schemas.microsoft.com/office/drawing/2014/main" id="{EDE9F356-F10C-4A30-8BE5-3CF9D06F3D30}"/>
              </a:ext>
            </a:extLst>
          </p:cNvPr>
          <p:cNvSpPr>
            <a:spLocks noGrp="1"/>
          </p:cNvSpPr>
          <p:nvPr>
            <p:ph type="body" sz="quarter" idx="13"/>
          </p:nvPr>
        </p:nvSpPr>
        <p:spPr>
          <a:xfrm>
            <a:off x="359999" y="6557460"/>
            <a:ext cx="8425226" cy="300539"/>
          </a:xfrm>
        </p:spPr>
        <p:txBody>
          <a:bodyPr/>
          <a:lstStyle/>
          <a:p>
            <a:r>
              <a:rPr lang="en-GB" sz="800" dirty="0"/>
              <a:t>Source: B2B survey conducted by MTM. Q8: Which of the following types of audiences do you aim to serve via live-to-digital?</a:t>
            </a:r>
            <a:r>
              <a:rPr lang="en-GB" sz="800" i="1" dirty="0"/>
              <a:t> Base: Organisations who have produced live-to-digital content in 2016/2017 (n=137) </a:t>
            </a:r>
            <a:endParaRPr lang="en-GB" sz="800" dirty="0"/>
          </a:p>
        </p:txBody>
      </p:sp>
      <p:sp>
        <p:nvSpPr>
          <p:cNvPr id="14" name="Rectangle: Rounded Corners 13">
            <a:extLst>
              <a:ext uri="{FF2B5EF4-FFF2-40B4-BE49-F238E27FC236}">
                <a16:creationId xmlns:a16="http://schemas.microsoft.com/office/drawing/2014/main" id="{A36B314F-9DBE-4A30-BB32-36F36DF6D6B0}"/>
              </a:ext>
            </a:extLst>
          </p:cNvPr>
          <p:cNvSpPr/>
          <p:nvPr/>
        </p:nvSpPr>
        <p:spPr>
          <a:xfrm>
            <a:off x="395288" y="3267075"/>
            <a:ext cx="2040422" cy="2543175"/>
          </a:xfrm>
          <a:prstGeom prst="roundRect">
            <a:avLst>
              <a:gd name="adj" fmla="val 7622"/>
            </a:avLst>
          </a:prstGeom>
          <a:solidFill>
            <a:schemeClr val="bg1"/>
          </a:solid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endParaRPr lang="en-GB" sz="1000" b="1" dirty="0">
              <a:solidFill>
                <a:schemeClr val="tx1"/>
              </a:solidFill>
              <a:latin typeface="Century Gothic" pitchFamily="34" charset="0"/>
            </a:endParaRPr>
          </a:p>
          <a:p>
            <a:r>
              <a:rPr lang="en-GB" sz="1000" b="1" dirty="0">
                <a:solidFill>
                  <a:schemeClr val="tx1"/>
                </a:solidFill>
                <a:latin typeface="Century Gothic" pitchFamily="34" charset="0"/>
              </a:rPr>
              <a:t>Organisations view live-to-digital as having the potential to serve audiences who would otherwise be excluded from their work because of location, cost or ticket limitations. </a:t>
            </a:r>
          </a:p>
          <a:p>
            <a:endParaRPr lang="en-GB" sz="1000" b="1" dirty="0">
              <a:solidFill>
                <a:schemeClr val="tx1"/>
              </a:solidFill>
              <a:latin typeface="Century Gothic" pitchFamily="34" charset="0"/>
            </a:endParaRPr>
          </a:p>
          <a:p>
            <a:r>
              <a:rPr lang="en-GB" sz="1000" b="1" dirty="0">
                <a:solidFill>
                  <a:schemeClr val="tx1"/>
                </a:solidFill>
                <a:latin typeface="Century Gothic" pitchFamily="34" charset="0"/>
              </a:rPr>
              <a:t>Our expert interviews described using live to digital to target audiences who are not ordinarily engaged with their </a:t>
            </a:r>
            <a:r>
              <a:rPr lang="en-GB" sz="1000" b="1" dirty="0" err="1">
                <a:solidFill>
                  <a:schemeClr val="tx1"/>
                </a:solidFill>
                <a:latin typeface="Century Gothic" pitchFamily="34" charset="0"/>
              </a:rPr>
              <a:t>artforms</a:t>
            </a:r>
            <a:r>
              <a:rPr lang="en-GB" sz="1000" b="1" dirty="0">
                <a:solidFill>
                  <a:schemeClr val="tx1"/>
                </a:solidFill>
                <a:latin typeface="Century Gothic" pitchFamily="34" charset="0"/>
              </a:rPr>
              <a:t> (e.g. younger, less affluent or BAME audience groups).</a:t>
            </a:r>
          </a:p>
          <a:p>
            <a:r>
              <a:rPr lang="en-GB" sz="1000" b="1" dirty="0">
                <a:solidFill>
                  <a:schemeClr val="tx1"/>
                </a:solidFill>
                <a:latin typeface="Century Gothic" pitchFamily="34" charset="0"/>
              </a:rPr>
              <a:t>  </a:t>
            </a:r>
          </a:p>
        </p:txBody>
      </p:sp>
    </p:spTree>
    <p:extLst>
      <p:ext uri="{BB962C8B-B14F-4D97-AF65-F5344CB8AC3E}">
        <p14:creationId xmlns:p14="http://schemas.microsoft.com/office/powerpoint/2010/main" val="2619263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43">
            <a:extLst>
              <a:ext uri="{FF2B5EF4-FFF2-40B4-BE49-F238E27FC236}">
                <a16:creationId xmlns:a16="http://schemas.microsoft.com/office/drawing/2014/main" id="{1957526C-EB27-4862-9FD5-8BA8BFA0AB56}"/>
              </a:ext>
            </a:extLst>
          </p:cNvPr>
          <p:cNvSpPr/>
          <p:nvPr/>
        </p:nvSpPr>
        <p:spPr>
          <a:xfrm>
            <a:off x="356639" y="4450022"/>
            <a:ext cx="4084554"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Objectives: </a:t>
            </a:r>
          </a:p>
          <a:p>
            <a:endParaRPr lang="en-GB" sz="1100" b="1" dirty="0">
              <a:solidFill>
                <a:schemeClr val="accent1"/>
              </a:solidFill>
            </a:endParaRPr>
          </a:p>
          <a:p>
            <a:pPr marL="171450" indent="-171450">
              <a:buFont typeface="Arial" panose="020B0604020202020204" pitchFamily="34" charset="0"/>
              <a:buChar char="•"/>
            </a:pPr>
            <a:r>
              <a:rPr lang="en-GB" sz="1100" b="1" dirty="0">
                <a:solidFill>
                  <a:schemeClr val="tx1"/>
                </a:solidFill>
              </a:rPr>
              <a:t>Reach</a:t>
            </a:r>
            <a:r>
              <a:rPr lang="en-GB" sz="1100" dirty="0">
                <a:solidFill>
                  <a:schemeClr val="tx1"/>
                </a:solidFill>
              </a:rPr>
              <a:t>: to increase the number of people engaging and give people who would never go and see the live show an opportunity to see it</a:t>
            </a: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r>
              <a:rPr lang="en-GB" sz="1100" b="1" dirty="0">
                <a:solidFill>
                  <a:schemeClr val="tx1"/>
                </a:solidFill>
              </a:rPr>
              <a:t>Driving interest</a:t>
            </a:r>
            <a:r>
              <a:rPr lang="en-GB" sz="1100" dirty="0">
                <a:solidFill>
                  <a:schemeClr val="tx1"/>
                </a:solidFill>
              </a:rPr>
              <a:t>: to teach people about the game and encourage people to attend a live show</a:t>
            </a:r>
          </a:p>
          <a:p>
            <a:endParaRPr lang="en-GB" sz="1100" dirty="0">
              <a:solidFill>
                <a:schemeClr val="tx1"/>
              </a:solidFill>
            </a:endParaRPr>
          </a:p>
          <a:p>
            <a:pPr marL="171450" indent="-171450">
              <a:buFont typeface="Arial" panose="020B0604020202020204" pitchFamily="34" charset="0"/>
              <a:buChar char="•"/>
            </a:pPr>
            <a:r>
              <a:rPr lang="en-GB" sz="1100" b="1" dirty="0">
                <a:solidFill>
                  <a:schemeClr val="tx1"/>
                </a:solidFill>
              </a:rPr>
              <a:t>Community building</a:t>
            </a:r>
            <a:r>
              <a:rPr lang="en-GB" sz="1100" dirty="0">
                <a:solidFill>
                  <a:schemeClr val="tx1"/>
                </a:solidFill>
              </a:rPr>
              <a:t>: to create a community around the show on social media</a:t>
            </a: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endParaRPr lang="en-GB" sz="1400" b="1" dirty="0">
              <a:solidFill>
                <a:srgbClr val="FF0000"/>
              </a:solidFill>
              <a:latin typeface="Century Gothic" pitchFamily="34" charset="0"/>
            </a:endParaRPr>
          </a:p>
        </p:txBody>
      </p:sp>
      <p:sp>
        <p:nvSpPr>
          <p:cNvPr id="45" name="Rounded Rectangle 43">
            <a:extLst>
              <a:ext uri="{FF2B5EF4-FFF2-40B4-BE49-F238E27FC236}">
                <a16:creationId xmlns:a16="http://schemas.microsoft.com/office/drawing/2014/main" id="{DDBEA8D1-3729-401D-9126-88E24E4B19BC}"/>
              </a:ext>
            </a:extLst>
          </p:cNvPr>
          <p:cNvSpPr/>
          <p:nvPr/>
        </p:nvSpPr>
        <p:spPr>
          <a:xfrm>
            <a:off x="358776" y="3715280"/>
            <a:ext cx="4068762"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GB" sz="1400" b="1" dirty="0">
              <a:solidFill>
                <a:srgbClr val="FF0000"/>
              </a:solidFill>
              <a:latin typeface="Century Gothic" pitchFamily="34" charset="0"/>
            </a:endParaRPr>
          </a:p>
        </p:txBody>
      </p:sp>
      <p:sp>
        <p:nvSpPr>
          <p:cNvPr id="5" name="Text Placeholder 4"/>
          <p:cNvSpPr>
            <a:spLocks noGrp="1"/>
          </p:cNvSpPr>
          <p:nvPr>
            <p:ph type="body" sz="quarter" idx="12"/>
          </p:nvPr>
        </p:nvSpPr>
        <p:spPr/>
        <p:txBody>
          <a:bodyPr/>
          <a:lstStyle/>
          <a:p>
            <a:r>
              <a:rPr lang="en-GB" dirty="0"/>
              <a:t>Case Study</a:t>
            </a:r>
          </a:p>
        </p:txBody>
      </p:sp>
      <p:sp>
        <p:nvSpPr>
          <p:cNvPr id="44" name="Rounded Rectangle 43"/>
          <p:cNvSpPr/>
          <p:nvPr/>
        </p:nvSpPr>
        <p:spPr>
          <a:xfrm>
            <a:off x="356639" y="2219526"/>
            <a:ext cx="4123143" cy="2034041"/>
          </a:xfrm>
          <a:prstGeom prst="roundRect">
            <a:avLst/>
          </a:prstGeom>
          <a:solidFill>
            <a:schemeClr val="bg2"/>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Project context: </a:t>
            </a:r>
            <a:r>
              <a:rPr lang="en-GB" sz="1100" i="1" dirty="0">
                <a:solidFill>
                  <a:schemeClr val="tx1"/>
                </a:solidFill>
              </a:rPr>
              <a:t>The Money</a:t>
            </a:r>
            <a:r>
              <a:rPr lang="en-GB" sz="1100" dirty="0">
                <a:solidFill>
                  <a:schemeClr val="tx1"/>
                </a:solidFill>
              </a:rPr>
              <a:t> is </a:t>
            </a:r>
            <a:r>
              <a:rPr lang="en-GB" sz="1100" dirty="0" err="1">
                <a:solidFill>
                  <a:schemeClr val="tx1"/>
                </a:solidFill>
              </a:rPr>
              <a:t>Kaldeider’s</a:t>
            </a:r>
            <a:r>
              <a:rPr lang="en-GB" sz="1100" dirty="0">
                <a:solidFill>
                  <a:schemeClr val="tx1"/>
                </a:solidFill>
              </a:rPr>
              <a:t> hit ‘</a:t>
            </a:r>
            <a:r>
              <a:rPr lang="en-GB" sz="1100" dirty="0" err="1">
                <a:solidFill>
                  <a:schemeClr val="tx1"/>
                </a:solidFill>
              </a:rPr>
              <a:t>showgame</a:t>
            </a:r>
            <a:r>
              <a:rPr lang="en-GB" sz="1100" dirty="0">
                <a:solidFill>
                  <a:schemeClr val="tx1"/>
                </a:solidFill>
              </a:rPr>
              <a:t>’ which challenges audience members to spend a set amount of money in a set amount of time on whatever they choose. </a:t>
            </a:r>
          </a:p>
          <a:p>
            <a:endParaRPr lang="en-GB" sz="1100" dirty="0">
              <a:solidFill>
                <a:schemeClr val="tx1"/>
              </a:solidFill>
            </a:endParaRPr>
          </a:p>
          <a:p>
            <a:r>
              <a:rPr lang="en-GB" sz="1100" dirty="0">
                <a:solidFill>
                  <a:schemeClr val="tx1"/>
                </a:solidFill>
              </a:rPr>
              <a:t>In 2017, </a:t>
            </a:r>
            <a:r>
              <a:rPr lang="en-GB" sz="1100" i="1" dirty="0">
                <a:solidFill>
                  <a:schemeClr val="tx1"/>
                </a:solidFill>
              </a:rPr>
              <a:t>The Money</a:t>
            </a:r>
            <a:r>
              <a:rPr lang="en-GB" sz="1100" dirty="0">
                <a:solidFill>
                  <a:schemeClr val="tx1"/>
                </a:solidFill>
              </a:rPr>
              <a:t> toured to Australia and was performed in The Sydney Opera House and live streamed on The Sydney Opera House’s Facebook page  </a:t>
            </a:r>
          </a:p>
        </p:txBody>
      </p:sp>
      <p:sp>
        <p:nvSpPr>
          <p:cNvPr id="8" name="Rectangle: Rounded Corners 7">
            <a:extLst>
              <a:ext uri="{FF2B5EF4-FFF2-40B4-BE49-F238E27FC236}">
                <a16:creationId xmlns:a16="http://schemas.microsoft.com/office/drawing/2014/main" id="{5D049CF8-4F82-49FA-AF56-43EEDF6A9FFC}"/>
              </a:ext>
            </a:extLst>
          </p:cNvPr>
          <p:cNvSpPr/>
          <p:nvPr/>
        </p:nvSpPr>
        <p:spPr>
          <a:xfrm>
            <a:off x="372373" y="1450797"/>
            <a:ext cx="4091677" cy="616409"/>
          </a:xfrm>
          <a:prstGeom prst="roundRect">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i="1" dirty="0" err="1">
                <a:solidFill>
                  <a:schemeClr val="tx1"/>
                </a:solidFill>
              </a:rPr>
              <a:t>Kaleider</a:t>
            </a:r>
            <a:r>
              <a:rPr lang="en-GB" sz="1000" b="1" i="1" dirty="0">
                <a:solidFill>
                  <a:schemeClr val="tx1"/>
                </a:solidFill>
              </a:rPr>
              <a:t> is an Exeter based production studio that brings people together to design, produce and promote extraordinary live experiences  </a:t>
            </a:r>
          </a:p>
        </p:txBody>
      </p:sp>
      <p:sp>
        <p:nvSpPr>
          <p:cNvPr id="57" name="Title 1">
            <a:extLst>
              <a:ext uri="{FF2B5EF4-FFF2-40B4-BE49-F238E27FC236}">
                <a16:creationId xmlns:a16="http://schemas.microsoft.com/office/drawing/2014/main" id="{C33A9BF8-3DA6-4E32-81F1-7700E8AD420B}"/>
              </a:ext>
            </a:extLst>
          </p:cNvPr>
          <p:cNvSpPr>
            <a:spLocks noGrp="1"/>
          </p:cNvSpPr>
          <p:nvPr>
            <p:ph type="title"/>
          </p:nvPr>
        </p:nvSpPr>
        <p:spPr>
          <a:xfrm>
            <a:off x="360000" y="514975"/>
            <a:ext cx="8425225" cy="936000"/>
          </a:xfrm>
        </p:spPr>
        <p:txBody>
          <a:bodyPr/>
          <a:lstStyle/>
          <a:p>
            <a:r>
              <a:rPr lang="en-GB" b="1" dirty="0">
                <a:solidFill>
                  <a:schemeClr val="accent1"/>
                </a:solidFill>
              </a:rPr>
              <a:t>Combined arts case study</a:t>
            </a:r>
            <a:r>
              <a:rPr lang="en-GB" dirty="0">
                <a:solidFill>
                  <a:schemeClr val="accent1"/>
                </a:solidFill>
              </a:rPr>
              <a:t>: </a:t>
            </a:r>
            <a:r>
              <a:rPr lang="en-GB" dirty="0"/>
              <a:t>Kaleider</a:t>
            </a:r>
            <a:r>
              <a:rPr lang="en-GB" dirty="0">
                <a:solidFill>
                  <a:schemeClr val="accent1"/>
                </a:solidFill>
              </a:rPr>
              <a:t> </a:t>
            </a:r>
            <a:r>
              <a:rPr lang="en-GB" dirty="0"/>
              <a:t>– </a:t>
            </a:r>
            <a:r>
              <a:rPr lang="en-GB" i="1" dirty="0"/>
              <a:t>The Money </a:t>
            </a:r>
            <a:r>
              <a:rPr lang="en-GB" dirty="0"/>
              <a:t>(2017) </a:t>
            </a:r>
          </a:p>
        </p:txBody>
      </p:sp>
      <p:sp>
        <p:nvSpPr>
          <p:cNvPr id="12" name="Rectangle 11">
            <a:extLst>
              <a:ext uri="{FF2B5EF4-FFF2-40B4-BE49-F238E27FC236}">
                <a16:creationId xmlns:a16="http://schemas.microsoft.com/office/drawing/2014/main" id="{4192798E-0E96-474E-A0B6-9010D8A9D989}"/>
              </a:ext>
            </a:extLst>
          </p:cNvPr>
          <p:cNvSpPr/>
          <p:nvPr/>
        </p:nvSpPr>
        <p:spPr>
          <a:xfrm>
            <a:off x="4675913" y="5602305"/>
            <a:ext cx="785793" cy="261610"/>
          </a:xfrm>
          <a:prstGeom prst="rect">
            <a:avLst/>
          </a:prstGeom>
        </p:spPr>
        <p:txBody>
          <a:bodyPr wrap="none">
            <a:spAutoFit/>
          </a:bodyPr>
          <a:lstStyle/>
          <a:p>
            <a:r>
              <a:rPr lang="en-GB" sz="1100" b="1" dirty="0">
                <a:latin typeface="+mn-lt"/>
              </a:rPr>
              <a:t>Key stats</a:t>
            </a:r>
            <a:endParaRPr lang="en-GB" sz="1100" dirty="0">
              <a:latin typeface="+mn-lt"/>
            </a:endParaRPr>
          </a:p>
        </p:txBody>
      </p:sp>
      <p:cxnSp>
        <p:nvCxnSpPr>
          <p:cNvPr id="65" name="Straight Connector 64">
            <a:extLst>
              <a:ext uri="{FF2B5EF4-FFF2-40B4-BE49-F238E27FC236}">
                <a16:creationId xmlns:a16="http://schemas.microsoft.com/office/drawing/2014/main" id="{C0E1A1D6-1D70-4BAD-992F-38BE6B689942}"/>
              </a:ext>
            </a:extLst>
          </p:cNvPr>
          <p:cNvCxnSpPr>
            <a:cxnSpLocks/>
          </p:cNvCxnSpPr>
          <p:nvPr/>
        </p:nvCxnSpPr>
        <p:spPr>
          <a:xfrm>
            <a:off x="395288" y="4396452"/>
            <a:ext cx="8389937" cy="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a:extLst>
              <a:ext uri="{FF2B5EF4-FFF2-40B4-BE49-F238E27FC236}">
                <a16:creationId xmlns:a16="http://schemas.microsoft.com/office/drawing/2014/main" id="{427CA910-51E1-4ACB-8359-37978C994903}"/>
              </a:ext>
            </a:extLst>
          </p:cNvPr>
          <p:cNvCxnSpPr>
            <a:cxnSpLocks/>
          </p:cNvCxnSpPr>
          <p:nvPr/>
        </p:nvCxnSpPr>
        <p:spPr>
          <a:xfrm flipH="1">
            <a:off x="4572000" y="1221615"/>
            <a:ext cx="2" cy="546387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74" name="Rounded Rectangle 32">
            <a:extLst>
              <a:ext uri="{FF2B5EF4-FFF2-40B4-BE49-F238E27FC236}">
                <a16:creationId xmlns:a16="http://schemas.microsoft.com/office/drawing/2014/main" id="{620D703E-5CD4-45CD-AA79-DC90C55E22FC}"/>
              </a:ext>
            </a:extLst>
          </p:cNvPr>
          <p:cNvSpPr/>
          <p:nvPr/>
        </p:nvSpPr>
        <p:spPr>
          <a:xfrm>
            <a:off x="4664219" y="3205196"/>
            <a:ext cx="4099532" cy="1068028"/>
          </a:xfrm>
          <a:prstGeom prst="roundRect">
            <a:avLst/>
          </a:prstGeom>
          <a:solidFill>
            <a:schemeClr val="accent6">
              <a:lumMod val="20000"/>
              <a:lumOff val="80000"/>
            </a:schemeClr>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pic>
        <p:nvPicPr>
          <p:cNvPr id="75" name="Content Placeholder 7">
            <a:extLst>
              <a:ext uri="{FF2B5EF4-FFF2-40B4-BE49-F238E27FC236}">
                <a16:creationId xmlns:a16="http://schemas.microsoft.com/office/drawing/2014/main" id="{A4BC97D7-A6A7-4A58-8A03-5730D876333F}"/>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40858" y="3363549"/>
            <a:ext cx="455905" cy="350443"/>
          </a:xfrm>
          <a:prstGeom prst="rect">
            <a:avLst/>
          </a:prstGeom>
          <a:noFill/>
          <a:ln w="9525">
            <a:noFill/>
            <a:miter lim="800000"/>
            <a:headEnd/>
            <a:tailEnd/>
          </a:ln>
        </p:spPr>
      </p:pic>
      <p:sp>
        <p:nvSpPr>
          <p:cNvPr id="76" name="TextBox 75">
            <a:extLst>
              <a:ext uri="{FF2B5EF4-FFF2-40B4-BE49-F238E27FC236}">
                <a16:creationId xmlns:a16="http://schemas.microsoft.com/office/drawing/2014/main" id="{11A9210E-00FA-4560-B807-7A3654272C98}"/>
              </a:ext>
            </a:extLst>
          </p:cNvPr>
          <p:cNvSpPr txBox="1"/>
          <p:nvPr/>
        </p:nvSpPr>
        <p:spPr>
          <a:xfrm>
            <a:off x="5332646" y="3285734"/>
            <a:ext cx="3366768" cy="749367"/>
          </a:xfrm>
          <a:prstGeom prst="rect">
            <a:avLst/>
          </a:prstGeom>
          <a:noFill/>
        </p:spPr>
        <p:txBody>
          <a:bodyPr wrap="square" lIns="18000" tIns="18000" rIns="18000" bIns="18000" rtlCol="0">
            <a:spAutoFit/>
          </a:bodyPr>
          <a:lstStyle/>
          <a:p>
            <a:pPr>
              <a:spcAft>
                <a:spcPts val="400"/>
              </a:spcAft>
            </a:pPr>
            <a:r>
              <a:rPr lang="en-GB" sz="1100" b="1" dirty="0">
                <a:solidFill>
                  <a:schemeClr val="accent1"/>
                </a:solidFill>
                <a:latin typeface="+mj-lt"/>
              </a:rPr>
              <a:t>[Live-to-digital] increases the number of people engaging in the work </a:t>
            </a:r>
            <a:r>
              <a:rPr lang="en-GB" sz="1100" dirty="0">
                <a:latin typeface="+mj-lt"/>
              </a:rPr>
              <a:t>and in the core idea of the work</a:t>
            </a:r>
          </a:p>
          <a:p>
            <a:pPr algn="r">
              <a:spcAft>
                <a:spcPts val="400"/>
              </a:spcAft>
            </a:pPr>
            <a:r>
              <a:rPr lang="en-GB" sz="1000" dirty="0">
                <a:latin typeface="+mj-lt"/>
              </a:rPr>
              <a:t>- Seth Honnor, Artistic Director </a:t>
            </a:r>
          </a:p>
        </p:txBody>
      </p:sp>
      <p:sp>
        <p:nvSpPr>
          <p:cNvPr id="42" name="Rectangle: Rounded Corners 41">
            <a:extLst>
              <a:ext uri="{FF2B5EF4-FFF2-40B4-BE49-F238E27FC236}">
                <a16:creationId xmlns:a16="http://schemas.microsoft.com/office/drawing/2014/main" id="{7E6DA488-3419-4729-A921-7C70C4091201}"/>
              </a:ext>
            </a:extLst>
          </p:cNvPr>
          <p:cNvSpPr/>
          <p:nvPr/>
        </p:nvSpPr>
        <p:spPr>
          <a:xfrm>
            <a:off x="4672096" y="5863915"/>
            <a:ext cx="4076617" cy="821570"/>
          </a:xfrm>
          <a:prstGeom prst="roundRect">
            <a:avLst/>
          </a:prstGeom>
          <a:solidFill>
            <a:schemeClr val="accent1">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pic>
        <p:nvPicPr>
          <p:cNvPr id="46" name="Picture 45">
            <a:extLst>
              <a:ext uri="{FF2B5EF4-FFF2-40B4-BE49-F238E27FC236}">
                <a16:creationId xmlns:a16="http://schemas.microsoft.com/office/drawing/2014/main" id="{7E294D9B-46FB-4260-96A6-6587F95972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7612"/>
          <a:stretch/>
        </p:blipFill>
        <p:spPr>
          <a:xfrm>
            <a:off x="5059001" y="5887745"/>
            <a:ext cx="588132" cy="366928"/>
          </a:xfrm>
          <a:prstGeom prst="rect">
            <a:avLst/>
          </a:prstGeom>
        </p:spPr>
      </p:pic>
      <p:sp>
        <p:nvSpPr>
          <p:cNvPr id="47" name="TextBox 46">
            <a:extLst>
              <a:ext uri="{FF2B5EF4-FFF2-40B4-BE49-F238E27FC236}">
                <a16:creationId xmlns:a16="http://schemas.microsoft.com/office/drawing/2014/main" id="{5F4FBD2D-AC80-4EC4-A106-B8CF00090B7C}"/>
              </a:ext>
            </a:extLst>
          </p:cNvPr>
          <p:cNvSpPr txBox="1"/>
          <p:nvPr/>
        </p:nvSpPr>
        <p:spPr>
          <a:xfrm>
            <a:off x="4756440" y="6348396"/>
            <a:ext cx="1410532" cy="313350"/>
          </a:xfrm>
          <a:prstGeom prst="rect">
            <a:avLst/>
          </a:prstGeom>
          <a:noFill/>
        </p:spPr>
        <p:txBody>
          <a:bodyPr wrap="square" lIns="18000" tIns="18000" rIns="18000" bIns="18000" rtlCol="0">
            <a:spAutoFit/>
          </a:bodyPr>
          <a:lstStyle/>
          <a:p>
            <a:r>
              <a:rPr lang="en-GB" sz="900" dirty="0">
                <a:latin typeface="+mj-lt"/>
              </a:rPr>
              <a:t>The last episode reached 165k people</a:t>
            </a:r>
          </a:p>
        </p:txBody>
      </p:sp>
      <p:sp>
        <p:nvSpPr>
          <p:cNvPr id="56" name="TextBox 55">
            <a:extLst>
              <a:ext uri="{FF2B5EF4-FFF2-40B4-BE49-F238E27FC236}">
                <a16:creationId xmlns:a16="http://schemas.microsoft.com/office/drawing/2014/main" id="{11A1AD47-81AF-4FBC-B7DA-494C6E1FE529}"/>
              </a:ext>
            </a:extLst>
          </p:cNvPr>
          <p:cNvSpPr txBox="1"/>
          <p:nvPr/>
        </p:nvSpPr>
        <p:spPr>
          <a:xfrm>
            <a:off x="8056524" y="6348396"/>
            <a:ext cx="675186" cy="313350"/>
          </a:xfrm>
          <a:prstGeom prst="rect">
            <a:avLst/>
          </a:prstGeom>
          <a:noFill/>
        </p:spPr>
        <p:txBody>
          <a:bodyPr wrap="square" lIns="18000" tIns="18000" rIns="18000" bIns="18000" rtlCol="0">
            <a:spAutoFit/>
          </a:bodyPr>
          <a:lstStyle/>
          <a:p>
            <a:r>
              <a:rPr lang="en-GB" sz="900" dirty="0">
                <a:latin typeface="+mj-lt"/>
              </a:rPr>
              <a:t>56 comments </a:t>
            </a:r>
          </a:p>
        </p:txBody>
      </p:sp>
      <p:sp>
        <p:nvSpPr>
          <p:cNvPr id="58" name="TextBox 57">
            <a:extLst>
              <a:ext uri="{FF2B5EF4-FFF2-40B4-BE49-F238E27FC236}">
                <a16:creationId xmlns:a16="http://schemas.microsoft.com/office/drawing/2014/main" id="{ED5E3FC2-E496-43C8-8551-29B07D61EC2E}"/>
              </a:ext>
            </a:extLst>
          </p:cNvPr>
          <p:cNvSpPr txBox="1"/>
          <p:nvPr/>
        </p:nvSpPr>
        <p:spPr>
          <a:xfrm>
            <a:off x="6569115" y="6348395"/>
            <a:ext cx="914059" cy="313350"/>
          </a:xfrm>
          <a:prstGeom prst="rect">
            <a:avLst/>
          </a:prstGeom>
          <a:noFill/>
        </p:spPr>
        <p:txBody>
          <a:bodyPr wrap="square" lIns="18000" tIns="18000" rIns="18000" bIns="18000" rtlCol="0">
            <a:spAutoFit/>
          </a:bodyPr>
          <a:lstStyle/>
          <a:p>
            <a:r>
              <a:rPr lang="en-GB" sz="900" dirty="0">
                <a:latin typeface="+mj-lt"/>
              </a:rPr>
              <a:t>104 likes on the last episode</a:t>
            </a:r>
          </a:p>
        </p:txBody>
      </p:sp>
      <p:pic>
        <p:nvPicPr>
          <p:cNvPr id="59" name="Picture 58">
            <a:extLst>
              <a:ext uri="{FF2B5EF4-FFF2-40B4-BE49-F238E27FC236}">
                <a16:creationId xmlns:a16="http://schemas.microsoft.com/office/drawing/2014/main" id="{FD78940A-1619-4532-99D3-CA714F5E3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005"/>
          <a:stretch/>
        </p:blipFill>
        <p:spPr>
          <a:xfrm>
            <a:off x="6800177" y="5922692"/>
            <a:ext cx="431706" cy="366928"/>
          </a:xfrm>
          <a:prstGeom prst="rect">
            <a:avLst/>
          </a:prstGeom>
        </p:spPr>
      </p:pic>
      <p:pic>
        <p:nvPicPr>
          <p:cNvPr id="60" name="Picture 59">
            <a:extLst>
              <a:ext uri="{FF2B5EF4-FFF2-40B4-BE49-F238E27FC236}">
                <a16:creationId xmlns:a16="http://schemas.microsoft.com/office/drawing/2014/main" id="{D0CEF645-E587-4CFD-AF42-966506B961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8962"/>
          <a:stretch/>
        </p:blipFill>
        <p:spPr>
          <a:xfrm>
            <a:off x="7937585" y="5877031"/>
            <a:ext cx="588132" cy="417796"/>
          </a:xfrm>
          <a:prstGeom prst="rect">
            <a:avLst/>
          </a:prstGeom>
        </p:spPr>
      </p:pic>
      <p:pic>
        <p:nvPicPr>
          <p:cNvPr id="7" name="Picture 6">
            <a:extLst>
              <a:ext uri="{FF2B5EF4-FFF2-40B4-BE49-F238E27FC236}">
                <a16:creationId xmlns:a16="http://schemas.microsoft.com/office/drawing/2014/main" id="{038ED458-D62F-4216-8512-7EF6B3D199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6763" y="1205668"/>
            <a:ext cx="2882410" cy="1929128"/>
          </a:xfrm>
          <a:prstGeom prst="rect">
            <a:avLst/>
          </a:prstGeom>
        </p:spPr>
      </p:pic>
      <p:sp>
        <p:nvSpPr>
          <p:cNvPr id="61" name="Rounded Rectangle 43">
            <a:extLst>
              <a:ext uri="{FF2B5EF4-FFF2-40B4-BE49-F238E27FC236}">
                <a16:creationId xmlns:a16="http://schemas.microsoft.com/office/drawing/2014/main" id="{175A0357-7C19-43FD-B825-13FDEB2B772D}"/>
              </a:ext>
            </a:extLst>
          </p:cNvPr>
          <p:cNvSpPr/>
          <p:nvPr/>
        </p:nvSpPr>
        <p:spPr>
          <a:xfrm>
            <a:off x="4695691" y="4450022"/>
            <a:ext cx="4084554"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Impact:</a:t>
            </a:r>
          </a:p>
          <a:p>
            <a:pPr marL="171450" indent="-171450">
              <a:buFont typeface="Arial" panose="020B0604020202020204" pitchFamily="34" charset="0"/>
              <a:buChar char="•"/>
            </a:pPr>
            <a:r>
              <a:rPr lang="en-GB" sz="1100" dirty="0" err="1">
                <a:solidFill>
                  <a:schemeClr val="tx1"/>
                </a:solidFill>
              </a:rPr>
              <a:t>Kaleider</a:t>
            </a:r>
            <a:r>
              <a:rPr lang="en-GB" sz="1100" dirty="0">
                <a:solidFill>
                  <a:schemeClr val="tx1"/>
                </a:solidFill>
              </a:rPr>
              <a:t> were pleased with the views received by the live-stream on The Sydney Opera House’s Facebook page. </a:t>
            </a:r>
            <a:endParaRPr lang="en-GB" sz="1100" dirty="0">
              <a:solidFill>
                <a:schemeClr val="accent1"/>
              </a:solidFill>
            </a:endParaRPr>
          </a:p>
          <a:p>
            <a:endParaRPr lang="en-GB" sz="1100" b="1" dirty="0">
              <a:solidFill>
                <a:schemeClr val="accent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endParaRPr lang="en-GB" sz="1400" b="1" dirty="0">
              <a:solidFill>
                <a:srgbClr val="FF0000"/>
              </a:solidFill>
              <a:latin typeface="Century Gothic" pitchFamily="34" charset="0"/>
            </a:endParaRPr>
          </a:p>
        </p:txBody>
      </p:sp>
    </p:spTree>
    <p:extLst>
      <p:ext uri="{BB962C8B-B14F-4D97-AF65-F5344CB8AC3E}">
        <p14:creationId xmlns:p14="http://schemas.microsoft.com/office/powerpoint/2010/main" val="3307352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358776" y="5594586"/>
            <a:ext cx="4054094" cy="1052014"/>
          </a:xfrm>
          <a:prstGeom prst="rect">
            <a:avLst/>
          </a:prstGeom>
          <a:noFill/>
        </p:spPr>
        <p:txBody>
          <a:bodyPr wrap="square" lIns="18000" tIns="18000" rIns="18000" bIns="18000" rtlCol="0">
            <a:spAutoFit/>
          </a:bodyPr>
          <a:lstStyle/>
          <a:p>
            <a:r>
              <a:rPr lang="en-GB" sz="1100" b="1" dirty="0">
                <a:solidFill>
                  <a:schemeClr val="accent1"/>
                </a:solidFill>
                <a:latin typeface="+mj-lt"/>
              </a:rPr>
              <a:t>Marketing: </a:t>
            </a:r>
            <a:r>
              <a:rPr lang="en-GB" sz="1100" dirty="0">
                <a:latin typeface="+mj-lt"/>
              </a:rPr>
              <a:t>The ‘real world’ show was promoted heavily by Sydney Opera House but there were some reservations that the live stream may not work so that was only lightly promoted. The reach achieved on Facebook was fairly organic and </a:t>
            </a:r>
            <a:r>
              <a:rPr lang="en-GB" sz="1100" dirty="0" err="1">
                <a:latin typeface="+mj-lt"/>
              </a:rPr>
              <a:t>Kaleider</a:t>
            </a:r>
            <a:r>
              <a:rPr lang="en-GB" sz="1100" dirty="0">
                <a:latin typeface="+mj-lt"/>
              </a:rPr>
              <a:t> believes its success was largely driven by the compelling nature of the content shown</a:t>
            </a:r>
          </a:p>
        </p:txBody>
      </p:sp>
      <p:sp>
        <p:nvSpPr>
          <p:cNvPr id="45" name="Rounded Rectangle 43">
            <a:extLst>
              <a:ext uri="{FF2B5EF4-FFF2-40B4-BE49-F238E27FC236}">
                <a16:creationId xmlns:a16="http://schemas.microsoft.com/office/drawing/2014/main" id="{DDBEA8D1-3729-401D-9126-88E24E4B19BC}"/>
              </a:ext>
            </a:extLst>
          </p:cNvPr>
          <p:cNvSpPr/>
          <p:nvPr/>
        </p:nvSpPr>
        <p:spPr>
          <a:xfrm>
            <a:off x="358776" y="3715280"/>
            <a:ext cx="4068762"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GB" sz="1400" b="1" dirty="0">
              <a:solidFill>
                <a:srgbClr val="FF0000"/>
              </a:solidFill>
              <a:latin typeface="Century Gothic" pitchFamily="34" charset="0"/>
            </a:endParaRPr>
          </a:p>
        </p:txBody>
      </p:sp>
      <p:sp>
        <p:nvSpPr>
          <p:cNvPr id="5" name="Text Placeholder 4"/>
          <p:cNvSpPr>
            <a:spLocks noGrp="1"/>
          </p:cNvSpPr>
          <p:nvPr>
            <p:ph type="body" sz="quarter" idx="12"/>
          </p:nvPr>
        </p:nvSpPr>
        <p:spPr/>
        <p:txBody>
          <a:bodyPr/>
          <a:lstStyle/>
          <a:p>
            <a:r>
              <a:rPr lang="en-GB" dirty="0"/>
              <a:t>Case Study</a:t>
            </a:r>
          </a:p>
        </p:txBody>
      </p:sp>
      <p:sp>
        <p:nvSpPr>
          <p:cNvPr id="20" name="TextBox 19"/>
          <p:cNvSpPr txBox="1"/>
          <p:nvPr/>
        </p:nvSpPr>
        <p:spPr>
          <a:xfrm>
            <a:off x="380739" y="4436782"/>
            <a:ext cx="4149339" cy="374906"/>
          </a:xfrm>
          <a:prstGeom prst="rect">
            <a:avLst/>
          </a:prstGeom>
          <a:noFill/>
        </p:spPr>
        <p:txBody>
          <a:bodyPr wrap="square" lIns="18000" tIns="18000" rIns="18000" bIns="18000" rtlCol="0">
            <a:spAutoFit/>
          </a:bodyPr>
          <a:lstStyle/>
          <a:p>
            <a:r>
              <a:rPr lang="en-GB" sz="1100" b="1" dirty="0">
                <a:solidFill>
                  <a:schemeClr val="accent1"/>
                </a:solidFill>
                <a:latin typeface="+mj-lt"/>
              </a:rPr>
              <a:t>Distribution channels:</a:t>
            </a:r>
          </a:p>
          <a:p>
            <a:endParaRPr lang="en-GB" sz="1100" b="1" dirty="0">
              <a:solidFill>
                <a:schemeClr val="accent1"/>
              </a:solidFill>
              <a:latin typeface="+mj-lt"/>
            </a:endParaRPr>
          </a:p>
        </p:txBody>
      </p:sp>
      <p:sp>
        <p:nvSpPr>
          <p:cNvPr id="57" name="Title 1">
            <a:extLst>
              <a:ext uri="{FF2B5EF4-FFF2-40B4-BE49-F238E27FC236}">
                <a16:creationId xmlns:a16="http://schemas.microsoft.com/office/drawing/2014/main" id="{C33A9BF8-3DA6-4E32-81F1-7700E8AD420B}"/>
              </a:ext>
            </a:extLst>
          </p:cNvPr>
          <p:cNvSpPr>
            <a:spLocks noGrp="1"/>
          </p:cNvSpPr>
          <p:nvPr>
            <p:ph type="title"/>
          </p:nvPr>
        </p:nvSpPr>
        <p:spPr>
          <a:xfrm>
            <a:off x="360000" y="514975"/>
            <a:ext cx="8425225" cy="936000"/>
          </a:xfrm>
        </p:spPr>
        <p:txBody>
          <a:bodyPr/>
          <a:lstStyle/>
          <a:p>
            <a:r>
              <a:rPr lang="en-GB" b="1" dirty="0">
                <a:solidFill>
                  <a:schemeClr val="accent1"/>
                </a:solidFill>
              </a:rPr>
              <a:t>Combined arts case study</a:t>
            </a:r>
            <a:r>
              <a:rPr lang="en-GB" dirty="0">
                <a:solidFill>
                  <a:schemeClr val="accent1"/>
                </a:solidFill>
              </a:rPr>
              <a:t>: </a:t>
            </a:r>
            <a:r>
              <a:rPr lang="en-GB" dirty="0"/>
              <a:t>Kaleider</a:t>
            </a:r>
            <a:r>
              <a:rPr lang="en-GB" dirty="0">
                <a:solidFill>
                  <a:schemeClr val="accent1"/>
                </a:solidFill>
              </a:rPr>
              <a:t> </a:t>
            </a:r>
            <a:r>
              <a:rPr lang="en-GB" dirty="0"/>
              <a:t>– </a:t>
            </a:r>
            <a:r>
              <a:rPr lang="en-GB" i="1" dirty="0"/>
              <a:t>The Money </a:t>
            </a:r>
            <a:r>
              <a:rPr lang="en-GB" dirty="0"/>
              <a:t>(2017) continued</a:t>
            </a:r>
          </a:p>
        </p:txBody>
      </p:sp>
      <p:cxnSp>
        <p:nvCxnSpPr>
          <p:cNvPr id="65" name="Straight Connector 64">
            <a:extLst>
              <a:ext uri="{FF2B5EF4-FFF2-40B4-BE49-F238E27FC236}">
                <a16:creationId xmlns:a16="http://schemas.microsoft.com/office/drawing/2014/main" id="{C0E1A1D6-1D70-4BAD-992F-38BE6B689942}"/>
              </a:ext>
            </a:extLst>
          </p:cNvPr>
          <p:cNvCxnSpPr>
            <a:cxnSpLocks/>
          </p:cNvCxnSpPr>
          <p:nvPr/>
        </p:nvCxnSpPr>
        <p:spPr>
          <a:xfrm>
            <a:off x="395288" y="4396452"/>
            <a:ext cx="8389937" cy="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a:extLst>
              <a:ext uri="{FF2B5EF4-FFF2-40B4-BE49-F238E27FC236}">
                <a16:creationId xmlns:a16="http://schemas.microsoft.com/office/drawing/2014/main" id="{427CA910-51E1-4ACB-8359-37978C994903}"/>
              </a:ext>
            </a:extLst>
          </p:cNvPr>
          <p:cNvCxnSpPr>
            <a:cxnSpLocks/>
            <a:stCxn id="57" idx="2"/>
          </p:cNvCxnSpPr>
          <p:nvPr/>
        </p:nvCxnSpPr>
        <p:spPr>
          <a:xfrm>
            <a:off x="4572613" y="1450975"/>
            <a:ext cx="9209" cy="5281216"/>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74" name="Rounded Rectangle 32">
            <a:extLst>
              <a:ext uri="{FF2B5EF4-FFF2-40B4-BE49-F238E27FC236}">
                <a16:creationId xmlns:a16="http://schemas.microsoft.com/office/drawing/2014/main" id="{620D703E-5CD4-45CD-AA79-DC90C55E22FC}"/>
              </a:ext>
            </a:extLst>
          </p:cNvPr>
          <p:cNvSpPr/>
          <p:nvPr/>
        </p:nvSpPr>
        <p:spPr>
          <a:xfrm>
            <a:off x="4715263" y="1518101"/>
            <a:ext cx="4054094" cy="2607878"/>
          </a:xfrm>
          <a:prstGeom prst="roundRect">
            <a:avLst/>
          </a:prstGeom>
          <a:solidFill>
            <a:schemeClr val="accent6">
              <a:lumMod val="20000"/>
              <a:lumOff val="80000"/>
            </a:schemeClr>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pic>
        <p:nvPicPr>
          <p:cNvPr id="75" name="Content Placeholder 7">
            <a:extLst>
              <a:ext uri="{FF2B5EF4-FFF2-40B4-BE49-F238E27FC236}">
                <a16:creationId xmlns:a16="http://schemas.microsoft.com/office/drawing/2014/main" id="{A4BC97D7-A6A7-4A58-8A03-5730D876333F}"/>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17234" y="1852832"/>
            <a:ext cx="455905" cy="350443"/>
          </a:xfrm>
          <a:prstGeom prst="rect">
            <a:avLst/>
          </a:prstGeom>
          <a:noFill/>
          <a:ln w="9525">
            <a:noFill/>
            <a:miter lim="800000"/>
            <a:headEnd/>
            <a:tailEnd/>
          </a:ln>
        </p:spPr>
      </p:pic>
      <p:sp>
        <p:nvSpPr>
          <p:cNvPr id="76" name="TextBox 75">
            <a:extLst>
              <a:ext uri="{FF2B5EF4-FFF2-40B4-BE49-F238E27FC236}">
                <a16:creationId xmlns:a16="http://schemas.microsoft.com/office/drawing/2014/main" id="{11A9210E-00FA-4560-B807-7A3654272C98}"/>
              </a:ext>
            </a:extLst>
          </p:cNvPr>
          <p:cNvSpPr txBox="1"/>
          <p:nvPr/>
        </p:nvSpPr>
        <p:spPr>
          <a:xfrm>
            <a:off x="5366339" y="1778075"/>
            <a:ext cx="3125886" cy="713460"/>
          </a:xfrm>
          <a:prstGeom prst="rect">
            <a:avLst/>
          </a:prstGeom>
          <a:noFill/>
        </p:spPr>
        <p:txBody>
          <a:bodyPr wrap="square" lIns="18000" tIns="18000" rIns="18000" bIns="18000" rtlCol="0">
            <a:spAutoFit/>
          </a:bodyPr>
          <a:lstStyle/>
          <a:p>
            <a:pPr>
              <a:spcAft>
                <a:spcPts val="400"/>
              </a:spcAft>
            </a:pPr>
            <a:r>
              <a:rPr lang="en-GB" sz="1100" dirty="0">
                <a:latin typeface="+mj-lt"/>
              </a:rPr>
              <a:t>We used a camera called Mevo because it doesn’t require expert operators, looks like a multi camera shoot and </a:t>
            </a:r>
            <a:r>
              <a:rPr lang="en-GB" sz="1100" b="1" dirty="0">
                <a:solidFill>
                  <a:schemeClr val="accent1"/>
                </a:solidFill>
                <a:latin typeface="+mj-lt"/>
              </a:rPr>
              <a:t>through it you can go straight to Facebook Live </a:t>
            </a:r>
          </a:p>
        </p:txBody>
      </p:sp>
      <p:sp>
        <p:nvSpPr>
          <p:cNvPr id="77" name="TextBox 76">
            <a:extLst>
              <a:ext uri="{FF2B5EF4-FFF2-40B4-BE49-F238E27FC236}">
                <a16:creationId xmlns:a16="http://schemas.microsoft.com/office/drawing/2014/main" id="{ABE4283D-37E1-46EE-8BAA-691591DF3A0D}"/>
              </a:ext>
            </a:extLst>
          </p:cNvPr>
          <p:cNvSpPr txBox="1"/>
          <p:nvPr/>
        </p:nvSpPr>
        <p:spPr>
          <a:xfrm>
            <a:off x="309162" y="1535360"/>
            <a:ext cx="4262226" cy="1729123"/>
          </a:xfrm>
          <a:prstGeom prst="rect">
            <a:avLst/>
          </a:prstGeom>
          <a:noFill/>
        </p:spPr>
        <p:txBody>
          <a:bodyPr wrap="square" lIns="18000" tIns="18000" rIns="18000" bIns="18000" rtlCol="0">
            <a:spAutoFit/>
          </a:bodyPr>
          <a:lstStyle/>
          <a:p>
            <a:r>
              <a:rPr lang="en-GB" sz="1100" b="1" dirty="0">
                <a:solidFill>
                  <a:schemeClr val="accent1"/>
                </a:solidFill>
                <a:latin typeface="+mj-lt"/>
              </a:rPr>
              <a:t>Planning and partnerships: </a:t>
            </a:r>
            <a:r>
              <a:rPr lang="en-GB" sz="1100" dirty="0" err="1">
                <a:latin typeface="+mj-lt"/>
              </a:rPr>
              <a:t>Kaleider’s</a:t>
            </a:r>
            <a:r>
              <a:rPr lang="en-GB" sz="1100" dirty="0">
                <a:latin typeface="+mj-lt"/>
              </a:rPr>
              <a:t> Artistic Director managed the technical delivery, despite having limiting technical knowledge, operating the </a:t>
            </a:r>
            <a:r>
              <a:rPr lang="en-GB" sz="1100" dirty="0">
                <a:latin typeface="+mj-lt"/>
                <a:hlinkClick r:id="rId3"/>
              </a:rPr>
              <a:t>Mevo camera </a:t>
            </a:r>
            <a:r>
              <a:rPr lang="en-GB" sz="1100" dirty="0">
                <a:latin typeface="+mj-lt"/>
              </a:rPr>
              <a:t>(controlled from an iPad) and the </a:t>
            </a:r>
            <a:r>
              <a:rPr lang="en-GB" sz="1100" dirty="0" err="1">
                <a:latin typeface="+mj-lt"/>
              </a:rPr>
              <a:t>automixers</a:t>
            </a:r>
            <a:r>
              <a:rPr lang="en-GB" sz="1100" dirty="0">
                <a:latin typeface="+mj-lt"/>
              </a:rPr>
              <a:t>. The Mevo camera is relatively cheap, user-friendly, gives the appearance of a multi-camera shoot and can stream straight to Facebook Live</a:t>
            </a:r>
          </a:p>
          <a:p>
            <a:endParaRPr lang="en-GB" sz="1100" dirty="0">
              <a:latin typeface="+mj-lt"/>
            </a:endParaRPr>
          </a:p>
          <a:p>
            <a:r>
              <a:rPr lang="en-GB" sz="1100" dirty="0">
                <a:latin typeface="+mj-lt"/>
              </a:rPr>
              <a:t>Sydney Opera House live streamed the event on their Facebook channel extending reach massively. </a:t>
            </a:r>
          </a:p>
        </p:txBody>
      </p:sp>
      <p:sp>
        <p:nvSpPr>
          <p:cNvPr id="49" name="TextBox 48">
            <a:extLst>
              <a:ext uri="{FF2B5EF4-FFF2-40B4-BE49-F238E27FC236}">
                <a16:creationId xmlns:a16="http://schemas.microsoft.com/office/drawing/2014/main" id="{524E2D2B-0B50-4520-A315-093F1BA74721}"/>
              </a:ext>
            </a:extLst>
          </p:cNvPr>
          <p:cNvSpPr txBox="1"/>
          <p:nvPr/>
        </p:nvSpPr>
        <p:spPr>
          <a:xfrm>
            <a:off x="300300" y="3236655"/>
            <a:ext cx="4054094" cy="205629"/>
          </a:xfrm>
          <a:prstGeom prst="rect">
            <a:avLst/>
          </a:prstGeom>
          <a:noFill/>
        </p:spPr>
        <p:txBody>
          <a:bodyPr wrap="square" lIns="18000" tIns="18000" rIns="18000" bIns="18000" rtlCol="0">
            <a:spAutoFit/>
          </a:bodyPr>
          <a:lstStyle/>
          <a:p>
            <a:r>
              <a:rPr lang="en-GB" sz="1100" b="1" dirty="0">
                <a:solidFill>
                  <a:schemeClr val="accent1"/>
                </a:solidFill>
                <a:latin typeface="+mj-lt"/>
              </a:rPr>
              <a:t>Lead time: </a:t>
            </a:r>
            <a:r>
              <a:rPr lang="en-GB" sz="1100" dirty="0">
                <a:latin typeface="+mj-lt"/>
              </a:rPr>
              <a:t>Approximately 2.5 days</a:t>
            </a:r>
          </a:p>
        </p:txBody>
      </p:sp>
      <p:sp>
        <p:nvSpPr>
          <p:cNvPr id="50" name="Rectangle: Rounded Corners 49">
            <a:extLst>
              <a:ext uri="{FF2B5EF4-FFF2-40B4-BE49-F238E27FC236}">
                <a16:creationId xmlns:a16="http://schemas.microsoft.com/office/drawing/2014/main" id="{1BDD7382-D435-4E43-BB12-87A51DE348C3}"/>
              </a:ext>
            </a:extLst>
          </p:cNvPr>
          <p:cNvSpPr/>
          <p:nvPr/>
        </p:nvSpPr>
        <p:spPr>
          <a:xfrm>
            <a:off x="359998" y="3719856"/>
            <a:ext cx="991778" cy="614394"/>
          </a:xfrm>
          <a:prstGeom prst="roundRect">
            <a:avLst/>
          </a:prstGeom>
          <a:solidFill>
            <a:schemeClr val="accent1">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pic>
        <p:nvPicPr>
          <p:cNvPr id="52" name="Picture 51">
            <a:extLst>
              <a:ext uri="{FF2B5EF4-FFF2-40B4-BE49-F238E27FC236}">
                <a16:creationId xmlns:a16="http://schemas.microsoft.com/office/drawing/2014/main" id="{BA13F5A6-9A45-491A-B87C-91CFA64E1D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154"/>
          <a:stretch/>
        </p:blipFill>
        <p:spPr>
          <a:xfrm>
            <a:off x="324708" y="3845340"/>
            <a:ext cx="374575" cy="321557"/>
          </a:xfrm>
          <a:prstGeom prst="rect">
            <a:avLst/>
          </a:prstGeom>
        </p:spPr>
      </p:pic>
      <p:sp>
        <p:nvSpPr>
          <p:cNvPr id="54" name="Rectangle 53">
            <a:extLst>
              <a:ext uri="{FF2B5EF4-FFF2-40B4-BE49-F238E27FC236}">
                <a16:creationId xmlns:a16="http://schemas.microsoft.com/office/drawing/2014/main" id="{9918CAB0-F6BA-4606-8069-DE9E6681DBE7}"/>
              </a:ext>
            </a:extLst>
          </p:cNvPr>
          <p:cNvSpPr/>
          <p:nvPr/>
        </p:nvSpPr>
        <p:spPr>
          <a:xfrm>
            <a:off x="600260" y="3872660"/>
            <a:ext cx="783117" cy="246221"/>
          </a:xfrm>
          <a:prstGeom prst="rect">
            <a:avLst/>
          </a:prstGeom>
        </p:spPr>
        <p:txBody>
          <a:bodyPr wrap="square">
            <a:spAutoFit/>
          </a:bodyPr>
          <a:lstStyle/>
          <a:p>
            <a:pPr lvl="0"/>
            <a:r>
              <a:rPr lang="en-GB" sz="1000" dirty="0">
                <a:latin typeface="+mj-lt"/>
              </a:rPr>
              <a:t>c. £1,500</a:t>
            </a:r>
          </a:p>
        </p:txBody>
      </p:sp>
      <p:sp>
        <p:nvSpPr>
          <p:cNvPr id="55" name="Rectangle 54">
            <a:extLst>
              <a:ext uri="{FF2B5EF4-FFF2-40B4-BE49-F238E27FC236}">
                <a16:creationId xmlns:a16="http://schemas.microsoft.com/office/drawing/2014/main" id="{2B5F42F3-D0B7-44F8-8B47-EA43EF0A7505}"/>
              </a:ext>
            </a:extLst>
          </p:cNvPr>
          <p:cNvSpPr/>
          <p:nvPr/>
        </p:nvSpPr>
        <p:spPr>
          <a:xfrm>
            <a:off x="267377" y="3491718"/>
            <a:ext cx="489236" cy="261610"/>
          </a:xfrm>
          <a:prstGeom prst="rect">
            <a:avLst/>
          </a:prstGeom>
        </p:spPr>
        <p:txBody>
          <a:bodyPr wrap="none">
            <a:spAutoFit/>
          </a:bodyPr>
          <a:lstStyle/>
          <a:p>
            <a:r>
              <a:rPr lang="en-GB" sz="1100" b="1" dirty="0">
                <a:latin typeface="+mn-lt"/>
              </a:rPr>
              <a:t>Cost</a:t>
            </a:r>
            <a:endParaRPr lang="en-GB" sz="1100" dirty="0">
              <a:latin typeface="+mn-lt"/>
            </a:endParaRPr>
          </a:p>
        </p:txBody>
      </p:sp>
      <p:sp>
        <p:nvSpPr>
          <p:cNvPr id="39" name="TextBox 38">
            <a:extLst>
              <a:ext uri="{FF2B5EF4-FFF2-40B4-BE49-F238E27FC236}">
                <a16:creationId xmlns:a16="http://schemas.microsoft.com/office/drawing/2014/main" id="{178AED6C-7D56-4A86-B696-F3BB5FDF255A}"/>
              </a:ext>
            </a:extLst>
          </p:cNvPr>
          <p:cNvSpPr txBox="1"/>
          <p:nvPr/>
        </p:nvSpPr>
        <p:spPr>
          <a:xfrm>
            <a:off x="1020302" y="4671731"/>
            <a:ext cx="1581056" cy="544183"/>
          </a:xfrm>
          <a:prstGeom prst="rect">
            <a:avLst/>
          </a:prstGeom>
          <a:noFill/>
        </p:spPr>
        <p:txBody>
          <a:bodyPr wrap="square" lIns="18000" tIns="18000" rIns="18000" bIns="18000" rtlCol="0">
            <a:spAutoFit/>
          </a:bodyPr>
          <a:lstStyle/>
          <a:p>
            <a:r>
              <a:rPr lang="en-GB" sz="1100" dirty="0">
                <a:latin typeface="+mj-lt"/>
              </a:rPr>
              <a:t>Live streamed on Sydney Opera House’s Facebook page</a:t>
            </a:r>
          </a:p>
        </p:txBody>
      </p:sp>
      <p:pic>
        <p:nvPicPr>
          <p:cNvPr id="40" name="Picture 39">
            <a:extLst>
              <a:ext uri="{FF2B5EF4-FFF2-40B4-BE49-F238E27FC236}">
                <a16:creationId xmlns:a16="http://schemas.microsoft.com/office/drawing/2014/main" id="{7CBCAE9C-EAF2-4749-B077-F16A36BB63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596" y="4691901"/>
            <a:ext cx="810650" cy="438838"/>
          </a:xfrm>
          <a:prstGeom prst="rect">
            <a:avLst/>
          </a:prstGeom>
        </p:spPr>
      </p:pic>
      <p:pic>
        <p:nvPicPr>
          <p:cNvPr id="41" name="Content Placeholder 7">
            <a:extLst>
              <a:ext uri="{FF2B5EF4-FFF2-40B4-BE49-F238E27FC236}">
                <a16:creationId xmlns:a16="http://schemas.microsoft.com/office/drawing/2014/main" id="{0083998E-67A1-4CCD-AA37-17B40B48FA6A}"/>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87897" y="2947505"/>
            <a:ext cx="455905" cy="350443"/>
          </a:xfrm>
          <a:prstGeom prst="rect">
            <a:avLst/>
          </a:prstGeom>
          <a:noFill/>
          <a:ln w="9525">
            <a:noFill/>
            <a:miter lim="800000"/>
            <a:headEnd/>
            <a:tailEnd/>
          </a:ln>
        </p:spPr>
      </p:pic>
      <p:sp>
        <p:nvSpPr>
          <p:cNvPr id="61" name="TextBox 60">
            <a:extLst>
              <a:ext uri="{FF2B5EF4-FFF2-40B4-BE49-F238E27FC236}">
                <a16:creationId xmlns:a16="http://schemas.microsoft.com/office/drawing/2014/main" id="{2A7899AD-6030-49E2-8370-9E91D99B6026}"/>
              </a:ext>
            </a:extLst>
          </p:cNvPr>
          <p:cNvSpPr txBox="1"/>
          <p:nvPr/>
        </p:nvSpPr>
        <p:spPr>
          <a:xfrm>
            <a:off x="5437001" y="2872748"/>
            <a:ext cx="3125885" cy="918644"/>
          </a:xfrm>
          <a:prstGeom prst="rect">
            <a:avLst/>
          </a:prstGeom>
          <a:noFill/>
        </p:spPr>
        <p:txBody>
          <a:bodyPr wrap="square" lIns="18000" tIns="18000" rIns="18000" bIns="18000" rtlCol="0">
            <a:spAutoFit/>
          </a:bodyPr>
          <a:lstStyle/>
          <a:p>
            <a:pPr>
              <a:spcAft>
                <a:spcPts val="400"/>
              </a:spcAft>
            </a:pPr>
            <a:r>
              <a:rPr lang="en-GB" sz="1100" dirty="0">
                <a:latin typeface="+mj-lt"/>
              </a:rPr>
              <a:t>It’s </a:t>
            </a:r>
            <a:r>
              <a:rPr lang="en-GB" sz="1100" b="1" dirty="0">
                <a:solidFill>
                  <a:schemeClr val="accent1"/>
                </a:solidFill>
                <a:latin typeface="+mj-lt"/>
              </a:rPr>
              <a:t>interesting the shift towards more affordable DIY methods of film delivery</a:t>
            </a:r>
            <a:r>
              <a:rPr lang="en-GB" sz="1100" dirty="0">
                <a:latin typeface="+mj-lt"/>
              </a:rPr>
              <a:t>. It’s no longer the realms of big production companies </a:t>
            </a:r>
          </a:p>
          <a:p>
            <a:pPr algn="r">
              <a:spcAft>
                <a:spcPts val="400"/>
              </a:spcAft>
            </a:pPr>
            <a:r>
              <a:rPr lang="en-GB" sz="1000" dirty="0">
                <a:latin typeface="+mj-lt"/>
              </a:rPr>
              <a:t>- Seth Honnor, Artistic Director </a:t>
            </a:r>
          </a:p>
        </p:txBody>
      </p:sp>
      <p:sp>
        <p:nvSpPr>
          <p:cNvPr id="25" name="Rectangle 24">
            <a:extLst>
              <a:ext uri="{FF2B5EF4-FFF2-40B4-BE49-F238E27FC236}">
                <a16:creationId xmlns:a16="http://schemas.microsoft.com/office/drawing/2014/main" id="{76962BB2-3FA4-44F5-9B2B-97FF5882BA1C}"/>
              </a:ext>
            </a:extLst>
          </p:cNvPr>
          <p:cNvSpPr/>
          <p:nvPr/>
        </p:nvSpPr>
        <p:spPr>
          <a:xfrm>
            <a:off x="1368811" y="3762795"/>
            <a:ext cx="3044059" cy="553998"/>
          </a:xfrm>
          <a:prstGeom prst="rect">
            <a:avLst/>
          </a:prstGeom>
        </p:spPr>
        <p:txBody>
          <a:bodyPr wrap="square">
            <a:spAutoFit/>
          </a:bodyPr>
          <a:lstStyle/>
          <a:p>
            <a:pPr lvl="0"/>
            <a:r>
              <a:rPr lang="en-GB" sz="1000" dirty="0">
                <a:latin typeface="+mj-lt"/>
              </a:rPr>
              <a:t>Costs for the </a:t>
            </a:r>
            <a:r>
              <a:rPr lang="en-GB" sz="1000" dirty="0" err="1">
                <a:latin typeface="+mj-lt"/>
              </a:rPr>
              <a:t>Mevo</a:t>
            </a:r>
            <a:r>
              <a:rPr lang="en-GB" sz="1000" dirty="0">
                <a:latin typeface="+mj-lt"/>
              </a:rPr>
              <a:t> camera and second-hand </a:t>
            </a:r>
            <a:r>
              <a:rPr lang="en-GB" sz="1000" dirty="0" err="1">
                <a:latin typeface="+mj-lt"/>
              </a:rPr>
              <a:t>automixers</a:t>
            </a:r>
            <a:r>
              <a:rPr lang="en-GB" sz="1000" dirty="0">
                <a:latin typeface="+mj-lt"/>
              </a:rPr>
              <a:t>. The </a:t>
            </a:r>
            <a:r>
              <a:rPr lang="en-GB" sz="1000" dirty="0" err="1">
                <a:latin typeface="+mj-lt"/>
              </a:rPr>
              <a:t>automixers</a:t>
            </a:r>
            <a:r>
              <a:rPr lang="en-GB" sz="1000" dirty="0">
                <a:latin typeface="+mj-lt"/>
              </a:rPr>
              <a:t> were essential to distil and transmit the voices of a large group</a:t>
            </a:r>
          </a:p>
        </p:txBody>
      </p:sp>
      <p:sp>
        <p:nvSpPr>
          <p:cNvPr id="26" name="TextBox 25">
            <a:extLst>
              <a:ext uri="{FF2B5EF4-FFF2-40B4-BE49-F238E27FC236}">
                <a16:creationId xmlns:a16="http://schemas.microsoft.com/office/drawing/2014/main" id="{AC5D6F3B-2FD8-4658-94E5-C45CF3481578}"/>
              </a:ext>
            </a:extLst>
          </p:cNvPr>
          <p:cNvSpPr txBox="1"/>
          <p:nvPr/>
        </p:nvSpPr>
        <p:spPr>
          <a:xfrm>
            <a:off x="4640899" y="4432070"/>
            <a:ext cx="4448515" cy="2744785"/>
          </a:xfrm>
          <a:prstGeom prst="rect">
            <a:avLst/>
          </a:prstGeom>
          <a:noFill/>
        </p:spPr>
        <p:txBody>
          <a:bodyPr wrap="square" lIns="18000" tIns="18000" rIns="18000" bIns="18000" rtlCol="0">
            <a:spAutoFit/>
          </a:bodyPr>
          <a:lstStyle/>
          <a:p>
            <a:r>
              <a:rPr lang="en-GB" sz="1100" b="1" dirty="0">
                <a:solidFill>
                  <a:schemeClr val="accent1"/>
                </a:solidFill>
                <a:latin typeface="+mj-lt"/>
              </a:rPr>
              <a:t>Key learnings for other organisations:</a:t>
            </a:r>
          </a:p>
          <a:p>
            <a:endParaRPr lang="en-GB" sz="1100" b="1" dirty="0">
              <a:solidFill>
                <a:schemeClr val="accent1"/>
              </a:solidFill>
              <a:latin typeface="+mj-lt"/>
            </a:endParaRPr>
          </a:p>
          <a:p>
            <a:pPr marL="171450" indent="-171450">
              <a:buFont typeface="Arial" panose="020B0604020202020204" pitchFamily="34" charset="0"/>
              <a:buChar char="•"/>
            </a:pPr>
            <a:r>
              <a:rPr lang="en-GB" sz="1100" b="1" dirty="0">
                <a:latin typeface="+mj-lt"/>
              </a:rPr>
              <a:t>Partnerships increase reach</a:t>
            </a:r>
            <a:r>
              <a:rPr lang="en-GB" sz="1100" dirty="0">
                <a:latin typeface="+mj-lt"/>
              </a:rPr>
              <a:t>: streaming The Money through Sydney Opera House’s Facebook page dramatically increased audience size</a:t>
            </a:r>
          </a:p>
          <a:p>
            <a:pPr marL="171450" indent="-171450">
              <a:buFont typeface="Arial" panose="020B0604020202020204" pitchFamily="34" charset="0"/>
              <a:buChar char="•"/>
            </a:pPr>
            <a:r>
              <a:rPr lang="en-GB" sz="1100" b="1" dirty="0">
                <a:latin typeface="+mj-lt"/>
              </a:rPr>
              <a:t>Facebook gives you access to new audiences</a:t>
            </a:r>
            <a:r>
              <a:rPr lang="en-GB" sz="1100" dirty="0">
                <a:latin typeface="+mj-lt"/>
              </a:rPr>
              <a:t>: re-posting broadens access to those who wouldn’t otherwise see the real-world show</a:t>
            </a:r>
          </a:p>
          <a:p>
            <a:pPr marL="171450" indent="-171450">
              <a:buFont typeface="Arial" panose="020B0604020202020204" pitchFamily="34" charset="0"/>
              <a:buChar char="•"/>
            </a:pPr>
            <a:r>
              <a:rPr lang="en-GB" sz="1100" b="1" dirty="0">
                <a:latin typeface="+mj-lt"/>
              </a:rPr>
              <a:t>Accessible tech</a:t>
            </a:r>
            <a:r>
              <a:rPr lang="en-GB" sz="1100" dirty="0">
                <a:latin typeface="+mj-lt"/>
              </a:rPr>
              <a:t>: inexpensive and easy-to-use tech e.g. the </a:t>
            </a:r>
            <a:r>
              <a:rPr lang="en-GB" sz="1100" dirty="0" err="1">
                <a:latin typeface="+mj-lt"/>
              </a:rPr>
              <a:t>Mevo</a:t>
            </a:r>
            <a:r>
              <a:rPr lang="en-GB" sz="1100" dirty="0">
                <a:latin typeface="+mj-lt"/>
              </a:rPr>
              <a:t> camera, makes it possible for those with limited technical knowledge and budget to engage in live-to-digital</a:t>
            </a:r>
          </a:p>
          <a:p>
            <a:pPr marL="171450" indent="-171450">
              <a:buFont typeface="Arial" panose="020B0604020202020204" pitchFamily="34" charset="0"/>
              <a:buChar char="•"/>
            </a:pPr>
            <a:r>
              <a:rPr lang="en-GB" sz="1100" b="1" dirty="0">
                <a:latin typeface="+mj-lt"/>
              </a:rPr>
              <a:t>Audio is essential</a:t>
            </a:r>
            <a:r>
              <a:rPr lang="en-GB" sz="1100" dirty="0">
                <a:latin typeface="+mj-lt"/>
              </a:rPr>
              <a:t>: the quality of the audio is extremely important in live-to-digital productions and should not be overlooked</a:t>
            </a:r>
          </a:p>
          <a:p>
            <a:pPr marL="171450" indent="-171450">
              <a:buFont typeface="Arial" panose="020B0604020202020204" pitchFamily="34" charset="0"/>
              <a:buChar char="•"/>
            </a:pPr>
            <a:endParaRPr lang="en-GB" sz="1100" dirty="0">
              <a:latin typeface="+mj-lt"/>
            </a:endParaRPr>
          </a:p>
          <a:p>
            <a:endParaRPr lang="en-GB" sz="1100" b="1" dirty="0">
              <a:solidFill>
                <a:schemeClr val="accent1"/>
              </a:solidFill>
              <a:latin typeface="+mj-lt"/>
            </a:endParaRPr>
          </a:p>
        </p:txBody>
      </p:sp>
      <p:sp>
        <p:nvSpPr>
          <p:cNvPr id="3" name="Rectangle: Rounded Corners 2">
            <a:extLst>
              <a:ext uri="{FF2B5EF4-FFF2-40B4-BE49-F238E27FC236}">
                <a16:creationId xmlns:a16="http://schemas.microsoft.com/office/drawing/2014/main" id="{6A413D1E-A8D4-4017-8116-8D5D2591BCE7}"/>
              </a:ext>
            </a:extLst>
          </p:cNvPr>
          <p:cNvSpPr/>
          <p:nvPr/>
        </p:nvSpPr>
        <p:spPr>
          <a:xfrm>
            <a:off x="1383377" y="3727203"/>
            <a:ext cx="3078229" cy="607047"/>
          </a:xfrm>
          <a:prstGeom prst="roundRect">
            <a:avLst/>
          </a:prstGeom>
          <a:noFill/>
          <a:ln w="6350">
            <a:solidFill>
              <a:schemeClr val="accent1">
                <a:lumMod val="40000"/>
                <a:lumOff val="6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Tree>
    <p:extLst>
      <p:ext uri="{BB962C8B-B14F-4D97-AF65-F5344CB8AC3E}">
        <p14:creationId xmlns:p14="http://schemas.microsoft.com/office/powerpoint/2010/main" val="2945227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429BA7-923D-43B8-B042-AB8B6C2A843B}"/>
              </a:ext>
            </a:extLst>
          </p:cNvPr>
          <p:cNvSpPr>
            <a:spLocks noGrp="1"/>
          </p:cNvSpPr>
          <p:nvPr>
            <p:ph type="body" sz="quarter" idx="14"/>
          </p:nvPr>
        </p:nvSpPr>
        <p:spPr>
          <a:xfrm>
            <a:off x="359997" y="2168525"/>
            <a:ext cx="8424005" cy="4105275"/>
          </a:xfrm>
        </p:spPr>
        <p:txBody>
          <a:bodyPr/>
          <a:lstStyle/>
          <a:p>
            <a:pPr marL="0" lvl="0" indent="0">
              <a:buNone/>
            </a:pPr>
            <a:endParaRPr lang="en-GB" dirty="0"/>
          </a:p>
          <a:p>
            <a:endParaRPr lang="en-GB" dirty="0"/>
          </a:p>
        </p:txBody>
      </p:sp>
      <p:graphicFrame>
        <p:nvGraphicFramePr>
          <p:cNvPr id="21" name="Chart 20">
            <a:extLst>
              <a:ext uri="{FF2B5EF4-FFF2-40B4-BE49-F238E27FC236}">
                <a16:creationId xmlns:a16="http://schemas.microsoft.com/office/drawing/2014/main" id="{28B0649E-72D5-49E2-85A2-7DF125F6BD6A}"/>
              </a:ext>
            </a:extLst>
          </p:cNvPr>
          <p:cNvGraphicFramePr/>
          <p:nvPr>
            <p:extLst/>
          </p:nvPr>
        </p:nvGraphicFramePr>
        <p:xfrm>
          <a:off x="3984742" y="2845571"/>
          <a:ext cx="4799260" cy="291466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8247E54E-BE21-4CDD-92F0-1D4DEEE0D7FB}"/>
              </a:ext>
            </a:extLst>
          </p:cNvPr>
          <p:cNvSpPr>
            <a:spLocks noGrp="1"/>
          </p:cNvSpPr>
          <p:nvPr>
            <p:ph type="title"/>
          </p:nvPr>
        </p:nvSpPr>
        <p:spPr>
          <a:xfrm>
            <a:off x="360000" y="514975"/>
            <a:ext cx="8784000" cy="936000"/>
          </a:xfrm>
        </p:spPr>
        <p:txBody>
          <a:bodyPr/>
          <a:lstStyle/>
          <a:p>
            <a:r>
              <a:rPr lang="en-GB" dirty="0"/>
              <a:t>Only a small proportion say live-to-digital contributes to financial stability; only a quarter expect it to in the future</a:t>
            </a:r>
          </a:p>
        </p:txBody>
      </p:sp>
      <p:sp>
        <p:nvSpPr>
          <p:cNvPr id="6" name="Text Placeholder 5">
            <a:extLst>
              <a:ext uri="{FF2B5EF4-FFF2-40B4-BE49-F238E27FC236}">
                <a16:creationId xmlns:a16="http://schemas.microsoft.com/office/drawing/2014/main" id="{2D0A9E8D-1C36-4745-9E7C-D18BCF1CA505}"/>
              </a:ext>
            </a:extLst>
          </p:cNvPr>
          <p:cNvSpPr>
            <a:spLocks noGrp="1"/>
          </p:cNvSpPr>
          <p:nvPr>
            <p:ph type="body" sz="quarter" idx="13"/>
          </p:nvPr>
        </p:nvSpPr>
        <p:spPr>
          <a:xfrm>
            <a:off x="359999" y="6420449"/>
            <a:ext cx="8425226" cy="275625"/>
          </a:xfrm>
        </p:spPr>
        <p:txBody>
          <a:bodyPr/>
          <a:lstStyle/>
          <a:p>
            <a:r>
              <a:rPr lang="en-GB" sz="800" dirty="0"/>
              <a:t>Source: B2B survey conducted by MTM. Q9: Do you feel that live-to-digital production currently is or will in the future contribute to your organisation’s financial stability? Q10: Which, if any, of the following types of financial benefits do you aim to achieve via live-to-digital? </a:t>
            </a:r>
            <a:r>
              <a:rPr lang="en-GB" sz="800" i="1" dirty="0"/>
              <a:t>Base: organisations who have produced live-to-digital in 2016/2017 (n=138)</a:t>
            </a:r>
            <a:endParaRPr lang="en-GB" sz="800" dirty="0"/>
          </a:p>
        </p:txBody>
      </p:sp>
      <p:sp>
        <p:nvSpPr>
          <p:cNvPr id="8" name="Text Placeholder 2">
            <a:extLst>
              <a:ext uri="{FF2B5EF4-FFF2-40B4-BE49-F238E27FC236}">
                <a16:creationId xmlns:a16="http://schemas.microsoft.com/office/drawing/2014/main" id="{A5C81606-0824-479C-B634-B66C3106CCC4}"/>
              </a:ext>
            </a:extLst>
          </p:cNvPr>
          <p:cNvSpPr>
            <a:spLocks noGrp="1"/>
          </p:cNvSpPr>
          <p:nvPr>
            <p:ph type="body" sz="quarter" idx="12"/>
          </p:nvPr>
        </p:nvSpPr>
        <p:spPr>
          <a:xfrm>
            <a:off x="359998" y="0"/>
            <a:ext cx="3430952" cy="289424"/>
          </a:xfrm>
        </p:spPr>
        <p:txBody>
          <a:bodyPr/>
          <a:lstStyle/>
          <a:p>
            <a:r>
              <a:rPr lang="en-GB" dirty="0"/>
              <a:t>Why live-to-digital? And how successful has it been?</a:t>
            </a:r>
          </a:p>
        </p:txBody>
      </p:sp>
      <p:sp>
        <p:nvSpPr>
          <p:cNvPr id="11" name="TextBox 10">
            <a:extLst>
              <a:ext uri="{FF2B5EF4-FFF2-40B4-BE49-F238E27FC236}">
                <a16:creationId xmlns:a16="http://schemas.microsoft.com/office/drawing/2014/main" id="{94E5227D-5609-4D19-9C1E-24F616F5E908}"/>
              </a:ext>
            </a:extLst>
          </p:cNvPr>
          <p:cNvSpPr txBox="1"/>
          <p:nvPr/>
        </p:nvSpPr>
        <p:spPr>
          <a:xfrm>
            <a:off x="1288813" y="3326623"/>
            <a:ext cx="2448191" cy="374906"/>
          </a:xfrm>
          <a:prstGeom prst="rect">
            <a:avLst/>
          </a:prstGeom>
          <a:noFill/>
        </p:spPr>
        <p:txBody>
          <a:bodyPr wrap="square" lIns="18000" tIns="18000" rIns="18000" bIns="18000" rtlCol="0">
            <a:spAutoFit/>
          </a:bodyPr>
          <a:lstStyle/>
          <a:p>
            <a:r>
              <a:rPr lang="en-GB" sz="1100" dirty="0">
                <a:solidFill>
                  <a:schemeClr val="tx1">
                    <a:lumMod val="75000"/>
                    <a:lumOff val="25000"/>
                  </a:schemeClr>
                </a:solidFill>
                <a:latin typeface="+mj-lt"/>
              </a:rPr>
              <a:t>Reported it is currently contributing towards financial stability</a:t>
            </a:r>
          </a:p>
        </p:txBody>
      </p:sp>
      <p:sp>
        <p:nvSpPr>
          <p:cNvPr id="12" name="TextBox 11">
            <a:extLst>
              <a:ext uri="{FF2B5EF4-FFF2-40B4-BE49-F238E27FC236}">
                <a16:creationId xmlns:a16="http://schemas.microsoft.com/office/drawing/2014/main" id="{E023ABD9-57AB-4EC4-929D-DCAF3F8546BD}"/>
              </a:ext>
            </a:extLst>
          </p:cNvPr>
          <p:cNvSpPr txBox="1"/>
          <p:nvPr/>
        </p:nvSpPr>
        <p:spPr>
          <a:xfrm>
            <a:off x="1288813" y="3893686"/>
            <a:ext cx="2335865" cy="374906"/>
          </a:xfrm>
          <a:prstGeom prst="rect">
            <a:avLst/>
          </a:prstGeom>
          <a:noFill/>
        </p:spPr>
        <p:txBody>
          <a:bodyPr wrap="square" lIns="18000" tIns="18000" rIns="18000" bIns="18000" rtlCol="0">
            <a:spAutoFit/>
          </a:bodyPr>
          <a:lstStyle/>
          <a:p>
            <a:r>
              <a:rPr lang="en-GB" sz="1100" dirty="0">
                <a:solidFill>
                  <a:schemeClr val="tx1">
                    <a:lumMod val="75000"/>
                    <a:lumOff val="25000"/>
                  </a:schemeClr>
                </a:solidFill>
                <a:latin typeface="+mj-lt"/>
              </a:rPr>
              <a:t>Expect it will contribute towards financial stability in the future</a:t>
            </a:r>
          </a:p>
        </p:txBody>
      </p:sp>
      <p:sp>
        <p:nvSpPr>
          <p:cNvPr id="13" name="TextBox 12">
            <a:extLst>
              <a:ext uri="{FF2B5EF4-FFF2-40B4-BE49-F238E27FC236}">
                <a16:creationId xmlns:a16="http://schemas.microsoft.com/office/drawing/2014/main" id="{A99BF742-A2A6-45CD-8F20-C2E15691A541}"/>
              </a:ext>
            </a:extLst>
          </p:cNvPr>
          <p:cNvSpPr txBox="1"/>
          <p:nvPr/>
        </p:nvSpPr>
        <p:spPr>
          <a:xfrm>
            <a:off x="1288813" y="4460749"/>
            <a:ext cx="2309319" cy="374906"/>
          </a:xfrm>
          <a:prstGeom prst="rect">
            <a:avLst/>
          </a:prstGeom>
          <a:noFill/>
        </p:spPr>
        <p:txBody>
          <a:bodyPr wrap="square" lIns="18000" tIns="18000" rIns="18000" bIns="18000" rtlCol="0">
            <a:spAutoFit/>
          </a:bodyPr>
          <a:lstStyle/>
          <a:p>
            <a:r>
              <a:rPr lang="en-GB" sz="1100" dirty="0">
                <a:solidFill>
                  <a:schemeClr val="tx1">
                    <a:lumMod val="75000"/>
                    <a:lumOff val="25000"/>
                  </a:schemeClr>
                </a:solidFill>
                <a:latin typeface="+mj-lt"/>
              </a:rPr>
              <a:t>Do not expect it to contribute towards financial stability</a:t>
            </a:r>
          </a:p>
        </p:txBody>
      </p:sp>
      <p:sp>
        <p:nvSpPr>
          <p:cNvPr id="14" name="TextBox 13">
            <a:extLst>
              <a:ext uri="{FF2B5EF4-FFF2-40B4-BE49-F238E27FC236}">
                <a16:creationId xmlns:a16="http://schemas.microsoft.com/office/drawing/2014/main" id="{68038D44-1AA8-41DF-A7DF-44089A9C7399}"/>
              </a:ext>
            </a:extLst>
          </p:cNvPr>
          <p:cNvSpPr txBox="1"/>
          <p:nvPr/>
        </p:nvSpPr>
        <p:spPr>
          <a:xfrm>
            <a:off x="1288813" y="5027812"/>
            <a:ext cx="1857375" cy="374906"/>
          </a:xfrm>
          <a:prstGeom prst="rect">
            <a:avLst/>
          </a:prstGeom>
          <a:noFill/>
        </p:spPr>
        <p:txBody>
          <a:bodyPr wrap="square" lIns="18000" tIns="18000" rIns="18000" bIns="18000" rtlCol="0">
            <a:spAutoFit/>
          </a:bodyPr>
          <a:lstStyle/>
          <a:p>
            <a:r>
              <a:rPr lang="en-GB" sz="1100" dirty="0">
                <a:solidFill>
                  <a:schemeClr val="tx1">
                    <a:lumMod val="75000"/>
                    <a:lumOff val="25000"/>
                  </a:schemeClr>
                </a:solidFill>
                <a:latin typeface="+mj-lt"/>
              </a:rPr>
              <a:t>Don’t know whether it will or not</a:t>
            </a:r>
          </a:p>
        </p:txBody>
      </p:sp>
      <p:sp>
        <p:nvSpPr>
          <p:cNvPr id="15" name="TextBox 14">
            <a:extLst>
              <a:ext uri="{FF2B5EF4-FFF2-40B4-BE49-F238E27FC236}">
                <a16:creationId xmlns:a16="http://schemas.microsoft.com/office/drawing/2014/main" id="{111B8AB4-EEE8-4DEC-9600-F78C75229E6D}"/>
              </a:ext>
            </a:extLst>
          </p:cNvPr>
          <p:cNvSpPr txBox="1"/>
          <p:nvPr/>
        </p:nvSpPr>
        <p:spPr>
          <a:xfrm>
            <a:off x="395416" y="3297564"/>
            <a:ext cx="826722" cy="405683"/>
          </a:xfrm>
          <a:prstGeom prst="rect">
            <a:avLst/>
          </a:prstGeom>
          <a:noFill/>
        </p:spPr>
        <p:txBody>
          <a:bodyPr wrap="square" lIns="18000" tIns="18000" rIns="18000" bIns="18000" rtlCol="0">
            <a:spAutoFit/>
          </a:bodyPr>
          <a:lstStyle/>
          <a:p>
            <a:pPr algn="r"/>
            <a:r>
              <a:rPr lang="en-GB" sz="2400" b="1" dirty="0">
                <a:solidFill>
                  <a:schemeClr val="accent1"/>
                </a:solidFill>
                <a:latin typeface="+mj-lt"/>
              </a:rPr>
              <a:t>9%</a:t>
            </a:r>
          </a:p>
        </p:txBody>
      </p:sp>
      <p:sp>
        <p:nvSpPr>
          <p:cNvPr id="16" name="TextBox 15">
            <a:extLst>
              <a:ext uri="{FF2B5EF4-FFF2-40B4-BE49-F238E27FC236}">
                <a16:creationId xmlns:a16="http://schemas.microsoft.com/office/drawing/2014/main" id="{72D14853-ED08-4CB4-A5C4-06A4A924AE7A}"/>
              </a:ext>
            </a:extLst>
          </p:cNvPr>
          <p:cNvSpPr txBox="1"/>
          <p:nvPr/>
        </p:nvSpPr>
        <p:spPr>
          <a:xfrm>
            <a:off x="395416" y="3838244"/>
            <a:ext cx="826722" cy="405683"/>
          </a:xfrm>
          <a:prstGeom prst="rect">
            <a:avLst/>
          </a:prstGeom>
          <a:noFill/>
        </p:spPr>
        <p:txBody>
          <a:bodyPr wrap="square" lIns="18000" tIns="18000" rIns="18000" bIns="18000" rtlCol="0">
            <a:spAutoFit/>
          </a:bodyPr>
          <a:lstStyle/>
          <a:p>
            <a:pPr algn="r"/>
            <a:r>
              <a:rPr lang="en-GB" sz="2400" b="1" dirty="0">
                <a:solidFill>
                  <a:schemeClr val="accent1"/>
                </a:solidFill>
                <a:latin typeface="+mj-lt"/>
              </a:rPr>
              <a:t>27%</a:t>
            </a:r>
          </a:p>
        </p:txBody>
      </p:sp>
      <p:sp>
        <p:nvSpPr>
          <p:cNvPr id="17" name="TextBox 16">
            <a:extLst>
              <a:ext uri="{FF2B5EF4-FFF2-40B4-BE49-F238E27FC236}">
                <a16:creationId xmlns:a16="http://schemas.microsoft.com/office/drawing/2014/main" id="{EA97D812-15DE-4D4C-9C6A-E28AB6BAD4C1}"/>
              </a:ext>
            </a:extLst>
          </p:cNvPr>
          <p:cNvSpPr txBox="1"/>
          <p:nvPr/>
        </p:nvSpPr>
        <p:spPr>
          <a:xfrm>
            <a:off x="395416" y="4433028"/>
            <a:ext cx="826722" cy="405683"/>
          </a:xfrm>
          <a:prstGeom prst="rect">
            <a:avLst/>
          </a:prstGeom>
          <a:noFill/>
        </p:spPr>
        <p:txBody>
          <a:bodyPr wrap="square" lIns="18000" tIns="18000" rIns="18000" bIns="18000" rtlCol="0">
            <a:spAutoFit/>
          </a:bodyPr>
          <a:lstStyle/>
          <a:p>
            <a:pPr algn="r"/>
            <a:r>
              <a:rPr lang="en-GB" sz="2400" b="1" dirty="0">
                <a:solidFill>
                  <a:schemeClr val="accent5"/>
                </a:solidFill>
                <a:latin typeface="+mj-lt"/>
              </a:rPr>
              <a:t>36%</a:t>
            </a:r>
          </a:p>
        </p:txBody>
      </p:sp>
      <p:sp>
        <p:nvSpPr>
          <p:cNvPr id="18" name="TextBox 17">
            <a:extLst>
              <a:ext uri="{FF2B5EF4-FFF2-40B4-BE49-F238E27FC236}">
                <a16:creationId xmlns:a16="http://schemas.microsoft.com/office/drawing/2014/main" id="{539862CE-AC30-41A5-AC16-B9D8F68CBF03}"/>
              </a:ext>
            </a:extLst>
          </p:cNvPr>
          <p:cNvSpPr txBox="1"/>
          <p:nvPr/>
        </p:nvSpPr>
        <p:spPr>
          <a:xfrm>
            <a:off x="395416" y="5015916"/>
            <a:ext cx="826722" cy="405683"/>
          </a:xfrm>
          <a:prstGeom prst="rect">
            <a:avLst/>
          </a:prstGeom>
          <a:noFill/>
        </p:spPr>
        <p:txBody>
          <a:bodyPr wrap="square" lIns="18000" tIns="18000" rIns="18000" bIns="18000" rtlCol="0">
            <a:spAutoFit/>
          </a:bodyPr>
          <a:lstStyle/>
          <a:p>
            <a:pPr algn="r"/>
            <a:r>
              <a:rPr lang="en-GB" sz="2400" b="1" dirty="0">
                <a:solidFill>
                  <a:schemeClr val="accent6">
                    <a:lumMod val="75000"/>
                  </a:schemeClr>
                </a:solidFill>
                <a:latin typeface="+mj-lt"/>
              </a:rPr>
              <a:t>31%</a:t>
            </a:r>
          </a:p>
        </p:txBody>
      </p:sp>
      <p:sp>
        <p:nvSpPr>
          <p:cNvPr id="24" name="Text Placeholder 6">
            <a:extLst>
              <a:ext uri="{FF2B5EF4-FFF2-40B4-BE49-F238E27FC236}">
                <a16:creationId xmlns:a16="http://schemas.microsoft.com/office/drawing/2014/main" id="{A6BC630C-1331-413F-83ED-2FAA005BC9C2}"/>
              </a:ext>
            </a:extLst>
          </p:cNvPr>
          <p:cNvSpPr txBox="1">
            <a:spLocks/>
          </p:cNvSpPr>
          <p:nvPr/>
        </p:nvSpPr>
        <p:spPr>
          <a:xfrm>
            <a:off x="4101158" y="2815418"/>
            <a:ext cx="4157017" cy="283064"/>
          </a:xfrm>
          <a:prstGeom prst="rect">
            <a:avLst/>
          </a:prstGeom>
        </p:spPr>
        <p:txBody>
          <a:bodyPr anchor="ctr"/>
          <a:lstStyle>
            <a:lvl1pPr marL="0" indent="0" algn="l" rtl="0" eaLnBrk="1" fontAlgn="base" hangingPunct="1">
              <a:spcBef>
                <a:spcPts val="800"/>
              </a:spcBef>
              <a:spcAft>
                <a:spcPts val="800"/>
              </a:spcAft>
              <a:buFont typeface="Arial" charset="0"/>
              <a:buNone/>
              <a:defRPr lang="en-US" sz="1400" b="1" kern="120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100" dirty="0">
                <a:solidFill>
                  <a:schemeClr val="tx1">
                    <a:lumMod val="75000"/>
                    <a:lumOff val="25000"/>
                  </a:schemeClr>
                </a:solidFill>
              </a:rPr>
              <a:t>Expected financial benefits organisations aim to achieve:</a:t>
            </a:r>
          </a:p>
        </p:txBody>
      </p:sp>
      <p:sp>
        <p:nvSpPr>
          <p:cNvPr id="19" name="Text Placeholder 6">
            <a:extLst>
              <a:ext uri="{FF2B5EF4-FFF2-40B4-BE49-F238E27FC236}">
                <a16:creationId xmlns:a16="http://schemas.microsoft.com/office/drawing/2014/main" id="{CD631D6B-58C1-4DD6-99E6-4DF99C605F71}"/>
              </a:ext>
            </a:extLst>
          </p:cNvPr>
          <p:cNvSpPr txBox="1">
            <a:spLocks/>
          </p:cNvSpPr>
          <p:nvPr/>
        </p:nvSpPr>
        <p:spPr>
          <a:xfrm>
            <a:off x="395417" y="2877785"/>
            <a:ext cx="3341588" cy="283064"/>
          </a:xfrm>
          <a:prstGeom prst="rect">
            <a:avLst/>
          </a:prstGeom>
        </p:spPr>
        <p:txBody>
          <a:bodyPr anchor="ctr"/>
          <a:lstStyle>
            <a:lvl1pPr marL="0" indent="0" algn="l" rtl="0" eaLnBrk="1" fontAlgn="base" hangingPunct="1">
              <a:spcBef>
                <a:spcPts val="800"/>
              </a:spcBef>
              <a:spcAft>
                <a:spcPts val="800"/>
              </a:spcAft>
              <a:buFont typeface="Arial" charset="0"/>
              <a:buNone/>
              <a:defRPr lang="en-US" sz="1400" b="1" kern="120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100" dirty="0">
                <a:solidFill>
                  <a:schemeClr val="tx1">
                    <a:lumMod val="75000"/>
                    <a:lumOff val="25000"/>
                  </a:schemeClr>
                </a:solidFill>
              </a:rPr>
              <a:t>Of organisations who have been producing live-to-digital….</a:t>
            </a:r>
          </a:p>
        </p:txBody>
      </p:sp>
      <p:sp>
        <p:nvSpPr>
          <p:cNvPr id="3" name="Rectangle: Rounded Corners 2">
            <a:extLst>
              <a:ext uri="{FF2B5EF4-FFF2-40B4-BE49-F238E27FC236}">
                <a16:creationId xmlns:a16="http://schemas.microsoft.com/office/drawing/2014/main" id="{FBD39E94-8409-403C-BFDD-AA6437338382}"/>
              </a:ext>
            </a:extLst>
          </p:cNvPr>
          <p:cNvSpPr/>
          <p:nvPr/>
        </p:nvSpPr>
        <p:spPr>
          <a:xfrm>
            <a:off x="359997" y="2717583"/>
            <a:ext cx="3430953" cy="2895600"/>
          </a:xfrm>
          <a:prstGeom prst="roundRect">
            <a:avLst>
              <a:gd name="adj" fmla="val 4395"/>
            </a:avLst>
          </a:prstGeom>
          <a:noFill/>
          <a:ln w="1905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0" name="Rectangle: Rounded Corners 19">
            <a:extLst>
              <a:ext uri="{FF2B5EF4-FFF2-40B4-BE49-F238E27FC236}">
                <a16:creationId xmlns:a16="http://schemas.microsoft.com/office/drawing/2014/main" id="{6BE6D165-C176-47C9-AB01-4A3D80946EBD}"/>
              </a:ext>
            </a:extLst>
          </p:cNvPr>
          <p:cNvSpPr/>
          <p:nvPr/>
        </p:nvSpPr>
        <p:spPr>
          <a:xfrm>
            <a:off x="3984742" y="2717582"/>
            <a:ext cx="4799260" cy="2889749"/>
          </a:xfrm>
          <a:prstGeom prst="roundRect">
            <a:avLst>
              <a:gd name="adj" fmla="val 3737"/>
            </a:avLst>
          </a:prstGeom>
          <a:noFill/>
          <a:ln w="1905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aphicFrame>
        <p:nvGraphicFramePr>
          <p:cNvPr id="9" name="Table 8">
            <a:extLst>
              <a:ext uri="{FF2B5EF4-FFF2-40B4-BE49-F238E27FC236}">
                <a16:creationId xmlns:a16="http://schemas.microsoft.com/office/drawing/2014/main" id="{EDDA759D-A6CD-4429-8715-3BBD97D72DBA}"/>
              </a:ext>
            </a:extLst>
          </p:cNvPr>
          <p:cNvGraphicFramePr>
            <a:graphicFrameLocks noGrp="1"/>
          </p:cNvGraphicFramePr>
          <p:nvPr>
            <p:extLst/>
          </p:nvPr>
        </p:nvGraphicFramePr>
        <p:xfrm>
          <a:off x="4015433" y="3165158"/>
          <a:ext cx="2985442" cy="2521301"/>
        </p:xfrm>
        <a:graphic>
          <a:graphicData uri="http://schemas.openxmlformats.org/drawingml/2006/table">
            <a:tbl>
              <a:tblPr firstRow="1" bandRow="1">
                <a:tableStyleId>{2D5ABB26-0587-4C30-8999-92F81FD0307C}</a:tableStyleId>
              </a:tblPr>
              <a:tblGrid>
                <a:gridCol w="2985442">
                  <a:extLst>
                    <a:ext uri="{9D8B030D-6E8A-4147-A177-3AD203B41FA5}">
                      <a16:colId xmlns:a16="http://schemas.microsoft.com/office/drawing/2014/main" val="1657897874"/>
                    </a:ext>
                  </a:extLst>
                </a:gridCol>
              </a:tblGrid>
              <a:tr h="423607">
                <a:tc>
                  <a:txBody>
                    <a:bodyPr/>
                    <a:lstStyle/>
                    <a:p>
                      <a:pPr algn="r"/>
                      <a:r>
                        <a:rPr lang="en-GB" sz="1100" dirty="0">
                          <a:solidFill>
                            <a:schemeClr val="tx1">
                              <a:lumMod val="75000"/>
                              <a:lumOff val="25000"/>
                            </a:schemeClr>
                          </a:solidFill>
                        </a:rPr>
                        <a:t>Additional income through programming that appeals to new funders</a:t>
                      </a:r>
                      <a:endParaRPr lang="en-GB" sz="1100" b="1" dirty="0">
                        <a:solidFill>
                          <a:schemeClr val="tx1">
                            <a:lumMod val="75000"/>
                            <a:lumOff val="25000"/>
                          </a:schemeClr>
                        </a:solidFill>
                        <a:latin typeface="+mn-lt"/>
                      </a:endParaRPr>
                    </a:p>
                  </a:txBody>
                  <a:tcPr anchor="ctr"/>
                </a:tc>
                <a:extLst>
                  <a:ext uri="{0D108BD9-81ED-4DB2-BD59-A6C34878D82A}">
                    <a16:rowId xmlns:a16="http://schemas.microsoft.com/office/drawing/2014/main" val="1427927137"/>
                  </a:ext>
                </a:extLst>
              </a:tr>
              <a:tr h="312909">
                <a:tc>
                  <a:txBody>
                    <a:bodyPr/>
                    <a:lstStyle/>
                    <a:p>
                      <a:pPr algn="r"/>
                      <a:r>
                        <a:rPr lang="en-GB" sz="1100" dirty="0">
                          <a:solidFill>
                            <a:schemeClr val="tx1">
                              <a:lumMod val="75000"/>
                              <a:lumOff val="25000"/>
                            </a:schemeClr>
                          </a:solidFill>
                        </a:rPr>
                        <a:t>Additional stream of earned income</a:t>
                      </a:r>
                      <a:endParaRPr lang="en-GB" sz="1100" b="1" dirty="0">
                        <a:solidFill>
                          <a:schemeClr val="tx1">
                            <a:lumMod val="75000"/>
                            <a:lumOff val="25000"/>
                          </a:schemeClr>
                        </a:solidFill>
                        <a:latin typeface="+mn-lt"/>
                      </a:endParaRPr>
                    </a:p>
                  </a:txBody>
                  <a:tcPr anchor="ctr"/>
                </a:tc>
                <a:extLst>
                  <a:ext uri="{0D108BD9-81ED-4DB2-BD59-A6C34878D82A}">
                    <a16:rowId xmlns:a16="http://schemas.microsoft.com/office/drawing/2014/main" val="3446920166"/>
                  </a:ext>
                </a:extLst>
              </a:tr>
              <a:tr h="423607">
                <a:tc>
                  <a:txBody>
                    <a:bodyPr/>
                    <a:lstStyle/>
                    <a:p>
                      <a:pPr algn="r"/>
                      <a:r>
                        <a:rPr lang="en-GB" sz="1100" dirty="0">
                          <a:solidFill>
                            <a:schemeClr val="tx1">
                              <a:lumMod val="75000"/>
                              <a:lumOff val="25000"/>
                            </a:schemeClr>
                          </a:solidFill>
                        </a:rPr>
                        <a:t>Additional income through programming that appeals to new audiences</a:t>
                      </a:r>
                      <a:endParaRPr lang="en-GB" sz="1100" b="1" dirty="0">
                        <a:solidFill>
                          <a:schemeClr val="tx1">
                            <a:lumMod val="75000"/>
                            <a:lumOff val="25000"/>
                          </a:schemeClr>
                        </a:solidFill>
                        <a:latin typeface="+mn-lt"/>
                      </a:endParaRPr>
                    </a:p>
                  </a:txBody>
                  <a:tcPr anchor="ctr"/>
                </a:tc>
                <a:extLst>
                  <a:ext uri="{0D108BD9-81ED-4DB2-BD59-A6C34878D82A}">
                    <a16:rowId xmlns:a16="http://schemas.microsoft.com/office/drawing/2014/main" val="1723268574"/>
                  </a:ext>
                </a:extLst>
              </a:tr>
              <a:tr h="423607">
                <a:tc>
                  <a:txBody>
                    <a:bodyPr/>
                    <a:lstStyle/>
                    <a:p>
                      <a:pPr algn="r"/>
                      <a:r>
                        <a:rPr lang="en-GB" sz="1100" dirty="0">
                          <a:solidFill>
                            <a:schemeClr val="tx1">
                              <a:lumMod val="75000"/>
                              <a:lumOff val="25000"/>
                            </a:schemeClr>
                          </a:solidFill>
                        </a:rPr>
                        <a:t>Replacement for declining income for live events/ performances</a:t>
                      </a:r>
                      <a:endParaRPr lang="en-GB" sz="1100" b="1" dirty="0">
                        <a:solidFill>
                          <a:schemeClr val="tx1">
                            <a:lumMod val="75000"/>
                            <a:lumOff val="25000"/>
                          </a:schemeClr>
                        </a:solidFill>
                        <a:latin typeface="+mn-lt"/>
                      </a:endParaRPr>
                    </a:p>
                  </a:txBody>
                  <a:tcPr anchor="ctr"/>
                </a:tc>
                <a:extLst>
                  <a:ext uri="{0D108BD9-81ED-4DB2-BD59-A6C34878D82A}">
                    <a16:rowId xmlns:a16="http://schemas.microsoft.com/office/drawing/2014/main" val="2026764654"/>
                  </a:ext>
                </a:extLst>
              </a:tr>
              <a:tr h="5015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dirty="0">
                          <a:solidFill>
                            <a:schemeClr val="tx1">
                              <a:lumMod val="75000"/>
                              <a:lumOff val="25000"/>
                            </a:schemeClr>
                          </a:solidFill>
                        </a:rPr>
                        <a:t>Replacement for traditional income from touring</a:t>
                      </a:r>
                    </a:p>
                  </a:txBody>
                  <a:tcPr anchor="ctr"/>
                </a:tc>
                <a:extLst>
                  <a:ext uri="{0D108BD9-81ED-4DB2-BD59-A6C34878D82A}">
                    <a16:rowId xmlns:a16="http://schemas.microsoft.com/office/drawing/2014/main" val="2987195269"/>
                  </a:ext>
                </a:extLst>
              </a:tr>
              <a:tr h="4236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dirty="0">
                          <a:solidFill>
                            <a:schemeClr val="tx1">
                              <a:lumMod val="75000"/>
                              <a:lumOff val="25000"/>
                            </a:schemeClr>
                          </a:solidFill>
                        </a:rPr>
                        <a:t>None</a:t>
                      </a:r>
                    </a:p>
                    <a:p>
                      <a:pPr algn="r"/>
                      <a:endParaRPr lang="en-GB" sz="1100" b="1" dirty="0">
                        <a:solidFill>
                          <a:schemeClr val="tx1">
                            <a:lumMod val="75000"/>
                            <a:lumOff val="25000"/>
                          </a:schemeClr>
                        </a:solidFill>
                        <a:latin typeface="+mn-lt"/>
                      </a:endParaRPr>
                    </a:p>
                  </a:txBody>
                  <a:tcPr anchor="ctr"/>
                </a:tc>
                <a:extLst>
                  <a:ext uri="{0D108BD9-81ED-4DB2-BD59-A6C34878D82A}">
                    <a16:rowId xmlns:a16="http://schemas.microsoft.com/office/drawing/2014/main" val="391722161"/>
                  </a:ext>
                </a:extLst>
              </a:tr>
            </a:tbl>
          </a:graphicData>
        </a:graphic>
      </p:graphicFrame>
      <p:sp>
        <p:nvSpPr>
          <p:cNvPr id="22" name="Rectangle: Rounded Corners 21">
            <a:extLst>
              <a:ext uri="{FF2B5EF4-FFF2-40B4-BE49-F238E27FC236}">
                <a16:creationId xmlns:a16="http://schemas.microsoft.com/office/drawing/2014/main" id="{B4FCCE99-BDB0-4813-9B14-4F501C6C5F21}"/>
              </a:ext>
            </a:extLst>
          </p:cNvPr>
          <p:cNvSpPr/>
          <p:nvPr/>
        </p:nvSpPr>
        <p:spPr>
          <a:xfrm>
            <a:off x="7498847" y="4329394"/>
            <a:ext cx="1187953" cy="753197"/>
          </a:xfrm>
          <a:prstGeom prst="roundRect">
            <a:avLst>
              <a:gd name="adj" fmla="val 7622"/>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000" b="1" dirty="0">
                <a:solidFill>
                  <a:schemeClr val="tx1"/>
                </a:solidFill>
                <a:latin typeface="Century Gothic" pitchFamily="34" charset="0"/>
              </a:rPr>
              <a:t>Very few view it as a potential replacement for other income</a:t>
            </a:r>
          </a:p>
        </p:txBody>
      </p:sp>
      <p:cxnSp>
        <p:nvCxnSpPr>
          <p:cNvPr id="23" name="Straight Arrow Connector 22">
            <a:extLst>
              <a:ext uri="{FF2B5EF4-FFF2-40B4-BE49-F238E27FC236}">
                <a16:creationId xmlns:a16="http://schemas.microsoft.com/office/drawing/2014/main" id="{3FE972FE-08C0-4253-9E5A-846DA48BDF92}"/>
              </a:ext>
            </a:extLst>
          </p:cNvPr>
          <p:cNvCxnSpPr/>
          <p:nvPr/>
        </p:nvCxnSpPr>
        <p:spPr>
          <a:xfrm flipH="1">
            <a:off x="7296150" y="4527424"/>
            <a:ext cx="202697" cy="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D510BA2-ECBC-4A30-AE70-0DC0647E9E54}"/>
              </a:ext>
            </a:extLst>
          </p:cNvPr>
          <p:cNvCxnSpPr/>
          <p:nvPr/>
        </p:nvCxnSpPr>
        <p:spPr>
          <a:xfrm flipH="1">
            <a:off x="7296150" y="4964434"/>
            <a:ext cx="202697" cy="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53BF0E04-3069-42F6-BEC0-735AAA840B65}"/>
              </a:ext>
            </a:extLst>
          </p:cNvPr>
          <p:cNvSpPr/>
          <p:nvPr/>
        </p:nvSpPr>
        <p:spPr>
          <a:xfrm>
            <a:off x="395416" y="1704175"/>
            <a:ext cx="8424005" cy="736478"/>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200" dirty="0">
                <a:solidFill>
                  <a:schemeClr val="tx1"/>
                </a:solidFill>
              </a:rPr>
              <a:t>The majority of organisations who have produced live-to-digital  content have done so without any expectations of it contributing to financial stability</a:t>
            </a:r>
          </a:p>
        </p:txBody>
      </p:sp>
    </p:spTree>
    <p:extLst>
      <p:ext uri="{BB962C8B-B14F-4D97-AF65-F5344CB8AC3E}">
        <p14:creationId xmlns:p14="http://schemas.microsoft.com/office/powerpoint/2010/main" val="908234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3E227-6142-4FD1-A8E4-365EA53920DB}"/>
              </a:ext>
            </a:extLst>
          </p:cNvPr>
          <p:cNvSpPr>
            <a:spLocks noGrp="1"/>
          </p:cNvSpPr>
          <p:nvPr>
            <p:ph type="title"/>
          </p:nvPr>
        </p:nvSpPr>
        <p:spPr/>
        <p:txBody>
          <a:bodyPr/>
          <a:lstStyle/>
          <a:p>
            <a:r>
              <a:rPr lang="en-GB" dirty="0"/>
              <a:t>Organisations see live-to-digital as complementary to rather than cannibalising their ‘real world’ offer</a:t>
            </a:r>
          </a:p>
        </p:txBody>
      </p:sp>
      <p:sp>
        <p:nvSpPr>
          <p:cNvPr id="3" name="Text Placeholder 2">
            <a:extLst>
              <a:ext uri="{FF2B5EF4-FFF2-40B4-BE49-F238E27FC236}">
                <a16:creationId xmlns:a16="http://schemas.microsoft.com/office/drawing/2014/main" id="{495D8ACE-D313-4E47-83DE-4564FCAC8C80}"/>
              </a:ext>
            </a:extLst>
          </p:cNvPr>
          <p:cNvSpPr>
            <a:spLocks noGrp="1"/>
          </p:cNvSpPr>
          <p:nvPr>
            <p:ph type="body" sz="quarter" idx="12"/>
          </p:nvPr>
        </p:nvSpPr>
        <p:spPr>
          <a:xfrm>
            <a:off x="359998" y="0"/>
            <a:ext cx="3889785" cy="289424"/>
          </a:xfrm>
        </p:spPr>
        <p:txBody>
          <a:bodyPr/>
          <a:lstStyle/>
          <a:p>
            <a:r>
              <a:rPr lang="en-GB" dirty="0"/>
              <a:t>Why live-to-digital? And how successful has it been?</a:t>
            </a:r>
          </a:p>
        </p:txBody>
      </p:sp>
      <p:sp>
        <p:nvSpPr>
          <p:cNvPr id="6" name="Text Placeholder 5">
            <a:extLst>
              <a:ext uri="{FF2B5EF4-FFF2-40B4-BE49-F238E27FC236}">
                <a16:creationId xmlns:a16="http://schemas.microsoft.com/office/drawing/2014/main" id="{871409D1-5A79-4906-AA87-84FDF6449378}"/>
              </a:ext>
            </a:extLst>
          </p:cNvPr>
          <p:cNvSpPr>
            <a:spLocks noGrp="1"/>
          </p:cNvSpPr>
          <p:nvPr>
            <p:ph type="body" sz="quarter" idx="13"/>
          </p:nvPr>
        </p:nvSpPr>
        <p:spPr>
          <a:xfrm>
            <a:off x="349589" y="6310291"/>
            <a:ext cx="8425226" cy="368300"/>
          </a:xfrm>
        </p:spPr>
        <p:txBody>
          <a:bodyPr/>
          <a:lstStyle/>
          <a:p>
            <a:r>
              <a:rPr lang="en-GB" sz="800" dirty="0"/>
              <a:t>B2B survey conducted by MTM. Q18: Which of these do you think best describes the audiences who accessed your live-to-digital content in 2016 and 2017? Q19: Which of the following do you believe your live audience typically does after engaging with your live-to-digital content? Q20: Do you think your live to digital content has encouraged people to engage with your live work, when they had not done so before? </a:t>
            </a:r>
            <a:r>
              <a:rPr lang="en-GB" sz="800" i="1" dirty="0"/>
              <a:t>Base: Organisations who have produced live-to-digital content in 2016/2017 (n=138) </a:t>
            </a:r>
            <a:endParaRPr lang="en-GB" sz="800" dirty="0"/>
          </a:p>
        </p:txBody>
      </p:sp>
      <p:sp>
        <p:nvSpPr>
          <p:cNvPr id="7" name="Text Placeholder 6">
            <a:extLst>
              <a:ext uri="{FF2B5EF4-FFF2-40B4-BE49-F238E27FC236}">
                <a16:creationId xmlns:a16="http://schemas.microsoft.com/office/drawing/2014/main" id="{C18A00BC-0329-44A0-B0C2-41710B04E1C5}"/>
              </a:ext>
            </a:extLst>
          </p:cNvPr>
          <p:cNvSpPr>
            <a:spLocks noGrp="1"/>
          </p:cNvSpPr>
          <p:nvPr>
            <p:ph type="body" sz="quarter" idx="15"/>
          </p:nvPr>
        </p:nvSpPr>
        <p:spPr>
          <a:xfrm>
            <a:off x="349588" y="2812346"/>
            <a:ext cx="8425227" cy="215900"/>
          </a:xfrm>
        </p:spPr>
        <p:txBody>
          <a:bodyPr/>
          <a:lstStyle/>
          <a:p>
            <a:r>
              <a:rPr lang="en-GB" dirty="0"/>
              <a:t>Who accessed your live-to-digital content in 2016/17?</a:t>
            </a:r>
          </a:p>
        </p:txBody>
      </p:sp>
      <p:sp>
        <p:nvSpPr>
          <p:cNvPr id="11" name="TextBox 10">
            <a:extLst>
              <a:ext uri="{FF2B5EF4-FFF2-40B4-BE49-F238E27FC236}">
                <a16:creationId xmlns:a16="http://schemas.microsoft.com/office/drawing/2014/main" id="{3968BE3F-076A-4685-9F6F-CDC482121C3F}"/>
              </a:ext>
            </a:extLst>
          </p:cNvPr>
          <p:cNvSpPr txBox="1"/>
          <p:nvPr/>
        </p:nvSpPr>
        <p:spPr>
          <a:xfrm>
            <a:off x="384903" y="3145693"/>
            <a:ext cx="1557108" cy="344128"/>
          </a:xfrm>
          <a:prstGeom prst="rect">
            <a:avLst/>
          </a:prstGeom>
          <a:noFill/>
        </p:spPr>
        <p:txBody>
          <a:bodyPr wrap="square" lIns="18000" tIns="18000" rIns="18000" bIns="18000" rtlCol="0">
            <a:spAutoFit/>
          </a:bodyPr>
          <a:lstStyle/>
          <a:p>
            <a:pPr algn="ctr"/>
            <a:r>
              <a:rPr lang="en-GB" sz="1000" b="1" dirty="0">
                <a:solidFill>
                  <a:schemeClr val="accent1">
                    <a:lumMod val="50000"/>
                  </a:schemeClr>
                </a:solidFill>
                <a:latin typeface="+mj-lt"/>
              </a:rPr>
              <a:t>Mostly new people who did not attend live</a:t>
            </a:r>
          </a:p>
        </p:txBody>
      </p:sp>
      <p:sp>
        <p:nvSpPr>
          <p:cNvPr id="12" name="TextBox 11">
            <a:extLst>
              <a:ext uri="{FF2B5EF4-FFF2-40B4-BE49-F238E27FC236}">
                <a16:creationId xmlns:a16="http://schemas.microsoft.com/office/drawing/2014/main" id="{AD75B680-7681-4032-A1DE-AC6B71C3EB7B}"/>
              </a:ext>
            </a:extLst>
          </p:cNvPr>
          <p:cNvSpPr txBox="1"/>
          <p:nvPr/>
        </p:nvSpPr>
        <p:spPr>
          <a:xfrm>
            <a:off x="5543293" y="3142395"/>
            <a:ext cx="985223" cy="344128"/>
          </a:xfrm>
          <a:prstGeom prst="rect">
            <a:avLst/>
          </a:prstGeom>
          <a:noFill/>
        </p:spPr>
        <p:txBody>
          <a:bodyPr wrap="square" lIns="18000" tIns="18000" rIns="18000" bIns="18000" rtlCol="0">
            <a:spAutoFit/>
          </a:bodyPr>
          <a:lstStyle/>
          <a:p>
            <a:pPr algn="ctr"/>
            <a:r>
              <a:rPr lang="en-GB" sz="1000" b="1" dirty="0">
                <a:solidFill>
                  <a:schemeClr val="accent3">
                    <a:lumMod val="60000"/>
                    <a:lumOff val="40000"/>
                  </a:schemeClr>
                </a:solidFill>
                <a:latin typeface="+mj-lt"/>
              </a:rPr>
              <a:t>Mostly existing live audience</a:t>
            </a:r>
          </a:p>
        </p:txBody>
      </p:sp>
      <p:sp>
        <p:nvSpPr>
          <p:cNvPr id="13" name="TextBox 12">
            <a:extLst>
              <a:ext uri="{FF2B5EF4-FFF2-40B4-BE49-F238E27FC236}">
                <a16:creationId xmlns:a16="http://schemas.microsoft.com/office/drawing/2014/main" id="{33C8FDD0-26BF-4BCD-A345-42B6308278A2}"/>
              </a:ext>
            </a:extLst>
          </p:cNvPr>
          <p:cNvSpPr txBox="1"/>
          <p:nvPr/>
        </p:nvSpPr>
        <p:spPr>
          <a:xfrm>
            <a:off x="2079790" y="3143073"/>
            <a:ext cx="3325722" cy="344128"/>
          </a:xfrm>
          <a:prstGeom prst="rect">
            <a:avLst/>
          </a:prstGeom>
          <a:noFill/>
        </p:spPr>
        <p:txBody>
          <a:bodyPr wrap="square" lIns="18000" tIns="18000" rIns="18000" bIns="18000" rtlCol="0">
            <a:spAutoFit/>
          </a:bodyPr>
          <a:lstStyle/>
          <a:p>
            <a:pPr algn="ctr"/>
            <a:r>
              <a:rPr lang="en-GB" sz="1000" b="1" dirty="0">
                <a:solidFill>
                  <a:schemeClr val="accent1"/>
                </a:solidFill>
                <a:latin typeface="+mj-lt"/>
              </a:rPr>
              <a:t>A good balance of new people and people who already attend your live performances/ exhibits</a:t>
            </a:r>
          </a:p>
        </p:txBody>
      </p:sp>
      <p:sp>
        <p:nvSpPr>
          <p:cNvPr id="14" name="TextBox 13">
            <a:extLst>
              <a:ext uri="{FF2B5EF4-FFF2-40B4-BE49-F238E27FC236}">
                <a16:creationId xmlns:a16="http://schemas.microsoft.com/office/drawing/2014/main" id="{76BF048E-9CD4-443F-9018-D149726457B0}"/>
              </a:ext>
            </a:extLst>
          </p:cNvPr>
          <p:cNvSpPr txBox="1"/>
          <p:nvPr/>
        </p:nvSpPr>
        <p:spPr>
          <a:xfrm>
            <a:off x="7390521" y="3296283"/>
            <a:ext cx="985223" cy="190240"/>
          </a:xfrm>
          <a:prstGeom prst="rect">
            <a:avLst/>
          </a:prstGeom>
          <a:noFill/>
        </p:spPr>
        <p:txBody>
          <a:bodyPr wrap="square" lIns="18000" tIns="18000" rIns="18000" bIns="18000" rtlCol="0">
            <a:spAutoFit/>
          </a:bodyPr>
          <a:lstStyle/>
          <a:p>
            <a:pPr algn="ctr"/>
            <a:r>
              <a:rPr lang="en-GB" sz="1000" b="1" dirty="0">
                <a:solidFill>
                  <a:schemeClr val="accent6"/>
                </a:solidFill>
                <a:latin typeface="+mj-lt"/>
              </a:rPr>
              <a:t>Don’t know</a:t>
            </a:r>
          </a:p>
        </p:txBody>
      </p:sp>
      <p:sp>
        <p:nvSpPr>
          <p:cNvPr id="15" name="TextBox 14">
            <a:extLst>
              <a:ext uri="{FF2B5EF4-FFF2-40B4-BE49-F238E27FC236}">
                <a16:creationId xmlns:a16="http://schemas.microsoft.com/office/drawing/2014/main" id="{6F0B47F2-A4FA-4C9D-B9E5-2F3092DFE16C}"/>
              </a:ext>
            </a:extLst>
          </p:cNvPr>
          <p:cNvSpPr txBox="1"/>
          <p:nvPr/>
        </p:nvSpPr>
        <p:spPr>
          <a:xfrm>
            <a:off x="1288813" y="4742338"/>
            <a:ext cx="1976901" cy="374906"/>
          </a:xfrm>
          <a:prstGeom prst="rect">
            <a:avLst/>
          </a:prstGeom>
          <a:noFill/>
        </p:spPr>
        <p:txBody>
          <a:bodyPr wrap="square" lIns="18000" tIns="18000" rIns="18000" bIns="18000" rtlCol="0">
            <a:spAutoFit/>
          </a:bodyPr>
          <a:lstStyle/>
          <a:p>
            <a:r>
              <a:rPr lang="en-GB" sz="1100" dirty="0">
                <a:solidFill>
                  <a:schemeClr val="tx1">
                    <a:lumMod val="75000"/>
                    <a:lumOff val="25000"/>
                  </a:schemeClr>
                </a:solidFill>
                <a:latin typeface="+mj-lt"/>
              </a:rPr>
              <a:t>Yes – it drives significant numbers to our live work</a:t>
            </a:r>
          </a:p>
        </p:txBody>
      </p:sp>
      <p:sp>
        <p:nvSpPr>
          <p:cNvPr id="16" name="TextBox 15">
            <a:extLst>
              <a:ext uri="{FF2B5EF4-FFF2-40B4-BE49-F238E27FC236}">
                <a16:creationId xmlns:a16="http://schemas.microsoft.com/office/drawing/2014/main" id="{E0AF56BC-00F6-49A4-8863-1EBA8036E6BE}"/>
              </a:ext>
            </a:extLst>
          </p:cNvPr>
          <p:cNvSpPr txBox="1"/>
          <p:nvPr/>
        </p:nvSpPr>
        <p:spPr>
          <a:xfrm>
            <a:off x="1288813" y="5204896"/>
            <a:ext cx="2335865" cy="205629"/>
          </a:xfrm>
          <a:prstGeom prst="rect">
            <a:avLst/>
          </a:prstGeom>
          <a:noFill/>
        </p:spPr>
        <p:txBody>
          <a:bodyPr wrap="square" lIns="18000" tIns="18000" rIns="18000" bIns="18000" rtlCol="0">
            <a:spAutoFit/>
          </a:bodyPr>
          <a:lstStyle/>
          <a:p>
            <a:r>
              <a:rPr lang="en-GB" sz="1100" dirty="0">
                <a:solidFill>
                  <a:schemeClr val="tx1">
                    <a:lumMod val="75000"/>
                    <a:lumOff val="25000"/>
                  </a:schemeClr>
                </a:solidFill>
                <a:latin typeface="+mj-lt"/>
              </a:rPr>
              <a:t>Yes – but not significantly</a:t>
            </a:r>
          </a:p>
        </p:txBody>
      </p:sp>
      <p:sp>
        <p:nvSpPr>
          <p:cNvPr id="17" name="TextBox 16">
            <a:extLst>
              <a:ext uri="{FF2B5EF4-FFF2-40B4-BE49-F238E27FC236}">
                <a16:creationId xmlns:a16="http://schemas.microsoft.com/office/drawing/2014/main" id="{86828302-5AB4-4C24-98A2-3586115F41DD}"/>
              </a:ext>
            </a:extLst>
          </p:cNvPr>
          <p:cNvSpPr txBox="1"/>
          <p:nvPr/>
        </p:nvSpPr>
        <p:spPr>
          <a:xfrm>
            <a:off x="1288813" y="5606492"/>
            <a:ext cx="2309319" cy="205629"/>
          </a:xfrm>
          <a:prstGeom prst="rect">
            <a:avLst/>
          </a:prstGeom>
          <a:noFill/>
        </p:spPr>
        <p:txBody>
          <a:bodyPr wrap="square" lIns="18000" tIns="18000" rIns="18000" bIns="18000" rtlCol="0">
            <a:spAutoFit/>
          </a:bodyPr>
          <a:lstStyle/>
          <a:p>
            <a:r>
              <a:rPr lang="en-GB" sz="1100" dirty="0">
                <a:solidFill>
                  <a:schemeClr val="tx1">
                    <a:lumMod val="75000"/>
                    <a:lumOff val="25000"/>
                  </a:schemeClr>
                </a:solidFill>
                <a:latin typeface="+mj-lt"/>
              </a:rPr>
              <a:t>No – we don’t expect it to</a:t>
            </a:r>
          </a:p>
        </p:txBody>
      </p:sp>
      <p:sp>
        <p:nvSpPr>
          <p:cNvPr id="18" name="TextBox 17">
            <a:extLst>
              <a:ext uri="{FF2B5EF4-FFF2-40B4-BE49-F238E27FC236}">
                <a16:creationId xmlns:a16="http://schemas.microsoft.com/office/drawing/2014/main" id="{F33D3FF5-AD35-43F4-AE91-6402E8F17F17}"/>
              </a:ext>
            </a:extLst>
          </p:cNvPr>
          <p:cNvSpPr txBox="1"/>
          <p:nvPr/>
        </p:nvSpPr>
        <p:spPr>
          <a:xfrm>
            <a:off x="1297522" y="5981966"/>
            <a:ext cx="1857375" cy="205629"/>
          </a:xfrm>
          <a:prstGeom prst="rect">
            <a:avLst/>
          </a:prstGeom>
          <a:noFill/>
        </p:spPr>
        <p:txBody>
          <a:bodyPr wrap="square" lIns="18000" tIns="18000" rIns="18000" bIns="18000" rtlCol="0">
            <a:spAutoFit/>
          </a:bodyPr>
          <a:lstStyle/>
          <a:p>
            <a:r>
              <a:rPr lang="en-GB" sz="1100" dirty="0">
                <a:solidFill>
                  <a:schemeClr val="tx1">
                    <a:lumMod val="75000"/>
                    <a:lumOff val="25000"/>
                  </a:schemeClr>
                </a:solidFill>
                <a:latin typeface="+mj-lt"/>
              </a:rPr>
              <a:t>Don’t know</a:t>
            </a:r>
          </a:p>
        </p:txBody>
      </p:sp>
      <p:sp>
        <p:nvSpPr>
          <p:cNvPr id="19" name="TextBox 18">
            <a:extLst>
              <a:ext uri="{FF2B5EF4-FFF2-40B4-BE49-F238E27FC236}">
                <a16:creationId xmlns:a16="http://schemas.microsoft.com/office/drawing/2014/main" id="{02F2E537-71CD-4FA3-BD19-ACE436A24B52}"/>
              </a:ext>
            </a:extLst>
          </p:cNvPr>
          <p:cNvSpPr txBox="1"/>
          <p:nvPr/>
        </p:nvSpPr>
        <p:spPr>
          <a:xfrm>
            <a:off x="395416" y="4713279"/>
            <a:ext cx="826722" cy="313350"/>
          </a:xfrm>
          <a:prstGeom prst="rect">
            <a:avLst/>
          </a:prstGeom>
          <a:noFill/>
        </p:spPr>
        <p:txBody>
          <a:bodyPr wrap="square" lIns="18000" tIns="18000" rIns="18000" bIns="18000" rtlCol="0">
            <a:spAutoFit/>
          </a:bodyPr>
          <a:lstStyle/>
          <a:p>
            <a:pPr algn="r"/>
            <a:r>
              <a:rPr lang="en-GB" b="1" dirty="0">
                <a:solidFill>
                  <a:schemeClr val="accent1">
                    <a:lumMod val="50000"/>
                  </a:schemeClr>
                </a:solidFill>
                <a:latin typeface="+mj-lt"/>
              </a:rPr>
              <a:t>12%</a:t>
            </a:r>
          </a:p>
        </p:txBody>
      </p:sp>
      <p:sp>
        <p:nvSpPr>
          <p:cNvPr id="20" name="TextBox 19">
            <a:extLst>
              <a:ext uri="{FF2B5EF4-FFF2-40B4-BE49-F238E27FC236}">
                <a16:creationId xmlns:a16="http://schemas.microsoft.com/office/drawing/2014/main" id="{80C8F549-111A-4DDF-9788-748299F5691D}"/>
              </a:ext>
            </a:extLst>
          </p:cNvPr>
          <p:cNvSpPr txBox="1"/>
          <p:nvPr/>
        </p:nvSpPr>
        <p:spPr>
          <a:xfrm>
            <a:off x="395416" y="5149454"/>
            <a:ext cx="826722" cy="313350"/>
          </a:xfrm>
          <a:prstGeom prst="rect">
            <a:avLst/>
          </a:prstGeom>
          <a:noFill/>
        </p:spPr>
        <p:txBody>
          <a:bodyPr wrap="square" lIns="18000" tIns="18000" rIns="18000" bIns="18000" rtlCol="0">
            <a:spAutoFit/>
          </a:bodyPr>
          <a:lstStyle/>
          <a:p>
            <a:pPr algn="r"/>
            <a:r>
              <a:rPr lang="en-GB" b="1" dirty="0">
                <a:solidFill>
                  <a:schemeClr val="accent1">
                    <a:lumMod val="50000"/>
                  </a:schemeClr>
                </a:solidFill>
                <a:latin typeface="+mj-lt"/>
              </a:rPr>
              <a:t>49%</a:t>
            </a:r>
          </a:p>
        </p:txBody>
      </p:sp>
      <p:sp>
        <p:nvSpPr>
          <p:cNvPr id="21" name="TextBox 20">
            <a:extLst>
              <a:ext uri="{FF2B5EF4-FFF2-40B4-BE49-F238E27FC236}">
                <a16:creationId xmlns:a16="http://schemas.microsoft.com/office/drawing/2014/main" id="{6265ABFE-4DD3-4648-B5A4-63EB575E014D}"/>
              </a:ext>
            </a:extLst>
          </p:cNvPr>
          <p:cNvSpPr txBox="1"/>
          <p:nvPr/>
        </p:nvSpPr>
        <p:spPr>
          <a:xfrm>
            <a:off x="395416" y="5509100"/>
            <a:ext cx="826722" cy="313350"/>
          </a:xfrm>
          <a:prstGeom prst="rect">
            <a:avLst/>
          </a:prstGeom>
          <a:noFill/>
        </p:spPr>
        <p:txBody>
          <a:bodyPr wrap="square" lIns="18000" tIns="18000" rIns="18000" bIns="18000" rtlCol="0">
            <a:spAutoFit/>
          </a:bodyPr>
          <a:lstStyle/>
          <a:p>
            <a:pPr algn="r"/>
            <a:r>
              <a:rPr lang="en-GB" b="1" dirty="0">
                <a:solidFill>
                  <a:schemeClr val="accent5">
                    <a:lumMod val="75000"/>
                  </a:schemeClr>
                </a:solidFill>
                <a:latin typeface="+mj-lt"/>
              </a:rPr>
              <a:t>8%</a:t>
            </a:r>
          </a:p>
        </p:txBody>
      </p:sp>
      <p:sp>
        <p:nvSpPr>
          <p:cNvPr id="22" name="TextBox 21">
            <a:extLst>
              <a:ext uri="{FF2B5EF4-FFF2-40B4-BE49-F238E27FC236}">
                <a16:creationId xmlns:a16="http://schemas.microsoft.com/office/drawing/2014/main" id="{1E4BBC3A-CEE7-42BE-A060-DFA4A28BE1F1}"/>
              </a:ext>
            </a:extLst>
          </p:cNvPr>
          <p:cNvSpPr txBox="1"/>
          <p:nvPr/>
        </p:nvSpPr>
        <p:spPr>
          <a:xfrm>
            <a:off x="395416" y="5900398"/>
            <a:ext cx="826722" cy="313350"/>
          </a:xfrm>
          <a:prstGeom prst="rect">
            <a:avLst/>
          </a:prstGeom>
          <a:noFill/>
        </p:spPr>
        <p:txBody>
          <a:bodyPr wrap="square" lIns="18000" tIns="18000" rIns="18000" bIns="18000" rtlCol="0">
            <a:spAutoFit/>
          </a:bodyPr>
          <a:lstStyle/>
          <a:p>
            <a:pPr algn="r"/>
            <a:r>
              <a:rPr lang="en-GB" b="1" dirty="0">
                <a:solidFill>
                  <a:schemeClr val="accent6">
                    <a:lumMod val="75000"/>
                  </a:schemeClr>
                </a:solidFill>
                <a:latin typeface="+mj-lt"/>
              </a:rPr>
              <a:t>31%</a:t>
            </a:r>
          </a:p>
        </p:txBody>
      </p:sp>
      <p:sp>
        <p:nvSpPr>
          <p:cNvPr id="23" name="Text Placeholder 6">
            <a:extLst>
              <a:ext uri="{FF2B5EF4-FFF2-40B4-BE49-F238E27FC236}">
                <a16:creationId xmlns:a16="http://schemas.microsoft.com/office/drawing/2014/main" id="{CAD8EDAA-C1FF-404B-8874-A829335EDC10}"/>
              </a:ext>
            </a:extLst>
          </p:cNvPr>
          <p:cNvSpPr txBox="1">
            <a:spLocks/>
          </p:cNvSpPr>
          <p:nvPr/>
        </p:nvSpPr>
        <p:spPr>
          <a:xfrm>
            <a:off x="555415" y="4208023"/>
            <a:ext cx="2849636" cy="283064"/>
          </a:xfrm>
          <a:prstGeom prst="rect">
            <a:avLst/>
          </a:prstGeom>
        </p:spPr>
        <p:txBody>
          <a:bodyPr anchor="ctr"/>
          <a:lstStyle>
            <a:lvl1pPr marL="0" indent="0" algn="l" rtl="0" eaLnBrk="1" fontAlgn="base" hangingPunct="1">
              <a:spcBef>
                <a:spcPts val="800"/>
              </a:spcBef>
              <a:spcAft>
                <a:spcPts val="800"/>
              </a:spcAft>
              <a:buFont typeface="Arial" charset="0"/>
              <a:buNone/>
              <a:defRPr lang="en-US" sz="1400" b="1" kern="120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100" dirty="0">
                <a:solidFill>
                  <a:schemeClr val="tx1">
                    <a:lumMod val="75000"/>
                    <a:lumOff val="25000"/>
                  </a:schemeClr>
                </a:solidFill>
              </a:rPr>
              <a:t>Does live-to-digital encourage people to engage with your live work?</a:t>
            </a:r>
          </a:p>
        </p:txBody>
      </p:sp>
      <p:sp>
        <p:nvSpPr>
          <p:cNvPr id="24" name="Rectangle: Rounded Corners 23">
            <a:extLst>
              <a:ext uri="{FF2B5EF4-FFF2-40B4-BE49-F238E27FC236}">
                <a16:creationId xmlns:a16="http://schemas.microsoft.com/office/drawing/2014/main" id="{28F5FF1C-2FFF-41DD-B6E8-161025F5C8BE}"/>
              </a:ext>
            </a:extLst>
          </p:cNvPr>
          <p:cNvSpPr/>
          <p:nvPr/>
        </p:nvSpPr>
        <p:spPr>
          <a:xfrm>
            <a:off x="359998" y="4076604"/>
            <a:ext cx="3045054" cy="2224620"/>
          </a:xfrm>
          <a:prstGeom prst="roundRect">
            <a:avLst>
              <a:gd name="adj" fmla="val 4395"/>
            </a:avLst>
          </a:prstGeom>
          <a:noFill/>
          <a:ln w="1905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5" name="TextBox 24">
            <a:extLst>
              <a:ext uri="{FF2B5EF4-FFF2-40B4-BE49-F238E27FC236}">
                <a16:creationId xmlns:a16="http://schemas.microsoft.com/office/drawing/2014/main" id="{D48DE8FA-447B-4CE9-8BA4-34A918873973}"/>
              </a:ext>
            </a:extLst>
          </p:cNvPr>
          <p:cNvSpPr txBox="1"/>
          <p:nvPr/>
        </p:nvSpPr>
        <p:spPr>
          <a:xfrm>
            <a:off x="4402453" y="4671341"/>
            <a:ext cx="2703741" cy="205629"/>
          </a:xfrm>
          <a:prstGeom prst="rect">
            <a:avLst/>
          </a:prstGeom>
          <a:noFill/>
        </p:spPr>
        <p:txBody>
          <a:bodyPr wrap="square" lIns="18000" tIns="18000" rIns="18000" bIns="18000" rtlCol="0">
            <a:spAutoFit/>
          </a:bodyPr>
          <a:lstStyle/>
          <a:p>
            <a:r>
              <a:rPr lang="en-GB" sz="1100" dirty="0">
                <a:solidFill>
                  <a:schemeClr val="tx1">
                    <a:lumMod val="75000"/>
                    <a:lumOff val="25000"/>
                  </a:schemeClr>
                </a:solidFill>
                <a:latin typeface="+mj-lt"/>
              </a:rPr>
              <a:t>Attend </a:t>
            </a:r>
            <a:r>
              <a:rPr lang="en-GB" sz="1100" b="1" dirty="0">
                <a:solidFill>
                  <a:schemeClr val="tx1">
                    <a:lumMod val="75000"/>
                    <a:lumOff val="25000"/>
                  </a:schemeClr>
                </a:solidFill>
                <a:latin typeface="+mj-lt"/>
              </a:rPr>
              <a:t>more</a:t>
            </a:r>
            <a:r>
              <a:rPr lang="en-GB" sz="1100" dirty="0">
                <a:solidFill>
                  <a:schemeClr val="tx1">
                    <a:lumMod val="75000"/>
                    <a:lumOff val="25000"/>
                  </a:schemeClr>
                </a:solidFill>
                <a:latin typeface="+mj-lt"/>
              </a:rPr>
              <a:t> live performances/ events</a:t>
            </a:r>
          </a:p>
        </p:txBody>
      </p:sp>
      <p:sp>
        <p:nvSpPr>
          <p:cNvPr id="26" name="TextBox 25">
            <a:extLst>
              <a:ext uri="{FF2B5EF4-FFF2-40B4-BE49-F238E27FC236}">
                <a16:creationId xmlns:a16="http://schemas.microsoft.com/office/drawing/2014/main" id="{FF918016-986A-4274-8AD1-EE117B756E76}"/>
              </a:ext>
            </a:extLst>
          </p:cNvPr>
          <p:cNvSpPr txBox="1"/>
          <p:nvPr/>
        </p:nvSpPr>
        <p:spPr>
          <a:xfrm>
            <a:off x="4402452" y="4992072"/>
            <a:ext cx="2988067" cy="205629"/>
          </a:xfrm>
          <a:prstGeom prst="rect">
            <a:avLst/>
          </a:prstGeom>
          <a:noFill/>
        </p:spPr>
        <p:txBody>
          <a:bodyPr wrap="square" lIns="18000" tIns="18000" rIns="18000" bIns="18000" rtlCol="0">
            <a:spAutoFit/>
          </a:bodyPr>
          <a:lstStyle/>
          <a:p>
            <a:r>
              <a:rPr lang="en-GB" sz="1100" b="1" dirty="0">
                <a:solidFill>
                  <a:schemeClr val="tx1">
                    <a:lumMod val="75000"/>
                    <a:lumOff val="25000"/>
                  </a:schemeClr>
                </a:solidFill>
                <a:latin typeface="+mj-lt"/>
              </a:rPr>
              <a:t>Continue</a:t>
            </a:r>
            <a:r>
              <a:rPr lang="en-GB" sz="1100" dirty="0">
                <a:solidFill>
                  <a:schemeClr val="tx1">
                    <a:lumMod val="75000"/>
                    <a:lumOff val="25000"/>
                  </a:schemeClr>
                </a:solidFill>
                <a:latin typeface="+mj-lt"/>
              </a:rPr>
              <a:t> to attend live as they did before</a:t>
            </a:r>
          </a:p>
        </p:txBody>
      </p:sp>
      <p:sp>
        <p:nvSpPr>
          <p:cNvPr id="27" name="TextBox 26">
            <a:extLst>
              <a:ext uri="{FF2B5EF4-FFF2-40B4-BE49-F238E27FC236}">
                <a16:creationId xmlns:a16="http://schemas.microsoft.com/office/drawing/2014/main" id="{9DB78740-A0A5-4A16-BD49-950536801037}"/>
              </a:ext>
            </a:extLst>
          </p:cNvPr>
          <p:cNvSpPr txBox="1"/>
          <p:nvPr/>
        </p:nvSpPr>
        <p:spPr>
          <a:xfrm>
            <a:off x="4402453" y="5633534"/>
            <a:ext cx="2988066" cy="205629"/>
          </a:xfrm>
          <a:prstGeom prst="rect">
            <a:avLst/>
          </a:prstGeom>
          <a:noFill/>
        </p:spPr>
        <p:txBody>
          <a:bodyPr wrap="square" lIns="18000" tIns="18000" rIns="18000" bIns="18000" rtlCol="0">
            <a:spAutoFit/>
          </a:bodyPr>
          <a:lstStyle/>
          <a:p>
            <a:r>
              <a:rPr lang="en-GB" sz="1100" b="1" dirty="0">
                <a:solidFill>
                  <a:schemeClr val="tx1">
                    <a:lumMod val="75000"/>
                    <a:lumOff val="25000"/>
                  </a:schemeClr>
                </a:solidFill>
                <a:latin typeface="+mj-lt"/>
              </a:rPr>
              <a:t>Stop </a:t>
            </a:r>
            <a:r>
              <a:rPr lang="en-GB" sz="1100" dirty="0">
                <a:solidFill>
                  <a:schemeClr val="tx1">
                    <a:lumMod val="75000"/>
                    <a:lumOff val="25000"/>
                  </a:schemeClr>
                </a:solidFill>
                <a:latin typeface="+mj-lt"/>
              </a:rPr>
              <a:t>attending live performances/ events</a:t>
            </a:r>
          </a:p>
        </p:txBody>
      </p:sp>
      <p:sp>
        <p:nvSpPr>
          <p:cNvPr id="28" name="TextBox 27">
            <a:extLst>
              <a:ext uri="{FF2B5EF4-FFF2-40B4-BE49-F238E27FC236}">
                <a16:creationId xmlns:a16="http://schemas.microsoft.com/office/drawing/2014/main" id="{AE4F310E-170C-4AB5-93AE-CA3C088E2312}"/>
              </a:ext>
            </a:extLst>
          </p:cNvPr>
          <p:cNvSpPr txBox="1"/>
          <p:nvPr/>
        </p:nvSpPr>
        <p:spPr>
          <a:xfrm>
            <a:off x="4402454" y="5954264"/>
            <a:ext cx="2092508" cy="205629"/>
          </a:xfrm>
          <a:prstGeom prst="rect">
            <a:avLst/>
          </a:prstGeom>
          <a:noFill/>
        </p:spPr>
        <p:txBody>
          <a:bodyPr wrap="square" lIns="18000" tIns="18000" rIns="18000" bIns="18000" rtlCol="0">
            <a:spAutoFit/>
          </a:bodyPr>
          <a:lstStyle/>
          <a:p>
            <a:r>
              <a:rPr lang="en-GB" sz="1100" dirty="0">
                <a:solidFill>
                  <a:schemeClr val="tx1">
                    <a:lumMod val="75000"/>
                    <a:lumOff val="25000"/>
                  </a:schemeClr>
                </a:solidFill>
                <a:latin typeface="+mj-lt"/>
              </a:rPr>
              <a:t>Don’t know</a:t>
            </a:r>
          </a:p>
        </p:txBody>
      </p:sp>
      <p:sp>
        <p:nvSpPr>
          <p:cNvPr id="29" name="TextBox 28">
            <a:extLst>
              <a:ext uri="{FF2B5EF4-FFF2-40B4-BE49-F238E27FC236}">
                <a16:creationId xmlns:a16="http://schemas.microsoft.com/office/drawing/2014/main" id="{2B2D1990-C335-4706-A06A-F62BD2B1BA3A}"/>
              </a:ext>
            </a:extLst>
          </p:cNvPr>
          <p:cNvSpPr txBox="1"/>
          <p:nvPr/>
        </p:nvSpPr>
        <p:spPr>
          <a:xfrm>
            <a:off x="3500347" y="4617480"/>
            <a:ext cx="826722" cy="313350"/>
          </a:xfrm>
          <a:prstGeom prst="rect">
            <a:avLst/>
          </a:prstGeom>
          <a:noFill/>
        </p:spPr>
        <p:txBody>
          <a:bodyPr wrap="square" lIns="18000" tIns="18000" rIns="18000" bIns="18000" rtlCol="0">
            <a:spAutoFit/>
          </a:bodyPr>
          <a:lstStyle/>
          <a:p>
            <a:pPr algn="r"/>
            <a:r>
              <a:rPr lang="en-GB" b="1" dirty="0">
                <a:solidFill>
                  <a:schemeClr val="accent3">
                    <a:lumMod val="60000"/>
                    <a:lumOff val="40000"/>
                  </a:schemeClr>
                </a:solidFill>
                <a:latin typeface="+mj-lt"/>
              </a:rPr>
              <a:t>26%</a:t>
            </a:r>
          </a:p>
        </p:txBody>
      </p:sp>
      <p:sp>
        <p:nvSpPr>
          <p:cNvPr id="30" name="TextBox 29">
            <a:extLst>
              <a:ext uri="{FF2B5EF4-FFF2-40B4-BE49-F238E27FC236}">
                <a16:creationId xmlns:a16="http://schemas.microsoft.com/office/drawing/2014/main" id="{22EE2FC4-A721-47DA-9430-74962EB77085}"/>
              </a:ext>
            </a:extLst>
          </p:cNvPr>
          <p:cNvSpPr txBox="1"/>
          <p:nvPr/>
        </p:nvSpPr>
        <p:spPr>
          <a:xfrm>
            <a:off x="3500347" y="4938211"/>
            <a:ext cx="826722" cy="313350"/>
          </a:xfrm>
          <a:prstGeom prst="rect">
            <a:avLst/>
          </a:prstGeom>
          <a:noFill/>
        </p:spPr>
        <p:txBody>
          <a:bodyPr wrap="square" lIns="18000" tIns="18000" rIns="18000" bIns="18000" rtlCol="0">
            <a:spAutoFit/>
          </a:bodyPr>
          <a:lstStyle/>
          <a:p>
            <a:pPr algn="r"/>
            <a:r>
              <a:rPr lang="en-GB" b="1" dirty="0">
                <a:solidFill>
                  <a:schemeClr val="accent3">
                    <a:lumMod val="60000"/>
                    <a:lumOff val="40000"/>
                  </a:schemeClr>
                </a:solidFill>
                <a:latin typeface="+mj-lt"/>
              </a:rPr>
              <a:t>45%</a:t>
            </a:r>
          </a:p>
        </p:txBody>
      </p:sp>
      <p:sp>
        <p:nvSpPr>
          <p:cNvPr id="31" name="TextBox 30">
            <a:extLst>
              <a:ext uri="{FF2B5EF4-FFF2-40B4-BE49-F238E27FC236}">
                <a16:creationId xmlns:a16="http://schemas.microsoft.com/office/drawing/2014/main" id="{540F853A-29CF-468A-A197-CF29524B3FA9}"/>
              </a:ext>
            </a:extLst>
          </p:cNvPr>
          <p:cNvSpPr txBox="1"/>
          <p:nvPr/>
        </p:nvSpPr>
        <p:spPr>
          <a:xfrm>
            <a:off x="3500347" y="5579673"/>
            <a:ext cx="826722" cy="313350"/>
          </a:xfrm>
          <a:prstGeom prst="rect">
            <a:avLst/>
          </a:prstGeom>
          <a:noFill/>
        </p:spPr>
        <p:txBody>
          <a:bodyPr wrap="square" lIns="18000" tIns="18000" rIns="18000" bIns="18000" rtlCol="0">
            <a:spAutoFit/>
          </a:bodyPr>
          <a:lstStyle/>
          <a:p>
            <a:pPr algn="r"/>
            <a:r>
              <a:rPr lang="en-GB" b="1" dirty="0">
                <a:solidFill>
                  <a:schemeClr val="accent5">
                    <a:lumMod val="75000"/>
                  </a:schemeClr>
                </a:solidFill>
                <a:latin typeface="+mj-lt"/>
              </a:rPr>
              <a:t>0%</a:t>
            </a:r>
          </a:p>
        </p:txBody>
      </p:sp>
      <p:sp>
        <p:nvSpPr>
          <p:cNvPr id="32" name="TextBox 31">
            <a:extLst>
              <a:ext uri="{FF2B5EF4-FFF2-40B4-BE49-F238E27FC236}">
                <a16:creationId xmlns:a16="http://schemas.microsoft.com/office/drawing/2014/main" id="{9E7CDEE6-4D10-436A-8BBD-DC3818A1E667}"/>
              </a:ext>
            </a:extLst>
          </p:cNvPr>
          <p:cNvSpPr txBox="1"/>
          <p:nvPr/>
        </p:nvSpPr>
        <p:spPr>
          <a:xfrm>
            <a:off x="3500347" y="5900403"/>
            <a:ext cx="826722" cy="313350"/>
          </a:xfrm>
          <a:prstGeom prst="rect">
            <a:avLst/>
          </a:prstGeom>
          <a:noFill/>
        </p:spPr>
        <p:txBody>
          <a:bodyPr wrap="square" lIns="18000" tIns="18000" rIns="18000" bIns="18000" rtlCol="0">
            <a:spAutoFit/>
          </a:bodyPr>
          <a:lstStyle/>
          <a:p>
            <a:pPr algn="r"/>
            <a:r>
              <a:rPr lang="en-GB" b="1" dirty="0">
                <a:solidFill>
                  <a:schemeClr val="accent6">
                    <a:lumMod val="75000"/>
                  </a:schemeClr>
                </a:solidFill>
                <a:latin typeface="+mj-lt"/>
              </a:rPr>
              <a:t>29%</a:t>
            </a:r>
          </a:p>
        </p:txBody>
      </p:sp>
      <p:sp>
        <p:nvSpPr>
          <p:cNvPr id="33" name="Text Placeholder 6">
            <a:extLst>
              <a:ext uri="{FF2B5EF4-FFF2-40B4-BE49-F238E27FC236}">
                <a16:creationId xmlns:a16="http://schemas.microsoft.com/office/drawing/2014/main" id="{1222F367-609F-45AA-AB1D-50B66A6F15AE}"/>
              </a:ext>
            </a:extLst>
          </p:cNvPr>
          <p:cNvSpPr txBox="1">
            <a:spLocks/>
          </p:cNvSpPr>
          <p:nvPr/>
        </p:nvSpPr>
        <p:spPr>
          <a:xfrm>
            <a:off x="3805646" y="4208023"/>
            <a:ext cx="2939469" cy="283064"/>
          </a:xfrm>
          <a:prstGeom prst="rect">
            <a:avLst/>
          </a:prstGeom>
        </p:spPr>
        <p:txBody>
          <a:bodyPr anchor="ctr"/>
          <a:lstStyle>
            <a:lvl1pPr marL="0" indent="0" algn="l" rtl="0" eaLnBrk="1" fontAlgn="base" hangingPunct="1">
              <a:spcBef>
                <a:spcPts val="800"/>
              </a:spcBef>
              <a:spcAft>
                <a:spcPts val="800"/>
              </a:spcAft>
              <a:buFont typeface="Arial" charset="0"/>
              <a:buNone/>
              <a:defRPr lang="en-US" sz="1400" b="1" kern="120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100" dirty="0">
                <a:solidFill>
                  <a:schemeClr val="tx1">
                    <a:lumMod val="75000"/>
                    <a:lumOff val="25000"/>
                  </a:schemeClr>
                </a:solidFill>
              </a:rPr>
              <a:t>What do your live audience do after engaging with your live-to-digital work?</a:t>
            </a:r>
          </a:p>
        </p:txBody>
      </p:sp>
      <p:sp>
        <p:nvSpPr>
          <p:cNvPr id="34" name="Rectangle: Rounded Corners 33">
            <a:extLst>
              <a:ext uri="{FF2B5EF4-FFF2-40B4-BE49-F238E27FC236}">
                <a16:creationId xmlns:a16="http://schemas.microsoft.com/office/drawing/2014/main" id="{DD49FE70-7E05-4DCC-B91B-9B0EF4943F05}"/>
              </a:ext>
            </a:extLst>
          </p:cNvPr>
          <p:cNvSpPr/>
          <p:nvPr/>
        </p:nvSpPr>
        <p:spPr>
          <a:xfrm>
            <a:off x="3700061" y="4076604"/>
            <a:ext cx="3690459" cy="2224620"/>
          </a:xfrm>
          <a:prstGeom prst="roundRect">
            <a:avLst>
              <a:gd name="adj" fmla="val 4395"/>
            </a:avLst>
          </a:prstGeom>
          <a:noFill/>
          <a:ln w="19050">
            <a:solidFill>
              <a:schemeClr val="accent3">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5" name="TextBox 34">
            <a:extLst>
              <a:ext uri="{FF2B5EF4-FFF2-40B4-BE49-F238E27FC236}">
                <a16:creationId xmlns:a16="http://schemas.microsoft.com/office/drawing/2014/main" id="{194A8376-0EC0-4989-A569-8E5EE04AEDF1}"/>
              </a:ext>
            </a:extLst>
          </p:cNvPr>
          <p:cNvSpPr txBox="1"/>
          <p:nvPr/>
        </p:nvSpPr>
        <p:spPr>
          <a:xfrm>
            <a:off x="4402453" y="5312803"/>
            <a:ext cx="2988066" cy="205629"/>
          </a:xfrm>
          <a:prstGeom prst="rect">
            <a:avLst/>
          </a:prstGeom>
          <a:noFill/>
        </p:spPr>
        <p:txBody>
          <a:bodyPr wrap="square" lIns="18000" tIns="18000" rIns="18000" bIns="18000" rtlCol="0">
            <a:spAutoFit/>
          </a:bodyPr>
          <a:lstStyle/>
          <a:p>
            <a:r>
              <a:rPr lang="en-GB" sz="1100" dirty="0">
                <a:solidFill>
                  <a:schemeClr val="tx1">
                    <a:lumMod val="75000"/>
                    <a:lumOff val="25000"/>
                  </a:schemeClr>
                </a:solidFill>
                <a:latin typeface="+mj-lt"/>
              </a:rPr>
              <a:t>Attend </a:t>
            </a:r>
            <a:r>
              <a:rPr lang="en-GB" sz="1100" b="1" dirty="0">
                <a:solidFill>
                  <a:schemeClr val="tx1">
                    <a:lumMod val="75000"/>
                    <a:lumOff val="25000"/>
                  </a:schemeClr>
                </a:solidFill>
                <a:latin typeface="+mj-lt"/>
              </a:rPr>
              <a:t>fewer</a:t>
            </a:r>
            <a:r>
              <a:rPr lang="en-GB" sz="1100" dirty="0">
                <a:solidFill>
                  <a:schemeClr val="tx1">
                    <a:lumMod val="75000"/>
                    <a:lumOff val="25000"/>
                  </a:schemeClr>
                </a:solidFill>
                <a:latin typeface="+mj-lt"/>
              </a:rPr>
              <a:t> live performances/ events</a:t>
            </a:r>
          </a:p>
        </p:txBody>
      </p:sp>
      <p:sp>
        <p:nvSpPr>
          <p:cNvPr id="36" name="TextBox 35">
            <a:extLst>
              <a:ext uri="{FF2B5EF4-FFF2-40B4-BE49-F238E27FC236}">
                <a16:creationId xmlns:a16="http://schemas.microsoft.com/office/drawing/2014/main" id="{89718C31-0091-469B-BA0C-400A4277A0A0}"/>
              </a:ext>
            </a:extLst>
          </p:cNvPr>
          <p:cNvSpPr txBox="1"/>
          <p:nvPr/>
        </p:nvSpPr>
        <p:spPr>
          <a:xfrm>
            <a:off x="3500347" y="5258942"/>
            <a:ext cx="826722" cy="313350"/>
          </a:xfrm>
          <a:prstGeom prst="rect">
            <a:avLst/>
          </a:prstGeom>
          <a:noFill/>
        </p:spPr>
        <p:txBody>
          <a:bodyPr wrap="square" lIns="18000" tIns="18000" rIns="18000" bIns="18000" rtlCol="0">
            <a:spAutoFit/>
          </a:bodyPr>
          <a:lstStyle/>
          <a:p>
            <a:pPr algn="r"/>
            <a:r>
              <a:rPr lang="en-GB" b="1" dirty="0">
                <a:solidFill>
                  <a:schemeClr val="accent5">
                    <a:lumMod val="75000"/>
                  </a:schemeClr>
                </a:solidFill>
                <a:latin typeface="+mj-lt"/>
              </a:rPr>
              <a:t>0%</a:t>
            </a:r>
          </a:p>
        </p:txBody>
      </p:sp>
      <p:sp>
        <p:nvSpPr>
          <p:cNvPr id="37" name="Right Brace 36">
            <a:extLst>
              <a:ext uri="{FF2B5EF4-FFF2-40B4-BE49-F238E27FC236}">
                <a16:creationId xmlns:a16="http://schemas.microsoft.com/office/drawing/2014/main" id="{D438470A-B1B5-4C2C-A349-F3C3C435C685}"/>
              </a:ext>
            </a:extLst>
          </p:cNvPr>
          <p:cNvSpPr/>
          <p:nvPr/>
        </p:nvSpPr>
        <p:spPr>
          <a:xfrm>
            <a:off x="7455898" y="5352536"/>
            <a:ext cx="193080" cy="500374"/>
          </a:xfrm>
          <a:prstGeom prst="rightBrace">
            <a:avLst>
              <a:gd name="adj1" fmla="val 74047"/>
              <a:gd name="adj2" fmla="val 50000"/>
            </a:avLst>
          </a:prstGeom>
          <a:ln w="19050">
            <a:solidFill>
              <a:srgbClr val="C1204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Rectangle 37">
            <a:extLst>
              <a:ext uri="{FF2B5EF4-FFF2-40B4-BE49-F238E27FC236}">
                <a16:creationId xmlns:a16="http://schemas.microsoft.com/office/drawing/2014/main" id="{E0452B8C-0FAB-4111-89A1-A5172B5B6DC0}"/>
              </a:ext>
            </a:extLst>
          </p:cNvPr>
          <p:cNvSpPr/>
          <p:nvPr/>
        </p:nvSpPr>
        <p:spPr>
          <a:xfrm>
            <a:off x="7646125" y="5162433"/>
            <a:ext cx="1147659" cy="870106"/>
          </a:xfrm>
          <a:prstGeom prst="rect">
            <a:avLst/>
          </a:prstGeom>
          <a:solidFill>
            <a:schemeClr val="bg1">
              <a:alpha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000" b="1" dirty="0">
                <a:solidFill>
                  <a:srgbClr val="C1204D"/>
                </a:solidFill>
                <a:latin typeface="Century Gothic" pitchFamily="34" charset="0"/>
              </a:rPr>
              <a:t>No negative effects on live attendance were perceived by organisations who produced live-to-digital</a:t>
            </a:r>
          </a:p>
        </p:txBody>
      </p:sp>
      <p:sp>
        <p:nvSpPr>
          <p:cNvPr id="39" name="Arrow: Down 38">
            <a:extLst>
              <a:ext uri="{FF2B5EF4-FFF2-40B4-BE49-F238E27FC236}">
                <a16:creationId xmlns:a16="http://schemas.microsoft.com/office/drawing/2014/main" id="{7C181FAB-44AC-4CAC-B6A0-F9BDED73A5DB}"/>
              </a:ext>
            </a:extLst>
          </p:cNvPr>
          <p:cNvSpPr/>
          <p:nvPr/>
        </p:nvSpPr>
        <p:spPr>
          <a:xfrm>
            <a:off x="923750" y="3772802"/>
            <a:ext cx="462850" cy="361322"/>
          </a:xfrm>
          <a:prstGeom prst="downArrow">
            <a:avLst/>
          </a:prstGeom>
          <a:solidFill>
            <a:schemeClr val="accent1">
              <a:lumMod val="50000"/>
            </a:schemeClr>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40" name="Arrow: Down 39">
            <a:extLst>
              <a:ext uri="{FF2B5EF4-FFF2-40B4-BE49-F238E27FC236}">
                <a16:creationId xmlns:a16="http://schemas.microsoft.com/office/drawing/2014/main" id="{EE5A90A3-4E9E-438E-AE60-B7AC68717328}"/>
              </a:ext>
            </a:extLst>
          </p:cNvPr>
          <p:cNvSpPr/>
          <p:nvPr/>
        </p:nvSpPr>
        <p:spPr>
          <a:xfrm>
            <a:off x="5820936" y="3768853"/>
            <a:ext cx="462850" cy="361322"/>
          </a:xfrm>
          <a:prstGeom prst="downArrow">
            <a:avLst/>
          </a:prstGeom>
          <a:solidFill>
            <a:schemeClr val="accent3">
              <a:lumMod val="60000"/>
              <a:lumOff val="40000"/>
            </a:schemeClr>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aphicFrame>
        <p:nvGraphicFramePr>
          <p:cNvPr id="10" name="Chart 9">
            <a:extLst>
              <a:ext uri="{FF2B5EF4-FFF2-40B4-BE49-F238E27FC236}">
                <a16:creationId xmlns:a16="http://schemas.microsoft.com/office/drawing/2014/main" id="{02C67570-0C22-4755-8181-50618980B0C2}"/>
              </a:ext>
            </a:extLst>
          </p:cNvPr>
          <p:cNvGraphicFramePr/>
          <p:nvPr>
            <p:extLst>
              <p:ext uri="{D42A27DB-BD31-4B8C-83A1-F6EECF244321}">
                <p14:modId xmlns:p14="http://schemas.microsoft.com/office/powerpoint/2010/main" val="2238744741"/>
              </p:ext>
            </p:extLst>
          </p:nvPr>
        </p:nvGraphicFramePr>
        <p:xfrm>
          <a:off x="384903" y="3269104"/>
          <a:ext cx="8852846" cy="845457"/>
        </p:xfrm>
        <a:graphic>
          <a:graphicData uri="http://schemas.openxmlformats.org/drawingml/2006/chart">
            <c:chart xmlns:c="http://schemas.openxmlformats.org/drawingml/2006/chart" xmlns:r="http://schemas.openxmlformats.org/officeDocument/2006/relationships" r:id="rId2"/>
          </a:graphicData>
        </a:graphic>
      </p:graphicFrame>
      <p:sp>
        <p:nvSpPr>
          <p:cNvPr id="44" name="Rectangle: Rounded Corners 43">
            <a:extLst>
              <a:ext uri="{FF2B5EF4-FFF2-40B4-BE49-F238E27FC236}">
                <a16:creationId xmlns:a16="http://schemas.microsoft.com/office/drawing/2014/main" id="{85C7D7AB-50CB-4A1C-B5F1-971D7191C7CC}"/>
              </a:ext>
            </a:extLst>
          </p:cNvPr>
          <p:cNvSpPr/>
          <p:nvPr/>
        </p:nvSpPr>
        <p:spPr>
          <a:xfrm>
            <a:off x="369780" y="1704175"/>
            <a:ext cx="4577358" cy="1022702"/>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en-GB" b="1" dirty="0">
                <a:solidFill>
                  <a:schemeClr val="accent1"/>
                </a:solidFill>
              </a:rPr>
              <a:t>47% </a:t>
            </a:r>
            <a:r>
              <a:rPr lang="en-GB" sz="1100" dirty="0">
                <a:solidFill>
                  <a:schemeClr val="tx1"/>
                </a:solidFill>
              </a:rPr>
              <a:t>of organisations see live-to-digital as a marketing opportunity. Rather than cannibalising the audience for ‘real world’ events, arts organisations see live-to-digital driving interest and ticket sales</a:t>
            </a:r>
          </a:p>
        </p:txBody>
      </p:sp>
      <p:sp>
        <p:nvSpPr>
          <p:cNvPr id="46" name="Rounded Rectangle 7">
            <a:extLst>
              <a:ext uri="{FF2B5EF4-FFF2-40B4-BE49-F238E27FC236}">
                <a16:creationId xmlns:a16="http://schemas.microsoft.com/office/drawing/2014/main" id="{16DFE0DA-C696-48B3-A1AE-1C419C67672E}"/>
              </a:ext>
            </a:extLst>
          </p:cNvPr>
          <p:cNvSpPr/>
          <p:nvPr/>
        </p:nvSpPr>
        <p:spPr>
          <a:xfrm>
            <a:off x="5125772" y="1711526"/>
            <a:ext cx="3668013" cy="1022703"/>
          </a:xfrm>
          <a:prstGeom prst="roundRect">
            <a:avLst>
              <a:gd name="adj" fmla="val 4810"/>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pSp>
        <p:nvGrpSpPr>
          <p:cNvPr id="47" name="Group 46">
            <a:extLst>
              <a:ext uri="{FF2B5EF4-FFF2-40B4-BE49-F238E27FC236}">
                <a16:creationId xmlns:a16="http://schemas.microsoft.com/office/drawing/2014/main" id="{5DF95472-4906-49C0-8065-BBD4622B696D}"/>
              </a:ext>
            </a:extLst>
          </p:cNvPr>
          <p:cNvGrpSpPr/>
          <p:nvPr/>
        </p:nvGrpSpPr>
        <p:grpSpPr>
          <a:xfrm>
            <a:off x="5189340" y="1735034"/>
            <a:ext cx="3584880" cy="1010977"/>
            <a:chOff x="4822072" y="3061852"/>
            <a:chExt cx="3802888" cy="1010977"/>
          </a:xfrm>
        </p:grpSpPr>
        <p:pic>
          <p:nvPicPr>
            <p:cNvPr id="48" name="Content Placeholder 7">
              <a:extLst>
                <a:ext uri="{FF2B5EF4-FFF2-40B4-BE49-F238E27FC236}">
                  <a16:creationId xmlns:a16="http://schemas.microsoft.com/office/drawing/2014/main" id="{C23B74FB-0372-4475-8B69-72591E2E099E}"/>
                </a:ext>
              </a:extLst>
            </p:cNvPr>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22072" y="3146522"/>
              <a:ext cx="455905" cy="376489"/>
            </a:xfrm>
            <a:prstGeom prst="rect">
              <a:avLst/>
            </a:prstGeom>
            <a:noFill/>
            <a:ln w="9525">
              <a:noFill/>
              <a:miter lim="800000"/>
              <a:headEnd/>
              <a:tailEnd/>
            </a:ln>
          </p:spPr>
        </p:pic>
        <p:sp>
          <p:nvSpPr>
            <p:cNvPr id="49" name="TextBox 48">
              <a:extLst>
                <a:ext uri="{FF2B5EF4-FFF2-40B4-BE49-F238E27FC236}">
                  <a16:creationId xmlns:a16="http://schemas.microsoft.com/office/drawing/2014/main" id="{90B9D26B-97E1-4CB8-A14E-7966E6232E61}"/>
                </a:ext>
              </a:extLst>
            </p:cNvPr>
            <p:cNvSpPr txBox="1"/>
            <p:nvPr/>
          </p:nvSpPr>
          <p:spPr>
            <a:xfrm>
              <a:off x="5456611" y="3061852"/>
              <a:ext cx="3168349" cy="1010977"/>
            </a:xfrm>
            <a:prstGeom prst="rect">
              <a:avLst/>
            </a:prstGeom>
            <a:noFill/>
          </p:spPr>
          <p:txBody>
            <a:bodyPr wrap="square" lIns="18000" tIns="18000" rIns="18000" bIns="18000" rtlCol="0">
              <a:spAutoFit/>
            </a:bodyPr>
            <a:lstStyle/>
            <a:p>
              <a:pPr>
                <a:spcAft>
                  <a:spcPts val="400"/>
                </a:spcAft>
              </a:pPr>
              <a:r>
                <a:rPr lang="en-GB" sz="1200" dirty="0">
                  <a:latin typeface="+mj-lt"/>
                </a:rPr>
                <a:t>People wouldn’t have known about the event otherwise so the live-to-digital element meant that people </a:t>
              </a:r>
              <a:r>
                <a:rPr lang="en-GB" sz="1200" b="1" dirty="0">
                  <a:solidFill>
                    <a:schemeClr val="accent2"/>
                  </a:solidFill>
                  <a:latin typeface="+mj-lt"/>
                </a:rPr>
                <a:t>might ask where they could buy tickets. </a:t>
              </a:r>
            </a:p>
            <a:p>
              <a:pPr algn="r">
                <a:spcAft>
                  <a:spcPts val="400"/>
                </a:spcAft>
              </a:pPr>
              <a:r>
                <a:rPr lang="en-GB" sz="1200" dirty="0">
                  <a:latin typeface="+mj-lt"/>
                </a:rPr>
                <a:t>- Music organisation</a:t>
              </a:r>
            </a:p>
          </p:txBody>
        </p:sp>
      </p:grpSp>
    </p:spTree>
    <p:extLst>
      <p:ext uri="{BB962C8B-B14F-4D97-AF65-F5344CB8AC3E}">
        <p14:creationId xmlns:p14="http://schemas.microsoft.com/office/powerpoint/2010/main" val="2197026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7E54E-BE21-4CDD-92F0-1D4DEEE0D7FB}"/>
              </a:ext>
            </a:extLst>
          </p:cNvPr>
          <p:cNvSpPr>
            <a:spLocks noGrp="1"/>
          </p:cNvSpPr>
          <p:nvPr>
            <p:ph type="title"/>
          </p:nvPr>
        </p:nvSpPr>
        <p:spPr/>
        <p:txBody>
          <a:bodyPr/>
          <a:lstStyle/>
          <a:p>
            <a:r>
              <a:rPr lang="en-GB" dirty="0"/>
              <a:t>Almost all organisations who produced live to digital in 2016/17 said they will continue doing it</a:t>
            </a:r>
          </a:p>
        </p:txBody>
      </p:sp>
      <p:sp>
        <p:nvSpPr>
          <p:cNvPr id="7" name="Text Placeholder 6">
            <a:extLst>
              <a:ext uri="{FF2B5EF4-FFF2-40B4-BE49-F238E27FC236}">
                <a16:creationId xmlns:a16="http://schemas.microsoft.com/office/drawing/2014/main" id="{8F53A3FF-EFFD-46CD-BEDF-360AD0769F29}"/>
              </a:ext>
            </a:extLst>
          </p:cNvPr>
          <p:cNvSpPr>
            <a:spLocks noGrp="1"/>
          </p:cNvSpPr>
          <p:nvPr>
            <p:ph type="body" sz="quarter" idx="15"/>
          </p:nvPr>
        </p:nvSpPr>
        <p:spPr/>
        <p:txBody>
          <a:bodyPr/>
          <a:lstStyle/>
          <a:p>
            <a:r>
              <a:rPr lang="en-GB" dirty="0"/>
              <a:t>Success levels</a:t>
            </a:r>
          </a:p>
        </p:txBody>
      </p:sp>
      <p:sp>
        <p:nvSpPr>
          <p:cNvPr id="8" name="Text Placeholder 2">
            <a:extLst>
              <a:ext uri="{FF2B5EF4-FFF2-40B4-BE49-F238E27FC236}">
                <a16:creationId xmlns:a16="http://schemas.microsoft.com/office/drawing/2014/main" id="{A5C81606-0824-479C-B634-B66C3106CCC4}"/>
              </a:ext>
            </a:extLst>
          </p:cNvPr>
          <p:cNvSpPr>
            <a:spLocks noGrp="1"/>
          </p:cNvSpPr>
          <p:nvPr>
            <p:ph type="body" sz="quarter" idx="12"/>
          </p:nvPr>
        </p:nvSpPr>
        <p:spPr>
          <a:xfrm>
            <a:off x="359998" y="0"/>
            <a:ext cx="3430952" cy="289424"/>
          </a:xfrm>
        </p:spPr>
        <p:txBody>
          <a:bodyPr/>
          <a:lstStyle/>
          <a:p>
            <a:r>
              <a:rPr lang="en-GB" dirty="0"/>
              <a:t>Why live-to-digital? And how successful has it been?</a:t>
            </a:r>
          </a:p>
        </p:txBody>
      </p:sp>
      <p:graphicFrame>
        <p:nvGraphicFramePr>
          <p:cNvPr id="10" name="Chart 9">
            <a:extLst>
              <a:ext uri="{FF2B5EF4-FFF2-40B4-BE49-F238E27FC236}">
                <a16:creationId xmlns:a16="http://schemas.microsoft.com/office/drawing/2014/main" id="{F89A2FF6-DBF3-4368-9444-3E9B6D62CB69}"/>
              </a:ext>
            </a:extLst>
          </p:cNvPr>
          <p:cNvGraphicFramePr/>
          <p:nvPr>
            <p:extLst/>
          </p:nvPr>
        </p:nvGraphicFramePr>
        <p:xfrm>
          <a:off x="359994" y="1844675"/>
          <a:ext cx="5302575" cy="2841163"/>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Placeholder 5">
            <a:extLst>
              <a:ext uri="{FF2B5EF4-FFF2-40B4-BE49-F238E27FC236}">
                <a16:creationId xmlns:a16="http://schemas.microsoft.com/office/drawing/2014/main" id="{3C4B6B21-C400-438C-B652-C10E5884CF1C}"/>
              </a:ext>
            </a:extLst>
          </p:cNvPr>
          <p:cNvSpPr>
            <a:spLocks noGrp="1"/>
          </p:cNvSpPr>
          <p:nvPr>
            <p:ph type="body" sz="quarter" idx="13"/>
          </p:nvPr>
        </p:nvSpPr>
        <p:spPr>
          <a:xfrm>
            <a:off x="359999" y="6536426"/>
            <a:ext cx="8425226" cy="321573"/>
          </a:xfrm>
        </p:spPr>
        <p:txBody>
          <a:bodyPr/>
          <a:lstStyle/>
          <a:p>
            <a:r>
              <a:rPr lang="en-GB" sz="800" dirty="0"/>
              <a:t>Source: B2B survey conducted by MTM. Q16: Which of these statements reflect how you feel about the live-to-digital work you have produced in 2016 and 2017? </a:t>
            </a:r>
            <a:r>
              <a:rPr lang="en-GB" sz="800" i="1" dirty="0"/>
              <a:t>Base: organisations who have produced live-to-digital in 2016/2017 (n=138)</a:t>
            </a:r>
            <a:endParaRPr lang="en-GB" sz="800" dirty="0"/>
          </a:p>
        </p:txBody>
      </p:sp>
      <p:sp>
        <p:nvSpPr>
          <p:cNvPr id="12" name="Oval 11">
            <a:extLst>
              <a:ext uri="{FF2B5EF4-FFF2-40B4-BE49-F238E27FC236}">
                <a16:creationId xmlns:a16="http://schemas.microsoft.com/office/drawing/2014/main" id="{4E9EE1DC-51AE-4B03-8304-1FF69F843BCF}"/>
              </a:ext>
            </a:extLst>
          </p:cNvPr>
          <p:cNvSpPr/>
          <p:nvPr/>
        </p:nvSpPr>
        <p:spPr>
          <a:xfrm>
            <a:off x="6346316" y="2206168"/>
            <a:ext cx="2118176" cy="2118176"/>
          </a:xfrm>
          <a:prstGeom prst="ellipse">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2400" b="1" dirty="0">
                <a:solidFill>
                  <a:schemeClr val="bg1"/>
                </a:solidFill>
                <a:latin typeface="Century Gothic" pitchFamily="34" charset="0"/>
              </a:rPr>
              <a:t>99% </a:t>
            </a:r>
            <a:r>
              <a:rPr lang="en-GB" sz="1100" b="1" dirty="0">
                <a:solidFill>
                  <a:schemeClr val="bg1"/>
                </a:solidFill>
                <a:latin typeface="Century Gothic" pitchFamily="34" charset="0"/>
              </a:rPr>
              <a:t>of organisations view live-to-digital as having been a positive experience</a:t>
            </a:r>
          </a:p>
        </p:txBody>
      </p:sp>
      <p:sp>
        <p:nvSpPr>
          <p:cNvPr id="13" name="Rounded Rectangle 7">
            <a:extLst>
              <a:ext uri="{FF2B5EF4-FFF2-40B4-BE49-F238E27FC236}">
                <a16:creationId xmlns:a16="http://schemas.microsoft.com/office/drawing/2014/main" id="{37B63A43-2741-4503-9D88-D202870537BF}"/>
              </a:ext>
            </a:extLst>
          </p:cNvPr>
          <p:cNvSpPr/>
          <p:nvPr/>
        </p:nvSpPr>
        <p:spPr>
          <a:xfrm>
            <a:off x="468870" y="4793788"/>
            <a:ext cx="3584964" cy="1447301"/>
          </a:xfrm>
          <a:prstGeom prst="roundRect">
            <a:avLst>
              <a:gd name="adj" fmla="val 4810"/>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pSp>
        <p:nvGrpSpPr>
          <p:cNvPr id="14" name="Group 13">
            <a:extLst>
              <a:ext uri="{FF2B5EF4-FFF2-40B4-BE49-F238E27FC236}">
                <a16:creationId xmlns:a16="http://schemas.microsoft.com/office/drawing/2014/main" id="{32871A35-E022-495A-9362-29FA541E1D2A}"/>
              </a:ext>
            </a:extLst>
          </p:cNvPr>
          <p:cNvGrpSpPr/>
          <p:nvPr/>
        </p:nvGrpSpPr>
        <p:grpSpPr>
          <a:xfrm>
            <a:off x="645419" y="4873225"/>
            <a:ext cx="3231866" cy="1272587"/>
            <a:chOff x="4822072" y="3674249"/>
            <a:chExt cx="3802888" cy="1272587"/>
          </a:xfrm>
        </p:grpSpPr>
        <p:pic>
          <p:nvPicPr>
            <p:cNvPr id="15" name="Content Placeholder 7">
              <a:extLst>
                <a:ext uri="{FF2B5EF4-FFF2-40B4-BE49-F238E27FC236}">
                  <a16:creationId xmlns:a16="http://schemas.microsoft.com/office/drawing/2014/main" id="{071F5B75-C9B3-42FF-BEEE-A73D60CFF69B}"/>
                </a:ext>
              </a:extLst>
            </p:cNvPr>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22072" y="3758919"/>
              <a:ext cx="455905" cy="376489"/>
            </a:xfrm>
            <a:prstGeom prst="rect">
              <a:avLst/>
            </a:prstGeom>
            <a:noFill/>
            <a:ln w="9525">
              <a:noFill/>
              <a:miter lim="800000"/>
              <a:headEnd/>
              <a:tailEnd/>
            </a:ln>
          </p:spPr>
        </p:pic>
        <p:sp>
          <p:nvSpPr>
            <p:cNvPr id="16" name="TextBox 15">
              <a:extLst>
                <a:ext uri="{FF2B5EF4-FFF2-40B4-BE49-F238E27FC236}">
                  <a16:creationId xmlns:a16="http://schemas.microsoft.com/office/drawing/2014/main" id="{C5A519DA-FEC7-4260-AD82-2ADB27DAF385}"/>
                </a:ext>
              </a:extLst>
            </p:cNvPr>
            <p:cNvSpPr txBox="1"/>
            <p:nvPr/>
          </p:nvSpPr>
          <p:spPr>
            <a:xfrm>
              <a:off x="5456611" y="3674249"/>
              <a:ext cx="3168349" cy="1272587"/>
            </a:xfrm>
            <a:prstGeom prst="rect">
              <a:avLst/>
            </a:prstGeom>
            <a:noFill/>
          </p:spPr>
          <p:txBody>
            <a:bodyPr wrap="square" lIns="18000" tIns="18000" rIns="18000" bIns="18000" rtlCol="0">
              <a:spAutoFit/>
            </a:bodyPr>
            <a:lstStyle/>
            <a:p>
              <a:pPr>
                <a:spcAft>
                  <a:spcPts val="400"/>
                </a:spcAft>
              </a:pPr>
              <a:r>
                <a:rPr lang="en-GB" sz="1100" dirty="0">
                  <a:latin typeface="+mj-lt"/>
                </a:rPr>
                <a:t>We now have a dedicated Content Officer in place and </a:t>
              </a:r>
              <a:r>
                <a:rPr lang="en-GB" sz="1100" b="1" dirty="0">
                  <a:solidFill>
                    <a:schemeClr val="accent2"/>
                  </a:solidFill>
                  <a:latin typeface="+mj-lt"/>
                </a:rPr>
                <a:t>we’ll be ramping up our live to digital this year</a:t>
              </a:r>
              <a:r>
                <a:rPr lang="en-GB" sz="1100" dirty="0">
                  <a:latin typeface="+mj-lt"/>
                </a:rPr>
                <a:t>. We’re looking to do more live streaming of performances but also </a:t>
              </a:r>
              <a:r>
                <a:rPr lang="en-GB" sz="1100" b="1" dirty="0">
                  <a:solidFill>
                    <a:schemeClr val="accent2"/>
                  </a:solidFill>
                  <a:latin typeface="+mj-lt"/>
                </a:rPr>
                <a:t>embed live-to-digital within our budget</a:t>
              </a:r>
            </a:p>
            <a:p>
              <a:pPr>
                <a:spcAft>
                  <a:spcPts val="400"/>
                </a:spcAft>
              </a:pPr>
              <a:r>
                <a:rPr lang="en-GB" sz="1100" dirty="0">
                  <a:latin typeface="+mj-lt"/>
                </a:rPr>
                <a:t>                               </a:t>
              </a:r>
              <a:r>
                <a:rPr lang="en-GB" sz="1000" dirty="0">
                  <a:latin typeface="+mj-lt"/>
                </a:rPr>
                <a:t>- Dance Organisation</a:t>
              </a:r>
            </a:p>
          </p:txBody>
        </p:sp>
      </p:grpSp>
      <p:sp>
        <p:nvSpPr>
          <p:cNvPr id="21" name="Arrow: Down 20">
            <a:extLst>
              <a:ext uri="{FF2B5EF4-FFF2-40B4-BE49-F238E27FC236}">
                <a16:creationId xmlns:a16="http://schemas.microsoft.com/office/drawing/2014/main" id="{44C80A91-3CC8-4084-8A43-E2FAEB69A2AC}"/>
              </a:ext>
            </a:extLst>
          </p:cNvPr>
          <p:cNvSpPr/>
          <p:nvPr/>
        </p:nvSpPr>
        <p:spPr>
          <a:xfrm rot="16200000">
            <a:off x="5542296" y="2849942"/>
            <a:ext cx="617735" cy="482232"/>
          </a:xfrm>
          <a:prstGeom prst="downArrow">
            <a:avLst/>
          </a:prstGeom>
          <a:solidFill>
            <a:schemeClr val="accent1">
              <a:lumMod val="50000"/>
            </a:schemeClr>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pic>
        <p:nvPicPr>
          <p:cNvPr id="4" name="Picture 3">
            <a:extLst>
              <a:ext uri="{FF2B5EF4-FFF2-40B4-BE49-F238E27FC236}">
                <a16:creationId xmlns:a16="http://schemas.microsoft.com/office/drawing/2014/main" id="{2A451E87-72D5-4EA5-BED1-2E1FDD43F0F2}"/>
              </a:ext>
            </a:extLst>
          </p:cNvPr>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23884" t="17500" r="23191" b="25632"/>
          <a:stretch/>
        </p:blipFill>
        <p:spPr>
          <a:xfrm>
            <a:off x="7423917" y="1762564"/>
            <a:ext cx="1040575" cy="1118097"/>
          </a:xfrm>
          <a:prstGeom prst="rect">
            <a:avLst/>
          </a:prstGeom>
        </p:spPr>
      </p:pic>
      <p:sp>
        <p:nvSpPr>
          <p:cNvPr id="23" name="Rounded Rectangle 7">
            <a:extLst>
              <a:ext uri="{FF2B5EF4-FFF2-40B4-BE49-F238E27FC236}">
                <a16:creationId xmlns:a16="http://schemas.microsoft.com/office/drawing/2014/main" id="{37B63A43-2741-4503-9D88-D202870537BF}"/>
              </a:ext>
            </a:extLst>
          </p:cNvPr>
          <p:cNvSpPr/>
          <p:nvPr/>
        </p:nvSpPr>
        <p:spPr>
          <a:xfrm>
            <a:off x="5200260" y="4793787"/>
            <a:ext cx="3584964" cy="1447301"/>
          </a:xfrm>
          <a:prstGeom prst="roundRect">
            <a:avLst>
              <a:gd name="adj" fmla="val 4810"/>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pSp>
        <p:nvGrpSpPr>
          <p:cNvPr id="24" name="Group 23">
            <a:extLst>
              <a:ext uri="{FF2B5EF4-FFF2-40B4-BE49-F238E27FC236}">
                <a16:creationId xmlns:a16="http://schemas.microsoft.com/office/drawing/2014/main" id="{32871A35-E022-495A-9362-29FA541E1D2A}"/>
              </a:ext>
            </a:extLst>
          </p:cNvPr>
          <p:cNvGrpSpPr/>
          <p:nvPr/>
        </p:nvGrpSpPr>
        <p:grpSpPr>
          <a:xfrm>
            <a:off x="5376808" y="4873225"/>
            <a:ext cx="3244235" cy="934033"/>
            <a:chOff x="4822072" y="3689796"/>
            <a:chExt cx="3817443" cy="934033"/>
          </a:xfrm>
        </p:grpSpPr>
        <p:pic>
          <p:nvPicPr>
            <p:cNvPr id="25" name="Content Placeholder 7">
              <a:extLst>
                <a:ext uri="{FF2B5EF4-FFF2-40B4-BE49-F238E27FC236}">
                  <a16:creationId xmlns:a16="http://schemas.microsoft.com/office/drawing/2014/main" id="{071F5B75-C9B3-42FF-BEEE-A73D60CFF69B}"/>
                </a:ext>
              </a:extLst>
            </p:cNvPr>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22072" y="3758919"/>
              <a:ext cx="455905" cy="376489"/>
            </a:xfrm>
            <a:prstGeom prst="rect">
              <a:avLst/>
            </a:prstGeom>
            <a:noFill/>
            <a:ln w="9525">
              <a:noFill/>
              <a:miter lim="800000"/>
              <a:headEnd/>
              <a:tailEnd/>
            </a:ln>
          </p:spPr>
        </p:pic>
        <p:sp>
          <p:nvSpPr>
            <p:cNvPr id="26" name="TextBox 25">
              <a:extLst>
                <a:ext uri="{FF2B5EF4-FFF2-40B4-BE49-F238E27FC236}">
                  <a16:creationId xmlns:a16="http://schemas.microsoft.com/office/drawing/2014/main" id="{C5A519DA-FEC7-4260-AD82-2ADB27DAF385}"/>
                </a:ext>
              </a:extLst>
            </p:cNvPr>
            <p:cNvSpPr txBox="1"/>
            <p:nvPr/>
          </p:nvSpPr>
          <p:spPr>
            <a:xfrm>
              <a:off x="5471166" y="3689796"/>
              <a:ext cx="3168349" cy="934033"/>
            </a:xfrm>
            <a:prstGeom prst="rect">
              <a:avLst/>
            </a:prstGeom>
            <a:noFill/>
          </p:spPr>
          <p:txBody>
            <a:bodyPr wrap="square" lIns="18000" tIns="18000" rIns="18000" bIns="18000" rtlCol="0">
              <a:spAutoFit/>
            </a:bodyPr>
            <a:lstStyle/>
            <a:p>
              <a:pPr>
                <a:spcAft>
                  <a:spcPts val="400"/>
                </a:spcAft>
              </a:pPr>
              <a:r>
                <a:rPr lang="en-GB" sz="1100" dirty="0">
                  <a:latin typeface="+mj-lt"/>
                </a:rPr>
                <a:t>As soon as we are contemplating a new production or a world premiere, </a:t>
              </a:r>
              <a:r>
                <a:rPr lang="en-GB" sz="1100" b="1" dirty="0">
                  <a:solidFill>
                    <a:schemeClr val="accent2"/>
                  </a:solidFill>
                  <a:latin typeface="+mj-lt"/>
                </a:rPr>
                <a:t>we would think about the digital opportunities alongside that</a:t>
              </a:r>
            </a:p>
            <a:p>
              <a:pPr>
                <a:spcAft>
                  <a:spcPts val="400"/>
                </a:spcAft>
              </a:pPr>
              <a:r>
                <a:rPr lang="en-GB" sz="1100" dirty="0">
                  <a:latin typeface="+mj-lt"/>
                </a:rPr>
                <a:t>                               </a:t>
              </a:r>
              <a:r>
                <a:rPr lang="en-GB" sz="1000" dirty="0">
                  <a:latin typeface="+mj-lt"/>
                </a:rPr>
                <a:t>- Theatre Organisation</a:t>
              </a:r>
            </a:p>
          </p:txBody>
        </p:sp>
      </p:grpSp>
    </p:spTree>
    <p:extLst>
      <p:ext uri="{BB962C8B-B14F-4D97-AF65-F5344CB8AC3E}">
        <p14:creationId xmlns:p14="http://schemas.microsoft.com/office/powerpoint/2010/main" val="2677892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id="{0466EDA2-D377-4FF8-AF8A-27DDCA90703F}"/>
              </a:ext>
            </a:extLst>
          </p:cNvPr>
          <p:cNvGraphicFramePr/>
          <p:nvPr>
            <p:extLst/>
          </p:nvPr>
        </p:nvGraphicFramePr>
        <p:xfrm>
          <a:off x="-293938" y="1745383"/>
          <a:ext cx="3997234" cy="286584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DB34974-9F4B-4A1F-831C-600D6F4C0537}"/>
              </a:ext>
            </a:extLst>
          </p:cNvPr>
          <p:cNvSpPr>
            <a:spLocks noGrp="1"/>
          </p:cNvSpPr>
          <p:nvPr>
            <p:ph type="title"/>
          </p:nvPr>
        </p:nvSpPr>
        <p:spPr/>
        <p:txBody>
          <a:bodyPr/>
          <a:lstStyle/>
          <a:p>
            <a:r>
              <a:rPr lang="en-GB" dirty="0"/>
              <a:t>Most of those who have yet to produce live-to-digital are keen to do so and envisage it having positive impacts</a:t>
            </a:r>
          </a:p>
        </p:txBody>
      </p:sp>
      <p:sp>
        <p:nvSpPr>
          <p:cNvPr id="3" name="Text Placeholder 2">
            <a:extLst>
              <a:ext uri="{FF2B5EF4-FFF2-40B4-BE49-F238E27FC236}">
                <a16:creationId xmlns:a16="http://schemas.microsoft.com/office/drawing/2014/main" id="{94B25A82-4FD1-49A3-AB3F-356EC3E3B649}"/>
              </a:ext>
            </a:extLst>
          </p:cNvPr>
          <p:cNvSpPr>
            <a:spLocks noGrp="1"/>
          </p:cNvSpPr>
          <p:nvPr>
            <p:ph type="body" sz="quarter" idx="12"/>
          </p:nvPr>
        </p:nvSpPr>
        <p:spPr>
          <a:xfrm>
            <a:off x="359998" y="0"/>
            <a:ext cx="3454356" cy="289424"/>
          </a:xfrm>
        </p:spPr>
        <p:txBody>
          <a:bodyPr/>
          <a:lstStyle/>
          <a:p>
            <a:r>
              <a:rPr lang="en-GB" dirty="0"/>
              <a:t>Why live-to-digital? And how successful has it been?</a:t>
            </a:r>
          </a:p>
        </p:txBody>
      </p:sp>
      <p:sp>
        <p:nvSpPr>
          <p:cNvPr id="6" name="Text Placeholder 5">
            <a:extLst>
              <a:ext uri="{FF2B5EF4-FFF2-40B4-BE49-F238E27FC236}">
                <a16:creationId xmlns:a16="http://schemas.microsoft.com/office/drawing/2014/main" id="{8DCFB675-ED6F-4C73-BA11-FE7F1F8A0616}"/>
              </a:ext>
            </a:extLst>
          </p:cNvPr>
          <p:cNvSpPr>
            <a:spLocks noGrp="1"/>
          </p:cNvSpPr>
          <p:nvPr>
            <p:ph type="body" sz="quarter" idx="13"/>
          </p:nvPr>
        </p:nvSpPr>
        <p:spPr>
          <a:xfrm>
            <a:off x="359999" y="6412699"/>
            <a:ext cx="8425226" cy="368300"/>
          </a:xfrm>
        </p:spPr>
        <p:txBody>
          <a:bodyPr/>
          <a:lstStyle/>
          <a:p>
            <a:r>
              <a:rPr lang="en-GB" sz="800" dirty="0"/>
              <a:t>Source: B2B survey conducted by MTM. Q38. Which of the following best describe your organisation’s feelings towards live-to-digital? “We’d be interested in producing live-to-digital content, but have not been able to in 2016 or 2017” Q42: What level of impact do you feel live-to-digital content (if you were to produce any, i.e. barriers aside) would have on each of the following, for your organisation? </a:t>
            </a:r>
            <a:r>
              <a:rPr lang="en-GB" sz="800" i="1" dirty="0"/>
              <a:t>Base: Organisations who did not produce any live-to-digital content in 2016/17 (71)</a:t>
            </a:r>
            <a:endParaRPr lang="en-GB" sz="800" dirty="0"/>
          </a:p>
        </p:txBody>
      </p:sp>
      <p:sp>
        <p:nvSpPr>
          <p:cNvPr id="7" name="Text Placeholder 6">
            <a:extLst>
              <a:ext uri="{FF2B5EF4-FFF2-40B4-BE49-F238E27FC236}">
                <a16:creationId xmlns:a16="http://schemas.microsoft.com/office/drawing/2014/main" id="{F2743C60-D7DD-427A-8FB9-814924F12A97}"/>
              </a:ext>
            </a:extLst>
          </p:cNvPr>
          <p:cNvSpPr>
            <a:spLocks noGrp="1"/>
          </p:cNvSpPr>
          <p:nvPr>
            <p:ph type="body" sz="quarter" idx="15"/>
          </p:nvPr>
        </p:nvSpPr>
        <p:spPr>
          <a:xfrm>
            <a:off x="2812869" y="1736725"/>
            <a:ext cx="5972355" cy="215900"/>
          </a:xfrm>
        </p:spPr>
        <p:txBody>
          <a:bodyPr/>
          <a:lstStyle/>
          <a:p>
            <a:r>
              <a:rPr lang="en-GB" dirty="0"/>
              <a:t>Expected impact of producing live-to-digital amongst those who haven’t produced live-to-digital in 2016/17</a:t>
            </a:r>
          </a:p>
        </p:txBody>
      </p:sp>
      <p:sp>
        <p:nvSpPr>
          <p:cNvPr id="8" name="TextBox 7">
            <a:extLst>
              <a:ext uri="{FF2B5EF4-FFF2-40B4-BE49-F238E27FC236}">
                <a16:creationId xmlns:a16="http://schemas.microsoft.com/office/drawing/2014/main" id="{92D2C9AE-32F0-440F-BDA1-80F824EA9C26}"/>
              </a:ext>
            </a:extLst>
          </p:cNvPr>
          <p:cNvSpPr txBox="1"/>
          <p:nvPr/>
        </p:nvSpPr>
        <p:spPr>
          <a:xfrm>
            <a:off x="937348" y="2841490"/>
            <a:ext cx="1467830" cy="1052014"/>
          </a:xfrm>
          <a:prstGeom prst="rect">
            <a:avLst/>
          </a:prstGeom>
          <a:noFill/>
        </p:spPr>
        <p:txBody>
          <a:bodyPr wrap="square" lIns="18000" tIns="18000" rIns="18000" bIns="18000" rtlCol="0">
            <a:spAutoFit/>
          </a:bodyPr>
          <a:lstStyle/>
          <a:p>
            <a:pPr algn="ctr"/>
            <a:r>
              <a:rPr lang="en-GB" sz="1100" b="1" dirty="0">
                <a:latin typeface="+mj-lt"/>
              </a:rPr>
              <a:t>Of organisations who had not produced any live to digital in 2016/17 say they would be interested in doing so</a:t>
            </a:r>
          </a:p>
        </p:txBody>
      </p:sp>
      <p:sp>
        <p:nvSpPr>
          <p:cNvPr id="9" name="TextBox 8">
            <a:extLst>
              <a:ext uri="{FF2B5EF4-FFF2-40B4-BE49-F238E27FC236}">
                <a16:creationId xmlns:a16="http://schemas.microsoft.com/office/drawing/2014/main" id="{99319566-FB3D-42FB-9443-DA6B26D1A463}"/>
              </a:ext>
            </a:extLst>
          </p:cNvPr>
          <p:cNvSpPr txBox="1"/>
          <p:nvPr/>
        </p:nvSpPr>
        <p:spPr>
          <a:xfrm>
            <a:off x="1229203" y="2426111"/>
            <a:ext cx="826722" cy="405683"/>
          </a:xfrm>
          <a:prstGeom prst="rect">
            <a:avLst/>
          </a:prstGeom>
          <a:noFill/>
        </p:spPr>
        <p:txBody>
          <a:bodyPr wrap="square" lIns="18000" tIns="18000" rIns="18000" bIns="18000" rtlCol="0">
            <a:spAutoFit/>
          </a:bodyPr>
          <a:lstStyle/>
          <a:p>
            <a:pPr algn="ctr"/>
            <a:r>
              <a:rPr lang="en-GB" sz="2400" b="1" dirty="0">
                <a:solidFill>
                  <a:schemeClr val="accent5"/>
                </a:solidFill>
                <a:latin typeface="+mj-lt"/>
              </a:rPr>
              <a:t>79%</a:t>
            </a:r>
          </a:p>
        </p:txBody>
      </p:sp>
      <p:graphicFrame>
        <p:nvGraphicFramePr>
          <p:cNvPr id="12" name="Chart 11">
            <a:extLst>
              <a:ext uri="{FF2B5EF4-FFF2-40B4-BE49-F238E27FC236}">
                <a16:creationId xmlns:a16="http://schemas.microsoft.com/office/drawing/2014/main" id="{4C14B998-286A-4E42-9EAC-E8B2398A214A}"/>
              </a:ext>
            </a:extLst>
          </p:cNvPr>
          <p:cNvGraphicFramePr/>
          <p:nvPr>
            <p:extLst/>
          </p:nvPr>
        </p:nvGraphicFramePr>
        <p:xfrm>
          <a:off x="2876550" y="2145403"/>
          <a:ext cx="5907451" cy="406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Table 4">
            <a:extLst>
              <a:ext uri="{FF2B5EF4-FFF2-40B4-BE49-F238E27FC236}">
                <a16:creationId xmlns:a16="http://schemas.microsoft.com/office/drawing/2014/main" id="{2B266343-BA16-43D5-86D6-C529BE3DDF99}"/>
              </a:ext>
            </a:extLst>
          </p:cNvPr>
          <p:cNvGraphicFramePr>
            <a:graphicFrameLocks noGrp="1"/>
          </p:cNvGraphicFramePr>
          <p:nvPr>
            <p:extLst/>
          </p:nvPr>
        </p:nvGraphicFramePr>
        <p:xfrm>
          <a:off x="1945174" y="2301597"/>
          <a:ext cx="4336869" cy="3449220"/>
        </p:xfrm>
        <a:graphic>
          <a:graphicData uri="http://schemas.openxmlformats.org/drawingml/2006/table">
            <a:tbl>
              <a:tblPr firstRow="1" bandRow="1">
                <a:tableStyleId>{2D5ABB26-0587-4C30-8999-92F81FD0307C}</a:tableStyleId>
              </a:tblPr>
              <a:tblGrid>
                <a:gridCol w="4336869">
                  <a:extLst>
                    <a:ext uri="{9D8B030D-6E8A-4147-A177-3AD203B41FA5}">
                      <a16:colId xmlns:a16="http://schemas.microsoft.com/office/drawing/2014/main" val="1945195938"/>
                    </a:ext>
                  </a:extLst>
                </a:gridCol>
              </a:tblGrid>
              <a:tr h="28743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dirty="0">
                          <a:solidFill>
                            <a:schemeClr val="tx1">
                              <a:lumMod val="75000"/>
                              <a:lumOff val="25000"/>
                            </a:schemeClr>
                          </a:solidFill>
                        </a:rPr>
                        <a:t>Reaching a larger audience</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643732868"/>
                  </a:ext>
                </a:extLst>
              </a:tr>
              <a:tr h="28743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dirty="0">
                          <a:solidFill>
                            <a:schemeClr val="tx1">
                              <a:lumMod val="75000"/>
                              <a:lumOff val="25000"/>
                            </a:schemeClr>
                          </a:solidFill>
                        </a:rPr>
                        <a:t>Reaching a new audience</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828630856"/>
                  </a:ext>
                </a:extLst>
              </a:tr>
              <a:tr h="287435">
                <a:tc>
                  <a:txBody>
                    <a:bodyPr/>
                    <a:lstStyle/>
                    <a:p>
                      <a:pPr algn="r"/>
                      <a:r>
                        <a:rPr lang="en-GB" sz="1100" dirty="0">
                          <a:solidFill>
                            <a:schemeClr val="tx1">
                              <a:lumMod val="75000"/>
                              <a:lumOff val="25000"/>
                            </a:schemeClr>
                          </a:solidFill>
                        </a:rPr>
                        <a:t>Boosting our public profile</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1666510533"/>
                  </a:ext>
                </a:extLst>
              </a:tr>
              <a:tr h="28743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dirty="0">
                          <a:solidFill>
                            <a:schemeClr val="tx1">
                              <a:lumMod val="75000"/>
                              <a:lumOff val="25000"/>
                            </a:schemeClr>
                          </a:solidFill>
                        </a:rPr>
                        <a:t>Providing new experiences for audiences</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2575488271"/>
                  </a:ext>
                </a:extLst>
              </a:tr>
              <a:tr h="287435">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100" dirty="0">
                          <a:solidFill>
                            <a:schemeClr val="tx1">
                              <a:lumMod val="75000"/>
                              <a:lumOff val="25000"/>
                            </a:schemeClr>
                          </a:solidFill>
                        </a:rPr>
                        <a:t>Building our brand</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2638193473"/>
                  </a:ext>
                </a:extLst>
              </a:tr>
              <a:tr h="287435">
                <a:tc>
                  <a:txBody>
                    <a:bodyPr/>
                    <a:lstStyle/>
                    <a:p>
                      <a:pPr algn="r"/>
                      <a:r>
                        <a:rPr lang="en-GB" sz="1100" dirty="0">
                          <a:solidFill>
                            <a:schemeClr val="tx1">
                              <a:lumMod val="75000"/>
                              <a:lumOff val="25000"/>
                            </a:schemeClr>
                          </a:solidFill>
                        </a:rPr>
                        <a:t>Reaching a more diverse audience</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1738235066"/>
                  </a:ext>
                </a:extLst>
              </a:tr>
              <a:tr h="287435">
                <a:tc>
                  <a:txBody>
                    <a:bodyPr/>
                    <a:lstStyle/>
                    <a:p>
                      <a:pPr algn="r"/>
                      <a:r>
                        <a:rPr lang="en-GB" sz="1100" dirty="0">
                          <a:solidFill>
                            <a:schemeClr val="tx1">
                              <a:lumMod val="75000"/>
                              <a:lumOff val="25000"/>
                            </a:schemeClr>
                          </a:solidFill>
                        </a:rPr>
                        <a:t>Engaging more deeply with our existing audiences</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3041030663"/>
                  </a:ext>
                </a:extLst>
              </a:tr>
              <a:tr h="287435">
                <a:tc>
                  <a:txBody>
                    <a:bodyPr/>
                    <a:lstStyle/>
                    <a:p>
                      <a:pPr algn="r"/>
                      <a:r>
                        <a:rPr lang="en-GB" sz="1100" dirty="0">
                          <a:solidFill>
                            <a:schemeClr val="tx1">
                              <a:lumMod val="75000"/>
                              <a:lumOff val="25000"/>
                            </a:schemeClr>
                          </a:solidFill>
                        </a:rPr>
                        <a:t>Promoting live performances/ exhibitions</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870594022"/>
                  </a:ext>
                </a:extLst>
              </a:tr>
              <a:tr h="287435">
                <a:tc>
                  <a:txBody>
                    <a:bodyPr/>
                    <a:lstStyle/>
                    <a:p>
                      <a:pPr algn="r"/>
                      <a:r>
                        <a:rPr lang="en-GB" sz="1100" dirty="0">
                          <a:solidFill>
                            <a:schemeClr val="tx1">
                              <a:lumMod val="75000"/>
                              <a:lumOff val="25000"/>
                            </a:schemeClr>
                          </a:solidFill>
                        </a:rPr>
                        <a:t>Serving the educational sector</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3410551485"/>
                  </a:ext>
                </a:extLst>
              </a:tr>
              <a:tr h="287435">
                <a:tc>
                  <a:txBody>
                    <a:bodyPr/>
                    <a:lstStyle/>
                    <a:p>
                      <a:pPr algn="r"/>
                      <a:r>
                        <a:rPr lang="en-GB" sz="1100" dirty="0">
                          <a:solidFill>
                            <a:schemeClr val="tx1">
                              <a:lumMod val="75000"/>
                              <a:lumOff val="25000"/>
                            </a:schemeClr>
                          </a:solidFill>
                        </a:rPr>
                        <a:t>Making the most of new technology</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1112737965"/>
                  </a:ext>
                </a:extLst>
              </a:tr>
              <a:tr h="287435">
                <a:tc>
                  <a:txBody>
                    <a:bodyPr/>
                    <a:lstStyle/>
                    <a:p>
                      <a:pPr algn="r"/>
                      <a:r>
                        <a:rPr lang="en-GB" sz="1100" dirty="0">
                          <a:solidFill>
                            <a:schemeClr val="tx1">
                              <a:lumMod val="75000"/>
                              <a:lumOff val="25000"/>
                            </a:schemeClr>
                          </a:solidFill>
                        </a:rPr>
                        <a:t>Pushing artistic boundaries</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3646492637"/>
                  </a:ext>
                </a:extLst>
              </a:tr>
              <a:tr h="287435">
                <a:tc>
                  <a:txBody>
                    <a:bodyPr/>
                    <a:lstStyle/>
                    <a:p>
                      <a:pPr algn="r"/>
                      <a:r>
                        <a:rPr lang="en-GB" sz="1100" dirty="0">
                          <a:solidFill>
                            <a:schemeClr val="tx1">
                              <a:lumMod val="75000"/>
                              <a:lumOff val="25000"/>
                            </a:schemeClr>
                          </a:solidFill>
                        </a:rPr>
                        <a:t>Generating revenue</a:t>
                      </a:r>
                      <a:endParaRPr lang="en-GB" sz="1100" b="0" dirty="0">
                        <a:solidFill>
                          <a:schemeClr val="tx1">
                            <a:lumMod val="75000"/>
                            <a:lumOff val="25000"/>
                          </a:schemeClr>
                        </a:solidFill>
                        <a:latin typeface="+mn-lt"/>
                      </a:endParaRPr>
                    </a:p>
                  </a:txBody>
                  <a:tcPr/>
                </a:tc>
                <a:extLst>
                  <a:ext uri="{0D108BD9-81ED-4DB2-BD59-A6C34878D82A}">
                    <a16:rowId xmlns:a16="http://schemas.microsoft.com/office/drawing/2014/main" val="568437492"/>
                  </a:ext>
                </a:extLst>
              </a:tr>
            </a:tbl>
          </a:graphicData>
        </a:graphic>
      </p:graphicFrame>
      <p:sp>
        <p:nvSpPr>
          <p:cNvPr id="11" name="Rectangle: Rounded Corners 10">
            <a:extLst>
              <a:ext uri="{FF2B5EF4-FFF2-40B4-BE49-F238E27FC236}">
                <a16:creationId xmlns:a16="http://schemas.microsoft.com/office/drawing/2014/main" id="{FCEA452D-3D98-452A-A41E-CCE8A5ACAC28}"/>
              </a:ext>
            </a:extLst>
          </p:cNvPr>
          <p:cNvSpPr/>
          <p:nvPr/>
        </p:nvSpPr>
        <p:spPr>
          <a:xfrm>
            <a:off x="802706" y="5389680"/>
            <a:ext cx="2326821" cy="410540"/>
          </a:xfrm>
          <a:prstGeom prst="roundRect">
            <a:avLst>
              <a:gd name="adj" fmla="val 7622"/>
            </a:avLst>
          </a:prstGeom>
          <a:noFill/>
          <a:ln w="63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000" b="1" dirty="0">
                <a:solidFill>
                  <a:schemeClr val="tx1"/>
                </a:solidFill>
                <a:latin typeface="Century Gothic" pitchFamily="34" charset="0"/>
              </a:rPr>
              <a:t>Again,</a:t>
            </a:r>
            <a:r>
              <a:rPr lang="en-GB" sz="1000" b="1" dirty="0">
                <a:solidFill>
                  <a:srgbClr val="FF0000"/>
                </a:solidFill>
                <a:latin typeface="Century Gothic" pitchFamily="34" charset="0"/>
              </a:rPr>
              <a:t> </a:t>
            </a:r>
            <a:r>
              <a:rPr lang="en-GB" sz="1000" b="1" dirty="0">
                <a:solidFill>
                  <a:schemeClr val="tx1"/>
                </a:solidFill>
                <a:latin typeface="Century Gothic" pitchFamily="34" charset="0"/>
              </a:rPr>
              <a:t>revenue generation features low on the list of expected impacts</a:t>
            </a:r>
          </a:p>
        </p:txBody>
      </p:sp>
      <p:cxnSp>
        <p:nvCxnSpPr>
          <p:cNvPr id="13" name="Straight Arrow Connector 12">
            <a:extLst>
              <a:ext uri="{FF2B5EF4-FFF2-40B4-BE49-F238E27FC236}">
                <a16:creationId xmlns:a16="http://schemas.microsoft.com/office/drawing/2014/main" id="{B75CFBD6-AD65-4A3D-BFA6-A122B6B96B51}"/>
              </a:ext>
            </a:extLst>
          </p:cNvPr>
          <p:cNvCxnSpPr>
            <a:cxnSpLocks/>
            <a:stCxn id="11" idx="3"/>
          </p:cNvCxnSpPr>
          <p:nvPr/>
        </p:nvCxnSpPr>
        <p:spPr>
          <a:xfrm>
            <a:off x="3129527" y="5594950"/>
            <a:ext cx="1677604" cy="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9511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C8A98-31A4-4482-A222-44CC5B2EFE24}"/>
              </a:ext>
            </a:extLst>
          </p:cNvPr>
          <p:cNvSpPr>
            <a:spLocks noGrp="1"/>
          </p:cNvSpPr>
          <p:nvPr>
            <p:ph type="title"/>
          </p:nvPr>
        </p:nvSpPr>
        <p:spPr>
          <a:xfrm>
            <a:off x="360000" y="514975"/>
            <a:ext cx="8425225" cy="936000"/>
          </a:xfrm>
        </p:spPr>
        <p:txBody>
          <a:bodyPr/>
          <a:lstStyle/>
          <a:p>
            <a:r>
              <a:rPr lang="en-GB" dirty="0"/>
              <a:t>Nearly two thirds of organisations fund live-to-digital work from core budgets</a:t>
            </a:r>
          </a:p>
        </p:txBody>
      </p:sp>
      <p:sp>
        <p:nvSpPr>
          <p:cNvPr id="3" name="Text Placeholder 2">
            <a:extLst>
              <a:ext uri="{FF2B5EF4-FFF2-40B4-BE49-F238E27FC236}">
                <a16:creationId xmlns:a16="http://schemas.microsoft.com/office/drawing/2014/main" id="{B2D822F6-E595-4FCA-B9DD-3938FE1BCC60}"/>
              </a:ext>
            </a:extLst>
          </p:cNvPr>
          <p:cNvSpPr>
            <a:spLocks noGrp="1"/>
          </p:cNvSpPr>
          <p:nvPr>
            <p:ph type="body" sz="quarter" idx="12"/>
          </p:nvPr>
        </p:nvSpPr>
        <p:spPr>
          <a:xfrm>
            <a:off x="359998" y="0"/>
            <a:ext cx="3645945" cy="289424"/>
          </a:xfrm>
        </p:spPr>
        <p:txBody>
          <a:bodyPr/>
          <a:lstStyle/>
          <a:p>
            <a:r>
              <a:rPr lang="en-GB" dirty="0"/>
              <a:t>Why live-to-digital? And how successful has it been?</a:t>
            </a:r>
          </a:p>
        </p:txBody>
      </p:sp>
      <p:sp>
        <p:nvSpPr>
          <p:cNvPr id="7" name="Text Placeholder 6">
            <a:extLst>
              <a:ext uri="{FF2B5EF4-FFF2-40B4-BE49-F238E27FC236}">
                <a16:creationId xmlns:a16="http://schemas.microsoft.com/office/drawing/2014/main" id="{4B9FA105-CEA6-470C-9284-94040F66A292}"/>
              </a:ext>
            </a:extLst>
          </p:cNvPr>
          <p:cNvSpPr>
            <a:spLocks noGrp="1"/>
          </p:cNvSpPr>
          <p:nvPr>
            <p:ph type="body" sz="quarter" idx="15"/>
          </p:nvPr>
        </p:nvSpPr>
        <p:spPr>
          <a:xfrm>
            <a:off x="395288" y="1778000"/>
            <a:ext cx="8425227" cy="215900"/>
          </a:xfrm>
        </p:spPr>
        <p:txBody>
          <a:bodyPr/>
          <a:lstStyle/>
          <a:p>
            <a:r>
              <a:rPr lang="en-GB" dirty="0"/>
              <a:t>Funding models</a:t>
            </a:r>
          </a:p>
        </p:txBody>
      </p:sp>
      <p:graphicFrame>
        <p:nvGraphicFramePr>
          <p:cNvPr id="8" name="Chart 7">
            <a:extLst>
              <a:ext uri="{FF2B5EF4-FFF2-40B4-BE49-F238E27FC236}">
                <a16:creationId xmlns:a16="http://schemas.microsoft.com/office/drawing/2014/main" id="{F6A72F22-D01C-4F3C-A291-DD1AE03C1292}"/>
              </a:ext>
            </a:extLst>
          </p:cNvPr>
          <p:cNvGraphicFramePr/>
          <p:nvPr>
            <p:extLst/>
          </p:nvPr>
        </p:nvGraphicFramePr>
        <p:xfrm>
          <a:off x="218330" y="3567448"/>
          <a:ext cx="8566895" cy="243093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5">
            <a:extLst>
              <a:ext uri="{FF2B5EF4-FFF2-40B4-BE49-F238E27FC236}">
                <a16:creationId xmlns:a16="http://schemas.microsoft.com/office/drawing/2014/main" id="{23411BA1-4BC0-44AA-B7C5-1B2DC94C87FE}"/>
              </a:ext>
            </a:extLst>
          </p:cNvPr>
          <p:cNvSpPr>
            <a:spLocks noGrp="1"/>
          </p:cNvSpPr>
          <p:nvPr>
            <p:ph type="body" sz="quarter" idx="13"/>
          </p:nvPr>
        </p:nvSpPr>
        <p:spPr>
          <a:xfrm>
            <a:off x="359999" y="6490203"/>
            <a:ext cx="8425226" cy="367797"/>
          </a:xfrm>
        </p:spPr>
        <p:txBody>
          <a:bodyPr/>
          <a:lstStyle/>
          <a:p>
            <a:r>
              <a:rPr lang="en-GB" sz="800" dirty="0"/>
              <a:t>Source: B2B survey conducted by MTM. Q15: We’re interested in how you’ve financed your live-to-digital activity. Which funding models have you used for live-to-digital production in 2016 and 2017? </a:t>
            </a:r>
            <a:r>
              <a:rPr lang="en-GB" sz="800" i="1" dirty="0"/>
              <a:t>Base: organisations who have produced live-to-digital in 2016/2017 (n=138)</a:t>
            </a:r>
            <a:endParaRPr lang="en-GB" sz="800" dirty="0"/>
          </a:p>
        </p:txBody>
      </p:sp>
      <p:sp>
        <p:nvSpPr>
          <p:cNvPr id="11" name="Rectangle: Rounded Corners 10">
            <a:extLst>
              <a:ext uri="{FF2B5EF4-FFF2-40B4-BE49-F238E27FC236}">
                <a16:creationId xmlns:a16="http://schemas.microsoft.com/office/drawing/2014/main" id="{23A8A988-1FFC-496C-BC86-EC4BCFB0AA28}"/>
              </a:ext>
            </a:extLst>
          </p:cNvPr>
          <p:cNvSpPr/>
          <p:nvPr/>
        </p:nvSpPr>
        <p:spPr>
          <a:xfrm>
            <a:off x="395288" y="2183137"/>
            <a:ext cx="1690687" cy="721989"/>
          </a:xfrm>
          <a:prstGeom prst="roundRect">
            <a:avLst>
              <a:gd name="adj" fmla="val 7622"/>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dirty="0">
                <a:solidFill>
                  <a:schemeClr val="tx1"/>
                </a:solidFill>
                <a:latin typeface="Century Gothic" pitchFamily="34" charset="0"/>
              </a:rPr>
              <a:t>Core budget is the most common way to fund live-to-digital production</a:t>
            </a:r>
          </a:p>
        </p:txBody>
      </p:sp>
      <p:cxnSp>
        <p:nvCxnSpPr>
          <p:cNvPr id="13" name="Straight Arrow Connector 12">
            <a:extLst>
              <a:ext uri="{FF2B5EF4-FFF2-40B4-BE49-F238E27FC236}">
                <a16:creationId xmlns:a16="http://schemas.microsoft.com/office/drawing/2014/main" id="{FE358226-03E0-487A-895C-84704A8D8E2C}"/>
              </a:ext>
            </a:extLst>
          </p:cNvPr>
          <p:cNvCxnSpPr>
            <a:cxnSpLocks/>
          </p:cNvCxnSpPr>
          <p:nvPr/>
        </p:nvCxnSpPr>
        <p:spPr>
          <a:xfrm>
            <a:off x="1084972" y="2905126"/>
            <a:ext cx="0" cy="712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8653F28D-C8F4-4460-9F7B-39C0D528199F}"/>
              </a:ext>
            </a:extLst>
          </p:cNvPr>
          <p:cNvSpPr/>
          <p:nvPr/>
        </p:nvSpPr>
        <p:spPr>
          <a:xfrm>
            <a:off x="5172823" y="2341299"/>
            <a:ext cx="3380840" cy="1630626"/>
          </a:xfrm>
          <a:prstGeom prst="roundRect">
            <a:avLst>
              <a:gd name="adj" fmla="val 7622"/>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dirty="0">
                <a:solidFill>
                  <a:schemeClr val="tx1"/>
                </a:solidFill>
                <a:latin typeface="Century Gothic" pitchFamily="34" charset="0"/>
              </a:rPr>
              <a:t>Organisations are collaborating as a way to produce live-to-digital content cost effectively – </a:t>
            </a:r>
          </a:p>
          <a:p>
            <a:r>
              <a:rPr lang="en-GB" sz="1000" b="1" dirty="0">
                <a:solidFill>
                  <a:schemeClr val="tx1"/>
                </a:solidFill>
              </a:rPr>
              <a:t>FACT’s </a:t>
            </a:r>
            <a:r>
              <a:rPr lang="en-GB" sz="1000" b="1" i="1" dirty="0">
                <a:solidFill>
                  <a:schemeClr val="tx1"/>
                </a:solidFill>
              </a:rPr>
              <a:t>Touch My Soul</a:t>
            </a:r>
            <a:r>
              <a:rPr lang="en-GB" sz="1000" b="1" dirty="0">
                <a:solidFill>
                  <a:schemeClr val="tx1"/>
                </a:solidFill>
              </a:rPr>
              <a:t> was aided by the free live streaming support they received from </a:t>
            </a:r>
            <a:r>
              <a:rPr lang="en-GB" sz="1000" b="1" dirty="0">
                <a:solidFill>
                  <a:schemeClr val="tx1"/>
                </a:solidFill>
                <a:hlinkClick r:id="rId3"/>
              </a:rPr>
              <a:t>New Hive</a:t>
            </a:r>
            <a:r>
              <a:rPr lang="en-GB" sz="1000" b="1" dirty="0">
                <a:solidFill>
                  <a:schemeClr val="tx1"/>
                </a:solidFill>
              </a:rPr>
              <a:t>; while CVAN EM relied on free auditorium space and equipment provided by a partner in order to live stream </a:t>
            </a:r>
            <a:r>
              <a:rPr lang="en-GB" sz="1000" b="1" dirty="0" err="1">
                <a:solidFill>
                  <a:schemeClr val="tx1"/>
                </a:solidFill>
              </a:rPr>
              <a:t>Make.Practice.Perfect</a:t>
            </a:r>
            <a:r>
              <a:rPr lang="en-GB" sz="1000" b="1" dirty="0">
                <a:solidFill>
                  <a:schemeClr val="tx1"/>
                </a:solidFill>
              </a:rPr>
              <a:t> (See case studies for more detail)</a:t>
            </a:r>
            <a:endParaRPr lang="en-GB" sz="1000" b="1" dirty="0">
              <a:solidFill>
                <a:schemeClr val="tx1"/>
              </a:solidFill>
              <a:latin typeface="Century Gothic" pitchFamily="34" charset="0"/>
            </a:endParaRPr>
          </a:p>
        </p:txBody>
      </p:sp>
      <p:sp>
        <p:nvSpPr>
          <p:cNvPr id="16" name="Rectangle: Rounded Corners 15">
            <a:extLst>
              <a:ext uri="{FF2B5EF4-FFF2-40B4-BE49-F238E27FC236}">
                <a16:creationId xmlns:a16="http://schemas.microsoft.com/office/drawing/2014/main" id="{AAC51E8F-B1EF-4D31-861B-44868455ED4B}"/>
              </a:ext>
            </a:extLst>
          </p:cNvPr>
          <p:cNvSpPr/>
          <p:nvPr/>
        </p:nvSpPr>
        <p:spPr>
          <a:xfrm>
            <a:off x="1588861" y="3037212"/>
            <a:ext cx="2514410" cy="719473"/>
          </a:xfrm>
          <a:prstGeom prst="roundRect">
            <a:avLst>
              <a:gd name="adj" fmla="val 7622"/>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dirty="0">
                <a:solidFill>
                  <a:schemeClr val="tx1"/>
                </a:solidFill>
                <a:latin typeface="Century Gothic" pitchFamily="34" charset="0"/>
              </a:rPr>
              <a:t>The availability of more public and private funding for live to digital projects might support future growth</a:t>
            </a:r>
          </a:p>
        </p:txBody>
      </p:sp>
      <p:cxnSp>
        <p:nvCxnSpPr>
          <p:cNvPr id="17" name="Straight Arrow Connector 16">
            <a:extLst>
              <a:ext uri="{FF2B5EF4-FFF2-40B4-BE49-F238E27FC236}">
                <a16:creationId xmlns:a16="http://schemas.microsoft.com/office/drawing/2014/main" id="{B1A43BB9-9626-4088-8079-60528C8A6507}"/>
              </a:ext>
            </a:extLst>
          </p:cNvPr>
          <p:cNvCxnSpPr>
            <a:cxnSpLocks/>
          </p:cNvCxnSpPr>
          <p:nvPr/>
        </p:nvCxnSpPr>
        <p:spPr>
          <a:xfrm>
            <a:off x="1980322" y="3756685"/>
            <a:ext cx="0" cy="422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6333AB7-E291-43A2-B818-1C0389D8600F}"/>
              </a:ext>
            </a:extLst>
          </p:cNvPr>
          <p:cNvCxnSpPr>
            <a:cxnSpLocks/>
          </p:cNvCxnSpPr>
          <p:nvPr/>
        </p:nvCxnSpPr>
        <p:spPr>
          <a:xfrm>
            <a:off x="3742447" y="3756684"/>
            <a:ext cx="0" cy="653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D25394F3-7323-4E43-978A-132843B10A73}"/>
              </a:ext>
            </a:extLst>
          </p:cNvPr>
          <p:cNvCxnSpPr>
            <a:cxnSpLocks/>
            <a:stCxn id="15" idx="2"/>
          </p:cNvCxnSpPr>
          <p:nvPr/>
        </p:nvCxnSpPr>
        <p:spPr>
          <a:xfrm rot="5400000">
            <a:off x="4247263" y="3067941"/>
            <a:ext cx="1711997" cy="3519965"/>
          </a:xfrm>
          <a:prstGeom prst="bentConnector2">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B3F01C44-CA08-45EE-AB9A-59EE3AA33550}"/>
              </a:ext>
            </a:extLst>
          </p:cNvPr>
          <p:cNvCxnSpPr>
            <a:cxnSpLocks/>
            <a:stCxn id="15" idx="1"/>
          </p:cNvCxnSpPr>
          <p:nvPr/>
        </p:nvCxnSpPr>
        <p:spPr>
          <a:xfrm rot="10800000" flipV="1">
            <a:off x="4607159" y="3156612"/>
            <a:ext cx="565664" cy="1453488"/>
          </a:xfrm>
          <a:prstGeom prst="bentConnector2">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D453ACB7-657B-4FCE-B8BE-0CE022876210}"/>
              </a:ext>
            </a:extLst>
          </p:cNvPr>
          <p:cNvSpPr/>
          <p:nvPr/>
        </p:nvSpPr>
        <p:spPr>
          <a:xfrm>
            <a:off x="2497935" y="1620216"/>
            <a:ext cx="2514410" cy="925173"/>
          </a:xfrm>
          <a:prstGeom prst="roundRect">
            <a:avLst>
              <a:gd name="adj" fmla="val 7622"/>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dirty="0">
                <a:solidFill>
                  <a:schemeClr val="tx1"/>
                </a:solidFill>
                <a:latin typeface="Century Gothic" pitchFamily="34" charset="0"/>
              </a:rPr>
              <a:t>The expert interviews identified that the cost of live-to-digital differed greatly from small-scale Facebook Lives costing c. £300 to large-scale live streaming to cinemas at c. £250k </a:t>
            </a:r>
          </a:p>
        </p:txBody>
      </p:sp>
    </p:spTree>
    <p:extLst>
      <p:ext uri="{BB962C8B-B14F-4D97-AF65-F5344CB8AC3E}">
        <p14:creationId xmlns:p14="http://schemas.microsoft.com/office/powerpoint/2010/main" val="1517792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EEA8A-4924-450B-843B-4E478981EF82}"/>
              </a:ext>
            </a:extLst>
          </p:cNvPr>
          <p:cNvSpPr>
            <a:spLocks noGrp="1"/>
          </p:cNvSpPr>
          <p:nvPr>
            <p:ph type="title"/>
          </p:nvPr>
        </p:nvSpPr>
        <p:spPr/>
        <p:txBody>
          <a:bodyPr/>
          <a:lstStyle/>
          <a:p>
            <a:r>
              <a:rPr lang="en-GB" b="1" dirty="0">
                <a:solidFill>
                  <a:schemeClr val="accent1"/>
                </a:solidFill>
              </a:rPr>
              <a:t>Executive summary</a:t>
            </a:r>
            <a:endParaRPr lang="en-GB" b="1" i="1" dirty="0"/>
          </a:p>
        </p:txBody>
      </p:sp>
      <p:sp>
        <p:nvSpPr>
          <p:cNvPr id="3" name="Text Placeholder 2">
            <a:extLst>
              <a:ext uri="{FF2B5EF4-FFF2-40B4-BE49-F238E27FC236}">
                <a16:creationId xmlns:a16="http://schemas.microsoft.com/office/drawing/2014/main" id="{731264CD-63D4-4A3F-825E-0C628764A27F}"/>
              </a:ext>
            </a:extLst>
          </p:cNvPr>
          <p:cNvSpPr>
            <a:spLocks noGrp="1"/>
          </p:cNvSpPr>
          <p:nvPr>
            <p:ph type="body" sz="quarter" idx="12"/>
          </p:nvPr>
        </p:nvSpPr>
        <p:spPr/>
        <p:txBody>
          <a:bodyPr/>
          <a:lstStyle/>
          <a:p>
            <a:r>
              <a:rPr lang="en-GB" dirty="0"/>
              <a:t>Executive summary </a:t>
            </a:r>
          </a:p>
        </p:txBody>
      </p:sp>
      <p:sp>
        <p:nvSpPr>
          <p:cNvPr id="17" name="Rectangle: Rounded Corners 16">
            <a:extLst>
              <a:ext uri="{FF2B5EF4-FFF2-40B4-BE49-F238E27FC236}">
                <a16:creationId xmlns:a16="http://schemas.microsoft.com/office/drawing/2014/main" id="{4BC049FD-43FC-47A9-A81F-331682C15DF3}"/>
              </a:ext>
            </a:extLst>
          </p:cNvPr>
          <p:cNvSpPr/>
          <p:nvPr/>
        </p:nvSpPr>
        <p:spPr>
          <a:xfrm>
            <a:off x="358774" y="1376941"/>
            <a:ext cx="8365419" cy="299585"/>
          </a:xfrm>
          <a:prstGeom prst="roundRect">
            <a:avLst/>
          </a:prstGeom>
          <a:noFill/>
          <a:ln w="6350">
            <a:solidFill>
              <a:schemeClr val="accent6"/>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just">
              <a:lnSpc>
                <a:spcPts val="1600"/>
              </a:lnSpc>
              <a:spcBef>
                <a:spcPts val="0"/>
              </a:spcBef>
              <a:spcAft>
                <a:spcPts val="0"/>
              </a:spcAft>
            </a:pPr>
            <a:r>
              <a:rPr lang="en-GB" sz="1100" b="1" dirty="0">
                <a:solidFill>
                  <a:schemeClr val="tx1"/>
                </a:solidFill>
                <a:latin typeface="Century Gothic" panose="020B0502020202020204" pitchFamily="34" charset="0"/>
                <a:ea typeface="Times New Roman" panose="02020603050405020304" pitchFamily="18" charset="0"/>
                <a:cs typeface="Times New Roman" panose="02020603050405020304" pitchFamily="18" charset="0"/>
              </a:rPr>
              <a:t>Why are organisations creating live-to-digital and how successful has it been? </a:t>
            </a:r>
          </a:p>
        </p:txBody>
      </p:sp>
      <p:sp>
        <p:nvSpPr>
          <p:cNvPr id="18" name="TextBox 17">
            <a:extLst>
              <a:ext uri="{FF2B5EF4-FFF2-40B4-BE49-F238E27FC236}">
                <a16:creationId xmlns:a16="http://schemas.microsoft.com/office/drawing/2014/main" id="{1E92F90D-FB64-490E-8C36-8314CB25F3AF}"/>
              </a:ext>
            </a:extLst>
          </p:cNvPr>
          <p:cNvSpPr txBox="1"/>
          <p:nvPr/>
        </p:nvSpPr>
        <p:spPr>
          <a:xfrm>
            <a:off x="389289" y="1731825"/>
            <a:ext cx="8538143" cy="3314172"/>
          </a:xfrm>
          <a:prstGeom prst="rect">
            <a:avLst/>
          </a:prstGeom>
          <a:noFill/>
        </p:spPr>
        <p:txBody>
          <a:bodyPr wrap="square" lIns="18000" tIns="18000" rIns="18000" bIns="18000" rtlCol="0">
            <a:spAutoFit/>
          </a:bodyPr>
          <a:lstStyle/>
          <a:p>
            <a:pPr marL="171450" indent="-171450">
              <a:spcAft>
                <a:spcPts val="600"/>
              </a:spcAft>
              <a:buFont typeface="Arial" panose="020B0604020202020204" pitchFamily="34" charset="0"/>
              <a:buChar char="•"/>
            </a:pPr>
            <a:r>
              <a:rPr lang="en-GB" sz="1100" b="1" dirty="0">
                <a:solidFill>
                  <a:schemeClr val="accent1"/>
                </a:solidFill>
                <a:latin typeface="+mj-lt"/>
              </a:rPr>
              <a:t>The key reasons for producing live-to-digital is to reach a larger and more diverse audience: </a:t>
            </a:r>
            <a:r>
              <a:rPr lang="en-GB" sz="1100" dirty="0">
                <a:latin typeface="+mj-lt"/>
              </a:rPr>
              <a:t>37% of the organisations surveyed who undertook live-to-digital in 2016/17 say reaching a larger audience is the main reason for creating live-to-digital. Second to this is reaching a more diverse audience to that which might consume the organisation’s ‘real-world’ offer: 10% of organisations say this is their main reason for undertaking live-to-digital.  Organisations view live-to-digital as having the potential to serve audiences who would otherwise be excluded from their work because of location (67% want to reach national audiences; 61% want to reach international audiences) or cost (19%). Other motivations for undertaking live-to-digital include boosting the organisation’s public profile and building brand (70% and 58%). </a:t>
            </a:r>
          </a:p>
          <a:p>
            <a:pPr marL="171450" indent="-171450">
              <a:spcAft>
                <a:spcPts val="600"/>
              </a:spcAft>
              <a:buFont typeface="Arial" panose="020B0604020202020204" pitchFamily="34" charset="0"/>
              <a:buChar char="•"/>
            </a:pPr>
            <a:r>
              <a:rPr lang="en-GB" sz="1100" b="1" dirty="0">
                <a:solidFill>
                  <a:schemeClr val="accent1"/>
                </a:solidFill>
                <a:latin typeface="+mj-lt"/>
              </a:rPr>
              <a:t>Only a small percentage of arts organisations view live-to-digital as a means of revenue generation: </a:t>
            </a:r>
            <a:r>
              <a:rPr lang="en-GB" sz="1100" dirty="0">
                <a:latin typeface="+mj-lt"/>
              </a:rPr>
              <a:t>93% of organisations surveyed who undertook live-to-digital in 2016/17 do not cite revenue generation as a reason to create live-to-digital and only 9% say live-to-digital contributes to their financial stability, though just over a quarter expect it to do so in the future. </a:t>
            </a:r>
          </a:p>
          <a:p>
            <a:pPr marL="171450" indent="-171450">
              <a:spcAft>
                <a:spcPts val="600"/>
              </a:spcAft>
              <a:buFont typeface="Arial" panose="020B0604020202020204" pitchFamily="34" charset="0"/>
              <a:buChar char="•"/>
            </a:pPr>
            <a:r>
              <a:rPr lang="en-GB" sz="1100" b="1" dirty="0">
                <a:solidFill>
                  <a:schemeClr val="accent1"/>
                </a:solidFill>
                <a:latin typeface="+mj-lt"/>
              </a:rPr>
              <a:t>Organisations see live-to-digital as complementary to rather than cannibalising their ‘real world’ offer: </a:t>
            </a:r>
            <a:r>
              <a:rPr lang="en-GB" sz="1100" dirty="0">
                <a:latin typeface="+mj-lt"/>
              </a:rPr>
              <a:t>no organisations surveyed who undertook live-to-digital in 2016/17 perceived live-to-digital to result in their audiences attending fewer ‘real-world’ performances and events and 26% said they believed their audiences attend more ‘real-world’ performances and events as a result of their live-to-digital output. </a:t>
            </a:r>
          </a:p>
          <a:p>
            <a:pPr marL="171450" indent="-171450">
              <a:spcAft>
                <a:spcPts val="600"/>
              </a:spcAft>
              <a:buFont typeface="Arial" panose="020B0604020202020204" pitchFamily="34" charset="0"/>
              <a:buChar char="•"/>
            </a:pPr>
            <a:r>
              <a:rPr lang="en-GB" sz="1100" b="1" dirty="0">
                <a:solidFill>
                  <a:schemeClr val="accent1"/>
                </a:solidFill>
                <a:latin typeface="+mj-lt"/>
              </a:rPr>
              <a:t>There is strong appetite amongst organisations to create live-to-digital: </a:t>
            </a:r>
            <a:r>
              <a:rPr lang="en-GB" sz="1100" dirty="0">
                <a:latin typeface="+mj-lt"/>
              </a:rPr>
              <a:t>almost all organisations surveyed who produced live-to-digital in 2016/17 said they would like to continue doing it and 99% of organisations view live-to-digital as having been a positive experience. 83% of organisations surveyed who did not produce live-to-digital in 2016/17 say they would be interested in doing so in the future. </a:t>
            </a:r>
          </a:p>
        </p:txBody>
      </p:sp>
    </p:spTree>
    <p:extLst>
      <p:ext uri="{BB962C8B-B14F-4D97-AF65-F5344CB8AC3E}">
        <p14:creationId xmlns:p14="http://schemas.microsoft.com/office/powerpoint/2010/main" val="28999864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146E55-D792-4DC3-BA83-F80E99F030DF}"/>
              </a:ext>
            </a:extLst>
          </p:cNvPr>
          <p:cNvSpPr>
            <a:spLocks noGrp="1"/>
          </p:cNvSpPr>
          <p:nvPr>
            <p:ph type="title"/>
          </p:nvPr>
        </p:nvSpPr>
        <p:spPr>
          <a:xfrm>
            <a:off x="685800" y="3110235"/>
            <a:ext cx="7772400" cy="637531"/>
          </a:xfrm>
        </p:spPr>
        <p:txBody>
          <a:bodyPr/>
          <a:lstStyle/>
          <a:p>
            <a:pPr marL="0" indent="0">
              <a:buNone/>
            </a:pPr>
            <a:r>
              <a:rPr lang="en-GB" dirty="0"/>
              <a:t>How has live-to-digital affected touring patterns or programming decisions?</a:t>
            </a:r>
          </a:p>
        </p:txBody>
      </p:sp>
    </p:spTree>
    <p:extLst>
      <p:ext uri="{BB962C8B-B14F-4D97-AF65-F5344CB8AC3E}">
        <p14:creationId xmlns:p14="http://schemas.microsoft.com/office/powerpoint/2010/main" val="2468279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a:extLst>
              <a:ext uri="{FF2B5EF4-FFF2-40B4-BE49-F238E27FC236}">
                <a16:creationId xmlns:a16="http://schemas.microsoft.com/office/drawing/2014/main" id="{D7FF01E5-C57F-4B74-B25F-4FB457DDE5DA}"/>
              </a:ext>
            </a:extLst>
          </p:cNvPr>
          <p:cNvSpPr/>
          <p:nvPr/>
        </p:nvSpPr>
        <p:spPr>
          <a:xfrm>
            <a:off x="3009906" y="3267637"/>
            <a:ext cx="1169134" cy="1061049"/>
          </a:xfrm>
          <a:prstGeom prst="rightArrow">
            <a:avLst/>
          </a:prstGeom>
          <a:solidFill>
            <a:schemeClr val="accent6">
              <a:lumMod val="7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ctr"/>
          <a:lstStyle/>
          <a:p>
            <a:pPr algn="ctr"/>
            <a:r>
              <a:rPr lang="en-GB" sz="1400" b="1" dirty="0">
                <a:solidFill>
                  <a:schemeClr val="bg1"/>
                </a:solidFill>
                <a:latin typeface="Century Gothic" pitchFamily="34" charset="0"/>
              </a:rPr>
              <a:t>Of whom:</a:t>
            </a:r>
          </a:p>
        </p:txBody>
      </p:sp>
      <p:graphicFrame>
        <p:nvGraphicFramePr>
          <p:cNvPr id="25" name="Chart 24">
            <a:extLst>
              <a:ext uri="{FF2B5EF4-FFF2-40B4-BE49-F238E27FC236}">
                <a16:creationId xmlns:a16="http://schemas.microsoft.com/office/drawing/2014/main" id="{EFE06547-FD19-40C0-B21E-B65AEA6A51F6}"/>
              </a:ext>
            </a:extLst>
          </p:cNvPr>
          <p:cNvGraphicFramePr/>
          <p:nvPr>
            <p:extLst/>
          </p:nvPr>
        </p:nvGraphicFramePr>
        <p:xfrm>
          <a:off x="-258381" y="2399078"/>
          <a:ext cx="3997234" cy="286584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B231FE4-1706-4F09-99A2-C52E53D6FED0}"/>
              </a:ext>
            </a:extLst>
          </p:cNvPr>
          <p:cNvSpPr>
            <a:spLocks noGrp="1"/>
          </p:cNvSpPr>
          <p:nvPr>
            <p:ph type="title"/>
          </p:nvPr>
        </p:nvSpPr>
        <p:spPr>
          <a:xfrm>
            <a:off x="360000" y="514975"/>
            <a:ext cx="8644300" cy="936000"/>
          </a:xfrm>
        </p:spPr>
        <p:txBody>
          <a:bodyPr/>
          <a:lstStyle/>
          <a:p>
            <a:r>
              <a:rPr lang="en-GB" dirty="0"/>
              <a:t>Touring organisations reported no negative impact from live-to-digital – none said it had caused a decrease</a:t>
            </a:r>
          </a:p>
        </p:txBody>
      </p:sp>
      <p:sp>
        <p:nvSpPr>
          <p:cNvPr id="3" name="Text Placeholder 2">
            <a:extLst>
              <a:ext uri="{FF2B5EF4-FFF2-40B4-BE49-F238E27FC236}">
                <a16:creationId xmlns:a16="http://schemas.microsoft.com/office/drawing/2014/main" id="{53A4F876-B80F-40B6-B306-424C4BABE424}"/>
              </a:ext>
            </a:extLst>
          </p:cNvPr>
          <p:cNvSpPr>
            <a:spLocks noGrp="1"/>
          </p:cNvSpPr>
          <p:nvPr>
            <p:ph type="body" sz="quarter" idx="12"/>
          </p:nvPr>
        </p:nvSpPr>
        <p:spPr>
          <a:xfrm>
            <a:off x="359998" y="0"/>
            <a:ext cx="3873633" cy="289424"/>
          </a:xfrm>
        </p:spPr>
        <p:txBody>
          <a:bodyPr/>
          <a:lstStyle/>
          <a:p>
            <a:r>
              <a:rPr lang="en-GB" dirty="0"/>
              <a:t>Has live-to-digital impacted touring or programming?</a:t>
            </a:r>
          </a:p>
        </p:txBody>
      </p:sp>
      <p:sp>
        <p:nvSpPr>
          <p:cNvPr id="5" name="Text Placeholder 4">
            <a:extLst>
              <a:ext uri="{FF2B5EF4-FFF2-40B4-BE49-F238E27FC236}">
                <a16:creationId xmlns:a16="http://schemas.microsoft.com/office/drawing/2014/main" id="{CC0D6C02-2257-4062-B8A8-D5B64A74F126}"/>
              </a:ext>
            </a:extLst>
          </p:cNvPr>
          <p:cNvSpPr>
            <a:spLocks noGrp="1"/>
          </p:cNvSpPr>
          <p:nvPr>
            <p:ph type="body" sz="quarter" idx="13"/>
          </p:nvPr>
        </p:nvSpPr>
        <p:spPr>
          <a:xfrm>
            <a:off x="359999" y="6305562"/>
            <a:ext cx="8425226" cy="368300"/>
          </a:xfrm>
        </p:spPr>
        <p:txBody>
          <a:bodyPr/>
          <a:lstStyle/>
          <a:p>
            <a:r>
              <a:rPr lang="en-GB" sz="800" dirty="0"/>
              <a:t>Source: B2B Survey conducted by MTM. Q21. Now thinking about your live work, rather than any live-to-digital work you produce – did you tour your live productions and commissions in 2016 and 2017? </a:t>
            </a:r>
            <a:r>
              <a:rPr lang="en-GB" sz="800" i="1" dirty="0"/>
              <a:t>Base: Organisations who have produced live-to-digital content in 2016/2017 (n=137) </a:t>
            </a:r>
            <a:r>
              <a:rPr lang="en-GB" sz="800" dirty="0"/>
              <a:t>Q22: Did your touring in 2016 and 2017 increase or decrease compared to the previous two years? Q23: How, if at all, has live-to-digital affected your organisation’s touring patterns in 2016 and 2017? </a:t>
            </a:r>
            <a:r>
              <a:rPr lang="en-GB" sz="800" i="1" dirty="0"/>
              <a:t>Base: Organisations who produced live-to-digital and toured in 2016/2017 (n=47)</a:t>
            </a:r>
          </a:p>
        </p:txBody>
      </p:sp>
      <p:sp>
        <p:nvSpPr>
          <p:cNvPr id="10" name="TextBox 9">
            <a:extLst>
              <a:ext uri="{FF2B5EF4-FFF2-40B4-BE49-F238E27FC236}">
                <a16:creationId xmlns:a16="http://schemas.microsoft.com/office/drawing/2014/main" id="{FAB57AFE-456A-4841-8313-BB56BED679D6}"/>
              </a:ext>
            </a:extLst>
          </p:cNvPr>
          <p:cNvSpPr txBox="1"/>
          <p:nvPr/>
        </p:nvSpPr>
        <p:spPr>
          <a:xfrm>
            <a:off x="4957137" y="3051014"/>
            <a:ext cx="1343548" cy="374906"/>
          </a:xfrm>
          <a:prstGeom prst="rect">
            <a:avLst/>
          </a:prstGeom>
          <a:noFill/>
        </p:spPr>
        <p:txBody>
          <a:bodyPr wrap="square" lIns="18000" tIns="18000" rIns="18000" bIns="18000" rtlCol="0">
            <a:spAutoFit/>
          </a:bodyPr>
          <a:lstStyle/>
          <a:p>
            <a:r>
              <a:rPr lang="en-GB" sz="1100" b="1" dirty="0">
                <a:latin typeface="+mj-lt"/>
              </a:rPr>
              <a:t>Said their touring had increased</a:t>
            </a:r>
          </a:p>
        </p:txBody>
      </p:sp>
      <p:sp>
        <p:nvSpPr>
          <p:cNvPr id="11" name="TextBox 10">
            <a:extLst>
              <a:ext uri="{FF2B5EF4-FFF2-40B4-BE49-F238E27FC236}">
                <a16:creationId xmlns:a16="http://schemas.microsoft.com/office/drawing/2014/main" id="{09DF3CD5-48F4-4DD8-A48B-ED3F3642DE73}"/>
              </a:ext>
            </a:extLst>
          </p:cNvPr>
          <p:cNvSpPr txBox="1"/>
          <p:nvPr/>
        </p:nvSpPr>
        <p:spPr>
          <a:xfrm>
            <a:off x="4849026" y="2648576"/>
            <a:ext cx="826722" cy="405683"/>
          </a:xfrm>
          <a:prstGeom prst="rect">
            <a:avLst/>
          </a:prstGeom>
          <a:noFill/>
        </p:spPr>
        <p:txBody>
          <a:bodyPr wrap="square" lIns="18000" tIns="18000" rIns="18000" bIns="18000" rtlCol="0">
            <a:spAutoFit/>
          </a:bodyPr>
          <a:lstStyle/>
          <a:p>
            <a:pPr algn="ctr"/>
            <a:r>
              <a:rPr lang="en-GB" sz="2400" b="1" dirty="0">
                <a:solidFill>
                  <a:schemeClr val="accent3">
                    <a:lumMod val="75000"/>
                  </a:schemeClr>
                </a:solidFill>
                <a:latin typeface="+mj-lt"/>
              </a:rPr>
              <a:t>53%</a:t>
            </a:r>
          </a:p>
        </p:txBody>
      </p:sp>
      <p:sp>
        <p:nvSpPr>
          <p:cNvPr id="12" name="TextBox 11">
            <a:extLst>
              <a:ext uri="{FF2B5EF4-FFF2-40B4-BE49-F238E27FC236}">
                <a16:creationId xmlns:a16="http://schemas.microsoft.com/office/drawing/2014/main" id="{C3C221BB-717F-4BF2-9495-0FC231844412}"/>
              </a:ext>
            </a:extLst>
          </p:cNvPr>
          <p:cNvSpPr txBox="1"/>
          <p:nvPr/>
        </p:nvSpPr>
        <p:spPr>
          <a:xfrm>
            <a:off x="4501957" y="5504935"/>
            <a:ext cx="1857375" cy="374906"/>
          </a:xfrm>
          <a:prstGeom prst="rect">
            <a:avLst/>
          </a:prstGeom>
          <a:noFill/>
        </p:spPr>
        <p:txBody>
          <a:bodyPr wrap="square" lIns="18000" tIns="18000" rIns="18000" bIns="18000" rtlCol="0">
            <a:spAutoFit/>
          </a:bodyPr>
          <a:lstStyle/>
          <a:p>
            <a:r>
              <a:rPr lang="en-GB" sz="1100" b="1" dirty="0">
                <a:latin typeface="+mj-lt"/>
              </a:rPr>
              <a:t>Said their touring had decreased</a:t>
            </a:r>
          </a:p>
        </p:txBody>
      </p:sp>
      <p:sp>
        <p:nvSpPr>
          <p:cNvPr id="13" name="TextBox 12">
            <a:extLst>
              <a:ext uri="{FF2B5EF4-FFF2-40B4-BE49-F238E27FC236}">
                <a16:creationId xmlns:a16="http://schemas.microsoft.com/office/drawing/2014/main" id="{194A9070-07C9-4C25-9942-5BEF6F786E2D}"/>
              </a:ext>
            </a:extLst>
          </p:cNvPr>
          <p:cNvSpPr txBox="1"/>
          <p:nvPr/>
        </p:nvSpPr>
        <p:spPr>
          <a:xfrm>
            <a:off x="4782071" y="5138955"/>
            <a:ext cx="826722" cy="405683"/>
          </a:xfrm>
          <a:prstGeom prst="rect">
            <a:avLst/>
          </a:prstGeom>
          <a:noFill/>
        </p:spPr>
        <p:txBody>
          <a:bodyPr wrap="square" lIns="18000" tIns="18000" rIns="18000" bIns="18000" rtlCol="0">
            <a:spAutoFit/>
          </a:bodyPr>
          <a:lstStyle/>
          <a:p>
            <a:pPr algn="ctr"/>
            <a:r>
              <a:rPr lang="en-GB" sz="2400" b="1" dirty="0">
                <a:solidFill>
                  <a:schemeClr val="accent5"/>
                </a:solidFill>
                <a:latin typeface="+mj-lt"/>
              </a:rPr>
              <a:t>4%</a:t>
            </a:r>
          </a:p>
        </p:txBody>
      </p:sp>
      <p:sp>
        <p:nvSpPr>
          <p:cNvPr id="14" name="TextBox 13">
            <a:extLst>
              <a:ext uri="{FF2B5EF4-FFF2-40B4-BE49-F238E27FC236}">
                <a16:creationId xmlns:a16="http://schemas.microsoft.com/office/drawing/2014/main" id="{2D71062D-49DA-40DE-A192-157636A99A6F}"/>
              </a:ext>
            </a:extLst>
          </p:cNvPr>
          <p:cNvSpPr txBox="1"/>
          <p:nvPr/>
        </p:nvSpPr>
        <p:spPr>
          <a:xfrm>
            <a:off x="4977042" y="4308002"/>
            <a:ext cx="1442231" cy="374906"/>
          </a:xfrm>
          <a:prstGeom prst="rect">
            <a:avLst/>
          </a:prstGeom>
          <a:noFill/>
        </p:spPr>
        <p:txBody>
          <a:bodyPr wrap="square" lIns="18000" tIns="18000" rIns="18000" bIns="18000" rtlCol="0">
            <a:spAutoFit/>
          </a:bodyPr>
          <a:lstStyle/>
          <a:p>
            <a:r>
              <a:rPr lang="en-GB" sz="1100" b="1" dirty="0">
                <a:latin typeface="+mj-lt"/>
              </a:rPr>
              <a:t>Said their touring had remained level</a:t>
            </a:r>
          </a:p>
        </p:txBody>
      </p:sp>
      <p:sp>
        <p:nvSpPr>
          <p:cNvPr id="15" name="TextBox 14">
            <a:extLst>
              <a:ext uri="{FF2B5EF4-FFF2-40B4-BE49-F238E27FC236}">
                <a16:creationId xmlns:a16="http://schemas.microsoft.com/office/drawing/2014/main" id="{1E440923-82A0-45A6-B50E-E39939D5F6BE}"/>
              </a:ext>
            </a:extLst>
          </p:cNvPr>
          <p:cNvSpPr txBox="1"/>
          <p:nvPr/>
        </p:nvSpPr>
        <p:spPr>
          <a:xfrm>
            <a:off x="4863938" y="3933846"/>
            <a:ext cx="826722" cy="405683"/>
          </a:xfrm>
          <a:prstGeom prst="rect">
            <a:avLst/>
          </a:prstGeom>
          <a:noFill/>
        </p:spPr>
        <p:txBody>
          <a:bodyPr wrap="square" lIns="18000" tIns="18000" rIns="18000" bIns="18000" rtlCol="0">
            <a:spAutoFit/>
          </a:bodyPr>
          <a:lstStyle/>
          <a:p>
            <a:pPr algn="ctr"/>
            <a:r>
              <a:rPr lang="en-GB" sz="2400" b="1" dirty="0">
                <a:solidFill>
                  <a:schemeClr val="accent6">
                    <a:lumMod val="75000"/>
                  </a:schemeClr>
                </a:solidFill>
                <a:latin typeface="+mj-lt"/>
              </a:rPr>
              <a:t>43%</a:t>
            </a:r>
          </a:p>
        </p:txBody>
      </p:sp>
      <p:sp>
        <p:nvSpPr>
          <p:cNvPr id="17" name="TextBox 16">
            <a:extLst>
              <a:ext uri="{FF2B5EF4-FFF2-40B4-BE49-F238E27FC236}">
                <a16:creationId xmlns:a16="http://schemas.microsoft.com/office/drawing/2014/main" id="{331BC475-5B56-4A69-A468-E89202C39101}"/>
              </a:ext>
            </a:extLst>
          </p:cNvPr>
          <p:cNvSpPr txBox="1"/>
          <p:nvPr/>
        </p:nvSpPr>
        <p:spPr>
          <a:xfrm>
            <a:off x="7002992" y="2571417"/>
            <a:ext cx="1857375" cy="544183"/>
          </a:xfrm>
          <a:prstGeom prst="rect">
            <a:avLst/>
          </a:prstGeom>
          <a:noFill/>
        </p:spPr>
        <p:txBody>
          <a:bodyPr wrap="square" lIns="18000" tIns="18000" rIns="18000" bIns="18000" rtlCol="0">
            <a:spAutoFit/>
          </a:bodyPr>
          <a:lstStyle/>
          <a:p>
            <a:r>
              <a:rPr lang="en-GB" sz="1100" b="1" dirty="0">
                <a:latin typeface="+mj-lt"/>
              </a:rPr>
              <a:t>Said live-to-digital has caused their touring to increase</a:t>
            </a:r>
          </a:p>
        </p:txBody>
      </p:sp>
      <p:sp>
        <p:nvSpPr>
          <p:cNvPr id="18" name="TextBox 17">
            <a:extLst>
              <a:ext uri="{FF2B5EF4-FFF2-40B4-BE49-F238E27FC236}">
                <a16:creationId xmlns:a16="http://schemas.microsoft.com/office/drawing/2014/main" id="{02AA46CC-4A55-4421-B4D2-28C247B08F7C}"/>
              </a:ext>
            </a:extLst>
          </p:cNvPr>
          <p:cNvSpPr txBox="1"/>
          <p:nvPr/>
        </p:nvSpPr>
        <p:spPr>
          <a:xfrm>
            <a:off x="6882219" y="2199303"/>
            <a:ext cx="826722" cy="405683"/>
          </a:xfrm>
          <a:prstGeom prst="rect">
            <a:avLst/>
          </a:prstGeom>
          <a:noFill/>
        </p:spPr>
        <p:txBody>
          <a:bodyPr wrap="square" lIns="18000" tIns="18000" rIns="18000" bIns="18000" rtlCol="0">
            <a:spAutoFit/>
          </a:bodyPr>
          <a:lstStyle/>
          <a:p>
            <a:pPr algn="ctr"/>
            <a:r>
              <a:rPr lang="en-GB" sz="2400" b="1" dirty="0">
                <a:solidFill>
                  <a:schemeClr val="accent3">
                    <a:lumMod val="75000"/>
                  </a:schemeClr>
                </a:solidFill>
                <a:latin typeface="+mj-lt"/>
              </a:rPr>
              <a:t>11%</a:t>
            </a:r>
          </a:p>
        </p:txBody>
      </p:sp>
      <p:sp>
        <p:nvSpPr>
          <p:cNvPr id="19" name="TextBox 18">
            <a:extLst>
              <a:ext uri="{FF2B5EF4-FFF2-40B4-BE49-F238E27FC236}">
                <a16:creationId xmlns:a16="http://schemas.microsoft.com/office/drawing/2014/main" id="{661FF73C-78DF-4AAD-94D2-53A439A1FF34}"/>
              </a:ext>
            </a:extLst>
          </p:cNvPr>
          <p:cNvSpPr txBox="1"/>
          <p:nvPr/>
        </p:nvSpPr>
        <p:spPr>
          <a:xfrm>
            <a:off x="6999835" y="3757203"/>
            <a:ext cx="1387020" cy="544183"/>
          </a:xfrm>
          <a:prstGeom prst="rect">
            <a:avLst/>
          </a:prstGeom>
          <a:noFill/>
        </p:spPr>
        <p:txBody>
          <a:bodyPr wrap="square" lIns="18000" tIns="18000" rIns="18000" bIns="18000" rtlCol="0">
            <a:spAutoFit/>
          </a:bodyPr>
          <a:lstStyle/>
          <a:p>
            <a:r>
              <a:rPr lang="en-GB" sz="1100" b="1" dirty="0">
                <a:latin typeface="+mj-lt"/>
              </a:rPr>
              <a:t>Said live-to-digital has no impact on their touring</a:t>
            </a:r>
          </a:p>
        </p:txBody>
      </p:sp>
      <p:sp>
        <p:nvSpPr>
          <p:cNvPr id="20" name="TextBox 19">
            <a:extLst>
              <a:ext uri="{FF2B5EF4-FFF2-40B4-BE49-F238E27FC236}">
                <a16:creationId xmlns:a16="http://schemas.microsoft.com/office/drawing/2014/main" id="{5014DF96-B5EE-4013-9E20-A2789218792B}"/>
              </a:ext>
            </a:extLst>
          </p:cNvPr>
          <p:cNvSpPr txBox="1"/>
          <p:nvPr/>
        </p:nvSpPr>
        <p:spPr>
          <a:xfrm>
            <a:off x="6899457" y="3391439"/>
            <a:ext cx="826722" cy="405683"/>
          </a:xfrm>
          <a:prstGeom prst="rect">
            <a:avLst/>
          </a:prstGeom>
          <a:noFill/>
        </p:spPr>
        <p:txBody>
          <a:bodyPr wrap="square" lIns="18000" tIns="18000" rIns="18000" bIns="18000" rtlCol="0">
            <a:spAutoFit/>
          </a:bodyPr>
          <a:lstStyle/>
          <a:p>
            <a:pPr algn="ctr"/>
            <a:r>
              <a:rPr lang="en-GB" sz="2400" b="1" dirty="0">
                <a:solidFill>
                  <a:schemeClr val="accent6">
                    <a:lumMod val="75000"/>
                  </a:schemeClr>
                </a:solidFill>
                <a:latin typeface="+mj-lt"/>
              </a:rPr>
              <a:t>83%</a:t>
            </a:r>
          </a:p>
        </p:txBody>
      </p:sp>
      <p:sp>
        <p:nvSpPr>
          <p:cNvPr id="21" name="TextBox 20">
            <a:extLst>
              <a:ext uri="{FF2B5EF4-FFF2-40B4-BE49-F238E27FC236}">
                <a16:creationId xmlns:a16="http://schemas.microsoft.com/office/drawing/2014/main" id="{D985D760-BA78-4266-8D18-3A50A5CCC018}"/>
              </a:ext>
            </a:extLst>
          </p:cNvPr>
          <p:cNvSpPr txBox="1"/>
          <p:nvPr/>
        </p:nvSpPr>
        <p:spPr>
          <a:xfrm>
            <a:off x="6654247" y="5736677"/>
            <a:ext cx="1857375" cy="544183"/>
          </a:xfrm>
          <a:prstGeom prst="rect">
            <a:avLst/>
          </a:prstGeom>
          <a:noFill/>
        </p:spPr>
        <p:txBody>
          <a:bodyPr wrap="square" lIns="18000" tIns="18000" rIns="18000" bIns="18000" rtlCol="0">
            <a:spAutoFit/>
          </a:bodyPr>
          <a:lstStyle/>
          <a:p>
            <a:r>
              <a:rPr lang="en-GB" sz="1100" b="1" dirty="0">
                <a:latin typeface="+mj-lt"/>
              </a:rPr>
              <a:t>Said live-to-digital has impacting touring patterns in some other way</a:t>
            </a:r>
          </a:p>
        </p:txBody>
      </p:sp>
      <p:sp>
        <p:nvSpPr>
          <p:cNvPr id="22" name="TextBox 21">
            <a:extLst>
              <a:ext uri="{FF2B5EF4-FFF2-40B4-BE49-F238E27FC236}">
                <a16:creationId xmlns:a16="http://schemas.microsoft.com/office/drawing/2014/main" id="{91BF63DC-1D6C-4D25-A34E-43351EA2BD27}"/>
              </a:ext>
            </a:extLst>
          </p:cNvPr>
          <p:cNvSpPr txBox="1"/>
          <p:nvPr/>
        </p:nvSpPr>
        <p:spPr>
          <a:xfrm>
            <a:off x="5999410" y="5747363"/>
            <a:ext cx="826722" cy="313350"/>
          </a:xfrm>
          <a:prstGeom prst="rect">
            <a:avLst/>
          </a:prstGeom>
          <a:noFill/>
        </p:spPr>
        <p:txBody>
          <a:bodyPr wrap="square" lIns="18000" tIns="18000" rIns="18000" bIns="18000" rtlCol="0">
            <a:spAutoFit/>
          </a:bodyPr>
          <a:lstStyle/>
          <a:p>
            <a:pPr algn="ctr"/>
            <a:r>
              <a:rPr lang="en-GB" b="1" dirty="0">
                <a:solidFill>
                  <a:schemeClr val="accent2"/>
                </a:solidFill>
                <a:latin typeface="+mj-lt"/>
              </a:rPr>
              <a:t>6%</a:t>
            </a:r>
          </a:p>
        </p:txBody>
      </p:sp>
      <p:sp>
        <p:nvSpPr>
          <p:cNvPr id="23" name="TextBox 22">
            <a:extLst>
              <a:ext uri="{FF2B5EF4-FFF2-40B4-BE49-F238E27FC236}">
                <a16:creationId xmlns:a16="http://schemas.microsoft.com/office/drawing/2014/main" id="{838A79F9-1E12-4258-88DB-9A9808EC52DA}"/>
              </a:ext>
            </a:extLst>
          </p:cNvPr>
          <p:cNvSpPr txBox="1"/>
          <p:nvPr/>
        </p:nvSpPr>
        <p:spPr>
          <a:xfrm>
            <a:off x="993067" y="3472302"/>
            <a:ext cx="1467830" cy="1052014"/>
          </a:xfrm>
          <a:prstGeom prst="rect">
            <a:avLst/>
          </a:prstGeom>
          <a:noFill/>
        </p:spPr>
        <p:txBody>
          <a:bodyPr wrap="square" lIns="18000" tIns="18000" rIns="18000" bIns="18000" rtlCol="0">
            <a:spAutoFit/>
          </a:bodyPr>
          <a:lstStyle/>
          <a:p>
            <a:pPr algn="ctr"/>
            <a:r>
              <a:rPr lang="en-GB" sz="1100" b="1" dirty="0">
                <a:latin typeface="+mj-lt"/>
              </a:rPr>
              <a:t>Of organisations who had produced live to digital in 2016/17 toured their live productions/ commissions</a:t>
            </a:r>
          </a:p>
        </p:txBody>
      </p:sp>
      <p:sp>
        <p:nvSpPr>
          <p:cNvPr id="24" name="TextBox 23">
            <a:extLst>
              <a:ext uri="{FF2B5EF4-FFF2-40B4-BE49-F238E27FC236}">
                <a16:creationId xmlns:a16="http://schemas.microsoft.com/office/drawing/2014/main" id="{48BD1156-539A-4D95-A75C-267DAE886767}"/>
              </a:ext>
            </a:extLst>
          </p:cNvPr>
          <p:cNvSpPr txBox="1"/>
          <p:nvPr/>
        </p:nvSpPr>
        <p:spPr>
          <a:xfrm>
            <a:off x="1284922" y="3056923"/>
            <a:ext cx="826722" cy="405683"/>
          </a:xfrm>
          <a:prstGeom prst="rect">
            <a:avLst/>
          </a:prstGeom>
          <a:noFill/>
        </p:spPr>
        <p:txBody>
          <a:bodyPr wrap="square" lIns="18000" tIns="18000" rIns="18000" bIns="18000" rtlCol="0">
            <a:spAutoFit/>
          </a:bodyPr>
          <a:lstStyle/>
          <a:p>
            <a:pPr algn="ctr"/>
            <a:r>
              <a:rPr lang="en-GB" sz="2400" b="1" dirty="0">
                <a:solidFill>
                  <a:schemeClr val="accent1"/>
                </a:solidFill>
                <a:latin typeface="+mj-lt"/>
              </a:rPr>
              <a:t>34%</a:t>
            </a:r>
          </a:p>
        </p:txBody>
      </p:sp>
      <p:graphicFrame>
        <p:nvGraphicFramePr>
          <p:cNvPr id="27" name="Chart 26">
            <a:extLst>
              <a:ext uri="{FF2B5EF4-FFF2-40B4-BE49-F238E27FC236}">
                <a16:creationId xmlns:a16="http://schemas.microsoft.com/office/drawing/2014/main" id="{60B6FD17-9CF6-49F2-9CA5-27803B81B352}"/>
              </a:ext>
            </a:extLst>
          </p:cNvPr>
          <p:cNvGraphicFramePr/>
          <p:nvPr>
            <p:extLst/>
          </p:nvPr>
        </p:nvGraphicFramePr>
        <p:xfrm>
          <a:off x="4072450" y="2130700"/>
          <a:ext cx="1286494" cy="3428156"/>
        </p:xfrm>
        <a:graphic>
          <a:graphicData uri="http://schemas.openxmlformats.org/drawingml/2006/chart">
            <c:chart xmlns:c="http://schemas.openxmlformats.org/drawingml/2006/chart" xmlns:r="http://schemas.openxmlformats.org/officeDocument/2006/relationships" r:id="rId3"/>
          </a:graphicData>
        </a:graphic>
      </p:graphicFrame>
      <p:grpSp>
        <p:nvGrpSpPr>
          <p:cNvPr id="34" name="Group 33">
            <a:extLst>
              <a:ext uri="{FF2B5EF4-FFF2-40B4-BE49-F238E27FC236}">
                <a16:creationId xmlns:a16="http://schemas.microsoft.com/office/drawing/2014/main" id="{793DFF28-4E03-4356-96FE-10EA42BB7413}"/>
              </a:ext>
            </a:extLst>
          </p:cNvPr>
          <p:cNvGrpSpPr/>
          <p:nvPr/>
        </p:nvGrpSpPr>
        <p:grpSpPr>
          <a:xfrm>
            <a:off x="4506031" y="2265545"/>
            <a:ext cx="417617" cy="3155170"/>
            <a:chOff x="3940672" y="2468742"/>
            <a:chExt cx="405335" cy="3155170"/>
          </a:xfrm>
          <a:solidFill>
            <a:schemeClr val="bg1"/>
          </a:solidFill>
        </p:grpSpPr>
        <p:sp>
          <p:nvSpPr>
            <p:cNvPr id="28" name="Rectangle 27">
              <a:extLst>
                <a:ext uri="{FF2B5EF4-FFF2-40B4-BE49-F238E27FC236}">
                  <a16:creationId xmlns:a16="http://schemas.microsoft.com/office/drawing/2014/main" id="{C9A333F6-BAEC-44BD-AD4C-718FF01B934E}"/>
                </a:ext>
              </a:extLst>
            </p:cNvPr>
            <p:cNvSpPr/>
            <p:nvPr/>
          </p:nvSpPr>
          <p:spPr>
            <a:xfrm>
              <a:off x="3941137" y="2602274"/>
              <a:ext cx="111460" cy="2878545"/>
            </a:xfrm>
            <a:prstGeom prst="rect">
              <a:avLst/>
            </a:prstGeom>
            <a:gr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9" name="Rectangle 28">
              <a:extLst>
                <a:ext uri="{FF2B5EF4-FFF2-40B4-BE49-F238E27FC236}">
                  <a16:creationId xmlns:a16="http://schemas.microsoft.com/office/drawing/2014/main" id="{6A642D8D-8BF6-4925-A592-1EABC0B0CE9A}"/>
                </a:ext>
              </a:extLst>
            </p:cNvPr>
            <p:cNvSpPr/>
            <p:nvPr/>
          </p:nvSpPr>
          <p:spPr>
            <a:xfrm>
              <a:off x="4233631" y="2602274"/>
              <a:ext cx="111460" cy="2878545"/>
            </a:xfrm>
            <a:prstGeom prst="rect">
              <a:avLst/>
            </a:prstGeom>
            <a:gr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0" name="Isosceles Triangle 29">
              <a:extLst>
                <a:ext uri="{FF2B5EF4-FFF2-40B4-BE49-F238E27FC236}">
                  <a16:creationId xmlns:a16="http://schemas.microsoft.com/office/drawing/2014/main" id="{F356E08E-2034-4AD0-A6E3-D345A6266E8D}"/>
                </a:ext>
              </a:extLst>
            </p:cNvPr>
            <p:cNvSpPr/>
            <p:nvPr/>
          </p:nvSpPr>
          <p:spPr>
            <a:xfrm rot="5400000">
              <a:off x="3973980" y="2435434"/>
              <a:ext cx="143091" cy="209707"/>
            </a:xfrm>
            <a:prstGeom prst="triangle">
              <a:avLst>
                <a:gd name="adj" fmla="val 0"/>
              </a:avLst>
            </a:prstGeom>
            <a:gr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1" name="Isosceles Triangle 30">
              <a:extLst>
                <a:ext uri="{FF2B5EF4-FFF2-40B4-BE49-F238E27FC236}">
                  <a16:creationId xmlns:a16="http://schemas.microsoft.com/office/drawing/2014/main" id="{915B2747-E279-4600-B582-76545AAC6FFD}"/>
                </a:ext>
              </a:extLst>
            </p:cNvPr>
            <p:cNvSpPr/>
            <p:nvPr/>
          </p:nvSpPr>
          <p:spPr>
            <a:xfrm rot="16200000" flipH="1">
              <a:off x="4169608" y="2435434"/>
              <a:ext cx="143091" cy="209707"/>
            </a:xfrm>
            <a:prstGeom prst="triangle">
              <a:avLst>
                <a:gd name="adj" fmla="val 0"/>
              </a:avLst>
            </a:prstGeom>
            <a:gr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2" name="Isosceles Triangle 31">
              <a:extLst>
                <a:ext uri="{FF2B5EF4-FFF2-40B4-BE49-F238E27FC236}">
                  <a16:creationId xmlns:a16="http://schemas.microsoft.com/office/drawing/2014/main" id="{E91C7ED5-08DE-40AF-A5A8-B8C00C495B1E}"/>
                </a:ext>
              </a:extLst>
            </p:cNvPr>
            <p:cNvSpPr/>
            <p:nvPr/>
          </p:nvSpPr>
          <p:spPr>
            <a:xfrm rot="16200000" flipV="1">
              <a:off x="3973980" y="5447513"/>
              <a:ext cx="143091" cy="209707"/>
            </a:xfrm>
            <a:prstGeom prst="triangle">
              <a:avLst>
                <a:gd name="adj" fmla="val 0"/>
              </a:avLst>
            </a:prstGeom>
            <a:gr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3" name="Isosceles Triangle 32">
              <a:extLst>
                <a:ext uri="{FF2B5EF4-FFF2-40B4-BE49-F238E27FC236}">
                  <a16:creationId xmlns:a16="http://schemas.microsoft.com/office/drawing/2014/main" id="{80DAD4A0-F3D7-4041-8B10-6B16700CC8BC}"/>
                </a:ext>
              </a:extLst>
            </p:cNvPr>
            <p:cNvSpPr/>
            <p:nvPr/>
          </p:nvSpPr>
          <p:spPr>
            <a:xfrm rot="5400000" flipH="1" flipV="1">
              <a:off x="4169608" y="5447513"/>
              <a:ext cx="143091" cy="209707"/>
            </a:xfrm>
            <a:prstGeom prst="triangle">
              <a:avLst>
                <a:gd name="adj" fmla="val 0"/>
              </a:avLst>
            </a:prstGeom>
            <a:gr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pSp>
      <p:graphicFrame>
        <p:nvGraphicFramePr>
          <p:cNvPr id="35" name="Chart 34">
            <a:extLst>
              <a:ext uri="{FF2B5EF4-FFF2-40B4-BE49-F238E27FC236}">
                <a16:creationId xmlns:a16="http://schemas.microsoft.com/office/drawing/2014/main" id="{E25D4113-EE0B-41A3-9D7B-15668F2C07E7}"/>
              </a:ext>
            </a:extLst>
          </p:cNvPr>
          <p:cNvGraphicFramePr/>
          <p:nvPr>
            <p:extLst/>
          </p:nvPr>
        </p:nvGraphicFramePr>
        <p:xfrm>
          <a:off x="6135110" y="2130700"/>
          <a:ext cx="1286494" cy="3428156"/>
        </p:xfrm>
        <a:graphic>
          <a:graphicData uri="http://schemas.openxmlformats.org/drawingml/2006/chart">
            <c:chart xmlns:c="http://schemas.openxmlformats.org/drawingml/2006/chart" xmlns:r="http://schemas.openxmlformats.org/officeDocument/2006/relationships" r:id="rId4"/>
          </a:graphicData>
        </a:graphic>
      </p:graphicFrame>
      <p:grpSp>
        <p:nvGrpSpPr>
          <p:cNvPr id="36" name="Group 35">
            <a:extLst>
              <a:ext uri="{FF2B5EF4-FFF2-40B4-BE49-F238E27FC236}">
                <a16:creationId xmlns:a16="http://schemas.microsoft.com/office/drawing/2014/main" id="{D4FBB643-BE2F-436B-B3F6-F2674D2A9E4F}"/>
              </a:ext>
            </a:extLst>
          </p:cNvPr>
          <p:cNvGrpSpPr/>
          <p:nvPr/>
        </p:nvGrpSpPr>
        <p:grpSpPr>
          <a:xfrm>
            <a:off x="6575181" y="2269578"/>
            <a:ext cx="405335" cy="3151137"/>
            <a:chOff x="3940672" y="2468742"/>
            <a:chExt cx="405335" cy="3151137"/>
          </a:xfrm>
          <a:solidFill>
            <a:schemeClr val="bg1"/>
          </a:solidFill>
        </p:grpSpPr>
        <p:sp>
          <p:nvSpPr>
            <p:cNvPr id="37" name="Rectangle 36">
              <a:extLst>
                <a:ext uri="{FF2B5EF4-FFF2-40B4-BE49-F238E27FC236}">
                  <a16:creationId xmlns:a16="http://schemas.microsoft.com/office/drawing/2014/main" id="{51ACC4D4-5BBA-4BE3-9130-B2D794ACB22A}"/>
                </a:ext>
              </a:extLst>
            </p:cNvPr>
            <p:cNvSpPr/>
            <p:nvPr/>
          </p:nvSpPr>
          <p:spPr>
            <a:xfrm>
              <a:off x="3941137" y="2602274"/>
              <a:ext cx="111460" cy="3017605"/>
            </a:xfrm>
            <a:prstGeom prst="rect">
              <a:avLst/>
            </a:prstGeom>
            <a:gr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8" name="Rectangle 37">
              <a:extLst>
                <a:ext uri="{FF2B5EF4-FFF2-40B4-BE49-F238E27FC236}">
                  <a16:creationId xmlns:a16="http://schemas.microsoft.com/office/drawing/2014/main" id="{192EA6CF-768F-4CD5-961D-B4973ABFC17D}"/>
                </a:ext>
              </a:extLst>
            </p:cNvPr>
            <p:cNvSpPr/>
            <p:nvPr/>
          </p:nvSpPr>
          <p:spPr>
            <a:xfrm>
              <a:off x="4233631" y="2602274"/>
              <a:ext cx="111460" cy="3017605"/>
            </a:xfrm>
            <a:prstGeom prst="rect">
              <a:avLst/>
            </a:prstGeom>
            <a:gr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9" name="Isosceles Triangle 38">
              <a:extLst>
                <a:ext uri="{FF2B5EF4-FFF2-40B4-BE49-F238E27FC236}">
                  <a16:creationId xmlns:a16="http://schemas.microsoft.com/office/drawing/2014/main" id="{06440ABB-FCA1-4DC6-862B-8DFF5FF31F5C}"/>
                </a:ext>
              </a:extLst>
            </p:cNvPr>
            <p:cNvSpPr/>
            <p:nvPr/>
          </p:nvSpPr>
          <p:spPr>
            <a:xfrm rot="5400000">
              <a:off x="3973980" y="2435434"/>
              <a:ext cx="143091" cy="209707"/>
            </a:xfrm>
            <a:prstGeom prst="triangle">
              <a:avLst>
                <a:gd name="adj" fmla="val 0"/>
              </a:avLst>
            </a:prstGeom>
            <a:gr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40" name="Isosceles Triangle 39">
              <a:extLst>
                <a:ext uri="{FF2B5EF4-FFF2-40B4-BE49-F238E27FC236}">
                  <a16:creationId xmlns:a16="http://schemas.microsoft.com/office/drawing/2014/main" id="{F91E0A21-60C0-4CAA-ADD2-06841B564B2B}"/>
                </a:ext>
              </a:extLst>
            </p:cNvPr>
            <p:cNvSpPr/>
            <p:nvPr/>
          </p:nvSpPr>
          <p:spPr>
            <a:xfrm rot="16200000" flipH="1">
              <a:off x="4169608" y="2435434"/>
              <a:ext cx="143091" cy="209707"/>
            </a:xfrm>
            <a:prstGeom prst="triangle">
              <a:avLst>
                <a:gd name="adj" fmla="val 0"/>
              </a:avLst>
            </a:prstGeom>
            <a:gr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pSp>
      <p:sp>
        <p:nvSpPr>
          <p:cNvPr id="43" name="Text Placeholder 5">
            <a:extLst>
              <a:ext uri="{FF2B5EF4-FFF2-40B4-BE49-F238E27FC236}">
                <a16:creationId xmlns:a16="http://schemas.microsoft.com/office/drawing/2014/main" id="{86484F58-9A25-47F1-B6A5-18B243AE1960}"/>
              </a:ext>
            </a:extLst>
          </p:cNvPr>
          <p:cNvSpPr txBox="1">
            <a:spLocks/>
          </p:cNvSpPr>
          <p:nvPr/>
        </p:nvSpPr>
        <p:spPr>
          <a:xfrm>
            <a:off x="359998" y="1698625"/>
            <a:ext cx="8425227" cy="215900"/>
          </a:xfrm>
          <a:prstGeom prst="rect">
            <a:avLst/>
          </a:prstGeom>
        </p:spPr>
        <p:txBody>
          <a:bodyPr anchor="ctr"/>
          <a:lstStyle>
            <a:lvl1pPr marL="0" indent="0" algn="l" rtl="0" eaLnBrk="1" fontAlgn="base" hangingPunct="1">
              <a:spcBef>
                <a:spcPts val="800"/>
              </a:spcBef>
              <a:spcAft>
                <a:spcPts val="800"/>
              </a:spcAft>
              <a:buFont typeface="Arial" charset="0"/>
              <a:buNone/>
              <a:defRPr lang="en-US" sz="1400" b="1" kern="120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Impact of live-to-digital on touring: Organisations who produced live-to-digital in 2016/17</a:t>
            </a:r>
          </a:p>
        </p:txBody>
      </p:sp>
      <p:sp>
        <p:nvSpPr>
          <p:cNvPr id="4" name="TextBox 3">
            <a:extLst>
              <a:ext uri="{FF2B5EF4-FFF2-40B4-BE49-F238E27FC236}">
                <a16:creationId xmlns:a16="http://schemas.microsoft.com/office/drawing/2014/main" id="{C85B2694-03B1-4AE1-B57A-92E6D691DB55}"/>
              </a:ext>
            </a:extLst>
          </p:cNvPr>
          <p:cNvSpPr txBox="1"/>
          <p:nvPr/>
        </p:nvSpPr>
        <p:spPr>
          <a:xfrm>
            <a:off x="32502" y="5202066"/>
            <a:ext cx="1624227" cy="605738"/>
          </a:xfrm>
          <a:prstGeom prst="rect">
            <a:avLst/>
          </a:prstGeom>
          <a:noFill/>
        </p:spPr>
        <p:txBody>
          <a:bodyPr wrap="square" lIns="18000" tIns="18000" rIns="18000" bIns="18000" rtlCol="0">
            <a:spAutoFit/>
          </a:bodyPr>
          <a:lstStyle/>
          <a:p>
            <a:pPr algn="r"/>
            <a:r>
              <a:rPr lang="en-GB" sz="1600" b="1" dirty="0">
                <a:solidFill>
                  <a:schemeClr val="accent2"/>
                </a:solidFill>
                <a:latin typeface="+mj-lt"/>
              </a:rPr>
              <a:t>49%   </a:t>
            </a:r>
          </a:p>
          <a:p>
            <a:pPr algn="r"/>
            <a:r>
              <a:rPr lang="en-GB" sz="1050" dirty="0">
                <a:latin typeface="+mj-lt"/>
              </a:rPr>
              <a:t>Of performance </a:t>
            </a:r>
          </a:p>
          <a:p>
            <a:pPr algn="r"/>
            <a:r>
              <a:rPr lang="en-GB" sz="1050" dirty="0">
                <a:latin typeface="+mj-lt"/>
              </a:rPr>
              <a:t>arts organisations</a:t>
            </a:r>
          </a:p>
        </p:txBody>
      </p:sp>
      <p:sp>
        <p:nvSpPr>
          <p:cNvPr id="41" name="TextBox 40">
            <a:extLst>
              <a:ext uri="{FF2B5EF4-FFF2-40B4-BE49-F238E27FC236}">
                <a16:creationId xmlns:a16="http://schemas.microsoft.com/office/drawing/2014/main" id="{604D5C58-5F29-4523-A6A6-EDE85E30859A}"/>
              </a:ext>
            </a:extLst>
          </p:cNvPr>
          <p:cNvSpPr txBox="1"/>
          <p:nvPr/>
        </p:nvSpPr>
        <p:spPr>
          <a:xfrm>
            <a:off x="1845688" y="5197245"/>
            <a:ext cx="1827496" cy="605738"/>
          </a:xfrm>
          <a:prstGeom prst="rect">
            <a:avLst/>
          </a:prstGeom>
          <a:noFill/>
        </p:spPr>
        <p:txBody>
          <a:bodyPr wrap="square" lIns="18000" tIns="18000" rIns="18000" bIns="18000" rtlCol="0">
            <a:spAutoFit/>
          </a:bodyPr>
          <a:lstStyle/>
          <a:p>
            <a:r>
              <a:rPr lang="en-GB" sz="1600" b="1" dirty="0">
                <a:solidFill>
                  <a:schemeClr val="accent4"/>
                </a:solidFill>
                <a:latin typeface="+mj-lt"/>
              </a:rPr>
              <a:t>&amp; 25% </a:t>
            </a:r>
          </a:p>
          <a:p>
            <a:r>
              <a:rPr lang="en-GB" sz="1050" dirty="0">
                <a:latin typeface="+mj-lt"/>
              </a:rPr>
              <a:t>Of non-performance arts organisations toured work</a:t>
            </a:r>
          </a:p>
        </p:txBody>
      </p:sp>
      <p:sp>
        <p:nvSpPr>
          <p:cNvPr id="45" name="TextBox 44">
            <a:extLst>
              <a:ext uri="{FF2B5EF4-FFF2-40B4-BE49-F238E27FC236}">
                <a16:creationId xmlns:a16="http://schemas.microsoft.com/office/drawing/2014/main" id="{C004BA68-21BF-4F07-9B1F-010067EF20F0}"/>
              </a:ext>
            </a:extLst>
          </p:cNvPr>
          <p:cNvSpPr txBox="1"/>
          <p:nvPr/>
        </p:nvSpPr>
        <p:spPr>
          <a:xfrm>
            <a:off x="6989360" y="4871669"/>
            <a:ext cx="1387020" cy="544183"/>
          </a:xfrm>
          <a:prstGeom prst="rect">
            <a:avLst/>
          </a:prstGeom>
          <a:noFill/>
        </p:spPr>
        <p:txBody>
          <a:bodyPr wrap="square" lIns="18000" tIns="18000" rIns="18000" bIns="18000" rtlCol="0">
            <a:spAutoFit/>
          </a:bodyPr>
          <a:lstStyle/>
          <a:p>
            <a:r>
              <a:rPr lang="en-GB" sz="1100" b="1" dirty="0">
                <a:latin typeface="+mj-lt"/>
              </a:rPr>
              <a:t>Said live-to-digital has caused their touring to decrease</a:t>
            </a:r>
          </a:p>
        </p:txBody>
      </p:sp>
      <p:sp>
        <p:nvSpPr>
          <p:cNvPr id="46" name="TextBox 45">
            <a:extLst>
              <a:ext uri="{FF2B5EF4-FFF2-40B4-BE49-F238E27FC236}">
                <a16:creationId xmlns:a16="http://schemas.microsoft.com/office/drawing/2014/main" id="{00064C02-B5DE-4C65-8ACD-2D66B90730AD}"/>
              </a:ext>
            </a:extLst>
          </p:cNvPr>
          <p:cNvSpPr txBox="1"/>
          <p:nvPr/>
        </p:nvSpPr>
        <p:spPr>
          <a:xfrm>
            <a:off x="6888982" y="4505905"/>
            <a:ext cx="826722" cy="405683"/>
          </a:xfrm>
          <a:prstGeom prst="rect">
            <a:avLst/>
          </a:prstGeom>
          <a:noFill/>
        </p:spPr>
        <p:txBody>
          <a:bodyPr wrap="square" lIns="18000" tIns="18000" rIns="18000" bIns="18000" rtlCol="0">
            <a:spAutoFit/>
          </a:bodyPr>
          <a:lstStyle/>
          <a:p>
            <a:pPr algn="ctr"/>
            <a:r>
              <a:rPr lang="en-GB" sz="2400" b="1" dirty="0">
                <a:solidFill>
                  <a:schemeClr val="accent5"/>
                </a:solidFill>
                <a:latin typeface="+mj-lt"/>
              </a:rPr>
              <a:t>0%</a:t>
            </a:r>
          </a:p>
        </p:txBody>
      </p:sp>
    </p:spTree>
    <p:extLst>
      <p:ext uri="{BB962C8B-B14F-4D97-AF65-F5344CB8AC3E}">
        <p14:creationId xmlns:p14="http://schemas.microsoft.com/office/powerpoint/2010/main" val="28960008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4A10CAB3-634F-414F-9ACB-5A9076992D6A}"/>
              </a:ext>
            </a:extLst>
          </p:cNvPr>
          <p:cNvGraphicFramePr/>
          <p:nvPr>
            <p:extLst/>
          </p:nvPr>
        </p:nvGraphicFramePr>
        <p:xfrm>
          <a:off x="190500" y="2495550"/>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B231FE4-1706-4F09-99A2-C52E53D6FED0}"/>
              </a:ext>
            </a:extLst>
          </p:cNvPr>
          <p:cNvSpPr>
            <a:spLocks noGrp="1"/>
          </p:cNvSpPr>
          <p:nvPr>
            <p:ph type="title"/>
          </p:nvPr>
        </p:nvSpPr>
        <p:spPr/>
        <p:txBody>
          <a:bodyPr/>
          <a:lstStyle/>
          <a:p>
            <a:r>
              <a:rPr lang="en-GB"/>
              <a:t>Over half of organisations who produce live-to-digital say it has some influence on programming decisions</a:t>
            </a:r>
            <a:endParaRPr lang="en-GB" dirty="0"/>
          </a:p>
        </p:txBody>
      </p:sp>
      <p:sp>
        <p:nvSpPr>
          <p:cNvPr id="5" name="Text Placeholder 4">
            <a:extLst>
              <a:ext uri="{FF2B5EF4-FFF2-40B4-BE49-F238E27FC236}">
                <a16:creationId xmlns:a16="http://schemas.microsoft.com/office/drawing/2014/main" id="{CC0D6C02-2257-4062-B8A8-D5B64A74F126}"/>
              </a:ext>
            </a:extLst>
          </p:cNvPr>
          <p:cNvSpPr>
            <a:spLocks noGrp="1"/>
          </p:cNvSpPr>
          <p:nvPr>
            <p:ph type="body" sz="quarter" idx="13"/>
          </p:nvPr>
        </p:nvSpPr>
        <p:spPr>
          <a:xfrm>
            <a:off x="359999" y="6231084"/>
            <a:ext cx="8425226" cy="368300"/>
          </a:xfrm>
        </p:spPr>
        <p:txBody>
          <a:bodyPr/>
          <a:lstStyle/>
          <a:p>
            <a:r>
              <a:rPr lang="en-GB" dirty="0"/>
              <a:t>Source: B2B Survey conducted by MTM. Q24. To what extent has live-to-digital influenced your programming decisions in 2016 and 2017? Base: Organisations who produced L2D in 2016/2017 (n=138) Q25: You indicated that live-to-digital has influenced your organisation’s programming decisions to some extent – please tell us more about how in the box below. Base: Organisations who said live-to-digital influenced programming decisions (n=76)</a:t>
            </a:r>
          </a:p>
        </p:txBody>
      </p:sp>
      <p:sp>
        <p:nvSpPr>
          <p:cNvPr id="6" name="Text Placeholder 5">
            <a:extLst>
              <a:ext uri="{FF2B5EF4-FFF2-40B4-BE49-F238E27FC236}">
                <a16:creationId xmlns:a16="http://schemas.microsoft.com/office/drawing/2014/main" id="{E70A9FA4-10B7-41F3-8E14-A5BFEBF48BEC}"/>
              </a:ext>
            </a:extLst>
          </p:cNvPr>
          <p:cNvSpPr>
            <a:spLocks noGrp="1"/>
          </p:cNvSpPr>
          <p:nvPr>
            <p:ph type="body" sz="quarter" idx="14"/>
          </p:nvPr>
        </p:nvSpPr>
        <p:spPr/>
        <p:txBody>
          <a:bodyPr/>
          <a:lstStyle/>
          <a:p>
            <a:r>
              <a:rPr lang="en-GB"/>
              <a:t>But most say the influence is minimal or non-existent</a:t>
            </a:r>
            <a:endParaRPr lang="en-GB" dirty="0"/>
          </a:p>
        </p:txBody>
      </p:sp>
      <p:sp>
        <p:nvSpPr>
          <p:cNvPr id="18" name="TextBox 17">
            <a:extLst>
              <a:ext uri="{FF2B5EF4-FFF2-40B4-BE49-F238E27FC236}">
                <a16:creationId xmlns:a16="http://schemas.microsoft.com/office/drawing/2014/main" id="{FE537F6D-1983-42A4-B8D8-092B9A9B40AC}"/>
              </a:ext>
            </a:extLst>
          </p:cNvPr>
          <p:cNvSpPr txBox="1"/>
          <p:nvPr/>
        </p:nvSpPr>
        <p:spPr>
          <a:xfrm>
            <a:off x="555789" y="4738049"/>
            <a:ext cx="1793778" cy="651905"/>
          </a:xfrm>
          <a:prstGeom prst="rect">
            <a:avLst/>
          </a:prstGeom>
          <a:noFill/>
        </p:spPr>
        <p:txBody>
          <a:bodyPr wrap="square" lIns="18000" tIns="18000" rIns="18000" bIns="18000" rtlCol="0">
            <a:spAutoFit/>
          </a:bodyPr>
          <a:lstStyle/>
          <a:p>
            <a:pPr algn="ctr"/>
            <a:r>
              <a:rPr lang="en-GB" sz="1000" b="1" dirty="0">
                <a:solidFill>
                  <a:schemeClr val="accent1">
                    <a:lumMod val="50000"/>
                  </a:schemeClr>
                </a:solidFill>
                <a:latin typeface="+mj-lt"/>
              </a:rPr>
              <a:t>It’s one of our key considerations when making programming decisions</a:t>
            </a:r>
          </a:p>
        </p:txBody>
      </p:sp>
      <p:sp>
        <p:nvSpPr>
          <p:cNvPr id="20" name="TextBox 19">
            <a:extLst>
              <a:ext uri="{FF2B5EF4-FFF2-40B4-BE49-F238E27FC236}">
                <a16:creationId xmlns:a16="http://schemas.microsoft.com/office/drawing/2014/main" id="{8336AF9B-7A5F-4F5D-8E87-E671D5FA99E4}"/>
              </a:ext>
            </a:extLst>
          </p:cNvPr>
          <p:cNvSpPr txBox="1"/>
          <p:nvPr/>
        </p:nvSpPr>
        <p:spPr>
          <a:xfrm rot="16842119">
            <a:off x="247133" y="4059130"/>
            <a:ext cx="1764380" cy="498016"/>
          </a:xfrm>
          <a:prstGeom prst="rect">
            <a:avLst/>
          </a:prstGeom>
          <a:noFill/>
        </p:spPr>
        <p:txBody>
          <a:bodyPr wrap="square" lIns="18000" tIns="18000" rIns="18000" bIns="18000" rtlCol="0">
            <a:prstTxWarp prst="textArchUp">
              <a:avLst/>
            </a:prstTxWarp>
            <a:spAutoFit/>
          </a:bodyPr>
          <a:lstStyle/>
          <a:p>
            <a:pPr algn="ctr"/>
            <a:r>
              <a:rPr lang="en-GB" sz="1000" b="1" dirty="0">
                <a:solidFill>
                  <a:schemeClr val="accent1"/>
                </a:solidFill>
                <a:latin typeface="+mj-lt"/>
              </a:rPr>
              <a:t>It often has </a:t>
            </a:r>
          </a:p>
          <a:p>
            <a:pPr algn="ctr"/>
            <a:r>
              <a:rPr lang="en-GB" sz="1000" b="1" dirty="0">
                <a:solidFill>
                  <a:schemeClr val="accent1"/>
                </a:solidFill>
                <a:latin typeface="+mj-lt"/>
              </a:rPr>
              <a:t>influence on our </a:t>
            </a:r>
          </a:p>
          <a:p>
            <a:pPr algn="ctr"/>
            <a:r>
              <a:rPr lang="en-GB" sz="1000" b="1" dirty="0">
                <a:solidFill>
                  <a:schemeClr val="accent1"/>
                </a:solidFill>
                <a:latin typeface="+mj-lt"/>
              </a:rPr>
              <a:t>programming</a:t>
            </a:r>
          </a:p>
        </p:txBody>
      </p:sp>
      <p:sp>
        <p:nvSpPr>
          <p:cNvPr id="21" name="TextBox 20">
            <a:extLst>
              <a:ext uri="{FF2B5EF4-FFF2-40B4-BE49-F238E27FC236}">
                <a16:creationId xmlns:a16="http://schemas.microsoft.com/office/drawing/2014/main" id="{31553728-05AF-4A3B-B4D3-3EA519A81276}"/>
              </a:ext>
            </a:extLst>
          </p:cNvPr>
          <p:cNvSpPr txBox="1"/>
          <p:nvPr/>
        </p:nvSpPr>
        <p:spPr>
          <a:xfrm rot="2880180">
            <a:off x="2419404" y="3107846"/>
            <a:ext cx="2501290" cy="1477977"/>
          </a:xfrm>
          <a:prstGeom prst="rect">
            <a:avLst/>
          </a:prstGeom>
          <a:noFill/>
        </p:spPr>
        <p:txBody>
          <a:bodyPr wrap="square" lIns="18000" tIns="18000" rIns="18000" bIns="18000" rtlCol="0">
            <a:prstTxWarp prst="textArchUp">
              <a:avLst>
                <a:gd name="adj" fmla="val 11989107"/>
              </a:avLst>
            </a:prstTxWarp>
            <a:spAutoFit/>
          </a:bodyPr>
          <a:lstStyle/>
          <a:p>
            <a:pPr algn="ctr"/>
            <a:r>
              <a:rPr lang="en-GB" sz="1000" b="1" dirty="0">
                <a:solidFill>
                  <a:schemeClr val="accent5"/>
                </a:solidFill>
                <a:latin typeface="+mj-lt"/>
              </a:rPr>
              <a:t>It has no influence on </a:t>
            </a:r>
          </a:p>
          <a:p>
            <a:pPr algn="ctr"/>
            <a:r>
              <a:rPr lang="en-GB" sz="1000" b="1" dirty="0">
                <a:solidFill>
                  <a:schemeClr val="accent5"/>
                </a:solidFill>
                <a:latin typeface="+mj-lt"/>
              </a:rPr>
              <a:t>programming decisions</a:t>
            </a:r>
          </a:p>
          <a:p>
            <a:pPr algn="ctr"/>
            <a:endParaRPr lang="en-GB" sz="1000" b="1" dirty="0">
              <a:solidFill>
                <a:schemeClr val="accent5"/>
              </a:solidFill>
              <a:latin typeface="+mj-lt"/>
            </a:endParaRPr>
          </a:p>
        </p:txBody>
      </p:sp>
      <p:sp>
        <p:nvSpPr>
          <p:cNvPr id="22" name="TextBox 21">
            <a:extLst>
              <a:ext uri="{FF2B5EF4-FFF2-40B4-BE49-F238E27FC236}">
                <a16:creationId xmlns:a16="http://schemas.microsoft.com/office/drawing/2014/main" id="{986BB5E9-7536-401B-8B51-B46CC03D88D1}"/>
              </a:ext>
            </a:extLst>
          </p:cNvPr>
          <p:cNvSpPr txBox="1"/>
          <p:nvPr/>
        </p:nvSpPr>
        <p:spPr>
          <a:xfrm rot="19962859">
            <a:off x="833121" y="2701727"/>
            <a:ext cx="3125837" cy="2176123"/>
          </a:xfrm>
          <a:prstGeom prst="rect">
            <a:avLst/>
          </a:prstGeom>
          <a:noFill/>
        </p:spPr>
        <p:txBody>
          <a:bodyPr wrap="square" lIns="18000" tIns="18000" rIns="18000" bIns="18000" rtlCol="0">
            <a:prstTxWarp prst="textArchUp">
              <a:avLst>
                <a:gd name="adj" fmla="val 10361544"/>
              </a:avLst>
            </a:prstTxWarp>
            <a:spAutoFit/>
          </a:bodyPr>
          <a:lstStyle/>
          <a:p>
            <a:pPr algn="ctr"/>
            <a:r>
              <a:rPr lang="en-GB" sz="1000" b="1" dirty="0">
                <a:solidFill>
                  <a:schemeClr val="accent1">
                    <a:lumMod val="60000"/>
                    <a:lumOff val="40000"/>
                  </a:schemeClr>
                </a:solidFill>
                <a:latin typeface="+mn-lt"/>
              </a:rPr>
              <a:t>It’s something we consider, but has only </a:t>
            </a:r>
          </a:p>
          <a:p>
            <a:pPr algn="ctr"/>
            <a:r>
              <a:rPr lang="en-GB" sz="1000" b="1" dirty="0">
                <a:solidFill>
                  <a:schemeClr val="accent1">
                    <a:lumMod val="60000"/>
                    <a:lumOff val="40000"/>
                  </a:schemeClr>
                </a:solidFill>
                <a:latin typeface="+mn-lt"/>
              </a:rPr>
              <a:t>minimal influence on programming</a:t>
            </a:r>
          </a:p>
        </p:txBody>
      </p:sp>
      <p:sp>
        <p:nvSpPr>
          <p:cNvPr id="19" name="TextBox 18">
            <a:extLst>
              <a:ext uri="{FF2B5EF4-FFF2-40B4-BE49-F238E27FC236}">
                <a16:creationId xmlns:a16="http://schemas.microsoft.com/office/drawing/2014/main" id="{CEE28C31-C2DC-4790-95DD-006D56EF4E70}"/>
              </a:ext>
            </a:extLst>
          </p:cNvPr>
          <p:cNvSpPr txBox="1"/>
          <p:nvPr/>
        </p:nvSpPr>
        <p:spPr>
          <a:xfrm>
            <a:off x="3969346" y="4717487"/>
            <a:ext cx="902828" cy="190240"/>
          </a:xfrm>
          <a:prstGeom prst="rect">
            <a:avLst/>
          </a:prstGeom>
          <a:noFill/>
        </p:spPr>
        <p:txBody>
          <a:bodyPr wrap="square" lIns="18000" tIns="18000" rIns="18000" bIns="18000" rtlCol="0">
            <a:spAutoFit/>
          </a:bodyPr>
          <a:lstStyle/>
          <a:p>
            <a:r>
              <a:rPr lang="en-GB" sz="1000" b="1" dirty="0">
                <a:solidFill>
                  <a:schemeClr val="accent6"/>
                </a:solidFill>
                <a:latin typeface="+mj-lt"/>
              </a:rPr>
              <a:t>Don’t know</a:t>
            </a:r>
          </a:p>
        </p:txBody>
      </p:sp>
      <p:sp>
        <p:nvSpPr>
          <p:cNvPr id="27" name="Rectangle: Rounded Corners 26">
            <a:extLst>
              <a:ext uri="{FF2B5EF4-FFF2-40B4-BE49-F238E27FC236}">
                <a16:creationId xmlns:a16="http://schemas.microsoft.com/office/drawing/2014/main" id="{647808C0-544C-48F2-9EF8-ED80C3FF45C9}"/>
              </a:ext>
            </a:extLst>
          </p:cNvPr>
          <p:cNvSpPr/>
          <p:nvPr/>
        </p:nvSpPr>
        <p:spPr>
          <a:xfrm>
            <a:off x="5217595" y="1520824"/>
            <a:ext cx="3630263" cy="4639270"/>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endParaRPr lang="en-GB" sz="1100" dirty="0">
              <a:solidFill>
                <a:schemeClr val="tx1"/>
              </a:solidFill>
            </a:endParaRPr>
          </a:p>
        </p:txBody>
      </p:sp>
      <p:sp>
        <p:nvSpPr>
          <p:cNvPr id="28" name="Rectangle 27">
            <a:extLst>
              <a:ext uri="{FF2B5EF4-FFF2-40B4-BE49-F238E27FC236}">
                <a16:creationId xmlns:a16="http://schemas.microsoft.com/office/drawing/2014/main" id="{D707DCF7-E1B5-422E-9B83-BF36782F0395}"/>
              </a:ext>
            </a:extLst>
          </p:cNvPr>
          <p:cNvSpPr/>
          <p:nvPr/>
        </p:nvSpPr>
        <p:spPr>
          <a:xfrm>
            <a:off x="5863024" y="4519650"/>
            <a:ext cx="2879982" cy="923330"/>
          </a:xfrm>
          <a:prstGeom prst="rect">
            <a:avLst/>
          </a:prstGeom>
        </p:spPr>
        <p:txBody>
          <a:bodyPr wrap="square">
            <a:spAutoFit/>
          </a:bodyPr>
          <a:lstStyle/>
          <a:p>
            <a:r>
              <a:rPr lang="en-GB" sz="1100" dirty="0">
                <a:solidFill>
                  <a:srgbClr val="000000"/>
                </a:solidFill>
                <a:latin typeface="+mn-lt"/>
              </a:rPr>
              <a:t>We always </a:t>
            </a:r>
            <a:r>
              <a:rPr lang="en-GB" sz="1100" b="1" dirty="0">
                <a:solidFill>
                  <a:srgbClr val="3894C1"/>
                </a:solidFill>
                <a:latin typeface="+mn-lt"/>
              </a:rPr>
              <a:t>look for a future programme that could be streamed or recorded </a:t>
            </a:r>
            <a:r>
              <a:rPr lang="en-GB" sz="1100" dirty="0">
                <a:solidFill>
                  <a:srgbClr val="000000"/>
                </a:solidFill>
                <a:latin typeface="+mn-lt"/>
              </a:rPr>
              <a:t>and if a speaker etc suited this we may be </a:t>
            </a:r>
            <a:r>
              <a:rPr lang="en-GB" sz="1100" b="1" dirty="0">
                <a:solidFill>
                  <a:srgbClr val="3894C1"/>
                </a:solidFill>
                <a:latin typeface="+mn-lt"/>
              </a:rPr>
              <a:t>more inclined to book </a:t>
            </a:r>
            <a:r>
              <a:rPr lang="en-GB" sz="1100" dirty="0">
                <a:solidFill>
                  <a:srgbClr val="000000"/>
                </a:solidFill>
                <a:latin typeface="+mn-lt"/>
              </a:rPr>
              <a:t>them.  </a:t>
            </a:r>
          </a:p>
          <a:p>
            <a:pPr algn="r"/>
            <a:r>
              <a:rPr lang="en-GB" sz="1000" dirty="0">
                <a:latin typeface="+mn-lt"/>
              </a:rPr>
              <a:t>- Visual Arts Organisation</a:t>
            </a:r>
          </a:p>
        </p:txBody>
      </p:sp>
      <p:pic>
        <p:nvPicPr>
          <p:cNvPr id="29" name="Content Placeholder 7">
            <a:extLst>
              <a:ext uri="{FF2B5EF4-FFF2-40B4-BE49-F238E27FC236}">
                <a16:creationId xmlns:a16="http://schemas.microsoft.com/office/drawing/2014/main" id="{BF593312-2DE0-42B7-8C92-EC3ABF9F1E43}"/>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5310142" y="4595850"/>
            <a:ext cx="455905" cy="376489"/>
          </a:xfrm>
          <a:prstGeom prst="rect">
            <a:avLst/>
          </a:prstGeom>
          <a:noFill/>
          <a:ln w="9525">
            <a:noFill/>
            <a:miter lim="800000"/>
            <a:headEnd/>
            <a:tailEnd/>
          </a:ln>
        </p:spPr>
      </p:pic>
      <p:sp>
        <p:nvSpPr>
          <p:cNvPr id="30" name="Rectangle 29">
            <a:extLst>
              <a:ext uri="{FF2B5EF4-FFF2-40B4-BE49-F238E27FC236}">
                <a16:creationId xmlns:a16="http://schemas.microsoft.com/office/drawing/2014/main" id="{0A45AB92-FDC8-4A2F-B3CD-834A3EFA534B}"/>
              </a:ext>
            </a:extLst>
          </p:cNvPr>
          <p:cNvSpPr/>
          <p:nvPr/>
        </p:nvSpPr>
        <p:spPr>
          <a:xfrm>
            <a:off x="5829300" y="1935170"/>
            <a:ext cx="2879982" cy="923330"/>
          </a:xfrm>
          <a:prstGeom prst="rect">
            <a:avLst/>
          </a:prstGeom>
        </p:spPr>
        <p:txBody>
          <a:bodyPr wrap="square">
            <a:spAutoFit/>
          </a:bodyPr>
          <a:lstStyle/>
          <a:p>
            <a:r>
              <a:rPr lang="en-GB" sz="1100" dirty="0">
                <a:solidFill>
                  <a:srgbClr val="000000"/>
                </a:solidFill>
                <a:latin typeface="+mn-lt"/>
              </a:rPr>
              <a:t>It encourages more popular and innovative repertoire which will </a:t>
            </a:r>
            <a:r>
              <a:rPr lang="en-GB" sz="1100" b="1" dirty="0">
                <a:solidFill>
                  <a:srgbClr val="3894C1"/>
                </a:solidFill>
                <a:latin typeface="+mn-lt"/>
              </a:rPr>
              <a:t>play well to live-to-digital audiences</a:t>
            </a:r>
            <a:r>
              <a:rPr lang="en-GB" sz="1100" dirty="0">
                <a:solidFill>
                  <a:srgbClr val="000000"/>
                </a:solidFill>
                <a:latin typeface="+mn-lt"/>
              </a:rPr>
              <a:t>. Affects scheduling also </a:t>
            </a:r>
          </a:p>
          <a:p>
            <a:pPr algn="r"/>
            <a:r>
              <a:rPr lang="en-GB" sz="1000" dirty="0">
                <a:latin typeface="+mn-lt"/>
              </a:rPr>
              <a:t>- Combined Arts Organisation</a:t>
            </a:r>
          </a:p>
        </p:txBody>
      </p:sp>
      <p:pic>
        <p:nvPicPr>
          <p:cNvPr id="31" name="Content Placeholder 7">
            <a:extLst>
              <a:ext uri="{FF2B5EF4-FFF2-40B4-BE49-F238E27FC236}">
                <a16:creationId xmlns:a16="http://schemas.microsoft.com/office/drawing/2014/main" id="{6751705C-AACC-4A8E-86F4-74AA4904A6E0}"/>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5310142" y="2992630"/>
            <a:ext cx="455905" cy="376489"/>
          </a:xfrm>
          <a:prstGeom prst="rect">
            <a:avLst/>
          </a:prstGeom>
          <a:noFill/>
          <a:ln w="9525">
            <a:noFill/>
            <a:miter lim="800000"/>
            <a:headEnd/>
            <a:tailEnd/>
          </a:ln>
        </p:spPr>
      </p:pic>
      <p:sp>
        <p:nvSpPr>
          <p:cNvPr id="32" name="Rectangle 31">
            <a:extLst>
              <a:ext uri="{FF2B5EF4-FFF2-40B4-BE49-F238E27FC236}">
                <a16:creationId xmlns:a16="http://schemas.microsoft.com/office/drawing/2014/main" id="{BDE8C6EA-148D-4DE8-9B12-4D5963212943}"/>
              </a:ext>
            </a:extLst>
          </p:cNvPr>
          <p:cNvSpPr/>
          <p:nvPr/>
        </p:nvSpPr>
        <p:spPr>
          <a:xfrm>
            <a:off x="5828586" y="2908812"/>
            <a:ext cx="2956637" cy="754053"/>
          </a:xfrm>
          <a:prstGeom prst="rect">
            <a:avLst/>
          </a:prstGeom>
        </p:spPr>
        <p:txBody>
          <a:bodyPr wrap="square">
            <a:spAutoFit/>
          </a:bodyPr>
          <a:lstStyle/>
          <a:p>
            <a:r>
              <a:rPr lang="en-GB" sz="1100" dirty="0">
                <a:solidFill>
                  <a:srgbClr val="000000"/>
                </a:solidFill>
                <a:latin typeface="+mn-lt"/>
              </a:rPr>
              <a:t>Some projects will </a:t>
            </a:r>
            <a:r>
              <a:rPr lang="en-GB" sz="1100" b="1" dirty="0">
                <a:solidFill>
                  <a:srgbClr val="3894C1"/>
                </a:solidFill>
                <a:latin typeface="+mn-lt"/>
              </a:rPr>
              <a:t>be shaped around the opportunity to create digital content </a:t>
            </a:r>
            <a:r>
              <a:rPr lang="en-GB" sz="1100" dirty="0">
                <a:solidFill>
                  <a:srgbClr val="000000"/>
                </a:solidFill>
                <a:latin typeface="+mn-lt"/>
              </a:rPr>
              <a:t>which can be distributed more widely. </a:t>
            </a:r>
          </a:p>
          <a:p>
            <a:pPr algn="r"/>
            <a:r>
              <a:rPr lang="en-GB" sz="1000" dirty="0">
                <a:latin typeface="+mn-lt"/>
              </a:rPr>
              <a:t>- Museum</a:t>
            </a:r>
          </a:p>
        </p:txBody>
      </p:sp>
      <p:pic>
        <p:nvPicPr>
          <p:cNvPr id="33" name="Content Placeholder 7">
            <a:extLst>
              <a:ext uri="{FF2B5EF4-FFF2-40B4-BE49-F238E27FC236}">
                <a16:creationId xmlns:a16="http://schemas.microsoft.com/office/drawing/2014/main" id="{BFBD5012-FC3E-4855-A837-E08910F97567}"/>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5310142" y="2047116"/>
            <a:ext cx="455905" cy="376489"/>
          </a:xfrm>
          <a:prstGeom prst="rect">
            <a:avLst/>
          </a:prstGeom>
          <a:noFill/>
          <a:ln w="9525">
            <a:noFill/>
            <a:miter lim="800000"/>
            <a:headEnd/>
            <a:tailEnd/>
          </a:ln>
        </p:spPr>
      </p:pic>
      <p:sp>
        <p:nvSpPr>
          <p:cNvPr id="34" name="Rectangle 33">
            <a:extLst>
              <a:ext uri="{FF2B5EF4-FFF2-40B4-BE49-F238E27FC236}">
                <a16:creationId xmlns:a16="http://schemas.microsoft.com/office/drawing/2014/main" id="{C93AC4C5-822A-41BA-90F5-A5546845E084}"/>
              </a:ext>
            </a:extLst>
          </p:cNvPr>
          <p:cNvSpPr/>
          <p:nvPr/>
        </p:nvSpPr>
        <p:spPr>
          <a:xfrm>
            <a:off x="5828586" y="3706082"/>
            <a:ext cx="2879982" cy="754053"/>
          </a:xfrm>
          <a:prstGeom prst="rect">
            <a:avLst/>
          </a:prstGeom>
        </p:spPr>
        <p:txBody>
          <a:bodyPr wrap="square">
            <a:spAutoFit/>
          </a:bodyPr>
          <a:lstStyle/>
          <a:p>
            <a:r>
              <a:rPr lang="en-GB" sz="1100" dirty="0">
                <a:solidFill>
                  <a:srgbClr val="000000"/>
                </a:solidFill>
                <a:latin typeface="+mn-lt"/>
              </a:rPr>
              <a:t>Only in a minor way, we consider what </a:t>
            </a:r>
            <a:r>
              <a:rPr lang="en-GB" sz="1100" b="1" dirty="0">
                <a:solidFill>
                  <a:srgbClr val="3894C1"/>
                </a:solidFill>
                <a:latin typeface="+mn-lt"/>
              </a:rPr>
              <a:t>global/national appeal </a:t>
            </a:r>
            <a:r>
              <a:rPr lang="en-GB" sz="1100" dirty="0">
                <a:solidFill>
                  <a:srgbClr val="000000"/>
                </a:solidFill>
                <a:latin typeface="+mn-lt"/>
              </a:rPr>
              <a:t>an artist may have </a:t>
            </a:r>
            <a:r>
              <a:rPr lang="en-GB" sz="1100" b="1" dirty="0">
                <a:solidFill>
                  <a:srgbClr val="3894C1"/>
                </a:solidFill>
                <a:latin typeface="+mn-lt"/>
              </a:rPr>
              <a:t>when considering live streaming</a:t>
            </a:r>
            <a:endParaRPr lang="en-GB" sz="1100" dirty="0">
              <a:solidFill>
                <a:srgbClr val="000000"/>
              </a:solidFill>
              <a:latin typeface="+mn-lt"/>
            </a:endParaRPr>
          </a:p>
          <a:p>
            <a:pPr algn="r"/>
            <a:r>
              <a:rPr lang="en-GB" sz="1000" dirty="0">
                <a:latin typeface="+mn-lt"/>
              </a:rPr>
              <a:t>- Music Organisation</a:t>
            </a:r>
          </a:p>
        </p:txBody>
      </p:sp>
      <p:pic>
        <p:nvPicPr>
          <p:cNvPr id="35" name="Content Placeholder 7">
            <a:extLst>
              <a:ext uri="{FF2B5EF4-FFF2-40B4-BE49-F238E27FC236}">
                <a16:creationId xmlns:a16="http://schemas.microsoft.com/office/drawing/2014/main" id="{34E99870-8023-43BD-B326-7A74BE1DC10B}"/>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5310142" y="3793623"/>
            <a:ext cx="455905" cy="376489"/>
          </a:xfrm>
          <a:prstGeom prst="rect">
            <a:avLst/>
          </a:prstGeom>
          <a:noFill/>
          <a:ln w="9525">
            <a:noFill/>
            <a:miter lim="800000"/>
            <a:headEnd/>
            <a:tailEnd/>
          </a:ln>
        </p:spPr>
      </p:pic>
      <p:sp>
        <p:nvSpPr>
          <p:cNvPr id="36" name="Rectangle 35">
            <a:extLst>
              <a:ext uri="{FF2B5EF4-FFF2-40B4-BE49-F238E27FC236}">
                <a16:creationId xmlns:a16="http://schemas.microsoft.com/office/drawing/2014/main" id="{C371CF84-5DF0-4415-9685-9FFDBDB7097D}"/>
              </a:ext>
            </a:extLst>
          </p:cNvPr>
          <p:cNvSpPr/>
          <p:nvPr/>
        </p:nvSpPr>
        <p:spPr>
          <a:xfrm>
            <a:off x="5873734" y="5509007"/>
            <a:ext cx="2879982" cy="584775"/>
          </a:xfrm>
          <a:prstGeom prst="rect">
            <a:avLst/>
          </a:prstGeom>
        </p:spPr>
        <p:txBody>
          <a:bodyPr wrap="square">
            <a:spAutoFit/>
          </a:bodyPr>
          <a:lstStyle/>
          <a:p>
            <a:r>
              <a:rPr lang="en-GB" sz="1100" dirty="0">
                <a:solidFill>
                  <a:srgbClr val="000000"/>
                </a:solidFill>
                <a:latin typeface="+mn-lt"/>
              </a:rPr>
              <a:t>We prefer </a:t>
            </a:r>
            <a:r>
              <a:rPr lang="en-GB" sz="1100" b="1" dirty="0">
                <a:solidFill>
                  <a:srgbClr val="3894C1"/>
                </a:solidFill>
                <a:latin typeface="+mn-lt"/>
              </a:rPr>
              <a:t>venues that work well</a:t>
            </a:r>
            <a:r>
              <a:rPr lang="en-GB" sz="1100" dirty="0">
                <a:solidFill>
                  <a:srgbClr val="000000"/>
                </a:solidFill>
                <a:latin typeface="+mn-lt"/>
              </a:rPr>
              <a:t> for filming/recording.  </a:t>
            </a:r>
          </a:p>
          <a:p>
            <a:pPr algn="r"/>
            <a:r>
              <a:rPr lang="en-GB" sz="1000" dirty="0">
                <a:latin typeface="+mn-lt"/>
              </a:rPr>
              <a:t>- Music Organisation</a:t>
            </a:r>
          </a:p>
        </p:txBody>
      </p:sp>
      <p:pic>
        <p:nvPicPr>
          <p:cNvPr id="37" name="Content Placeholder 7">
            <a:extLst>
              <a:ext uri="{FF2B5EF4-FFF2-40B4-BE49-F238E27FC236}">
                <a16:creationId xmlns:a16="http://schemas.microsoft.com/office/drawing/2014/main" id="{B0BA28EC-A826-49D9-8EC3-F61F0C57F46E}"/>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5310142" y="5544746"/>
            <a:ext cx="455905" cy="376489"/>
          </a:xfrm>
          <a:prstGeom prst="rect">
            <a:avLst/>
          </a:prstGeom>
          <a:noFill/>
          <a:ln w="9525">
            <a:noFill/>
            <a:miter lim="800000"/>
            <a:headEnd/>
            <a:tailEnd/>
          </a:ln>
        </p:spPr>
      </p:pic>
      <p:sp>
        <p:nvSpPr>
          <p:cNvPr id="25" name="Text Placeholder 5">
            <a:extLst>
              <a:ext uri="{FF2B5EF4-FFF2-40B4-BE49-F238E27FC236}">
                <a16:creationId xmlns:a16="http://schemas.microsoft.com/office/drawing/2014/main" id="{273C44D6-7B83-4B9A-8382-F6B32F9D62AC}"/>
              </a:ext>
            </a:extLst>
          </p:cNvPr>
          <p:cNvSpPr txBox="1">
            <a:spLocks/>
          </p:cNvSpPr>
          <p:nvPr/>
        </p:nvSpPr>
        <p:spPr>
          <a:xfrm>
            <a:off x="5310142" y="1520824"/>
            <a:ext cx="3473861" cy="502557"/>
          </a:xfrm>
          <a:prstGeom prst="rect">
            <a:avLst/>
          </a:prstGeom>
        </p:spPr>
        <p:txBody>
          <a:bodyPr anchor="ctr"/>
          <a:lstStyle>
            <a:lvl1pPr marL="0" indent="0" algn="l" rtl="0" eaLnBrk="1" fontAlgn="base" hangingPunct="1">
              <a:spcBef>
                <a:spcPts val="800"/>
              </a:spcBef>
              <a:spcAft>
                <a:spcPts val="800"/>
              </a:spcAft>
              <a:buFont typeface="Arial" charset="0"/>
              <a:buNone/>
              <a:defRPr lang="en-US" sz="1400" b="1" kern="120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dirty="0">
                <a:solidFill>
                  <a:srgbClr val="3894C1"/>
                </a:solidFill>
              </a:rPr>
              <a:t>Types of influence</a:t>
            </a:r>
          </a:p>
        </p:txBody>
      </p:sp>
      <p:sp>
        <p:nvSpPr>
          <p:cNvPr id="26" name="Text Placeholder 2">
            <a:extLst>
              <a:ext uri="{FF2B5EF4-FFF2-40B4-BE49-F238E27FC236}">
                <a16:creationId xmlns:a16="http://schemas.microsoft.com/office/drawing/2014/main" id="{69E3C5A7-4C0B-444D-99D4-249CBB36864B}"/>
              </a:ext>
            </a:extLst>
          </p:cNvPr>
          <p:cNvSpPr>
            <a:spLocks noGrp="1"/>
          </p:cNvSpPr>
          <p:nvPr>
            <p:ph type="body" sz="quarter" idx="12"/>
          </p:nvPr>
        </p:nvSpPr>
        <p:spPr>
          <a:xfrm>
            <a:off x="359998" y="0"/>
            <a:ext cx="3873633" cy="289424"/>
          </a:xfrm>
        </p:spPr>
        <p:txBody>
          <a:bodyPr/>
          <a:lstStyle/>
          <a:p>
            <a:r>
              <a:rPr lang="en-GB" dirty="0"/>
              <a:t>Has live-to-digital impacted touring or programming?</a:t>
            </a:r>
          </a:p>
        </p:txBody>
      </p:sp>
    </p:spTree>
    <p:extLst>
      <p:ext uri="{BB962C8B-B14F-4D97-AF65-F5344CB8AC3E}">
        <p14:creationId xmlns:p14="http://schemas.microsoft.com/office/powerpoint/2010/main" val="25392204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43">
            <a:extLst>
              <a:ext uri="{FF2B5EF4-FFF2-40B4-BE49-F238E27FC236}">
                <a16:creationId xmlns:a16="http://schemas.microsoft.com/office/drawing/2014/main" id="{1957526C-EB27-4862-9FD5-8BA8BFA0AB56}"/>
              </a:ext>
            </a:extLst>
          </p:cNvPr>
          <p:cNvSpPr/>
          <p:nvPr/>
        </p:nvSpPr>
        <p:spPr>
          <a:xfrm>
            <a:off x="356639" y="4379554"/>
            <a:ext cx="4084554"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Objectives: </a:t>
            </a:r>
          </a:p>
          <a:p>
            <a:pPr marL="171450" indent="-171450">
              <a:buFont typeface="Arial" panose="020B0604020202020204" pitchFamily="34" charset="0"/>
              <a:buChar char="•"/>
            </a:pPr>
            <a:r>
              <a:rPr lang="en-GB" sz="1100" b="1" dirty="0">
                <a:solidFill>
                  <a:schemeClr val="tx1"/>
                </a:solidFill>
              </a:rPr>
              <a:t>Audience development: </a:t>
            </a:r>
            <a:r>
              <a:rPr lang="en-GB" sz="1100" dirty="0">
                <a:solidFill>
                  <a:schemeClr val="tx1"/>
                </a:solidFill>
              </a:rPr>
              <a:t>building subscription numbers across social channels and internationally</a:t>
            </a:r>
          </a:p>
          <a:p>
            <a:pPr marL="171450" indent="-171450">
              <a:buFont typeface="Arial" panose="020B0604020202020204" pitchFamily="34" charset="0"/>
              <a:buChar char="•"/>
            </a:pPr>
            <a:r>
              <a:rPr lang="en-GB" sz="1100" b="1" dirty="0">
                <a:solidFill>
                  <a:schemeClr val="tx1"/>
                </a:solidFill>
              </a:rPr>
              <a:t>Advertising: </a:t>
            </a:r>
            <a:r>
              <a:rPr lang="en-GB" sz="1100" dirty="0">
                <a:solidFill>
                  <a:schemeClr val="tx1"/>
                </a:solidFill>
              </a:rPr>
              <a:t>raising the profile of ‘real world’ and event cinema performance</a:t>
            </a:r>
          </a:p>
          <a:p>
            <a:pPr marL="171450" indent="-171450">
              <a:buFont typeface="Arial" panose="020B0604020202020204" pitchFamily="34" charset="0"/>
              <a:buChar char="•"/>
            </a:pPr>
            <a:r>
              <a:rPr lang="en-GB" sz="1100" b="1" dirty="0">
                <a:solidFill>
                  <a:schemeClr val="tx1"/>
                </a:solidFill>
              </a:rPr>
              <a:t>Brand building: </a:t>
            </a:r>
            <a:r>
              <a:rPr lang="en-GB" sz="1100" dirty="0">
                <a:solidFill>
                  <a:schemeClr val="tx1"/>
                </a:solidFill>
              </a:rPr>
              <a:t>building the brand’s international reach</a:t>
            </a:r>
          </a:p>
          <a:p>
            <a:pPr marL="171450" indent="-171450">
              <a:buFont typeface="Arial" panose="020B0604020202020204" pitchFamily="34" charset="0"/>
              <a:buChar char="•"/>
            </a:pPr>
            <a:r>
              <a:rPr lang="en-GB" sz="1100" b="1" dirty="0">
                <a:solidFill>
                  <a:schemeClr val="tx1"/>
                </a:solidFill>
              </a:rPr>
              <a:t>Education</a:t>
            </a:r>
            <a:r>
              <a:rPr lang="en-GB" sz="1100" dirty="0">
                <a:solidFill>
                  <a:schemeClr val="tx1"/>
                </a:solidFill>
              </a:rPr>
              <a:t>: to educate people about new productions/artists, make the art form accessible and engaging and develop new audiences</a:t>
            </a: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endParaRPr lang="en-GB" sz="1400" b="1" dirty="0">
              <a:solidFill>
                <a:srgbClr val="FF0000"/>
              </a:solidFill>
              <a:latin typeface="Century Gothic" pitchFamily="34" charset="0"/>
            </a:endParaRPr>
          </a:p>
        </p:txBody>
      </p:sp>
      <p:sp>
        <p:nvSpPr>
          <p:cNvPr id="45" name="Rounded Rectangle 43">
            <a:extLst>
              <a:ext uri="{FF2B5EF4-FFF2-40B4-BE49-F238E27FC236}">
                <a16:creationId xmlns:a16="http://schemas.microsoft.com/office/drawing/2014/main" id="{DDBEA8D1-3729-401D-9126-88E24E4B19BC}"/>
              </a:ext>
            </a:extLst>
          </p:cNvPr>
          <p:cNvSpPr/>
          <p:nvPr/>
        </p:nvSpPr>
        <p:spPr>
          <a:xfrm>
            <a:off x="358776" y="3715280"/>
            <a:ext cx="4068762"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GB" sz="1400" b="1" dirty="0">
              <a:solidFill>
                <a:srgbClr val="FF0000"/>
              </a:solidFill>
              <a:latin typeface="Century Gothic" pitchFamily="34" charset="0"/>
            </a:endParaRPr>
          </a:p>
        </p:txBody>
      </p:sp>
      <p:sp>
        <p:nvSpPr>
          <p:cNvPr id="5" name="Text Placeholder 4"/>
          <p:cNvSpPr>
            <a:spLocks noGrp="1"/>
          </p:cNvSpPr>
          <p:nvPr>
            <p:ph type="body" sz="quarter" idx="12"/>
          </p:nvPr>
        </p:nvSpPr>
        <p:spPr/>
        <p:txBody>
          <a:bodyPr/>
          <a:lstStyle/>
          <a:p>
            <a:r>
              <a:rPr lang="en-GB" dirty="0"/>
              <a:t>Case Study</a:t>
            </a:r>
          </a:p>
        </p:txBody>
      </p:sp>
      <p:sp>
        <p:nvSpPr>
          <p:cNvPr id="44" name="Rounded Rectangle 43"/>
          <p:cNvSpPr/>
          <p:nvPr/>
        </p:nvSpPr>
        <p:spPr>
          <a:xfrm>
            <a:off x="356639" y="2080133"/>
            <a:ext cx="4123143" cy="2110178"/>
          </a:xfrm>
          <a:prstGeom prst="roundRect">
            <a:avLst/>
          </a:prstGeom>
          <a:solidFill>
            <a:schemeClr val="bg2"/>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Project context: </a:t>
            </a:r>
          </a:p>
          <a:p>
            <a:r>
              <a:rPr lang="en-GB" sz="1100" dirty="0">
                <a:solidFill>
                  <a:schemeClr val="tx1"/>
                </a:solidFill>
              </a:rPr>
              <a:t>The Insights programme at the ROH is a series of events which offer a behind the scenes look at the making of an opera or ballet, including rehearsals and interviews with choreographers, creatives and performers. </a:t>
            </a:r>
          </a:p>
          <a:p>
            <a:endParaRPr lang="en-GB" sz="1100" dirty="0">
              <a:solidFill>
                <a:schemeClr val="tx1"/>
              </a:solidFill>
            </a:endParaRPr>
          </a:p>
          <a:p>
            <a:r>
              <a:rPr lang="en-GB" sz="1100" dirty="0">
                <a:solidFill>
                  <a:schemeClr val="tx1"/>
                </a:solidFill>
              </a:rPr>
              <a:t>A number of these events are selected to be live streamed on YouTube or Facebook, of which Arthur Pita’s ballet </a:t>
            </a:r>
            <a:r>
              <a:rPr lang="en-GB" sz="1100" i="1" dirty="0">
                <a:solidFill>
                  <a:schemeClr val="tx1"/>
                </a:solidFill>
              </a:rPr>
              <a:t>The Wind </a:t>
            </a:r>
            <a:r>
              <a:rPr lang="en-GB" sz="1100" dirty="0">
                <a:solidFill>
                  <a:schemeClr val="tx1"/>
                </a:solidFill>
              </a:rPr>
              <a:t>was one</a:t>
            </a:r>
          </a:p>
          <a:p>
            <a:endParaRPr lang="en-GB" sz="1100" dirty="0">
              <a:solidFill>
                <a:schemeClr val="tx1"/>
              </a:solidFill>
            </a:endParaRPr>
          </a:p>
        </p:txBody>
      </p:sp>
      <p:sp>
        <p:nvSpPr>
          <p:cNvPr id="8" name="Rectangle: Rounded Corners 7">
            <a:extLst>
              <a:ext uri="{FF2B5EF4-FFF2-40B4-BE49-F238E27FC236}">
                <a16:creationId xmlns:a16="http://schemas.microsoft.com/office/drawing/2014/main" id="{5D049CF8-4F82-49FA-AF56-43EEDF6A9FFC}"/>
              </a:ext>
            </a:extLst>
          </p:cNvPr>
          <p:cNvSpPr/>
          <p:nvPr/>
        </p:nvSpPr>
        <p:spPr>
          <a:xfrm>
            <a:off x="372371" y="1411638"/>
            <a:ext cx="4091677" cy="616409"/>
          </a:xfrm>
          <a:prstGeom prst="roundRect">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dirty="0">
                <a:solidFill>
                  <a:schemeClr val="tx1"/>
                </a:solidFill>
              </a:rPr>
              <a:t>The Royal Opera House is an international scale opera house and performing arts venue based in Covent Garden. It is home to The Royal Ballet.</a:t>
            </a:r>
          </a:p>
        </p:txBody>
      </p:sp>
      <p:sp>
        <p:nvSpPr>
          <p:cNvPr id="57" name="Title 1">
            <a:extLst>
              <a:ext uri="{FF2B5EF4-FFF2-40B4-BE49-F238E27FC236}">
                <a16:creationId xmlns:a16="http://schemas.microsoft.com/office/drawing/2014/main" id="{C33A9BF8-3DA6-4E32-81F1-7700E8AD420B}"/>
              </a:ext>
            </a:extLst>
          </p:cNvPr>
          <p:cNvSpPr>
            <a:spLocks noGrp="1"/>
          </p:cNvSpPr>
          <p:nvPr>
            <p:ph type="title"/>
          </p:nvPr>
        </p:nvSpPr>
        <p:spPr>
          <a:xfrm>
            <a:off x="360000" y="514975"/>
            <a:ext cx="8425225" cy="936000"/>
          </a:xfrm>
        </p:spPr>
        <p:txBody>
          <a:bodyPr/>
          <a:lstStyle/>
          <a:p>
            <a:r>
              <a:rPr lang="en-GB" b="1" dirty="0">
                <a:solidFill>
                  <a:schemeClr val="accent1"/>
                </a:solidFill>
              </a:rPr>
              <a:t>Dance case study</a:t>
            </a:r>
            <a:r>
              <a:rPr lang="en-GB" dirty="0">
                <a:solidFill>
                  <a:schemeClr val="accent1"/>
                </a:solidFill>
              </a:rPr>
              <a:t>:</a:t>
            </a:r>
            <a:r>
              <a:rPr lang="en-GB" dirty="0"/>
              <a:t> Royal Opera House – The Royal Ballet rehearses Arthur Pita’s </a:t>
            </a:r>
            <a:r>
              <a:rPr lang="en-GB" i="1" dirty="0"/>
              <a:t>The Wind (2017)</a:t>
            </a:r>
            <a:endParaRPr lang="en-GB" dirty="0"/>
          </a:p>
        </p:txBody>
      </p:sp>
      <p:sp>
        <p:nvSpPr>
          <p:cNvPr id="12" name="Rectangle 11">
            <a:extLst>
              <a:ext uri="{FF2B5EF4-FFF2-40B4-BE49-F238E27FC236}">
                <a16:creationId xmlns:a16="http://schemas.microsoft.com/office/drawing/2014/main" id="{4192798E-0E96-474E-A0B6-9010D8A9D989}"/>
              </a:ext>
            </a:extLst>
          </p:cNvPr>
          <p:cNvSpPr/>
          <p:nvPr/>
        </p:nvSpPr>
        <p:spPr>
          <a:xfrm>
            <a:off x="4761373" y="5850137"/>
            <a:ext cx="785793" cy="261610"/>
          </a:xfrm>
          <a:prstGeom prst="rect">
            <a:avLst/>
          </a:prstGeom>
        </p:spPr>
        <p:txBody>
          <a:bodyPr wrap="none">
            <a:spAutoFit/>
          </a:bodyPr>
          <a:lstStyle/>
          <a:p>
            <a:r>
              <a:rPr lang="en-GB" sz="1100" b="1" dirty="0">
                <a:latin typeface="+mn-lt"/>
              </a:rPr>
              <a:t>Key stats</a:t>
            </a:r>
            <a:endParaRPr lang="en-GB" sz="1100" dirty="0">
              <a:latin typeface="+mn-lt"/>
            </a:endParaRPr>
          </a:p>
        </p:txBody>
      </p:sp>
      <p:cxnSp>
        <p:nvCxnSpPr>
          <p:cNvPr id="65" name="Straight Connector 64">
            <a:extLst>
              <a:ext uri="{FF2B5EF4-FFF2-40B4-BE49-F238E27FC236}">
                <a16:creationId xmlns:a16="http://schemas.microsoft.com/office/drawing/2014/main" id="{C0E1A1D6-1D70-4BAD-992F-38BE6B689942}"/>
              </a:ext>
            </a:extLst>
          </p:cNvPr>
          <p:cNvCxnSpPr>
            <a:cxnSpLocks/>
          </p:cNvCxnSpPr>
          <p:nvPr/>
        </p:nvCxnSpPr>
        <p:spPr>
          <a:xfrm>
            <a:off x="395288" y="4396452"/>
            <a:ext cx="8389937" cy="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a:extLst>
              <a:ext uri="{FF2B5EF4-FFF2-40B4-BE49-F238E27FC236}">
                <a16:creationId xmlns:a16="http://schemas.microsoft.com/office/drawing/2014/main" id="{427CA910-51E1-4ACB-8359-37978C994903}"/>
              </a:ext>
            </a:extLst>
          </p:cNvPr>
          <p:cNvCxnSpPr>
            <a:cxnSpLocks/>
          </p:cNvCxnSpPr>
          <p:nvPr/>
        </p:nvCxnSpPr>
        <p:spPr>
          <a:xfrm flipH="1">
            <a:off x="4572000" y="1221615"/>
            <a:ext cx="2" cy="546387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42" name="Rectangle: Rounded Corners 41">
            <a:extLst>
              <a:ext uri="{FF2B5EF4-FFF2-40B4-BE49-F238E27FC236}">
                <a16:creationId xmlns:a16="http://schemas.microsoft.com/office/drawing/2014/main" id="{7E6DA488-3419-4729-A921-7C70C4091201}"/>
              </a:ext>
            </a:extLst>
          </p:cNvPr>
          <p:cNvSpPr/>
          <p:nvPr/>
        </p:nvSpPr>
        <p:spPr>
          <a:xfrm>
            <a:off x="4757556" y="6087705"/>
            <a:ext cx="4076617" cy="657601"/>
          </a:xfrm>
          <a:prstGeom prst="roundRect">
            <a:avLst/>
          </a:prstGeom>
          <a:solidFill>
            <a:schemeClr val="accent1">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61" name="Rounded Rectangle 43">
            <a:extLst>
              <a:ext uri="{FF2B5EF4-FFF2-40B4-BE49-F238E27FC236}">
                <a16:creationId xmlns:a16="http://schemas.microsoft.com/office/drawing/2014/main" id="{175A0357-7C19-43FD-B825-13FDEB2B772D}"/>
              </a:ext>
            </a:extLst>
          </p:cNvPr>
          <p:cNvSpPr/>
          <p:nvPr/>
        </p:nvSpPr>
        <p:spPr>
          <a:xfrm>
            <a:off x="4695691" y="4417654"/>
            <a:ext cx="4312842"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Impact:</a:t>
            </a:r>
          </a:p>
          <a:p>
            <a:pPr marL="171450" indent="-171450">
              <a:buFont typeface="Arial" panose="020B0604020202020204" pitchFamily="34" charset="0"/>
              <a:buChar char="•"/>
            </a:pPr>
            <a:r>
              <a:rPr lang="en-GB" sz="1100" dirty="0">
                <a:solidFill>
                  <a:schemeClr val="tx1"/>
                </a:solidFill>
              </a:rPr>
              <a:t>ROH were pleased with the number of views the live-stream</a:t>
            </a:r>
            <a:r>
              <a:rPr lang="en-GB" sz="1100" dirty="0">
                <a:solidFill>
                  <a:srgbClr val="FF0000"/>
                </a:solidFill>
              </a:rPr>
              <a:t> </a:t>
            </a:r>
            <a:r>
              <a:rPr lang="en-GB" sz="1100" dirty="0">
                <a:solidFill>
                  <a:schemeClr val="tx1"/>
                </a:solidFill>
              </a:rPr>
              <a:t>and video received, particularly given that</a:t>
            </a:r>
            <a:r>
              <a:rPr lang="en-GB" sz="1100" i="1" dirty="0">
                <a:solidFill>
                  <a:schemeClr val="tx1"/>
                </a:solidFill>
              </a:rPr>
              <a:t> The Wind </a:t>
            </a:r>
            <a:r>
              <a:rPr lang="en-GB" sz="1100" dirty="0">
                <a:solidFill>
                  <a:schemeClr val="tx1"/>
                </a:solidFill>
              </a:rPr>
              <a:t>is a new work</a:t>
            </a:r>
          </a:p>
          <a:p>
            <a:pPr marL="171450" indent="-171450">
              <a:buFont typeface="Arial" panose="020B0604020202020204" pitchFamily="34" charset="0"/>
              <a:buChar char="•"/>
            </a:pPr>
            <a:r>
              <a:rPr lang="en-GB" sz="1100" dirty="0">
                <a:solidFill>
                  <a:schemeClr val="tx1"/>
                </a:solidFill>
              </a:rPr>
              <a:t>They discovered that whilst Facebook delivers reach, YouTube allows viewers to return to the content. A similar number of viewers watched the video on YouTube after the event as the number who watched the live-stream</a:t>
            </a: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endParaRPr lang="en-GB" sz="1400" b="1" dirty="0">
              <a:solidFill>
                <a:srgbClr val="FF0000"/>
              </a:solidFill>
              <a:latin typeface="Century Gothic" pitchFamily="34" charset="0"/>
            </a:endParaRPr>
          </a:p>
        </p:txBody>
      </p:sp>
      <p:pic>
        <p:nvPicPr>
          <p:cNvPr id="37" name="Picture 36">
            <a:extLst>
              <a:ext uri="{FF2B5EF4-FFF2-40B4-BE49-F238E27FC236}">
                <a16:creationId xmlns:a16="http://schemas.microsoft.com/office/drawing/2014/main" id="{981A833D-7BCF-47B6-B96F-A1ECA2A3920C}"/>
              </a:ext>
            </a:extLst>
          </p:cNvPr>
          <p:cNvPicPr>
            <a:picLocks noChangeAspect="1"/>
          </p:cNvPicPr>
          <p:nvPr/>
        </p:nvPicPr>
        <p:blipFill rotWithShape="1">
          <a:blip r:embed="rId3"/>
          <a:srcRect b="7087"/>
          <a:stretch/>
        </p:blipFill>
        <p:spPr>
          <a:xfrm>
            <a:off x="5327136" y="1343294"/>
            <a:ext cx="3049952" cy="1734714"/>
          </a:xfrm>
          <a:prstGeom prst="roundRect">
            <a:avLst/>
          </a:prstGeom>
        </p:spPr>
      </p:pic>
      <p:pic>
        <p:nvPicPr>
          <p:cNvPr id="39" name="Picture 38">
            <a:extLst>
              <a:ext uri="{FF2B5EF4-FFF2-40B4-BE49-F238E27FC236}">
                <a16:creationId xmlns:a16="http://schemas.microsoft.com/office/drawing/2014/main" id="{7E294D9B-46FB-4260-96A6-6587F95972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7612"/>
          <a:stretch/>
        </p:blipFill>
        <p:spPr>
          <a:xfrm>
            <a:off x="4775724" y="6146946"/>
            <a:ext cx="671458" cy="418914"/>
          </a:xfrm>
          <a:prstGeom prst="rect">
            <a:avLst/>
          </a:prstGeom>
        </p:spPr>
      </p:pic>
      <p:sp>
        <p:nvSpPr>
          <p:cNvPr id="41" name="TextBox 40">
            <a:extLst>
              <a:ext uri="{FF2B5EF4-FFF2-40B4-BE49-F238E27FC236}">
                <a16:creationId xmlns:a16="http://schemas.microsoft.com/office/drawing/2014/main" id="{5F4FBD2D-AC80-4EC4-A106-B8CF00090B7C}"/>
              </a:ext>
            </a:extLst>
          </p:cNvPr>
          <p:cNvSpPr txBox="1"/>
          <p:nvPr/>
        </p:nvSpPr>
        <p:spPr>
          <a:xfrm>
            <a:off x="5465350" y="6321759"/>
            <a:ext cx="751198" cy="174851"/>
          </a:xfrm>
          <a:prstGeom prst="rect">
            <a:avLst/>
          </a:prstGeom>
          <a:noFill/>
        </p:spPr>
        <p:txBody>
          <a:bodyPr wrap="square" lIns="18000" tIns="18000" rIns="18000" bIns="18000" rtlCol="0">
            <a:spAutoFit/>
          </a:bodyPr>
          <a:lstStyle/>
          <a:p>
            <a:r>
              <a:rPr lang="en-GB" sz="900" dirty="0">
                <a:latin typeface="+mj-lt"/>
              </a:rPr>
              <a:t>31, 000 views</a:t>
            </a:r>
          </a:p>
        </p:txBody>
      </p:sp>
      <p:sp>
        <p:nvSpPr>
          <p:cNvPr id="46" name="TextBox 45">
            <a:extLst>
              <a:ext uri="{FF2B5EF4-FFF2-40B4-BE49-F238E27FC236}">
                <a16:creationId xmlns:a16="http://schemas.microsoft.com/office/drawing/2014/main" id="{11A1AD47-81AF-4FBC-B7DA-494C6E1FE529}"/>
              </a:ext>
            </a:extLst>
          </p:cNvPr>
          <p:cNvSpPr txBox="1"/>
          <p:nvPr/>
        </p:nvSpPr>
        <p:spPr>
          <a:xfrm>
            <a:off x="8122493" y="6252510"/>
            <a:ext cx="643655" cy="313350"/>
          </a:xfrm>
          <a:prstGeom prst="rect">
            <a:avLst/>
          </a:prstGeom>
          <a:noFill/>
        </p:spPr>
        <p:txBody>
          <a:bodyPr wrap="square" lIns="18000" tIns="18000" rIns="18000" bIns="18000" rtlCol="0">
            <a:spAutoFit/>
          </a:bodyPr>
          <a:lstStyle/>
          <a:p>
            <a:r>
              <a:rPr lang="en-GB" sz="900" dirty="0">
                <a:latin typeface="+mj-lt"/>
              </a:rPr>
              <a:t>20 comments </a:t>
            </a:r>
          </a:p>
        </p:txBody>
      </p:sp>
      <p:sp>
        <p:nvSpPr>
          <p:cNvPr id="47" name="TextBox 46">
            <a:extLst>
              <a:ext uri="{FF2B5EF4-FFF2-40B4-BE49-F238E27FC236}">
                <a16:creationId xmlns:a16="http://schemas.microsoft.com/office/drawing/2014/main" id="{ED5E3FC2-E496-43C8-8551-29B07D61EC2E}"/>
              </a:ext>
            </a:extLst>
          </p:cNvPr>
          <p:cNvSpPr txBox="1"/>
          <p:nvPr/>
        </p:nvSpPr>
        <p:spPr>
          <a:xfrm>
            <a:off x="6903833" y="6259830"/>
            <a:ext cx="675186" cy="313350"/>
          </a:xfrm>
          <a:prstGeom prst="rect">
            <a:avLst/>
          </a:prstGeom>
          <a:noFill/>
        </p:spPr>
        <p:txBody>
          <a:bodyPr wrap="square" lIns="18000" tIns="18000" rIns="18000" bIns="18000" rtlCol="0">
            <a:spAutoFit/>
          </a:bodyPr>
          <a:lstStyle/>
          <a:p>
            <a:r>
              <a:rPr lang="en-GB" sz="900" dirty="0">
                <a:latin typeface="+mj-lt"/>
              </a:rPr>
              <a:t>495 reactions</a:t>
            </a:r>
          </a:p>
        </p:txBody>
      </p:sp>
      <p:pic>
        <p:nvPicPr>
          <p:cNvPr id="49" name="Picture 48">
            <a:extLst>
              <a:ext uri="{FF2B5EF4-FFF2-40B4-BE49-F238E27FC236}">
                <a16:creationId xmlns:a16="http://schemas.microsoft.com/office/drawing/2014/main" id="{FD78940A-1619-4532-99D3-CA714F5E3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005"/>
          <a:stretch/>
        </p:blipFill>
        <p:spPr>
          <a:xfrm>
            <a:off x="6329133" y="6199174"/>
            <a:ext cx="502483" cy="427085"/>
          </a:xfrm>
          <a:prstGeom prst="rect">
            <a:avLst/>
          </a:prstGeom>
        </p:spPr>
      </p:pic>
      <p:pic>
        <p:nvPicPr>
          <p:cNvPr id="50" name="Picture 49">
            <a:extLst>
              <a:ext uri="{FF2B5EF4-FFF2-40B4-BE49-F238E27FC236}">
                <a16:creationId xmlns:a16="http://schemas.microsoft.com/office/drawing/2014/main" id="{D0CEF645-E587-4CFD-AF42-966506B961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8962"/>
          <a:stretch/>
        </p:blipFill>
        <p:spPr>
          <a:xfrm>
            <a:off x="7463386" y="6087705"/>
            <a:ext cx="743209" cy="527959"/>
          </a:xfrm>
          <a:prstGeom prst="rect">
            <a:avLst/>
          </a:prstGeom>
        </p:spPr>
      </p:pic>
      <p:sp>
        <p:nvSpPr>
          <p:cNvPr id="51" name="Rounded Rectangle 32">
            <a:extLst>
              <a:ext uri="{FF2B5EF4-FFF2-40B4-BE49-F238E27FC236}">
                <a16:creationId xmlns:a16="http://schemas.microsoft.com/office/drawing/2014/main" id="{620D703E-5CD4-45CD-AA79-DC90C55E22FC}"/>
              </a:ext>
            </a:extLst>
          </p:cNvPr>
          <p:cNvSpPr/>
          <p:nvPr/>
        </p:nvSpPr>
        <p:spPr>
          <a:xfrm>
            <a:off x="4732181" y="3209640"/>
            <a:ext cx="4198869" cy="1068028"/>
          </a:xfrm>
          <a:prstGeom prst="roundRect">
            <a:avLst/>
          </a:prstGeom>
          <a:solidFill>
            <a:schemeClr val="accent6">
              <a:lumMod val="20000"/>
              <a:lumOff val="80000"/>
            </a:schemeClr>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pic>
        <p:nvPicPr>
          <p:cNvPr id="52" name="Content Placeholder 7">
            <a:extLst>
              <a:ext uri="{FF2B5EF4-FFF2-40B4-BE49-F238E27FC236}">
                <a16:creationId xmlns:a16="http://schemas.microsoft.com/office/drawing/2014/main" id="{A4BC97D7-A6A7-4A58-8A03-5730D876333F}"/>
              </a:ext>
            </a:extLst>
          </p:cNvPr>
          <p:cNvPicPr>
            <a:picLocks noChangeAspect="1"/>
          </p:cNvPicPr>
          <p:nvPr/>
        </p:nvPicPr>
        <p:blipFill>
          <a:blip r:embed="rId7"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43794" y="3331036"/>
            <a:ext cx="455905" cy="350443"/>
          </a:xfrm>
          <a:prstGeom prst="rect">
            <a:avLst/>
          </a:prstGeom>
          <a:noFill/>
          <a:ln w="9525">
            <a:noFill/>
            <a:miter lim="800000"/>
            <a:headEnd/>
            <a:tailEnd/>
          </a:ln>
        </p:spPr>
      </p:pic>
      <p:sp>
        <p:nvSpPr>
          <p:cNvPr id="53" name="TextBox 52">
            <a:extLst>
              <a:ext uri="{FF2B5EF4-FFF2-40B4-BE49-F238E27FC236}">
                <a16:creationId xmlns:a16="http://schemas.microsoft.com/office/drawing/2014/main" id="{11A9210E-00FA-4560-B807-7A3654272C98}"/>
              </a:ext>
            </a:extLst>
          </p:cNvPr>
          <p:cNvSpPr txBox="1"/>
          <p:nvPr/>
        </p:nvSpPr>
        <p:spPr>
          <a:xfrm>
            <a:off x="5356849" y="3256279"/>
            <a:ext cx="3516923" cy="908385"/>
          </a:xfrm>
          <a:prstGeom prst="rect">
            <a:avLst/>
          </a:prstGeom>
          <a:noFill/>
        </p:spPr>
        <p:txBody>
          <a:bodyPr wrap="square" lIns="18000" tIns="18000" rIns="18000" bIns="18000" rtlCol="0">
            <a:spAutoFit/>
          </a:bodyPr>
          <a:lstStyle/>
          <a:p>
            <a:pPr>
              <a:spcAft>
                <a:spcPts val="400"/>
              </a:spcAft>
            </a:pPr>
            <a:r>
              <a:rPr lang="en-GB" sz="1000" dirty="0">
                <a:latin typeface="+mj-lt"/>
              </a:rPr>
              <a:t>We tend to monitor how long people are watching the events on social media as well as the overall number of views. </a:t>
            </a:r>
            <a:r>
              <a:rPr lang="en-GB" sz="1000" b="1" dirty="0">
                <a:solidFill>
                  <a:schemeClr val="accent1"/>
                </a:solidFill>
                <a:latin typeface="+mj-lt"/>
              </a:rPr>
              <a:t>This allows us to tailor content for future audiences</a:t>
            </a:r>
          </a:p>
          <a:p>
            <a:pPr>
              <a:spcAft>
                <a:spcPts val="400"/>
              </a:spcAft>
            </a:pPr>
            <a:endParaRPr lang="en-GB" sz="1000" dirty="0">
              <a:latin typeface="+mj-lt"/>
            </a:endParaRPr>
          </a:p>
          <a:p>
            <a:pPr algn="r">
              <a:spcAft>
                <a:spcPts val="400"/>
              </a:spcAft>
            </a:pPr>
            <a:r>
              <a:rPr lang="en-GB" sz="1000" dirty="0">
                <a:latin typeface="+mj-lt"/>
              </a:rPr>
              <a:t>- Tony Followell, Head of Broadcast and Distribution </a:t>
            </a:r>
          </a:p>
        </p:txBody>
      </p:sp>
      <p:sp>
        <p:nvSpPr>
          <p:cNvPr id="60" name="Rounded Rectangle 32">
            <a:extLst>
              <a:ext uri="{FF2B5EF4-FFF2-40B4-BE49-F238E27FC236}">
                <a16:creationId xmlns:a16="http://schemas.microsoft.com/office/drawing/2014/main" id="{620D703E-5CD4-45CD-AA79-DC90C55E22FC}"/>
              </a:ext>
            </a:extLst>
          </p:cNvPr>
          <p:cNvSpPr/>
          <p:nvPr/>
        </p:nvSpPr>
        <p:spPr>
          <a:xfrm>
            <a:off x="286950" y="5951521"/>
            <a:ext cx="4198869" cy="882120"/>
          </a:xfrm>
          <a:prstGeom prst="roundRect">
            <a:avLst/>
          </a:prstGeom>
          <a:solidFill>
            <a:schemeClr val="accent6">
              <a:lumMod val="20000"/>
              <a:lumOff val="80000"/>
            </a:schemeClr>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pic>
        <p:nvPicPr>
          <p:cNvPr id="62" name="Content Placeholder 7">
            <a:extLst>
              <a:ext uri="{FF2B5EF4-FFF2-40B4-BE49-F238E27FC236}">
                <a16:creationId xmlns:a16="http://schemas.microsoft.com/office/drawing/2014/main" id="{A4BC97D7-A6A7-4A58-8A03-5730D876333F}"/>
              </a:ext>
            </a:extLst>
          </p:cNvPr>
          <p:cNvPicPr>
            <a:picLocks noChangeAspect="1"/>
          </p:cNvPicPr>
          <p:nvPr/>
        </p:nvPicPr>
        <p:blipFill>
          <a:blip r:embed="rId7"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398563" y="6026278"/>
            <a:ext cx="455905" cy="350443"/>
          </a:xfrm>
          <a:prstGeom prst="rect">
            <a:avLst/>
          </a:prstGeom>
          <a:noFill/>
          <a:ln w="9525">
            <a:noFill/>
            <a:miter lim="800000"/>
            <a:headEnd/>
            <a:tailEnd/>
          </a:ln>
        </p:spPr>
      </p:pic>
      <p:sp>
        <p:nvSpPr>
          <p:cNvPr id="63" name="TextBox 62">
            <a:extLst>
              <a:ext uri="{FF2B5EF4-FFF2-40B4-BE49-F238E27FC236}">
                <a16:creationId xmlns:a16="http://schemas.microsoft.com/office/drawing/2014/main" id="{11A9210E-00FA-4560-B807-7A3654272C98}"/>
              </a:ext>
            </a:extLst>
          </p:cNvPr>
          <p:cNvSpPr txBox="1"/>
          <p:nvPr/>
        </p:nvSpPr>
        <p:spPr>
          <a:xfrm>
            <a:off x="911618" y="5951521"/>
            <a:ext cx="3516923" cy="764756"/>
          </a:xfrm>
          <a:prstGeom prst="rect">
            <a:avLst/>
          </a:prstGeom>
          <a:noFill/>
        </p:spPr>
        <p:txBody>
          <a:bodyPr wrap="square" lIns="18000" tIns="18000" rIns="18000" bIns="18000" rtlCol="0">
            <a:spAutoFit/>
          </a:bodyPr>
          <a:lstStyle/>
          <a:p>
            <a:pPr>
              <a:spcAft>
                <a:spcPts val="400"/>
              </a:spcAft>
            </a:pPr>
            <a:r>
              <a:rPr lang="en-GB" sz="1100" dirty="0">
                <a:latin typeface="+mj-lt"/>
              </a:rPr>
              <a:t>We sometimes look for </a:t>
            </a:r>
            <a:r>
              <a:rPr lang="en-GB" sz="1100" b="1" dirty="0">
                <a:solidFill>
                  <a:schemeClr val="accent1"/>
                </a:solidFill>
                <a:latin typeface="+mj-lt"/>
              </a:rPr>
              <a:t>media partners </a:t>
            </a:r>
            <a:r>
              <a:rPr lang="en-GB" sz="1100" dirty="0">
                <a:latin typeface="+mj-lt"/>
              </a:rPr>
              <a:t>who can help amplify the reach of our live-streamed events and help promote them</a:t>
            </a:r>
          </a:p>
          <a:p>
            <a:pPr>
              <a:spcAft>
                <a:spcPts val="400"/>
              </a:spcAft>
            </a:pPr>
            <a:r>
              <a:rPr lang="en-GB" sz="1100" dirty="0">
                <a:latin typeface="+mj-lt"/>
              </a:rPr>
              <a:t>        </a:t>
            </a:r>
            <a:r>
              <a:rPr lang="en-GB" sz="1000" dirty="0">
                <a:latin typeface="+mj-lt"/>
              </a:rPr>
              <a:t>- Tony Followell, Head of Broadcast and Distribution </a:t>
            </a:r>
          </a:p>
        </p:txBody>
      </p:sp>
    </p:spTree>
    <p:extLst>
      <p:ext uri="{BB962C8B-B14F-4D97-AF65-F5344CB8AC3E}">
        <p14:creationId xmlns:p14="http://schemas.microsoft.com/office/powerpoint/2010/main" val="3535551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358776" y="5243223"/>
            <a:ext cx="4210816" cy="1052014"/>
          </a:xfrm>
          <a:prstGeom prst="rect">
            <a:avLst/>
          </a:prstGeom>
          <a:noFill/>
        </p:spPr>
        <p:txBody>
          <a:bodyPr wrap="square" lIns="18000" tIns="18000" rIns="18000" bIns="18000" rtlCol="0">
            <a:spAutoFit/>
          </a:bodyPr>
          <a:lstStyle/>
          <a:p>
            <a:r>
              <a:rPr lang="en-GB" sz="1100" b="1" dirty="0">
                <a:solidFill>
                  <a:schemeClr val="accent1"/>
                </a:solidFill>
                <a:latin typeface="+mj-lt"/>
              </a:rPr>
              <a:t>Marketing: </a:t>
            </a:r>
            <a:r>
              <a:rPr lang="en-GB" sz="1100" dirty="0">
                <a:latin typeface="+mj-lt"/>
              </a:rPr>
              <a:t>The live-stream was promoted in marketing materials including the bi-monthly ROH magazine as well as via their social media channels.</a:t>
            </a:r>
          </a:p>
          <a:p>
            <a:endParaRPr lang="en-GB" sz="1100" dirty="0">
              <a:latin typeface="+mj-lt"/>
            </a:endParaRPr>
          </a:p>
          <a:p>
            <a:r>
              <a:rPr lang="en-GB" sz="1100" dirty="0">
                <a:latin typeface="+mj-lt"/>
              </a:rPr>
              <a:t>YouTube itself promoted the live-stream by notifying subscribers about new uploads by ROH. </a:t>
            </a:r>
          </a:p>
        </p:txBody>
      </p:sp>
      <p:sp>
        <p:nvSpPr>
          <p:cNvPr id="45" name="Rounded Rectangle 43">
            <a:extLst>
              <a:ext uri="{FF2B5EF4-FFF2-40B4-BE49-F238E27FC236}">
                <a16:creationId xmlns:a16="http://schemas.microsoft.com/office/drawing/2014/main" id="{DDBEA8D1-3729-401D-9126-88E24E4B19BC}"/>
              </a:ext>
            </a:extLst>
          </p:cNvPr>
          <p:cNvSpPr/>
          <p:nvPr/>
        </p:nvSpPr>
        <p:spPr>
          <a:xfrm>
            <a:off x="358776" y="3715280"/>
            <a:ext cx="4068762"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GB" sz="1400" b="1" dirty="0">
              <a:solidFill>
                <a:srgbClr val="FF0000"/>
              </a:solidFill>
              <a:latin typeface="Century Gothic" pitchFamily="34" charset="0"/>
            </a:endParaRPr>
          </a:p>
        </p:txBody>
      </p:sp>
      <p:sp>
        <p:nvSpPr>
          <p:cNvPr id="5" name="Text Placeholder 4"/>
          <p:cNvSpPr>
            <a:spLocks noGrp="1"/>
          </p:cNvSpPr>
          <p:nvPr>
            <p:ph type="body" sz="quarter" idx="12"/>
          </p:nvPr>
        </p:nvSpPr>
        <p:spPr/>
        <p:txBody>
          <a:bodyPr/>
          <a:lstStyle/>
          <a:p>
            <a:r>
              <a:rPr lang="en-GB" dirty="0"/>
              <a:t>Case Study</a:t>
            </a:r>
          </a:p>
        </p:txBody>
      </p:sp>
      <p:sp>
        <p:nvSpPr>
          <p:cNvPr id="20" name="TextBox 19"/>
          <p:cNvSpPr txBox="1"/>
          <p:nvPr/>
        </p:nvSpPr>
        <p:spPr>
          <a:xfrm>
            <a:off x="380739" y="4436782"/>
            <a:ext cx="4149339" cy="374906"/>
          </a:xfrm>
          <a:prstGeom prst="rect">
            <a:avLst/>
          </a:prstGeom>
          <a:noFill/>
        </p:spPr>
        <p:txBody>
          <a:bodyPr wrap="square" lIns="18000" tIns="18000" rIns="18000" bIns="18000" rtlCol="0">
            <a:spAutoFit/>
          </a:bodyPr>
          <a:lstStyle/>
          <a:p>
            <a:r>
              <a:rPr lang="en-GB" sz="1100" b="1" dirty="0">
                <a:solidFill>
                  <a:schemeClr val="accent1"/>
                </a:solidFill>
                <a:latin typeface="+mj-lt"/>
              </a:rPr>
              <a:t>Distribution channels:</a:t>
            </a:r>
          </a:p>
          <a:p>
            <a:endParaRPr lang="en-GB" sz="1100" b="1" dirty="0">
              <a:solidFill>
                <a:schemeClr val="accent1"/>
              </a:solidFill>
              <a:latin typeface="+mj-lt"/>
            </a:endParaRPr>
          </a:p>
        </p:txBody>
      </p:sp>
      <p:sp>
        <p:nvSpPr>
          <p:cNvPr id="57" name="Title 1">
            <a:extLst>
              <a:ext uri="{FF2B5EF4-FFF2-40B4-BE49-F238E27FC236}">
                <a16:creationId xmlns:a16="http://schemas.microsoft.com/office/drawing/2014/main" id="{C33A9BF8-3DA6-4E32-81F1-7700E8AD420B}"/>
              </a:ext>
            </a:extLst>
          </p:cNvPr>
          <p:cNvSpPr>
            <a:spLocks noGrp="1"/>
          </p:cNvSpPr>
          <p:nvPr>
            <p:ph type="title"/>
          </p:nvPr>
        </p:nvSpPr>
        <p:spPr>
          <a:xfrm>
            <a:off x="356979" y="504059"/>
            <a:ext cx="8425225" cy="936000"/>
          </a:xfrm>
        </p:spPr>
        <p:txBody>
          <a:bodyPr/>
          <a:lstStyle/>
          <a:p>
            <a:r>
              <a:rPr lang="en-GB" b="1" dirty="0">
                <a:solidFill>
                  <a:schemeClr val="accent1"/>
                </a:solidFill>
              </a:rPr>
              <a:t>Dance case study</a:t>
            </a:r>
            <a:r>
              <a:rPr lang="en-GB" dirty="0">
                <a:solidFill>
                  <a:schemeClr val="accent1"/>
                </a:solidFill>
              </a:rPr>
              <a:t>: </a:t>
            </a:r>
            <a:r>
              <a:rPr lang="en-GB" dirty="0"/>
              <a:t>Royal Opera House – The Royal Ballet rehearses Arthur Pita’s </a:t>
            </a:r>
            <a:r>
              <a:rPr lang="en-GB" i="1" dirty="0"/>
              <a:t>The Wind (2017)</a:t>
            </a:r>
            <a:endParaRPr lang="en-GB" dirty="0"/>
          </a:p>
        </p:txBody>
      </p:sp>
      <p:cxnSp>
        <p:nvCxnSpPr>
          <p:cNvPr id="65" name="Straight Connector 64">
            <a:extLst>
              <a:ext uri="{FF2B5EF4-FFF2-40B4-BE49-F238E27FC236}">
                <a16:creationId xmlns:a16="http://schemas.microsoft.com/office/drawing/2014/main" id="{C0E1A1D6-1D70-4BAD-992F-38BE6B689942}"/>
              </a:ext>
            </a:extLst>
          </p:cNvPr>
          <p:cNvCxnSpPr>
            <a:cxnSpLocks/>
          </p:cNvCxnSpPr>
          <p:nvPr/>
        </p:nvCxnSpPr>
        <p:spPr>
          <a:xfrm>
            <a:off x="395288" y="4396452"/>
            <a:ext cx="8389937" cy="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a:extLst>
              <a:ext uri="{FF2B5EF4-FFF2-40B4-BE49-F238E27FC236}">
                <a16:creationId xmlns:a16="http://schemas.microsoft.com/office/drawing/2014/main" id="{427CA910-51E1-4ACB-8359-37978C994903}"/>
              </a:ext>
            </a:extLst>
          </p:cNvPr>
          <p:cNvCxnSpPr>
            <a:cxnSpLocks/>
            <a:stCxn id="57" idx="2"/>
          </p:cNvCxnSpPr>
          <p:nvPr/>
        </p:nvCxnSpPr>
        <p:spPr>
          <a:xfrm>
            <a:off x="4569592" y="1440059"/>
            <a:ext cx="9209" cy="5281216"/>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74" name="Rounded Rectangle 32">
            <a:extLst>
              <a:ext uri="{FF2B5EF4-FFF2-40B4-BE49-F238E27FC236}">
                <a16:creationId xmlns:a16="http://schemas.microsoft.com/office/drawing/2014/main" id="{620D703E-5CD4-45CD-AA79-DC90C55E22FC}"/>
              </a:ext>
            </a:extLst>
          </p:cNvPr>
          <p:cNvSpPr/>
          <p:nvPr/>
        </p:nvSpPr>
        <p:spPr>
          <a:xfrm>
            <a:off x="4715263" y="1518101"/>
            <a:ext cx="4054094" cy="2607878"/>
          </a:xfrm>
          <a:prstGeom prst="roundRect">
            <a:avLst/>
          </a:prstGeom>
          <a:solidFill>
            <a:schemeClr val="accent6">
              <a:lumMod val="20000"/>
              <a:lumOff val="80000"/>
            </a:schemeClr>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pic>
        <p:nvPicPr>
          <p:cNvPr id="75" name="Content Placeholder 7">
            <a:extLst>
              <a:ext uri="{FF2B5EF4-FFF2-40B4-BE49-F238E27FC236}">
                <a16:creationId xmlns:a16="http://schemas.microsoft.com/office/drawing/2014/main" id="{A4BC97D7-A6A7-4A58-8A03-5730D876333F}"/>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17234" y="1852832"/>
            <a:ext cx="455905" cy="350443"/>
          </a:xfrm>
          <a:prstGeom prst="rect">
            <a:avLst/>
          </a:prstGeom>
          <a:noFill/>
          <a:ln w="9525">
            <a:noFill/>
            <a:miter lim="800000"/>
            <a:headEnd/>
            <a:tailEnd/>
          </a:ln>
        </p:spPr>
      </p:pic>
      <p:sp>
        <p:nvSpPr>
          <p:cNvPr id="76" name="TextBox 75">
            <a:extLst>
              <a:ext uri="{FF2B5EF4-FFF2-40B4-BE49-F238E27FC236}">
                <a16:creationId xmlns:a16="http://schemas.microsoft.com/office/drawing/2014/main" id="{11A9210E-00FA-4560-B807-7A3654272C98}"/>
              </a:ext>
            </a:extLst>
          </p:cNvPr>
          <p:cNvSpPr txBox="1"/>
          <p:nvPr/>
        </p:nvSpPr>
        <p:spPr>
          <a:xfrm>
            <a:off x="5366339" y="1778075"/>
            <a:ext cx="3125886" cy="713460"/>
          </a:xfrm>
          <a:prstGeom prst="rect">
            <a:avLst/>
          </a:prstGeom>
          <a:noFill/>
        </p:spPr>
        <p:txBody>
          <a:bodyPr wrap="square" lIns="18000" tIns="18000" rIns="18000" bIns="18000" rtlCol="0">
            <a:spAutoFit/>
          </a:bodyPr>
          <a:lstStyle/>
          <a:p>
            <a:pPr>
              <a:spcAft>
                <a:spcPts val="400"/>
              </a:spcAft>
            </a:pPr>
            <a:r>
              <a:rPr lang="en-GB" sz="1100" dirty="0">
                <a:latin typeface="+mj-lt"/>
              </a:rPr>
              <a:t>Live-streaming rehearsals is a good opportunity for in-house talent to begin to learn to film and direct so it’s a </a:t>
            </a:r>
            <a:r>
              <a:rPr lang="en-GB" sz="1100" b="1" dirty="0">
                <a:solidFill>
                  <a:schemeClr val="accent1"/>
                </a:solidFill>
                <a:latin typeface="+mj-lt"/>
              </a:rPr>
              <a:t>great career development opportunity</a:t>
            </a:r>
          </a:p>
        </p:txBody>
      </p:sp>
      <p:sp>
        <p:nvSpPr>
          <p:cNvPr id="77" name="TextBox 76">
            <a:extLst>
              <a:ext uri="{FF2B5EF4-FFF2-40B4-BE49-F238E27FC236}">
                <a16:creationId xmlns:a16="http://schemas.microsoft.com/office/drawing/2014/main" id="{ABE4283D-37E1-46EE-8BAA-691591DF3A0D}"/>
              </a:ext>
            </a:extLst>
          </p:cNvPr>
          <p:cNvSpPr txBox="1"/>
          <p:nvPr/>
        </p:nvSpPr>
        <p:spPr>
          <a:xfrm>
            <a:off x="283457" y="1376920"/>
            <a:ext cx="4278410" cy="1898400"/>
          </a:xfrm>
          <a:prstGeom prst="rect">
            <a:avLst/>
          </a:prstGeom>
          <a:noFill/>
        </p:spPr>
        <p:txBody>
          <a:bodyPr wrap="square" lIns="18000" tIns="18000" rIns="18000" bIns="18000" rtlCol="0">
            <a:spAutoFit/>
          </a:bodyPr>
          <a:lstStyle/>
          <a:p>
            <a:r>
              <a:rPr lang="en-GB" sz="1100" b="1" dirty="0">
                <a:solidFill>
                  <a:schemeClr val="accent1"/>
                </a:solidFill>
                <a:latin typeface="+mj-lt"/>
              </a:rPr>
              <a:t>Planning and partnerships: </a:t>
            </a:r>
          </a:p>
          <a:p>
            <a:r>
              <a:rPr lang="en-GB" sz="1100" dirty="0">
                <a:latin typeface="+mj-lt"/>
              </a:rPr>
              <a:t>Towards the end of a season, ROH select performances / rehearsals from the upcoming season that they want to live-stream. </a:t>
            </a:r>
          </a:p>
          <a:p>
            <a:endParaRPr lang="en-GB" sz="1100" dirty="0">
              <a:latin typeface="+mj-lt"/>
            </a:endParaRPr>
          </a:p>
          <a:p>
            <a:r>
              <a:rPr lang="en-GB" sz="1100" dirty="0">
                <a:latin typeface="+mj-lt"/>
              </a:rPr>
              <a:t>Royal Opera House has the capacity to film in-house with 4 cameras. However, they use a specialist company, </a:t>
            </a:r>
            <a:r>
              <a:rPr lang="en-GB" sz="1100" dirty="0" err="1">
                <a:latin typeface="+mj-lt"/>
              </a:rPr>
              <a:t>Jackshoot</a:t>
            </a:r>
            <a:r>
              <a:rPr lang="en-GB" sz="1100" dirty="0">
                <a:latin typeface="+mj-lt"/>
              </a:rPr>
              <a:t>, to manage live-streaming. </a:t>
            </a:r>
            <a:r>
              <a:rPr lang="en-GB" sz="1100" dirty="0" err="1">
                <a:latin typeface="+mj-lt"/>
              </a:rPr>
              <a:t>Jackshoot</a:t>
            </a:r>
            <a:r>
              <a:rPr lang="en-GB" sz="1100" dirty="0">
                <a:latin typeface="+mj-lt"/>
              </a:rPr>
              <a:t> ensured that the broadcast of </a:t>
            </a:r>
            <a:r>
              <a:rPr lang="en-GB" sz="1100" i="1" dirty="0">
                <a:latin typeface="+mj-lt"/>
              </a:rPr>
              <a:t>The Wind Ballet </a:t>
            </a:r>
            <a:r>
              <a:rPr lang="en-GB" sz="1100" dirty="0">
                <a:latin typeface="+mj-lt"/>
              </a:rPr>
              <a:t>was streamed correctly, and offered technical support. Royal Opera House also employ freelance camera operators to assist with filming.</a:t>
            </a:r>
          </a:p>
        </p:txBody>
      </p:sp>
      <p:sp>
        <p:nvSpPr>
          <p:cNvPr id="49" name="TextBox 48">
            <a:extLst>
              <a:ext uri="{FF2B5EF4-FFF2-40B4-BE49-F238E27FC236}">
                <a16:creationId xmlns:a16="http://schemas.microsoft.com/office/drawing/2014/main" id="{524E2D2B-0B50-4520-A315-093F1BA74721}"/>
              </a:ext>
            </a:extLst>
          </p:cNvPr>
          <p:cNvSpPr txBox="1"/>
          <p:nvPr/>
        </p:nvSpPr>
        <p:spPr>
          <a:xfrm>
            <a:off x="320010" y="3286576"/>
            <a:ext cx="4054094" cy="205629"/>
          </a:xfrm>
          <a:prstGeom prst="rect">
            <a:avLst/>
          </a:prstGeom>
          <a:noFill/>
        </p:spPr>
        <p:txBody>
          <a:bodyPr wrap="square" lIns="18000" tIns="18000" rIns="18000" bIns="18000" rtlCol="0">
            <a:spAutoFit/>
          </a:bodyPr>
          <a:lstStyle/>
          <a:p>
            <a:r>
              <a:rPr lang="en-GB" sz="1100" b="1" dirty="0">
                <a:solidFill>
                  <a:schemeClr val="accent1"/>
                </a:solidFill>
                <a:latin typeface="+mj-lt"/>
              </a:rPr>
              <a:t>Lead time: </a:t>
            </a:r>
            <a:r>
              <a:rPr lang="en-GB" sz="1100" dirty="0">
                <a:latin typeface="+mn-lt"/>
              </a:rPr>
              <a:t>6 months</a:t>
            </a:r>
          </a:p>
        </p:txBody>
      </p:sp>
      <p:sp>
        <p:nvSpPr>
          <p:cNvPr id="50" name="Rectangle: Rounded Corners 49">
            <a:extLst>
              <a:ext uri="{FF2B5EF4-FFF2-40B4-BE49-F238E27FC236}">
                <a16:creationId xmlns:a16="http://schemas.microsoft.com/office/drawing/2014/main" id="{1BDD7382-D435-4E43-BB12-87A51DE348C3}"/>
              </a:ext>
            </a:extLst>
          </p:cNvPr>
          <p:cNvSpPr/>
          <p:nvPr/>
        </p:nvSpPr>
        <p:spPr>
          <a:xfrm>
            <a:off x="359998" y="3719856"/>
            <a:ext cx="991778" cy="614394"/>
          </a:xfrm>
          <a:prstGeom prst="roundRect">
            <a:avLst/>
          </a:prstGeom>
          <a:solidFill>
            <a:schemeClr val="accent1">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pic>
        <p:nvPicPr>
          <p:cNvPr id="52" name="Picture 51">
            <a:extLst>
              <a:ext uri="{FF2B5EF4-FFF2-40B4-BE49-F238E27FC236}">
                <a16:creationId xmlns:a16="http://schemas.microsoft.com/office/drawing/2014/main" id="{BA13F5A6-9A45-491A-B87C-91CFA64E1D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154"/>
          <a:stretch/>
        </p:blipFill>
        <p:spPr>
          <a:xfrm>
            <a:off x="324708" y="3845340"/>
            <a:ext cx="374575" cy="321557"/>
          </a:xfrm>
          <a:prstGeom prst="rect">
            <a:avLst/>
          </a:prstGeom>
        </p:spPr>
      </p:pic>
      <p:sp>
        <p:nvSpPr>
          <p:cNvPr id="55" name="Rectangle 54">
            <a:extLst>
              <a:ext uri="{FF2B5EF4-FFF2-40B4-BE49-F238E27FC236}">
                <a16:creationId xmlns:a16="http://schemas.microsoft.com/office/drawing/2014/main" id="{2B5F42F3-D0B7-44F8-8B47-EA43EF0A7505}"/>
              </a:ext>
            </a:extLst>
          </p:cNvPr>
          <p:cNvSpPr/>
          <p:nvPr/>
        </p:nvSpPr>
        <p:spPr>
          <a:xfrm>
            <a:off x="267377" y="3491718"/>
            <a:ext cx="489236" cy="261610"/>
          </a:xfrm>
          <a:prstGeom prst="rect">
            <a:avLst/>
          </a:prstGeom>
        </p:spPr>
        <p:txBody>
          <a:bodyPr wrap="none">
            <a:spAutoFit/>
          </a:bodyPr>
          <a:lstStyle/>
          <a:p>
            <a:r>
              <a:rPr lang="en-GB" sz="1100" b="1" dirty="0">
                <a:latin typeface="+mn-lt"/>
              </a:rPr>
              <a:t>Cost</a:t>
            </a:r>
            <a:endParaRPr lang="en-GB" sz="1100" dirty="0">
              <a:latin typeface="+mn-lt"/>
            </a:endParaRPr>
          </a:p>
        </p:txBody>
      </p:sp>
      <p:pic>
        <p:nvPicPr>
          <p:cNvPr id="41" name="Content Placeholder 7">
            <a:extLst>
              <a:ext uri="{FF2B5EF4-FFF2-40B4-BE49-F238E27FC236}">
                <a16:creationId xmlns:a16="http://schemas.microsoft.com/office/drawing/2014/main" id="{0083998E-67A1-4CCD-AA37-17B40B48FA6A}"/>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20785" y="2964283"/>
            <a:ext cx="455905" cy="350443"/>
          </a:xfrm>
          <a:prstGeom prst="rect">
            <a:avLst/>
          </a:prstGeom>
          <a:noFill/>
          <a:ln w="9525">
            <a:noFill/>
            <a:miter lim="800000"/>
            <a:headEnd/>
            <a:tailEnd/>
          </a:ln>
        </p:spPr>
      </p:pic>
      <p:sp>
        <p:nvSpPr>
          <p:cNvPr id="61" name="TextBox 60">
            <a:extLst>
              <a:ext uri="{FF2B5EF4-FFF2-40B4-BE49-F238E27FC236}">
                <a16:creationId xmlns:a16="http://schemas.microsoft.com/office/drawing/2014/main" id="{2A7899AD-6030-49E2-8370-9E91D99B6026}"/>
              </a:ext>
            </a:extLst>
          </p:cNvPr>
          <p:cNvSpPr txBox="1"/>
          <p:nvPr/>
        </p:nvSpPr>
        <p:spPr>
          <a:xfrm>
            <a:off x="5369889" y="2889526"/>
            <a:ext cx="3302533" cy="1123829"/>
          </a:xfrm>
          <a:prstGeom prst="rect">
            <a:avLst/>
          </a:prstGeom>
          <a:noFill/>
        </p:spPr>
        <p:txBody>
          <a:bodyPr wrap="square" lIns="18000" tIns="18000" rIns="18000" bIns="18000" rtlCol="0">
            <a:spAutoFit/>
          </a:bodyPr>
          <a:lstStyle/>
          <a:p>
            <a:pPr>
              <a:spcAft>
                <a:spcPts val="400"/>
              </a:spcAft>
            </a:pPr>
            <a:r>
              <a:rPr lang="en-GB" sz="1100" dirty="0">
                <a:latin typeface="+mj-lt"/>
              </a:rPr>
              <a:t>We use a few freelancers for live-streaming because </a:t>
            </a:r>
            <a:r>
              <a:rPr lang="en-GB" sz="1100" b="1" dirty="0">
                <a:solidFill>
                  <a:schemeClr val="accent1"/>
                </a:solidFill>
                <a:latin typeface="+mj-lt"/>
              </a:rPr>
              <a:t>we don’t do enough live-streaming to justify full-time staff with specialist skills in all areas </a:t>
            </a:r>
          </a:p>
          <a:p>
            <a:pPr>
              <a:spcAft>
                <a:spcPts val="400"/>
              </a:spcAft>
            </a:pPr>
            <a:r>
              <a:rPr lang="en-GB" sz="1000" dirty="0">
                <a:latin typeface="+mj-lt"/>
              </a:rPr>
              <a:t>- Tony </a:t>
            </a:r>
            <a:r>
              <a:rPr lang="en-GB" sz="1000" dirty="0" err="1">
                <a:latin typeface="+mj-lt"/>
              </a:rPr>
              <a:t>Followell</a:t>
            </a:r>
            <a:r>
              <a:rPr lang="en-GB" sz="1000" dirty="0">
                <a:latin typeface="+mj-lt"/>
              </a:rPr>
              <a:t>, Head of Broadcast and Distribution </a:t>
            </a:r>
          </a:p>
          <a:p>
            <a:pPr>
              <a:spcAft>
                <a:spcPts val="400"/>
              </a:spcAft>
            </a:pPr>
            <a:endParaRPr lang="en-GB" sz="1000" dirty="0">
              <a:latin typeface="+mj-lt"/>
            </a:endParaRPr>
          </a:p>
        </p:txBody>
      </p:sp>
      <p:sp>
        <p:nvSpPr>
          <p:cNvPr id="25" name="Rectangle 24">
            <a:extLst>
              <a:ext uri="{FF2B5EF4-FFF2-40B4-BE49-F238E27FC236}">
                <a16:creationId xmlns:a16="http://schemas.microsoft.com/office/drawing/2014/main" id="{76962BB2-3FA4-44F5-9B2B-97FF5882BA1C}"/>
              </a:ext>
            </a:extLst>
          </p:cNvPr>
          <p:cNvSpPr/>
          <p:nvPr/>
        </p:nvSpPr>
        <p:spPr>
          <a:xfrm>
            <a:off x="1367300" y="3724979"/>
            <a:ext cx="3186768" cy="553998"/>
          </a:xfrm>
          <a:prstGeom prst="rect">
            <a:avLst/>
          </a:prstGeom>
        </p:spPr>
        <p:txBody>
          <a:bodyPr wrap="square">
            <a:spAutoFit/>
          </a:bodyPr>
          <a:lstStyle/>
          <a:p>
            <a:pPr lvl="0"/>
            <a:r>
              <a:rPr lang="en-GB" sz="1000" dirty="0">
                <a:latin typeface="+mj-lt"/>
              </a:rPr>
              <a:t>This is the cost for all of the external support ROH used; freelance staff assisting with filming during the performance and </a:t>
            </a:r>
            <a:r>
              <a:rPr lang="en-GB" sz="1000" dirty="0" err="1">
                <a:latin typeface="+mj-lt"/>
              </a:rPr>
              <a:t>Jackshoot</a:t>
            </a:r>
            <a:r>
              <a:rPr lang="en-GB" sz="1000" dirty="0">
                <a:latin typeface="+mj-lt"/>
              </a:rPr>
              <a:t>.</a:t>
            </a:r>
          </a:p>
        </p:txBody>
      </p:sp>
      <p:sp>
        <p:nvSpPr>
          <p:cNvPr id="26" name="TextBox 25">
            <a:extLst>
              <a:ext uri="{FF2B5EF4-FFF2-40B4-BE49-F238E27FC236}">
                <a16:creationId xmlns:a16="http://schemas.microsoft.com/office/drawing/2014/main" id="{AC5D6F3B-2FD8-4658-94E5-C45CF3481578}"/>
              </a:ext>
            </a:extLst>
          </p:cNvPr>
          <p:cNvSpPr txBox="1"/>
          <p:nvPr/>
        </p:nvSpPr>
        <p:spPr>
          <a:xfrm>
            <a:off x="4640899" y="4432070"/>
            <a:ext cx="4448515" cy="3083340"/>
          </a:xfrm>
          <a:prstGeom prst="rect">
            <a:avLst/>
          </a:prstGeom>
          <a:noFill/>
        </p:spPr>
        <p:txBody>
          <a:bodyPr wrap="square" lIns="18000" tIns="18000" rIns="18000" bIns="18000" rtlCol="0">
            <a:spAutoFit/>
          </a:bodyPr>
          <a:lstStyle/>
          <a:p>
            <a:r>
              <a:rPr lang="en-GB" sz="1100" b="1" dirty="0">
                <a:solidFill>
                  <a:schemeClr val="accent1"/>
                </a:solidFill>
                <a:latin typeface="+mj-lt"/>
              </a:rPr>
              <a:t>Key take outs and implications for organisations:</a:t>
            </a:r>
          </a:p>
          <a:p>
            <a:pPr marL="171450" indent="-171450">
              <a:buFont typeface="Arial" panose="020B0604020202020204" pitchFamily="34" charset="0"/>
              <a:buChar char="•"/>
            </a:pPr>
            <a:r>
              <a:rPr lang="en-GB" sz="1100" b="1" dirty="0">
                <a:latin typeface="+mj-lt"/>
              </a:rPr>
              <a:t>Supplementing in-house capabilities: </a:t>
            </a:r>
            <a:r>
              <a:rPr lang="en-GB" sz="1100" dirty="0">
                <a:latin typeface="+mj-lt"/>
              </a:rPr>
              <a:t>ROH recommends working with small to medium, or local, filming and broadcasting companies who can facilitate live-streaming for relatively low cost</a:t>
            </a:r>
            <a:endParaRPr lang="en-GB" sz="1100" b="1" dirty="0">
              <a:latin typeface="+mj-lt"/>
            </a:endParaRPr>
          </a:p>
          <a:p>
            <a:pPr marL="171450" indent="-171450">
              <a:buFont typeface="Arial" panose="020B0604020202020204" pitchFamily="34" charset="0"/>
              <a:buChar char="•"/>
            </a:pPr>
            <a:endParaRPr lang="en-GB" sz="1100" b="1" dirty="0">
              <a:latin typeface="+mj-lt"/>
            </a:endParaRPr>
          </a:p>
          <a:p>
            <a:pPr marL="171450" indent="-171450">
              <a:buFont typeface="Arial" panose="020B0604020202020204" pitchFamily="34" charset="0"/>
              <a:buChar char="•"/>
            </a:pPr>
            <a:r>
              <a:rPr lang="en-GB" sz="1100" b="1" dirty="0">
                <a:latin typeface="+mj-lt"/>
              </a:rPr>
              <a:t>Live streams can drive ticket sales: </a:t>
            </a:r>
            <a:r>
              <a:rPr lang="en-GB" sz="1100" dirty="0">
                <a:latin typeface="+mj-lt"/>
              </a:rPr>
              <a:t>They found that live-streaming rehearsals from new ballets / operas can raise awareness of the real-world performance in advance and help drive ticket sales</a:t>
            </a:r>
          </a:p>
          <a:p>
            <a:pPr marL="171450" indent="-171450">
              <a:buFont typeface="Arial" panose="020B0604020202020204" pitchFamily="34" charset="0"/>
              <a:buChar char="•"/>
            </a:pPr>
            <a:endParaRPr lang="en-GB" sz="1100" b="1" dirty="0">
              <a:latin typeface="+mj-lt"/>
            </a:endParaRPr>
          </a:p>
          <a:p>
            <a:pPr marL="171450" indent="-171450">
              <a:buFont typeface="Arial" panose="020B0604020202020204" pitchFamily="34" charset="0"/>
              <a:buChar char="•"/>
            </a:pPr>
            <a:r>
              <a:rPr lang="en-GB" sz="1100" b="1" dirty="0">
                <a:latin typeface="+mj-lt"/>
              </a:rPr>
              <a:t>Live-to-digital doesn’t need to be complex: </a:t>
            </a:r>
            <a:r>
              <a:rPr lang="en-GB" sz="1100" dirty="0">
                <a:latin typeface="+mj-lt"/>
              </a:rPr>
              <a:t>ROH have filmed past rehearsals and behind the scenes content on iPhone cameras and streamed the footage on Facebook Live </a:t>
            </a:r>
          </a:p>
          <a:p>
            <a:pPr marL="171450" indent="-171450">
              <a:buFont typeface="Arial" panose="020B0604020202020204" pitchFamily="34" charset="0"/>
              <a:buChar char="•"/>
            </a:pPr>
            <a:endParaRPr lang="en-GB" sz="1100" b="1" dirty="0">
              <a:latin typeface="+mj-lt"/>
            </a:endParaRPr>
          </a:p>
          <a:p>
            <a:pPr marL="171450" indent="-171450">
              <a:buFont typeface="Arial" panose="020B0604020202020204" pitchFamily="34" charset="0"/>
              <a:buChar char="•"/>
            </a:pPr>
            <a:endParaRPr lang="en-GB" sz="1100" dirty="0">
              <a:latin typeface="+mj-lt"/>
            </a:endParaRPr>
          </a:p>
          <a:p>
            <a:pPr marL="171450" indent="-171450">
              <a:buFont typeface="Arial" panose="020B0604020202020204" pitchFamily="34" charset="0"/>
              <a:buChar char="•"/>
            </a:pPr>
            <a:endParaRPr lang="en-GB" sz="1100" dirty="0">
              <a:latin typeface="+mj-lt"/>
            </a:endParaRPr>
          </a:p>
          <a:p>
            <a:endParaRPr lang="en-GB" sz="1100" b="1" dirty="0">
              <a:solidFill>
                <a:schemeClr val="accent1"/>
              </a:solidFill>
              <a:latin typeface="+mj-lt"/>
            </a:endParaRPr>
          </a:p>
        </p:txBody>
      </p:sp>
      <p:sp>
        <p:nvSpPr>
          <p:cNvPr id="3" name="Rectangle: Rounded Corners 2">
            <a:extLst>
              <a:ext uri="{FF2B5EF4-FFF2-40B4-BE49-F238E27FC236}">
                <a16:creationId xmlns:a16="http://schemas.microsoft.com/office/drawing/2014/main" id="{6A413D1E-A8D4-4017-8116-8D5D2591BCE7}"/>
              </a:ext>
            </a:extLst>
          </p:cNvPr>
          <p:cNvSpPr/>
          <p:nvPr/>
        </p:nvSpPr>
        <p:spPr>
          <a:xfrm>
            <a:off x="1383377" y="3727203"/>
            <a:ext cx="3078229" cy="607047"/>
          </a:xfrm>
          <a:prstGeom prst="roundRect">
            <a:avLst/>
          </a:prstGeom>
          <a:noFill/>
          <a:ln w="6350">
            <a:solidFill>
              <a:schemeClr val="accent1">
                <a:lumMod val="40000"/>
                <a:lumOff val="6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9" name="Rectangle 28">
            <a:extLst>
              <a:ext uri="{FF2B5EF4-FFF2-40B4-BE49-F238E27FC236}">
                <a16:creationId xmlns:a16="http://schemas.microsoft.com/office/drawing/2014/main" id="{9918CAB0-F6BA-4606-8069-DE9E6681DBE7}"/>
              </a:ext>
            </a:extLst>
          </p:cNvPr>
          <p:cNvSpPr/>
          <p:nvPr/>
        </p:nvSpPr>
        <p:spPr>
          <a:xfrm>
            <a:off x="675507" y="3784596"/>
            <a:ext cx="871757" cy="400110"/>
          </a:xfrm>
          <a:prstGeom prst="rect">
            <a:avLst/>
          </a:prstGeom>
        </p:spPr>
        <p:txBody>
          <a:bodyPr wrap="square">
            <a:spAutoFit/>
          </a:bodyPr>
          <a:lstStyle/>
          <a:p>
            <a:pPr lvl="0"/>
            <a:r>
              <a:rPr lang="en-GB" sz="1000" dirty="0">
                <a:latin typeface="+mj-lt"/>
              </a:rPr>
              <a:t>Under</a:t>
            </a:r>
          </a:p>
          <a:p>
            <a:pPr lvl="0"/>
            <a:r>
              <a:rPr lang="en-GB" sz="1000" dirty="0">
                <a:latin typeface="+mj-lt"/>
              </a:rPr>
              <a:t>£3.5k</a:t>
            </a:r>
          </a:p>
        </p:txBody>
      </p:sp>
      <p:sp>
        <p:nvSpPr>
          <p:cNvPr id="31" name="TextBox 30">
            <a:extLst>
              <a:ext uri="{FF2B5EF4-FFF2-40B4-BE49-F238E27FC236}">
                <a16:creationId xmlns:a16="http://schemas.microsoft.com/office/drawing/2014/main" id="{178AED6C-7D56-4A86-B696-F3BB5FDF255A}"/>
              </a:ext>
            </a:extLst>
          </p:cNvPr>
          <p:cNvSpPr txBox="1"/>
          <p:nvPr/>
        </p:nvSpPr>
        <p:spPr>
          <a:xfrm>
            <a:off x="1187166" y="4746263"/>
            <a:ext cx="2411982" cy="374906"/>
          </a:xfrm>
          <a:prstGeom prst="rect">
            <a:avLst/>
          </a:prstGeom>
          <a:noFill/>
        </p:spPr>
        <p:txBody>
          <a:bodyPr wrap="square" lIns="18000" tIns="18000" rIns="18000" bIns="18000" rtlCol="0">
            <a:spAutoFit/>
          </a:bodyPr>
          <a:lstStyle/>
          <a:p>
            <a:r>
              <a:rPr lang="en-GB" sz="1100" dirty="0">
                <a:latin typeface="+mj-lt"/>
              </a:rPr>
              <a:t>Live streamed on Royal Opera House’s YouTube channel</a:t>
            </a:r>
          </a:p>
        </p:txBody>
      </p:sp>
      <p:pic>
        <p:nvPicPr>
          <p:cNvPr id="32" name="Picture 2" descr="Image result for youtube live">
            <a:extLst>
              <a:ext uri="{FF2B5EF4-FFF2-40B4-BE49-F238E27FC236}">
                <a16:creationId xmlns:a16="http://schemas.microsoft.com/office/drawing/2014/main" id="{79A9879B-8342-45B9-BEE2-E28710861FD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7675" b="15424"/>
          <a:stretch/>
        </p:blipFill>
        <p:spPr bwMode="auto">
          <a:xfrm>
            <a:off x="306921" y="4689267"/>
            <a:ext cx="867194" cy="49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1826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146E55-D792-4DC3-BA83-F80E99F030DF}"/>
              </a:ext>
            </a:extLst>
          </p:cNvPr>
          <p:cNvSpPr>
            <a:spLocks noGrp="1"/>
          </p:cNvSpPr>
          <p:nvPr>
            <p:ph type="title"/>
          </p:nvPr>
        </p:nvSpPr>
        <p:spPr>
          <a:xfrm>
            <a:off x="685800" y="3110235"/>
            <a:ext cx="7772400" cy="637531"/>
          </a:xfrm>
        </p:spPr>
        <p:txBody>
          <a:bodyPr/>
          <a:lstStyle/>
          <a:p>
            <a:pPr marL="0" indent="0">
              <a:buNone/>
            </a:pPr>
            <a:r>
              <a:rPr lang="en-GB" dirty="0"/>
              <a:t>What are the key barriers to creating live-to-digital and how have they been overcome?</a:t>
            </a:r>
          </a:p>
        </p:txBody>
      </p:sp>
    </p:spTree>
    <p:extLst>
      <p:ext uri="{BB962C8B-B14F-4D97-AF65-F5344CB8AC3E}">
        <p14:creationId xmlns:p14="http://schemas.microsoft.com/office/powerpoint/2010/main" val="13269477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903E5A1-75FB-4077-8340-4B3B5244218A}"/>
              </a:ext>
            </a:extLst>
          </p:cNvPr>
          <p:cNvGraphicFramePr>
            <a:graphicFrameLocks noGrp="1"/>
          </p:cNvGraphicFramePr>
          <p:nvPr>
            <p:extLst/>
          </p:nvPr>
        </p:nvGraphicFramePr>
        <p:xfrm>
          <a:off x="264503" y="2557917"/>
          <a:ext cx="4682287" cy="3226979"/>
        </p:xfrm>
        <a:graphic>
          <a:graphicData uri="http://schemas.openxmlformats.org/drawingml/2006/table">
            <a:tbl>
              <a:tblPr>
                <a:tableStyleId>{5C22544A-7EE6-4342-B048-85BDC9FD1C3A}</a:tableStyleId>
              </a:tblPr>
              <a:tblGrid>
                <a:gridCol w="4682287">
                  <a:extLst>
                    <a:ext uri="{9D8B030D-6E8A-4147-A177-3AD203B41FA5}">
                      <a16:colId xmlns:a16="http://schemas.microsoft.com/office/drawing/2014/main" val="829966115"/>
                    </a:ext>
                  </a:extLst>
                </a:gridCol>
              </a:tblGrid>
              <a:tr h="355155">
                <a:tc>
                  <a:txBody>
                    <a:bodyPr/>
                    <a:lstStyle/>
                    <a:p>
                      <a:pPr algn="r" fontAlgn="b"/>
                      <a:r>
                        <a:rPr lang="en-GB" sz="1100" u="none" strike="noStrike" dirty="0">
                          <a:solidFill>
                            <a:schemeClr val="tx1">
                              <a:lumMod val="75000"/>
                              <a:lumOff val="25000"/>
                            </a:schemeClr>
                          </a:solidFill>
                          <a:effectLst/>
                        </a:rPr>
                        <a:t>lack of funds/ costs too much</a:t>
                      </a:r>
                      <a:endParaRPr lang="en-GB" sz="1100" b="0" i="0" u="none" strike="noStrike" dirty="0">
                        <a:solidFill>
                          <a:schemeClr val="tx1">
                            <a:lumMod val="75000"/>
                            <a:lumOff val="25000"/>
                          </a:schemeClr>
                        </a:solidFill>
                        <a:effectLst/>
                        <a:latin typeface="Calibri" panose="020F0502020204030204" pitchFamily="34" charset="0"/>
                      </a:endParaRPr>
                    </a:p>
                  </a:txBody>
                  <a:tcPr marL="9525" marR="9525" marT="9338" marB="0" anchor="ctr">
                    <a:noFill/>
                  </a:tcPr>
                </a:tc>
                <a:extLst>
                  <a:ext uri="{0D108BD9-81ED-4DB2-BD59-A6C34878D82A}">
                    <a16:rowId xmlns:a16="http://schemas.microsoft.com/office/drawing/2014/main" val="122426357"/>
                  </a:ext>
                </a:extLst>
              </a:tr>
              <a:tr h="35515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1100" u="none" strike="noStrike" dirty="0">
                          <a:solidFill>
                            <a:schemeClr val="tx1">
                              <a:lumMod val="75000"/>
                              <a:lumOff val="25000"/>
                            </a:schemeClr>
                          </a:solidFill>
                          <a:effectLst/>
                        </a:rPr>
                        <a:t>Lack of staff time</a:t>
                      </a:r>
                      <a:endParaRPr lang="en-GB" sz="1100" b="0" i="0" u="none" strike="noStrike" dirty="0">
                        <a:solidFill>
                          <a:schemeClr val="tx1">
                            <a:lumMod val="75000"/>
                            <a:lumOff val="25000"/>
                          </a:schemeClr>
                        </a:solidFill>
                        <a:effectLst/>
                        <a:latin typeface="Calibri" panose="020F0502020204030204" pitchFamily="34" charset="0"/>
                      </a:endParaRPr>
                    </a:p>
                  </a:txBody>
                  <a:tcPr marL="9525" marR="9525" marT="9338" marB="0" anchor="ctr">
                    <a:noFill/>
                  </a:tcPr>
                </a:tc>
                <a:extLst>
                  <a:ext uri="{0D108BD9-81ED-4DB2-BD59-A6C34878D82A}">
                    <a16:rowId xmlns:a16="http://schemas.microsoft.com/office/drawing/2014/main" val="1793044960"/>
                  </a:ext>
                </a:extLst>
              </a:tr>
              <a:tr h="35515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1050" u="none" strike="noStrike" dirty="0">
                          <a:solidFill>
                            <a:schemeClr val="tx1">
                              <a:lumMod val="75000"/>
                              <a:lumOff val="25000"/>
                            </a:schemeClr>
                          </a:solidFill>
                          <a:effectLst/>
                        </a:rPr>
                        <a:t>Lacking in the brand power </a:t>
                      </a:r>
                      <a:br>
                        <a:rPr lang="en-GB" sz="1050" u="none" strike="noStrike" dirty="0">
                          <a:solidFill>
                            <a:schemeClr val="tx1">
                              <a:lumMod val="75000"/>
                              <a:lumOff val="25000"/>
                            </a:schemeClr>
                          </a:solidFill>
                          <a:effectLst/>
                        </a:rPr>
                      </a:br>
                      <a:r>
                        <a:rPr lang="en-GB" sz="1050" u="none" strike="noStrike" dirty="0">
                          <a:solidFill>
                            <a:schemeClr val="tx1">
                              <a:lumMod val="75000"/>
                              <a:lumOff val="25000"/>
                            </a:schemeClr>
                          </a:solidFill>
                          <a:effectLst/>
                        </a:rPr>
                        <a:t>to make it financially viable </a:t>
                      </a:r>
                      <a:endParaRPr lang="en-GB" sz="1050" b="0" i="0" u="none" strike="noStrike" dirty="0">
                        <a:solidFill>
                          <a:schemeClr val="tx1">
                            <a:lumMod val="75000"/>
                            <a:lumOff val="25000"/>
                          </a:schemeClr>
                        </a:solidFill>
                        <a:effectLst/>
                        <a:latin typeface="Calibri" panose="020F0502020204030204" pitchFamily="34" charset="0"/>
                      </a:endParaRPr>
                    </a:p>
                  </a:txBody>
                  <a:tcPr marL="9525" marR="9525" marT="9338" marB="0" anchor="ctr">
                    <a:noFill/>
                  </a:tcPr>
                </a:tc>
                <a:extLst>
                  <a:ext uri="{0D108BD9-81ED-4DB2-BD59-A6C34878D82A}">
                    <a16:rowId xmlns:a16="http://schemas.microsoft.com/office/drawing/2014/main" val="3064630029"/>
                  </a:ext>
                </a:extLst>
              </a:tr>
              <a:tr h="385739">
                <a:tc>
                  <a:txBody>
                    <a:bodyPr/>
                    <a:lstStyle/>
                    <a:p>
                      <a:pPr algn="r" fontAlgn="b"/>
                      <a:r>
                        <a:rPr lang="en-GB" sz="1100" u="none" strike="noStrike" dirty="0">
                          <a:solidFill>
                            <a:schemeClr val="tx1">
                              <a:lumMod val="75000"/>
                              <a:lumOff val="25000"/>
                            </a:schemeClr>
                          </a:solidFill>
                          <a:effectLst/>
                        </a:rPr>
                        <a:t>Lack of internal expertise</a:t>
                      </a:r>
                      <a:endParaRPr lang="en-GB" sz="1100" b="0" i="0" u="none" strike="noStrike" dirty="0">
                        <a:solidFill>
                          <a:schemeClr val="tx1">
                            <a:lumMod val="75000"/>
                            <a:lumOff val="25000"/>
                          </a:schemeClr>
                        </a:solidFill>
                        <a:effectLst/>
                        <a:latin typeface="Calibri" panose="020F0502020204030204" pitchFamily="34" charset="0"/>
                      </a:endParaRPr>
                    </a:p>
                  </a:txBody>
                  <a:tcPr marL="9525" marR="9525" marT="9338" marB="0" anchor="ctr">
                    <a:noFill/>
                  </a:tcPr>
                </a:tc>
                <a:extLst>
                  <a:ext uri="{0D108BD9-81ED-4DB2-BD59-A6C34878D82A}">
                    <a16:rowId xmlns:a16="http://schemas.microsoft.com/office/drawing/2014/main" val="3609716693"/>
                  </a:ext>
                </a:extLst>
              </a:tr>
              <a:tr h="35515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1100" u="none" strike="noStrike" dirty="0">
                          <a:solidFill>
                            <a:schemeClr val="tx1">
                              <a:lumMod val="75000"/>
                              <a:lumOff val="25000"/>
                            </a:schemeClr>
                          </a:solidFill>
                          <a:effectLst/>
                        </a:rPr>
                        <a:t>Rights clearance</a:t>
                      </a:r>
                      <a:endParaRPr lang="en-GB" sz="1100" b="0" i="0" u="none" strike="noStrike" dirty="0">
                        <a:solidFill>
                          <a:schemeClr val="tx1">
                            <a:lumMod val="75000"/>
                            <a:lumOff val="25000"/>
                          </a:schemeClr>
                        </a:solidFill>
                        <a:effectLst/>
                        <a:latin typeface="Calibri" panose="020F0502020204030204" pitchFamily="34" charset="0"/>
                      </a:endParaRPr>
                    </a:p>
                  </a:txBody>
                  <a:tcPr marL="9525" marR="9525" marT="9338" marB="0" anchor="ctr">
                    <a:noFill/>
                  </a:tcPr>
                </a:tc>
                <a:extLst>
                  <a:ext uri="{0D108BD9-81ED-4DB2-BD59-A6C34878D82A}">
                    <a16:rowId xmlns:a16="http://schemas.microsoft.com/office/drawing/2014/main" val="462505038"/>
                  </a:ext>
                </a:extLst>
              </a:tr>
              <a:tr h="355155">
                <a:tc>
                  <a:txBody>
                    <a:bodyPr/>
                    <a:lstStyle/>
                    <a:p>
                      <a:pPr algn="r" fontAlgn="b"/>
                      <a:r>
                        <a:rPr lang="en-GB" sz="1100" u="none" strike="noStrike" dirty="0">
                          <a:solidFill>
                            <a:schemeClr val="tx1">
                              <a:lumMod val="75000"/>
                              <a:lumOff val="25000"/>
                            </a:schemeClr>
                          </a:solidFill>
                          <a:effectLst/>
                        </a:rPr>
                        <a:t>Lack of creative interest</a:t>
                      </a:r>
                      <a:endParaRPr lang="en-GB" sz="1100" b="0" i="0" u="none" strike="noStrike" dirty="0">
                        <a:solidFill>
                          <a:schemeClr val="tx1">
                            <a:lumMod val="75000"/>
                            <a:lumOff val="25000"/>
                          </a:schemeClr>
                        </a:solidFill>
                        <a:effectLst/>
                        <a:latin typeface="Calibri" panose="020F0502020204030204" pitchFamily="34" charset="0"/>
                      </a:endParaRPr>
                    </a:p>
                  </a:txBody>
                  <a:tcPr marL="9525" marR="9525" marT="9338" marB="0" anchor="ctr">
                    <a:noFill/>
                  </a:tcPr>
                </a:tc>
                <a:extLst>
                  <a:ext uri="{0D108BD9-81ED-4DB2-BD59-A6C34878D82A}">
                    <a16:rowId xmlns:a16="http://schemas.microsoft.com/office/drawing/2014/main" val="4209009528"/>
                  </a:ext>
                </a:extLst>
              </a:tr>
              <a:tr h="355155">
                <a:tc>
                  <a:txBody>
                    <a:bodyPr/>
                    <a:lstStyle/>
                    <a:p>
                      <a:pPr algn="r" fontAlgn="b"/>
                      <a:r>
                        <a:rPr lang="en-GB" sz="1100" u="none" strike="noStrike" dirty="0">
                          <a:solidFill>
                            <a:schemeClr val="tx1">
                              <a:lumMod val="75000"/>
                              <a:lumOff val="25000"/>
                            </a:schemeClr>
                          </a:solidFill>
                          <a:effectLst/>
                        </a:rPr>
                        <a:t>Lack of support from senior leadership</a:t>
                      </a:r>
                      <a:endParaRPr lang="en-GB" sz="1100" b="0" i="0" u="none" strike="noStrike" dirty="0">
                        <a:solidFill>
                          <a:schemeClr val="tx1">
                            <a:lumMod val="75000"/>
                            <a:lumOff val="25000"/>
                          </a:schemeClr>
                        </a:solidFill>
                        <a:effectLst/>
                        <a:latin typeface="Calibri" panose="020F0502020204030204" pitchFamily="34" charset="0"/>
                      </a:endParaRPr>
                    </a:p>
                  </a:txBody>
                  <a:tcPr marL="9525" marR="9525" marT="9338" marB="0" anchor="ctr">
                    <a:noFill/>
                  </a:tcPr>
                </a:tc>
                <a:extLst>
                  <a:ext uri="{0D108BD9-81ED-4DB2-BD59-A6C34878D82A}">
                    <a16:rowId xmlns:a16="http://schemas.microsoft.com/office/drawing/2014/main" val="3937137218"/>
                  </a:ext>
                </a:extLst>
              </a:tr>
              <a:tr h="355155">
                <a:tc>
                  <a:txBody>
                    <a:bodyPr/>
                    <a:lstStyle/>
                    <a:p>
                      <a:pPr algn="r" fontAlgn="b"/>
                      <a:r>
                        <a:rPr lang="en-GB" sz="1100" u="none" strike="noStrike">
                          <a:solidFill>
                            <a:schemeClr val="tx1">
                              <a:lumMod val="75000"/>
                              <a:lumOff val="25000"/>
                            </a:schemeClr>
                          </a:solidFill>
                          <a:effectLst/>
                        </a:rPr>
                        <a:t>Does not fit with our mission</a:t>
                      </a:r>
                      <a:endParaRPr lang="en-GB" sz="1100" b="0" i="0" u="none" strike="noStrike">
                        <a:solidFill>
                          <a:schemeClr val="tx1">
                            <a:lumMod val="75000"/>
                            <a:lumOff val="25000"/>
                          </a:schemeClr>
                        </a:solidFill>
                        <a:effectLst/>
                        <a:latin typeface="Calibri" panose="020F0502020204030204" pitchFamily="34" charset="0"/>
                      </a:endParaRPr>
                    </a:p>
                  </a:txBody>
                  <a:tcPr marL="9525" marR="9525" marT="9338" marB="0" anchor="ctr">
                    <a:noFill/>
                  </a:tcPr>
                </a:tc>
                <a:extLst>
                  <a:ext uri="{0D108BD9-81ED-4DB2-BD59-A6C34878D82A}">
                    <a16:rowId xmlns:a16="http://schemas.microsoft.com/office/drawing/2014/main" val="1209967117"/>
                  </a:ext>
                </a:extLst>
              </a:tr>
              <a:tr h="355155">
                <a:tc>
                  <a:txBody>
                    <a:bodyPr/>
                    <a:lstStyle/>
                    <a:p>
                      <a:pPr algn="r" fontAlgn="b"/>
                      <a:r>
                        <a:rPr lang="en-GB" sz="1100" u="none" strike="noStrike" dirty="0">
                          <a:solidFill>
                            <a:schemeClr val="tx1">
                              <a:lumMod val="75000"/>
                              <a:lumOff val="25000"/>
                            </a:schemeClr>
                          </a:solidFill>
                          <a:effectLst/>
                        </a:rPr>
                        <a:t>Lack of interest from our audience</a:t>
                      </a:r>
                      <a:endParaRPr lang="en-GB" sz="1100" b="0" i="0" u="none" strike="noStrike" dirty="0">
                        <a:solidFill>
                          <a:schemeClr val="tx1">
                            <a:lumMod val="75000"/>
                            <a:lumOff val="25000"/>
                          </a:schemeClr>
                        </a:solidFill>
                        <a:effectLst/>
                        <a:latin typeface="Calibri" panose="020F0502020204030204" pitchFamily="34" charset="0"/>
                      </a:endParaRPr>
                    </a:p>
                  </a:txBody>
                  <a:tcPr marL="9525" marR="9525" marT="9338" marB="0" anchor="ctr">
                    <a:noFill/>
                  </a:tcPr>
                </a:tc>
                <a:extLst>
                  <a:ext uri="{0D108BD9-81ED-4DB2-BD59-A6C34878D82A}">
                    <a16:rowId xmlns:a16="http://schemas.microsoft.com/office/drawing/2014/main" val="4149816357"/>
                  </a:ext>
                </a:extLst>
              </a:tr>
            </a:tbl>
          </a:graphicData>
        </a:graphic>
      </p:graphicFrame>
      <p:cxnSp>
        <p:nvCxnSpPr>
          <p:cNvPr id="15" name="Straight Connector 14">
            <a:extLst>
              <a:ext uri="{FF2B5EF4-FFF2-40B4-BE49-F238E27FC236}">
                <a16:creationId xmlns:a16="http://schemas.microsoft.com/office/drawing/2014/main" id="{D781095A-EA45-4B19-9E29-668C4245C4C3}"/>
              </a:ext>
            </a:extLst>
          </p:cNvPr>
          <p:cNvCxnSpPr/>
          <p:nvPr/>
        </p:nvCxnSpPr>
        <p:spPr>
          <a:xfrm>
            <a:off x="2876120" y="3642867"/>
            <a:ext cx="574285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05B0CA3-9E1E-4F11-A0CB-ED29B450FC68}"/>
              </a:ext>
            </a:extLst>
          </p:cNvPr>
          <p:cNvSpPr>
            <a:spLocks noGrp="1"/>
          </p:cNvSpPr>
          <p:nvPr>
            <p:ph type="body" sz="quarter" idx="15"/>
          </p:nvPr>
        </p:nvSpPr>
        <p:spPr>
          <a:xfrm>
            <a:off x="359997" y="1736725"/>
            <a:ext cx="8425227" cy="215900"/>
          </a:xfrm>
        </p:spPr>
        <p:txBody>
          <a:bodyPr/>
          <a:lstStyle/>
          <a:p>
            <a:r>
              <a:rPr lang="en-GB" dirty="0">
                <a:solidFill>
                  <a:schemeClr val="tx1"/>
                </a:solidFill>
              </a:rPr>
              <a:t>Barriers</a:t>
            </a:r>
            <a:r>
              <a:rPr lang="en-GB" dirty="0"/>
              <a:t> to producing live to digital content</a:t>
            </a:r>
          </a:p>
        </p:txBody>
      </p:sp>
      <p:graphicFrame>
        <p:nvGraphicFramePr>
          <p:cNvPr id="11" name="Chart 10">
            <a:extLst>
              <a:ext uri="{FF2B5EF4-FFF2-40B4-BE49-F238E27FC236}">
                <a16:creationId xmlns:a16="http://schemas.microsoft.com/office/drawing/2014/main" id="{C8511BD8-B5F4-47C2-BB39-AF92532C6E91}"/>
              </a:ext>
            </a:extLst>
          </p:cNvPr>
          <p:cNvGraphicFramePr/>
          <p:nvPr>
            <p:extLst>
              <p:ext uri="{D42A27DB-BD31-4B8C-83A1-F6EECF244321}">
                <p14:modId xmlns:p14="http://schemas.microsoft.com/office/powerpoint/2010/main" val="893315558"/>
              </p:ext>
            </p:extLst>
          </p:nvPr>
        </p:nvGraphicFramePr>
        <p:xfrm>
          <a:off x="4398118" y="2415268"/>
          <a:ext cx="4487774" cy="38481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9AB34103-DFD8-4974-8CD2-7821AB0E947D}"/>
              </a:ext>
            </a:extLst>
          </p:cNvPr>
          <p:cNvSpPr>
            <a:spLocks noGrp="1"/>
          </p:cNvSpPr>
          <p:nvPr>
            <p:ph type="title"/>
          </p:nvPr>
        </p:nvSpPr>
        <p:spPr/>
        <p:txBody>
          <a:bodyPr/>
          <a:lstStyle/>
          <a:p>
            <a:r>
              <a:rPr lang="en-GB" dirty="0"/>
              <a:t>Cost and lack of staff time are significant barriers to producing live-to-digital for most organisations </a:t>
            </a:r>
          </a:p>
        </p:txBody>
      </p:sp>
      <p:sp>
        <p:nvSpPr>
          <p:cNvPr id="3" name="Text Placeholder 2">
            <a:extLst>
              <a:ext uri="{FF2B5EF4-FFF2-40B4-BE49-F238E27FC236}">
                <a16:creationId xmlns:a16="http://schemas.microsoft.com/office/drawing/2014/main" id="{3B6F2C7C-3A89-45B2-9611-7A742750BED0}"/>
              </a:ext>
            </a:extLst>
          </p:cNvPr>
          <p:cNvSpPr>
            <a:spLocks noGrp="1"/>
          </p:cNvSpPr>
          <p:nvPr>
            <p:ph type="body" sz="quarter" idx="12"/>
          </p:nvPr>
        </p:nvSpPr>
        <p:spPr>
          <a:xfrm>
            <a:off x="359998" y="0"/>
            <a:ext cx="2987945" cy="289424"/>
          </a:xfrm>
        </p:spPr>
        <p:txBody>
          <a:bodyPr/>
          <a:lstStyle/>
          <a:p>
            <a:r>
              <a:rPr lang="en-GB" dirty="0"/>
              <a:t>Key barriers and how they are overcome</a:t>
            </a:r>
          </a:p>
        </p:txBody>
      </p:sp>
      <p:sp>
        <p:nvSpPr>
          <p:cNvPr id="6" name="Text Placeholder 5">
            <a:extLst>
              <a:ext uri="{FF2B5EF4-FFF2-40B4-BE49-F238E27FC236}">
                <a16:creationId xmlns:a16="http://schemas.microsoft.com/office/drawing/2014/main" id="{4B81819E-7871-4882-A74A-20FED55DC441}"/>
              </a:ext>
            </a:extLst>
          </p:cNvPr>
          <p:cNvSpPr>
            <a:spLocks noGrp="1"/>
          </p:cNvSpPr>
          <p:nvPr>
            <p:ph type="body" sz="quarter" idx="13"/>
          </p:nvPr>
        </p:nvSpPr>
        <p:spPr>
          <a:xfrm>
            <a:off x="359999" y="6403302"/>
            <a:ext cx="8425226" cy="454698"/>
          </a:xfrm>
        </p:spPr>
        <p:txBody>
          <a:bodyPr/>
          <a:lstStyle/>
          <a:p>
            <a:r>
              <a:rPr lang="en-GB" sz="800" dirty="0"/>
              <a:t>Source: B2B survey administered by MTM. Q26. To what extent are each of the following barriers you have faced when producing live-to-digital work? </a:t>
            </a:r>
            <a:r>
              <a:rPr lang="en-GB" sz="800" i="1" dirty="0"/>
              <a:t>Base: Organisations who have produced live-to-digital content in 2016/17 (n=128-136). </a:t>
            </a:r>
            <a:r>
              <a:rPr lang="en-GB" sz="800" dirty="0"/>
              <a:t>Q37. To what extent are each of the following barriers that have prevented you from producing live-to-digital content in 2016 or 2017? </a:t>
            </a:r>
            <a:r>
              <a:rPr lang="en-GB" sz="800" i="1" dirty="0"/>
              <a:t>Base: Organisations who have not produced live-to-digital content in 2016/17 (n=67-72)</a:t>
            </a:r>
            <a:endParaRPr lang="en-GB" sz="800" dirty="0"/>
          </a:p>
          <a:p>
            <a:endParaRPr lang="en-GB" sz="800" dirty="0"/>
          </a:p>
        </p:txBody>
      </p:sp>
      <p:graphicFrame>
        <p:nvGraphicFramePr>
          <p:cNvPr id="10" name="Chart 9">
            <a:extLst>
              <a:ext uri="{FF2B5EF4-FFF2-40B4-BE49-F238E27FC236}">
                <a16:creationId xmlns:a16="http://schemas.microsoft.com/office/drawing/2014/main" id="{7FD57EF6-429A-40A9-9753-87514381586F}"/>
              </a:ext>
            </a:extLst>
          </p:cNvPr>
          <p:cNvGraphicFramePr/>
          <p:nvPr>
            <p:extLst>
              <p:ext uri="{D42A27DB-BD31-4B8C-83A1-F6EECF244321}">
                <p14:modId xmlns:p14="http://schemas.microsoft.com/office/powerpoint/2010/main" val="2349925392"/>
              </p:ext>
            </p:extLst>
          </p:nvPr>
        </p:nvGraphicFramePr>
        <p:xfrm>
          <a:off x="2328113" y="2415268"/>
          <a:ext cx="4487774" cy="38481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6">
            <a:extLst>
              <a:ext uri="{FF2B5EF4-FFF2-40B4-BE49-F238E27FC236}">
                <a16:creationId xmlns:a16="http://schemas.microsoft.com/office/drawing/2014/main" id="{BDAFE3F0-7205-41CD-B067-2DABD8344AE4}"/>
              </a:ext>
            </a:extLst>
          </p:cNvPr>
          <p:cNvSpPr txBox="1">
            <a:spLocks/>
          </p:cNvSpPr>
          <p:nvPr/>
        </p:nvSpPr>
        <p:spPr>
          <a:xfrm>
            <a:off x="6916555" y="2120901"/>
            <a:ext cx="1969337" cy="215900"/>
          </a:xfrm>
          <a:prstGeom prst="rect">
            <a:avLst/>
          </a:prstGeom>
        </p:spPr>
        <p:txBody>
          <a:bodyPr anchor="ctr"/>
          <a:lstStyle>
            <a:lvl1pPr marL="0" indent="0" algn="l" rtl="0" eaLnBrk="1" fontAlgn="base" hangingPunct="1">
              <a:spcBef>
                <a:spcPts val="800"/>
              </a:spcBef>
              <a:spcAft>
                <a:spcPts val="800"/>
              </a:spcAft>
              <a:buFont typeface="Arial" charset="0"/>
              <a:buNone/>
              <a:defRPr lang="en-US" sz="1400" b="1" kern="120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100" dirty="0"/>
              <a:t>Among those who haven’t produced live-to-digital</a:t>
            </a:r>
          </a:p>
        </p:txBody>
      </p:sp>
      <p:cxnSp>
        <p:nvCxnSpPr>
          <p:cNvPr id="12" name="Straight Connector 11">
            <a:extLst>
              <a:ext uri="{FF2B5EF4-FFF2-40B4-BE49-F238E27FC236}">
                <a16:creationId xmlns:a16="http://schemas.microsoft.com/office/drawing/2014/main" id="{C8ACAA57-022E-4635-803C-764C0C6C1D73}"/>
              </a:ext>
            </a:extLst>
          </p:cNvPr>
          <p:cNvCxnSpPr/>
          <p:nvPr/>
        </p:nvCxnSpPr>
        <p:spPr>
          <a:xfrm>
            <a:off x="2932980" y="2863440"/>
            <a:ext cx="568599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41FFABD-6F2D-497B-953F-90D406B1ADF8}"/>
              </a:ext>
            </a:extLst>
          </p:cNvPr>
          <p:cNvCxnSpPr/>
          <p:nvPr/>
        </p:nvCxnSpPr>
        <p:spPr>
          <a:xfrm>
            <a:off x="3769837" y="3224851"/>
            <a:ext cx="484913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1378352-B4B2-4C7C-A9A2-549744BF0A76}"/>
              </a:ext>
            </a:extLst>
          </p:cNvPr>
          <p:cNvCxnSpPr/>
          <p:nvPr/>
        </p:nvCxnSpPr>
        <p:spPr>
          <a:xfrm>
            <a:off x="3154846" y="3986860"/>
            <a:ext cx="54641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CA1CDA-76CE-4556-8699-2F87B562E9C2}"/>
              </a:ext>
            </a:extLst>
          </p:cNvPr>
          <p:cNvCxnSpPr/>
          <p:nvPr/>
        </p:nvCxnSpPr>
        <p:spPr>
          <a:xfrm>
            <a:off x="3572943" y="4317784"/>
            <a:ext cx="504603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E11B34-7C7C-466C-9C37-ADDA60DBBA21}"/>
              </a:ext>
            </a:extLst>
          </p:cNvPr>
          <p:cNvCxnSpPr/>
          <p:nvPr/>
        </p:nvCxnSpPr>
        <p:spPr>
          <a:xfrm>
            <a:off x="3368054" y="4661777"/>
            <a:ext cx="525091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CDC4333-9DD1-4A2D-B8AF-BDBE5D245FCE}"/>
              </a:ext>
            </a:extLst>
          </p:cNvPr>
          <p:cNvCxnSpPr/>
          <p:nvPr/>
        </p:nvCxnSpPr>
        <p:spPr>
          <a:xfrm>
            <a:off x="2191741" y="5023187"/>
            <a:ext cx="640712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0FC2F22-00A5-4F03-8C6D-3EEC5C8952F4}"/>
              </a:ext>
            </a:extLst>
          </p:cNvPr>
          <p:cNvCxnSpPr/>
          <p:nvPr/>
        </p:nvCxnSpPr>
        <p:spPr>
          <a:xfrm>
            <a:off x="2969166" y="5384595"/>
            <a:ext cx="56296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57833E0-2F54-491A-8FDA-5D6E4D501516}"/>
              </a:ext>
            </a:extLst>
          </p:cNvPr>
          <p:cNvCxnSpPr/>
          <p:nvPr/>
        </p:nvCxnSpPr>
        <p:spPr>
          <a:xfrm>
            <a:off x="2441745" y="5746005"/>
            <a:ext cx="615711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F964B670-3CB0-44BC-B7F9-99D74812956E}"/>
              </a:ext>
            </a:extLst>
          </p:cNvPr>
          <p:cNvSpPr txBox="1">
            <a:spLocks/>
          </p:cNvSpPr>
          <p:nvPr/>
        </p:nvSpPr>
        <p:spPr>
          <a:xfrm>
            <a:off x="4871864" y="2120901"/>
            <a:ext cx="1969337" cy="215900"/>
          </a:xfrm>
          <a:prstGeom prst="rect">
            <a:avLst/>
          </a:prstGeom>
        </p:spPr>
        <p:txBody>
          <a:bodyPr anchor="ctr"/>
          <a:lstStyle>
            <a:lvl1pPr marL="0" indent="0" algn="l" rtl="0" eaLnBrk="1" fontAlgn="base" hangingPunct="1">
              <a:spcBef>
                <a:spcPts val="800"/>
              </a:spcBef>
              <a:spcAft>
                <a:spcPts val="800"/>
              </a:spcAft>
              <a:buFont typeface="Arial" charset="0"/>
              <a:buNone/>
              <a:defRPr lang="en-US" sz="1400" b="1" kern="120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100" dirty="0"/>
              <a:t>Among those who produced live-to-digital in 2016/17</a:t>
            </a:r>
          </a:p>
        </p:txBody>
      </p:sp>
      <p:sp>
        <p:nvSpPr>
          <p:cNvPr id="28" name="Rectangle: Rounded Corners 27">
            <a:extLst>
              <a:ext uri="{FF2B5EF4-FFF2-40B4-BE49-F238E27FC236}">
                <a16:creationId xmlns:a16="http://schemas.microsoft.com/office/drawing/2014/main" id="{BA44797F-2956-4A74-BDD4-B79DCB905E34}"/>
              </a:ext>
            </a:extLst>
          </p:cNvPr>
          <p:cNvSpPr/>
          <p:nvPr/>
        </p:nvSpPr>
        <p:spPr>
          <a:xfrm>
            <a:off x="449783" y="2836049"/>
            <a:ext cx="2367175" cy="767055"/>
          </a:xfrm>
          <a:prstGeom prst="roundRect">
            <a:avLst>
              <a:gd name="adj" fmla="val 7622"/>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dirty="0">
                <a:solidFill>
                  <a:schemeClr val="tx1"/>
                </a:solidFill>
                <a:latin typeface="Century Gothic" pitchFamily="34" charset="0"/>
              </a:rPr>
              <a:t>Live-to-digital can represent a considerable time commitment and often comes under the remit of staff who are already overstretched</a:t>
            </a:r>
          </a:p>
        </p:txBody>
      </p:sp>
      <p:cxnSp>
        <p:nvCxnSpPr>
          <p:cNvPr id="29" name="Straight Arrow Connector 28">
            <a:extLst>
              <a:ext uri="{FF2B5EF4-FFF2-40B4-BE49-F238E27FC236}">
                <a16:creationId xmlns:a16="http://schemas.microsoft.com/office/drawing/2014/main" id="{898D36B9-D0BE-4E02-8395-BF2F1BBFF03F}"/>
              </a:ext>
            </a:extLst>
          </p:cNvPr>
          <p:cNvCxnSpPr>
            <a:cxnSpLocks/>
          </p:cNvCxnSpPr>
          <p:nvPr/>
        </p:nvCxnSpPr>
        <p:spPr>
          <a:xfrm flipH="1">
            <a:off x="2809641" y="4174079"/>
            <a:ext cx="8791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0821A9C-FAE8-4438-A02F-90452016B1DA}"/>
              </a:ext>
            </a:extLst>
          </p:cNvPr>
          <p:cNvSpPr/>
          <p:nvPr/>
        </p:nvSpPr>
        <p:spPr>
          <a:xfrm>
            <a:off x="422355" y="2031264"/>
            <a:ext cx="3684136" cy="491468"/>
          </a:xfrm>
          <a:prstGeom prst="roundRect">
            <a:avLst>
              <a:gd name="adj" fmla="val 7622"/>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dirty="0">
                <a:solidFill>
                  <a:schemeClr val="tx1"/>
                </a:solidFill>
                <a:latin typeface="Century Gothic" pitchFamily="34" charset="0"/>
              </a:rPr>
              <a:t>Doing live-to-digital often requires investment, which in the context of shrinking budgets can be hard to prioritise</a:t>
            </a:r>
          </a:p>
        </p:txBody>
      </p:sp>
      <p:cxnSp>
        <p:nvCxnSpPr>
          <p:cNvPr id="31" name="Connector: Elbow 30">
            <a:extLst>
              <a:ext uri="{FF2B5EF4-FFF2-40B4-BE49-F238E27FC236}">
                <a16:creationId xmlns:a16="http://schemas.microsoft.com/office/drawing/2014/main" id="{C1C52248-F3A6-4744-8EDC-67670EF16E58}"/>
              </a:ext>
            </a:extLst>
          </p:cNvPr>
          <p:cNvCxnSpPr>
            <a:cxnSpLocks/>
          </p:cNvCxnSpPr>
          <p:nvPr/>
        </p:nvCxnSpPr>
        <p:spPr>
          <a:xfrm rot="16200000" flipV="1">
            <a:off x="2544035" y="2473474"/>
            <a:ext cx="160376" cy="370835"/>
          </a:xfrm>
          <a:prstGeom prst="bentConnector3">
            <a:avLst>
              <a:gd name="adj1" fmla="val -2748"/>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0DF1F3C9-A790-4809-AAA8-A765565A2978}"/>
              </a:ext>
            </a:extLst>
          </p:cNvPr>
          <p:cNvSpPr/>
          <p:nvPr/>
        </p:nvSpPr>
        <p:spPr>
          <a:xfrm>
            <a:off x="422355" y="3990497"/>
            <a:ext cx="2312702" cy="715767"/>
          </a:xfrm>
          <a:prstGeom prst="roundRect">
            <a:avLst>
              <a:gd name="adj" fmla="val 7622"/>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dirty="0">
                <a:solidFill>
                  <a:schemeClr val="tx1"/>
                </a:solidFill>
                <a:latin typeface="Century Gothic" pitchFamily="34" charset="0"/>
              </a:rPr>
              <a:t>Rights clearance from artists can be an issue with the costs involved sometimes making live-to-digital untenable </a:t>
            </a:r>
          </a:p>
        </p:txBody>
      </p:sp>
      <p:cxnSp>
        <p:nvCxnSpPr>
          <p:cNvPr id="37" name="Straight Arrow Connector 36">
            <a:extLst>
              <a:ext uri="{FF2B5EF4-FFF2-40B4-BE49-F238E27FC236}">
                <a16:creationId xmlns:a16="http://schemas.microsoft.com/office/drawing/2014/main" id="{D7B2B6C2-800C-48EE-B45A-17BEF198D2A8}"/>
              </a:ext>
            </a:extLst>
          </p:cNvPr>
          <p:cNvCxnSpPr>
            <a:cxnSpLocks/>
          </p:cNvCxnSpPr>
          <p:nvPr/>
        </p:nvCxnSpPr>
        <p:spPr>
          <a:xfrm flipH="1">
            <a:off x="2862151" y="3081153"/>
            <a:ext cx="8199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5391982" y="5885940"/>
            <a:ext cx="2509241" cy="190240"/>
            <a:chOff x="4876208" y="5885940"/>
            <a:chExt cx="2509241" cy="190240"/>
          </a:xfrm>
        </p:grpSpPr>
        <p:sp>
          <p:nvSpPr>
            <p:cNvPr id="27" name="Rectangle 26">
              <a:extLst>
                <a:ext uri="{FF2B5EF4-FFF2-40B4-BE49-F238E27FC236}">
                  <a16:creationId xmlns:a16="http://schemas.microsoft.com/office/drawing/2014/main" id="{DB051FDD-9A0F-4C0C-B1E0-F8C11316D1B7}"/>
                </a:ext>
              </a:extLst>
            </p:cNvPr>
            <p:cNvSpPr/>
            <p:nvPr/>
          </p:nvSpPr>
          <p:spPr>
            <a:xfrm>
              <a:off x="4876208" y="5946983"/>
              <a:ext cx="84449" cy="82009"/>
            </a:xfrm>
            <a:prstGeom prst="rect">
              <a:avLst/>
            </a:prstGeom>
            <a:solidFill>
              <a:schemeClr val="accent1">
                <a:lumMod val="5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2" name="Rectangle 31">
              <a:extLst>
                <a:ext uri="{FF2B5EF4-FFF2-40B4-BE49-F238E27FC236}">
                  <a16:creationId xmlns:a16="http://schemas.microsoft.com/office/drawing/2014/main" id="{DB051FDD-9A0F-4C0C-B1E0-F8C11316D1B7}"/>
                </a:ext>
              </a:extLst>
            </p:cNvPr>
            <p:cNvSpPr/>
            <p:nvPr/>
          </p:nvSpPr>
          <p:spPr>
            <a:xfrm>
              <a:off x="4992093" y="5946983"/>
              <a:ext cx="84449" cy="82009"/>
            </a:xfrm>
            <a:prstGeom prst="rect">
              <a:avLst/>
            </a:prstGeom>
            <a:solidFill>
              <a:schemeClr val="accent5">
                <a:lumMod val="5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5" name="TextBox 4"/>
            <p:cNvSpPr txBox="1"/>
            <p:nvPr/>
          </p:nvSpPr>
          <p:spPr>
            <a:xfrm>
              <a:off x="5116696" y="5885940"/>
              <a:ext cx="1143263" cy="190240"/>
            </a:xfrm>
            <a:prstGeom prst="rect">
              <a:avLst/>
            </a:prstGeom>
            <a:noFill/>
          </p:spPr>
          <p:txBody>
            <a:bodyPr wrap="square" lIns="18000" tIns="18000" rIns="18000" bIns="18000" rtlCol="0">
              <a:spAutoFit/>
            </a:bodyPr>
            <a:lstStyle/>
            <a:p>
              <a:r>
                <a:rPr lang="en-GB" sz="1000" dirty="0">
                  <a:latin typeface="+mj-lt"/>
                </a:rPr>
                <a:t>Significant barrier</a:t>
              </a:r>
            </a:p>
          </p:txBody>
        </p:sp>
        <p:grpSp>
          <p:nvGrpSpPr>
            <p:cNvPr id="22" name="Group 21"/>
            <p:cNvGrpSpPr/>
            <p:nvPr/>
          </p:nvGrpSpPr>
          <p:grpSpPr>
            <a:xfrm>
              <a:off x="6357517" y="5885940"/>
              <a:ext cx="1027932" cy="190240"/>
              <a:chOff x="6357517" y="5885940"/>
              <a:chExt cx="1027932" cy="190240"/>
            </a:xfrm>
          </p:grpSpPr>
          <p:sp>
            <p:nvSpPr>
              <p:cNvPr id="33" name="Rectangle 32">
                <a:extLst>
                  <a:ext uri="{FF2B5EF4-FFF2-40B4-BE49-F238E27FC236}">
                    <a16:creationId xmlns:a16="http://schemas.microsoft.com/office/drawing/2014/main" id="{DB051FDD-9A0F-4C0C-B1E0-F8C11316D1B7}"/>
                  </a:ext>
                </a:extLst>
              </p:cNvPr>
              <p:cNvSpPr/>
              <p:nvPr/>
            </p:nvSpPr>
            <p:spPr>
              <a:xfrm>
                <a:off x="6357517" y="5942495"/>
                <a:ext cx="84449" cy="82009"/>
              </a:xfrm>
              <a:prstGeom prst="rect">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4" name="Rectangle 33">
                <a:extLst>
                  <a:ext uri="{FF2B5EF4-FFF2-40B4-BE49-F238E27FC236}">
                    <a16:creationId xmlns:a16="http://schemas.microsoft.com/office/drawing/2014/main" id="{DB051FDD-9A0F-4C0C-B1E0-F8C11316D1B7}"/>
                  </a:ext>
                </a:extLst>
              </p:cNvPr>
              <p:cNvSpPr/>
              <p:nvPr/>
            </p:nvSpPr>
            <p:spPr>
              <a:xfrm>
                <a:off x="6473402" y="5942495"/>
                <a:ext cx="84449" cy="82009"/>
              </a:xfrm>
              <a:prstGeom prst="rect">
                <a:avLst/>
              </a:prstGeom>
              <a:solidFill>
                <a:schemeClr val="accent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6" name="TextBox 35"/>
              <p:cNvSpPr txBox="1"/>
              <p:nvPr/>
            </p:nvSpPr>
            <p:spPr>
              <a:xfrm>
                <a:off x="6591740" y="5885940"/>
                <a:ext cx="793709" cy="190240"/>
              </a:xfrm>
              <a:prstGeom prst="rect">
                <a:avLst/>
              </a:prstGeom>
              <a:noFill/>
            </p:spPr>
            <p:txBody>
              <a:bodyPr wrap="square" lIns="18000" tIns="18000" rIns="18000" bIns="18000" rtlCol="0">
                <a:spAutoFit/>
              </a:bodyPr>
              <a:lstStyle/>
              <a:p>
                <a:r>
                  <a:rPr lang="en-GB" sz="1000" dirty="0">
                    <a:latin typeface="+mj-lt"/>
                  </a:rPr>
                  <a:t>Slight barrier</a:t>
                </a:r>
              </a:p>
            </p:txBody>
          </p:sp>
        </p:grpSp>
      </p:grpSp>
    </p:spTree>
    <p:extLst>
      <p:ext uri="{BB962C8B-B14F-4D97-AF65-F5344CB8AC3E}">
        <p14:creationId xmlns:p14="http://schemas.microsoft.com/office/powerpoint/2010/main" val="38893671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C32F8-391D-40D0-A2ED-D90F2A6BF590}"/>
              </a:ext>
            </a:extLst>
          </p:cNvPr>
          <p:cNvSpPr>
            <a:spLocks noGrp="1"/>
          </p:cNvSpPr>
          <p:nvPr>
            <p:ph type="title"/>
          </p:nvPr>
        </p:nvSpPr>
        <p:spPr/>
        <p:txBody>
          <a:bodyPr/>
          <a:lstStyle/>
          <a:p>
            <a:r>
              <a:rPr lang="en-GB" dirty="0"/>
              <a:t>Greater understanding of live-to-digital and its benefits would increase the propensity to undertake it</a:t>
            </a:r>
          </a:p>
        </p:txBody>
      </p:sp>
      <p:sp>
        <p:nvSpPr>
          <p:cNvPr id="3" name="Text Placeholder 2">
            <a:extLst>
              <a:ext uri="{FF2B5EF4-FFF2-40B4-BE49-F238E27FC236}">
                <a16:creationId xmlns:a16="http://schemas.microsoft.com/office/drawing/2014/main" id="{4F4ABCB6-C23A-4384-B182-7DD955179E8E}"/>
              </a:ext>
            </a:extLst>
          </p:cNvPr>
          <p:cNvSpPr>
            <a:spLocks noGrp="1"/>
          </p:cNvSpPr>
          <p:nvPr>
            <p:ph type="body" sz="quarter" idx="12"/>
          </p:nvPr>
        </p:nvSpPr>
        <p:spPr>
          <a:xfrm>
            <a:off x="359998" y="0"/>
            <a:ext cx="3811952" cy="289424"/>
          </a:xfrm>
        </p:spPr>
        <p:txBody>
          <a:bodyPr/>
          <a:lstStyle/>
          <a:p>
            <a:r>
              <a:rPr lang="en-GB" dirty="0"/>
              <a:t>Key barriers and how they are overcome</a:t>
            </a:r>
          </a:p>
        </p:txBody>
      </p:sp>
      <p:sp>
        <p:nvSpPr>
          <p:cNvPr id="6" name="Text Placeholder 5">
            <a:extLst>
              <a:ext uri="{FF2B5EF4-FFF2-40B4-BE49-F238E27FC236}">
                <a16:creationId xmlns:a16="http://schemas.microsoft.com/office/drawing/2014/main" id="{D5433DC4-FAFF-40B9-8E5F-E723D6D43B4F}"/>
              </a:ext>
            </a:extLst>
          </p:cNvPr>
          <p:cNvSpPr>
            <a:spLocks noGrp="1"/>
          </p:cNvSpPr>
          <p:nvPr>
            <p:ph type="body" sz="quarter" idx="13"/>
          </p:nvPr>
        </p:nvSpPr>
        <p:spPr>
          <a:xfrm>
            <a:off x="359999" y="6501032"/>
            <a:ext cx="8425226" cy="356967"/>
          </a:xfrm>
        </p:spPr>
        <p:txBody>
          <a:bodyPr/>
          <a:lstStyle/>
          <a:p>
            <a:r>
              <a:rPr lang="en-GB" sz="800" dirty="0"/>
              <a:t>Source: B2B survey conducted by MTM. Q43: Would any of the factors below make your organisation more likely to produce live-to-digital work in the future? </a:t>
            </a:r>
            <a:r>
              <a:rPr lang="en-GB" sz="800" i="1" dirty="0"/>
              <a:t>Base: Organisations who have not produced Live-to-Digital content in 2016/17 (n=73)</a:t>
            </a:r>
            <a:endParaRPr lang="en-GB" sz="800" dirty="0"/>
          </a:p>
          <a:p>
            <a:endParaRPr lang="en-GB" sz="800" dirty="0"/>
          </a:p>
        </p:txBody>
      </p:sp>
      <p:sp>
        <p:nvSpPr>
          <p:cNvPr id="7" name="Text Placeholder 6">
            <a:extLst>
              <a:ext uri="{FF2B5EF4-FFF2-40B4-BE49-F238E27FC236}">
                <a16:creationId xmlns:a16="http://schemas.microsoft.com/office/drawing/2014/main" id="{886C2D65-96BD-4512-965B-AC13F6FB2316}"/>
              </a:ext>
            </a:extLst>
          </p:cNvPr>
          <p:cNvSpPr>
            <a:spLocks noGrp="1"/>
          </p:cNvSpPr>
          <p:nvPr>
            <p:ph type="body" sz="quarter" idx="15"/>
          </p:nvPr>
        </p:nvSpPr>
        <p:spPr/>
        <p:txBody>
          <a:bodyPr/>
          <a:lstStyle/>
          <a:p>
            <a:r>
              <a:rPr lang="en-GB" dirty="0"/>
              <a:t>Factors which would increase likelihood of producing live-to-digital content amongst organisations which did </a:t>
            </a:r>
            <a:r>
              <a:rPr lang="en-GB" u="sng" dirty="0">
                <a:solidFill>
                  <a:schemeClr val="tx1"/>
                </a:solidFill>
              </a:rPr>
              <a:t>not</a:t>
            </a:r>
            <a:r>
              <a:rPr lang="en-GB" dirty="0">
                <a:solidFill>
                  <a:schemeClr val="tx1"/>
                </a:solidFill>
              </a:rPr>
              <a:t> </a:t>
            </a:r>
            <a:r>
              <a:rPr lang="en-GB" dirty="0"/>
              <a:t>undertake live-to-digital in 2016/17</a:t>
            </a:r>
          </a:p>
        </p:txBody>
      </p:sp>
      <p:graphicFrame>
        <p:nvGraphicFramePr>
          <p:cNvPr id="10" name="Chart 9">
            <a:extLst>
              <a:ext uri="{FF2B5EF4-FFF2-40B4-BE49-F238E27FC236}">
                <a16:creationId xmlns:a16="http://schemas.microsoft.com/office/drawing/2014/main" id="{5DA0E832-E97F-4EC6-B160-D01CE6C971F3}"/>
              </a:ext>
            </a:extLst>
          </p:cNvPr>
          <p:cNvGraphicFramePr/>
          <p:nvPr>
            <p:extLst>
              <p:ext uri="{D42A27DB-BD31-4B8C-83A1-F6EECF244321}">
                <p14:modId xmlns:p14="http://schemas.microsoft.com/office/powerpoint/2010/main" val="734222405"/>
              </p:ext>
            </p:extLst>
          </p:nvPr>
        </p:nvGraphicFramePr>
        <p:xfrm>
          <a:off x="359997" y="2061713"/>
          <a:ext cx="6233460" cy="4320037"/>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Rounded Corners 7">
            <a:extLst>
              <a:ext uri="{FF2B5EF4-FFF2-40B4-BE49-F238E27FC236}">
                <a16:creationId xmlns:a16="http://schemas.microsoft.com/office/drawing/2014/main" id="{B798E03B-095C-4ABC-A6DE-E0531F0073C2}"/>
              </a:ext>
            </a:extLst>
          </p:cNvPr>
          <p:cNvSpPr/>
          <p:nvPr/>
        </p:nvSpPr>
        <p:spPr>
          <a:xfrm>
            <a:off x="7113838" y="2533281"/>
            <a:ext cx="1670166" cy="1286244"/>
          </a:xfrm>
          <a:prstGeom prst="roundRect">
            <a:avLst>
              <a:gd name="adj" fmla="val 7622"/>
            </a:avLst>
          </a:prstGeom>
          <a:noFill/>
          <a:ln w="63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dirty="0">
                <a:solidFill>
                  <a:schemeClr val="tx1"/>
                </a:solidFill>
                <a:latin typeface="Century Gothic" pitchFamily="34" charset="0"/>
              </a:rPr>
              <a:t>Three of the top four factors which would increase likelihood of live-to digital production involve better understanding of its practicalities, benefits and opportunities </a:t>
            </a:r>
          </a:p>
        </p:txBody>
      </p:sp>
      <p:sp>
        <p:nvSpPr>
          <p:cNvPr id="13" name="Right Bracket 12">
            <a:extLst>
              <a:ext uri="{FF2B5EF4-FFF2-40B4-BE49-F238E27FC236}">
                <a16:creationId xmlns:a16="http://schemas.microsoft.com/office/drawing/2014/main" id="{078FDD04-8C3F-4708-8EC4-17AA01F2EEE9}"/>
              </a:ext>
            </a:extLst>
          </p:cNvPr>
          <p:cNvSpPr/>
          <p:nvPr/>
        </p:nvSpPr>
        <p:spPr>
          <a:xfrm>
            <a:off x="6166733" y="3230882"/>
            <a:ext cx="139337" cy="705391"/>
          </a:xfrm>
          <a:prstGeom prst="rightBracket">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5" name="Connector: Elbow 14">
            <a:extLst>
              <a:ext uri="{FF2B5EF4-FFF2-40B4-BE49-F238E27FC236}">
                <a16:creationId xmlns:a16="http://schemas.microsoft.com/office/drawing/2014/main" id="{D360BA82-E175-49EA-989E-94561BD7F620}"/>
              </a:ext>
            </a:extLst>
          </p:cNvPr>
          <p:cNvCxnSpPr>
            <a:cxnSpLocks/>
          </p:cNvCxnSpPr>
          <p:nvPr/>
        </p:nvCxnSpPr>
        <p:spPr>
          <a:xfrm rot="10800000" flipV="1">
            <a:off x="6296297" y="3218997"/>
            <a:ext cx="817541" cy="441918"/>
          </a:xfrm>
          <a:prstGeom prst="bentConnector3">
            <a:avLst>
              <a:gd name="adj1" fmla="val 31218"/>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B1EE79E1-34C7-402D-A1D6-64FB380AD645}"/>
              </a:ext>
            </a:extLst>
          </p:cNvPr>
          <p:cNvCxnSpPr>
            <a:cxnSpLocks/>
            <a:stCxn id="8" idx="1"/>
          </p:cNvCxnSpPr>
          <p:nvPr/>
        </p:nvCxnSpPr>
        <p:spPr>
          <a:xfrm rot="10800000">
            <a:off x="6296308" y="2429701"/>
            <a:ext cx="817531" cy="746702"/>
          </a:xfrm>
          <a:prstGeom prst="bentConnector3">
            <a:avLst>
              <a:gd name="adj1" fmla="val 50000"/>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B0B76105-B798-409B-B35F-16FB959ABB53}"/>
              </a:ext>
            </a:extLst>
          </p:cNvPr>
          <p:cNvSpPr/>
          <p:nvPr/>
        </p:nvSpPr>
        <p:spPr>
          <a:xfrm rot="993089">
            <a:off x="5851268" y="2277016"/>
            <a:ext cx="359904" cy="305359"/>
          </a:xfrm>
          <a:prstGeom prst="ellipse">
            <a:avLst/>
          </a:prstGeom>
          <a:noFill/>
          <a:ln w="63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6" name="Oval 15">
            <a:extLst>
              <a:ext uri="{FF2B5EF4-FFF2-40B4-BE49-F238E27FC236}">
                <a16:creationId xmlns:a16="http://schemas.microsoft.com/office/drawing/2014/main" id="{304AB18A-1A3F-4781-B028-F519027B53C5}"/>
              </a:ext>
            </a:extLst>
          </p:cNvPr>
          <p:cNvSpPr/>
          <p:nvPr/>
        </p:nvSpPr>
        <p:spPr>
          <a:xfrm rot="993089">
            <a:off x="5770790" y="3154877"/>
            <a:ext cx="359904" cy="305359"/>
          </a:xfrm>
          <a:prstGeom prst="ellipse">
            <a:avLst/>
          </a:prstGeom>
          <a:noFill/>
          <a:ln w="63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7" name="Oval 16">
            <a:extLst>
              <a:ext uri="{FF2B5EF4-FFF2-40B4-BE49-F238E27FC236}">
                <a16:creationId xmlns:a16="http://schemas.microsoft.com/office/drawing/2014/main" id="{AB62897B-5B4E-480F-925E-741D2EF3D696}"/>
              </a:ext>
            </a:extLst>
          </p:cNvPr>
          <p:cNvSpPr/>
          <p:nvPr/>
        </p:nvSpPr>
        <p:spPr>
          <a:xfrm rot="993089">
            <a:off x="5682390" y="3620040"/>
            <a:ext cx="359904" cy="305359"/>
          </a:xfrm>
          <a:prstGeom prst="ellipse">
            <a:avLst/>
          </a:prstGeom>
          <a:noFill/>
          <a:ln w="63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1" name="Rectangle: Rounded Corners 20">
            <a:extLst>
              <a:ext uri="{FF2B5EF4-FFF2-40B4-BE49-F238E27FC236}">
                <a16:creationId xmlns:a16="http://schemas.microsoft.com/office/drawing/2014/main" id="{E5F4A726-A800-41E5-86AB-ABA7866E4640}"/>
              </a:ext>
            </a:extLst>
          </p:cNvPr>
          <p:cNvSpPr/>
          <p:nvPr/>
        </p:nvSpPr>
        <p:spPr>
          <a:xfrm>
            <a:off x="5114926" y="4743221"/>
            <a:ext cx="3669078" cy="1305837"/>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endParaRPr lang="en-GB" sz="1100" dirty="0">
              <a:solidFill>
                <a:schemeClr val="tx1"/>
              </a:solidFill>
            </a:endParaRPr>
          </a:p>
        </p:txBody>
      </p:sp>
      <p:sp>
        <p:nvSpPr>
          <p:cNvPr id="22" name="Rectangle 21">
            <a:extLst>
              <a:ext uri="{FF2B5EF4-FFF2-40B4-BE49-F238E27FC236}">
                <a16:creationId xmlns:a16="http://schemas.microsoft.com/office/drawing/2014/main" id="{49365BC2-5DD0-4D23-B4D9-47E9B227592B}"/>
              </a:ext>
            </a:extLst>
          </p:cNvPr>
          <p:cNvSpPr/>
          <p:nvPr/>
        </p:nvSpPr>
        <p:spPr>
          <a:xfrm>
            <a:off x="5726630" y="4962763"/>
            <a:ext cx="2988746" cy="754053"/>
          </a:xfrm>
          <a:prstGeom prst="rect">
            <a:avLst/>
          </a:prstGeom>
        </p:spPr>
        <p:txBody>
          <a:bodyPr wrap="square">
            <a:spAutoFit/>
          </a:bodyPr>
          <a:lstStyle/>
          <a:p>
            <a:r>
              <a:rPr lang="en-GB" sz="1100" dirty="0">
                <a:solidFill>
                  <a:srgbClr val="000000"/>
                </a:solidFill>
                <a:latin typeface="+mn-lt"/>
              </a:rPr>
              <a:t>Live to digital is completely uncharted territory for [us] so </a:t>
            </a:r>
            <a:r>
              <a:rPr lang="en-GB" sz="1100" b="1" dirty="0">
                <a:solidFill>
                  <a:schemeClr val="accent5"/>
                </a:solidFill>
                <a:latin typeface="+mn-lt"/>
              </a:rPr>
              <a:t>all or any information about the process </a:t>
            </a:r>
            <a:r>
              <a:rPr lang="en-GB" sz="1100" dirty="0">
                <a:solidFill>
                  <a:srgbClr val="000000"/>
                </a:solidFill>
                <a:latin typeface="+mn-lt"/>
              </a:rPr>
              <a:t>would be valuable</a:t>
            </a:r>
          </a:p>
          <a:p>
            <a:pPr algn="r"/>
            <a:r>
              <a:rPr lang="en-GB" sz="1000" dirty="0">
                <a:latin typeface="+mn-lt"/>
              </a:rPr>
              <a:t>- Music Organisation</a:t>
            </a:r>
          </a:p>
        </p:txBody>
      </p:sp>
      <p:pic>
        <p:nvPicPr>
          <p:cNvPr id="23" name="Content Placeholder 7">
            <a:extLst>
              <a:ext uri="{FF2B5EF4-FFF2-40B4-BE49-F238E27FC236}">
                <a16:creationId xmlns:a16="http://schemas.microsoft.com/office/drawing/2014/main" id="{E8ADD186-6493-4EC8-934B-397795BA703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flipH="1" flipV="1">
            <a:off x="5206249" y="5019650"/>
            <a:ext cx="455905" cy="376489"/>
          </a:xfrm>
          <a:prstGeom prst="rect">
            <a:avLst/>
          </a:prstGeom>
          <a:noFill/>
          <a:ln w="9525">
            <a:noFill/>
            <a:miter lim="800000"/>
            <a:headEnd/>
            <a:tailEnd/>
          </a:ln>
        </p:spPr>
      </p:pic>
      <p:sp>
        <p:nvSpPr>
          <p:cNvPr id="4" name="TextBox 3">
            <a:extLst>
              <a:ext uri="{FF2B5EF4-FFF2-40B4-BE49-F238E27FC236}">
                <a16:creationId xmlns:a16="http://schemas.microsoft.com/office/drawing/2014/main" id="{32D47DD4-69C9-494E-A961-A168B8F3A481}"/>
              </a:ext>
            </a:extLst>
          </p:cNvPr>
          <p:cNvSpPr txBox="1"/>
          <p:nvPr/>
        </p:nvSpPr>
        <p:spPr>
          <a:xfrm>
            <a:off x="466231" y="2249973"/>
            <a:ext cx="3260785" cy="374906"/>
          </a:xfrm>
          <a:prstGeom prst="rect">
            <a:avLst/>
          </a:prstGeom>
          <a:noFill/>
        </p:spPr>
        <p:txBody>
          <a:bodyPr wrap="square" lIns="18000" tIns="18000" rIns="18000" bIns="18000" rtlCol="0">
            <a:spAutoFit/>
          </a:bodyPr>
          <a:lstStyle/>
          <a:p>
            <a:r>
              <a:rPr lang="en-GB" sz="1100" dirty="0">
                <a:latin typeface="+mj-lt"/>
              </a:rPr>
              <a:t>Better understanding of the platforms available to publish and distribute work on</a:t>
            </a:r>
          </a:p>
        </p:txBody>
      </p:sp>
      <p:sp>
        <p:nvSpPr>
          <p:cNvPr id="19" name="TextBox 18">
            <a:extLst>
              <a:ext uri="{FF2B5EF4-FFF2-40B4-BE49-F238E27FC236}">
                <a16:creationId xmlns:a16="http://schemas.microsoft.com/office/drawing/2014/main" id="{121F7B3E-E1F3-4D68-B309-556F338ED079}"/>
              </a:ext>
            </a:extLst>
          </p:cNvPr>
          <p:cNvSpPr txBox="1"/>
          <p:nvPr/>
        </p:nvSpPr>
        <p:spPr>
          <a:xfrm>
            <a:off x="466231" y="2685828"/>
            <a:ext cx="3260785" cy="374906"/>
          </a:xfrm>
          <a:prstGeom prst="rect">
            <a:avLst/>
          </a:prstGeom>
          <a:noFill/>
        </p:spPr>
        <p:txBody>
          <a:bodyPr wrap="square" lIns="18000" tIns="18000" rIns="18000" bIns="18000" rtlCol="0">
            <a:spAutoFit/>
          </a:bodyPr>
          <a:lstStyle/>
          <a:p>
            <a:r>
              <a:rPr lang="en-GB" sz="1100" dirty="0">
                <a:latin typeface="+mj-lt"/>
              </a:rPr>
              <a:t>Development of less expensive technology for producing and distributing live-to-digital</a:t>
            </a:r>
          </a:p>
        </p:txBody>
      </p:sp>
      <p:sp>
        <p:nvSpPr>
          <p:cNvPr id="20" name="TextBox 19">
            <a:extLst>
              <a:ext uri="{FF2B5EF4-FFF2-40B4-BE49-F238E27FC236}">
                <a16:creationId xmlns:a16="http://schemas.microsoft.com/office/drawing/2014/main" id="{5F54B1F5-707A-4413-8380-059BA6725131}"/>
              </a:ext>
            </a:extLst>
          </p:cNvPr>
          <p:cNvSpPr txBox="1"/>
          <p:nvPr/>
        </p:nvSpPr>
        <p:spPr>
          <a:xfrm>
            <a:off x="466231" y="3137802"/>
            <a:ext cx="3260785" cy="374906"/>
          </a:xfrm>
          <a:prstGeom prst="rect">
            <a:avLst/>
          </a:prstGeom>
          <a:noFill/>
        </p:spPr>
        <p:txBody>
          <a:bodyPr wrap="square" lIns="18000" tIns="18000" rIns="18000" bIns="18000" rtlCol="0">
            <a:spAutoFit/>
          </a:bodyPr>
          <a:lstStyle/>
          <a:p>
            <a:r>
              <a:rPr lang="en-GB" sz="1100" dirty="0">
                <a:latin typeface="+mj-lt"/>
              </a:rPr>
              <a:t>Greater clarity on the benefits live-to-digital can bring</a:t>
            </a:r>
          </a:p>
        </p:txBody>
      </p:sp>
      <p:sp>
        <p:nvSpPr>
          <p:cNvPr id="24" name="TextBox 23">
            <a:extLst>
              <a:ext uri="{FF2B5EF4-FFF2-40B4-BE49-F238E27FC236}">
                <a16:creationId xmlns:a16="http://schemas.microsoft.com/office/drawing/2014/main" id="{21564865-EC85-4967-BB06-2E36702CC86F}"/>
              </a:ext>
            </a:extLst>
          </p:cNvPr>
          <p:cNvSpPr txBox="1"/>
          <p:nvPr/>
        </p:nvSpPr>
        <p:spPr>
          <a:xfrm>
            <a:off x="466231" y="3575514"/>
            <a:ext cx="3260785" cy="374906"/>
          </a:xfrm>
          <a:prstGeom prst="rect">
            <a:avLst/>
          </a:prstGeom>
          <a:noFill/>
        </p:spPr>
        <p:txBody>
          <a:bodyPr wrap="square" lIns="18000" tIns="18000" rIns="18000" bIns="18000" rtlCol="0">
            <a:spAutoFit/>
          </a:bodyPr>
          <a:lstStyle/>
          <a:p>
            <a:r>
              <a:rPr lang="en-GB" sz="1100" dirty="0">
                <a:latin typeface="+mj-lt"/>
              </a:rPr>
              <a:t>Better understanding of what the opportunities are within your art form</a:t>
            </a:r>
          </a:p>
        </p:txBody>
      </p:sp>
      <p:sp>
        <p:nvSpPr>
          <p:cNvPr id="25" name="TextBox 24">
            <a:extLst>
              <a:ext uri="{FF2B5EF4-FFF2-40B4-BE49-F238E27FC236}">
                <a16:creationId xmlns:a16="http://schemas.microsoft.com/office/drawing/2014/main" id="{8E542E1B-A7DF-4114-9A19-6ECB0017C208}"/>
              </a:ext>
            </a:extLst>
          </p:cNvPr>
          <p:cNvSpPr txBox="1"/>
          <p:nvPr/>
        </p:nvSpPr>
        <p:spPr>
          <a:xfrm>
            <a:off x="466231" y="4039433"/>
            <a:ext cx="3260785" cy="374906"/>
          </a:xfrm>
          <a:prstGeom prst="rect">
            <a:avLst/>
          </a:prstGeom>
          <a:noFill/>
        </p:spPr>
        <p:txBody>
          <a:bodyPr wrap="square" lIns="18000" tIns="18000" rIns="18000" bIns="18000" rtlCol="0">
            <a:spAutoFit/>
          </a:bodyPr>
          <a:lstStyle/>
          <a:p>
            <a:r>
              <a:rPr lang="en-GB" sz="1100" dirty="0">
                <a:latin typeface="+mj-lt"/>
              </a:rPr>
              <a:t>Artistic staff becoming interested in live-to-digital for its creative potential</a:t>
            </a:r>
          </a:p>
        </p:txBody>
      </p:sp>
      <p:sp>
        <p:nvSpPr>
          <p:cNvPr id="26" name="TextBox 25">
            <a:extLst>
              <a:ext uri="{FF2B5EF4-FFF2-40B4-BE49-F238E27FC236}">
                <a16:creationId xmlns:a16="http://schemas.microsoft.com/office/drawing/2014/main" id="{E2F5ECBF-283E-4F6B-9A2E-B1C3A5E30EBC}"/>
              </a:ext>
            </a:extLst>
          </p:cNvPr>
          <p:cNvSpPr txBox="1"/>
          <p:nvPr/>
        </p:nvSpPr>
        <p:spPr>
          <a:xfrm>
            <a:off x="498655" y="4402394"/>
            <a:ext cx="3374264" cy="544183"/>
          </a:xfrm>
          <a:prstGeom prst="rect">
            <a:avLst/>
          </a:prstGeom>
          <a:noFill/>
        </p:spPr>
        <p:txBody>
          <a:bodyPr wrap="square" lIns="18000" tIns="18000" rIns="18000" bIns="18000" rtlCol="0">
            <a:spAutoFit/>
          </a:bodyPr>
          <a:lstStyle/>
          <a:p>
            <a:r>
              <a:rPr lang="en-GB" sz="1100" dirty="0">
                <a:latin typeface="+mj-lt"/>
              </a:rPr>
              <a:t>Development of better technology for producing and distributing live-to-digital productions</a:t>
            </a:r>
          </a:p>
        </p:txBody>
      </p:sp>
      <p:sp>
        <p:nvSpPr>
          <p:cNvPr id="27" name="TextBox 26">
            <a:extLst>
              <a:ext uri="{FF2B5EF4-FFF2-40B4-BE49-F238E27FC236}">
                <a16:creationId xmlns:a16="http://schemas.microsoft.com/office/drawing/2014/main" id="{3B60E483-EDF1-4D6D-934C-5E45B3344A07}"/>
              </a:ext>
            </a:extLst>
          </p:cNvPr>
          <p:cNvSpPr txBox="1"/>
          <p:nvPr/>
        </p:nvSpPr>
        <p:spPr>
          <a:xfrm>
            <a:off x="498655" y="5015109"/>
            <a:ext cx="3374264" cy="205629"/>
          </a:xfrm>
          <a:prstGeom prst="rect">
            <a:avLst/>
          </a:prstGeom>
          <a:noFill/>
        </p:spPr>
        <p:txBody>
          <a:bodyPr wrap="square" lIns="18000" tIns="18000" rIns="18000" bIns="18000" rtlCol="0">
            <a:spAutoFit/>
          </a:bodyPr>
          <a:lstStyle/>
          <a:p>
            <a:r>
              <a:rPr lang="en-GB" sz="1100" dirty="0">
                <a:latin typeface="+mj-lt"/>
              </a:rPr>
              <a:t>Improved processes for clearing rights</a:t>
            </a:r>
          </a:p>
        </p:txBody>
      </p:sp>
      <p:sp>
        <p:nvSpPr>
          <p:cNvPr id="28" name="TextBox 27">
            <a:extLst>
              <a:ext uri="{FF2B5EF4-FFF2-40B4-BE49-F238E27FC236}">
                <a16:creationId xmlns:a16="http://schemas.microsoft.com/office/drawing/2014/main" id="{B29F2BEA-F80E-41BC-A8A3-175F2F04ACEF}"/>
              </a:ext>
            </a:extLst>
          </p:cNvPr>
          <p:cNvSpPr txBox="1"/>
          <p:nvPr/>
        </p:nvSpPr>
        <p:spPr>
          <a:xfrm>
            <a:off x="498655" y="5370281"/>
            <a:ext cx="3374264" cy="374906"/>
          </a:xfrm>
          <a:prstGeom prst="rect">
            <a:avLst/>
          </a:prstGeom>
          <a:noFill/>
        </p:spPr>
        <p:txBody>
          <a:bodyPr wrap="square" lIns="18000" tIns="18000" rIns="18000" bIns="18000" rtlCol="0">
            <a:spAutoFit/>
          </a:bodyPr>
          <a:lstStyle/>
          <a:p>
            <a:r>
              <a:rPr lang="en-GB" sz="1100" dirty="0">
                <a:latin typeface="+mj-lt"/>
              </a:rPr>
              <a:t>Improved ability to clear 'downstream' rights (beyond the live/encore broadcast)</a:t>
            </a:r>
          </a:p>
        </p:txBody>
      </p:sp>
      <p:sp>
        <p:nvSpPr>
          <p:cNvPr id="29" name="TextBox 28">
            <a:extLst>
              <a:ext uri="{FF2B5EF4-FFF2-40B4-BE49-F238E27FC236}">
                <a16:creationId xmlns:a16="http://schemas.microsoft.com/office/drawing/2014/main" id="{F419120C-67EB-4A09-A2C5-4D276F1B2F0B}"/>
              </a:ext>
            </a:extLst>
          </p:cNvPr>
          <p:cNvSpPr txBox="1"/>
          <p:nvPr/>
        </p:nvSpPr>
        <p:spPr>
          <a:xfrm>
            <a:off x="498655" y="5913819"/>
            <a:ext cx="3374264" cy="205629"/>
          </a:xfrm>
          <a:prstGeom prst="rect">
            <a:avLst/>
          </a:prstGeom>
          <a:noFill/>
        </p:spPr>
        <p:txBody>
          <a:bodyPr wrap="square" lIns="18000" tIns="18000" rIns="18000" bIns="18000" rtlCol="0">
            <a:spAutoFit/>
          </a:bodyPr>
          <a:lstStyle/>
          <a:p>
            <a:r>
              <a:rPr lang="en-GB" sz="1100" dirty="0">
                <a:latin typeface="+mj-lt"/>
              </a:rPr>
              <a:t>Greater interest from senior leadership</a:t>
            </a:r>
          </a:p>
        </p:txBody>
      </p:sp>
    </p:spTree>
    <p:extLst>
      <p:ext uri="{BB962C8B-B14F-4D97-AF65-F5344CB8AC3E}">
        <p14:creationId xmlns:p14="http://schemas.microsoft.com/office/powerpoint/2010/main" val="2271060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F4494E93-2B71-4946-8386-28FBCA89DD63}"/>
              </a:ext>
            </a:extLst>
          </p:cNvPr>
          <p:cNvGraphicFramePr/>
          <p:nvPr>
            <p:extLst/>
          </p:nvPr>
        </p:nvGraphicFramePr>
        <p:xfrm>
          <a:off x="296091" y="2797496"/>
          <a:ext cx="8489133"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Rounded Corners 10">
            <a:extLst>
              <a:ext uri="{FF2B5EF4-FFF2-40B4-BE49-F238E27FC236}">
                <a16:creationId xmlns:a16="http://schemas.microsoft.com/office/drawing/2014/main" id="{6C3EDB75-DD3C-4ADB-A435-E16B9AB0B020}"/>
              </a:ext>
            </a:extLst>
          </p:cNvPr>
          <p:cNvSpPr/>
          <p:nvPr/>
        </p:nvSpPr>
        <p:spPr>
          <a:xfrm>
            <a:off x="369779" y="2093121"/>
            <a:ext cx="8424005" cy="747603"/>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endParaRPr lang="en-GB" sz="1100" dirty="0">
              <a:solidFill>
                <a:schemeClr val="tx1"/>
              </a:solidFill>
            </a:endParaRPr>
          </a:p>
        </p:txBody>
      </p:sp>
      <p:sp>
        <p:nvSpPr>
          <p:cNvPr id="2" name="Title 1">
            <a:extLst>
              <a:ext uri="{FF2B5EF4-FFF2-40B4-BE49-F238E27FC236}">
                <a16:creationId xmlns:a16="http://schemas.microsoft.com/office/drawing/2014/main" id="{302399D3-C24E-49D8-8B4A-F5BD07A511A2}"/>
              </a:ext>
            </a:extLst>
          </p:cNvPr>
          <p:cNvSpPr>
            <a:spLocks noGrp="1"/>
          </p:cNvSpPr>
          <p:nvPr>
            <p:ph type="title"/>
          </p:nvPr>
        </p:nvSpPr>
        <p:spPr>
          <a:xfrm>
            <a:off x="360000" y="514975"/>
            <a:ext cx="8433784" cy="936000"/>
          </a:xfrm>
        </p:spPr>
        <p:txBody>
          <a:bodyPr/>
          <a:lstStyle/>
          <a:p>
            <a:r>
              <a:rPr lang="en-GB" dirty="0"/>
              <a:t>Two thirds of organisations have worked with partners to produce content – mostly producers, followed by venues</a:t>
            </a:r>
          </a:p>
        </p:txBody>
      </p:sp>
      <p:sp>
        <p:nvSpPr>
          <p:cNvPr id="3" name="Text Placeholder 2">
            <a:extLst>
              <a:ext uri="{FF2B5EF4-FFF2-40B4-BE49-F238E27FC236}">
                <a16:creationId xmlns:a16="http://schemas.microsoft.com/office/drawing/2014/main" id="{4EDD7F26-ED1F-4FA8-8099-D378107972F2}"/>
              </a:ext>
            </a:extLst>
          </p:cNvPr>
          <p:cNvSpPr>
            <a:spLocks noGrp="1"/>
          </p:cNvSpPr>
          <p:nvPr>
            <p:ph type="body" sz="quarter" idx="12"/>
          </p:nvPr>
        </p:nvSpPr>
        <p:spPr>
          <a:xfrm>
            <a:off x="359998" y="0"/>
            <a:ext cx="3630977" cy="289424"/>
          </a:xfrm>
        </p:spPr>
        <p:txBody>
          <a:bodyPr/>
          <a:lstStyle/>
          <a:p>
            <a:r>
              <a:rPr lang="en-GB" dirty="0"/>
              <a:t>Key barriers and how they are overcome</a:t>
            </a:r>
          </a:p>
        </p:txBody>
      </p:sp>
      <p:sp>
        <p:nvSpPr>
          <p:cNvPr id="6" name="Text Placeholder 5">
            <a:extLst>
              <a:ext uri="{FF2B5EF4-FFF2-40B4-BE49-F238E27FC236}">
                <a16:creationId xmlns:a16="http://schemas.microsoft.com/office/drawing/2014/main" id="{9CCA1D66-F99A-4141-BF36-7A615307D886}"/>
              </a:ext>
            </a:extLst>
          </p:cNvPr>
          <p:cNvSpPr>
            <a:spLocks noGrp="1"/>
          </p:cNvSpPr>
          <p:nvPr>
            <p:ph type="body" sz="quarter" idx="13"/>
          </p:nvPr>
        </p:nvSpPr>
        <p:spPr>
          <a:xfrm>
            <a:off x="359999" y="6537283"/>
            <a:ext cx="8425226" cy="368300"/>
          </a:xfrm>
        </p:spPr>
        <p:txBody>
          <a:bodyPr/>
          <a:lstStyle/>
          <a:p>
            <a:r>
              <a:rPr lang="en-GB" sz="800" dirty="0"/>
              <a:t>Source: B2B survey administered by MTM. Q12: Have you partnered with any of the following types of organisations in 2016 or 2017 to support your production and distribution of live-to-digital content? </a:t>
            </a:r>
            <a:r>
              <a:rPr lang="en-GB" sz="800" i="1" dirty="0"/>
              <a:t>Base: Organisations that produced live-to-digital content in 2016/17 (n=138)</a:t>
            </a:r>
            <a:endParaRPr lang="en-GB" sz="800" dirty="0"/>
          </a:p>
        </p:txBody>
      </p:sp>
      <p:sp>
        <p:nvSpPr>
          <p:cNvPr id="7" name="Text Placeholder 6">
            <a:extLst>
              <a:ext uri="{FF2B5EF4-FFF2-40B4-BE49-F238E27FC236}">
                <a16:creationId xmlns:a16="http://schemas.microsoft.com/office/drawing/2014/main" id="{34FE539E-39E0-4A6F-9310-594FCDE114D4}"/>
              </a:ext>
            </a:extLst>
          </p:cNvPr>
          <p:cNvSpPr>
            <a:spLocks noGrp="1"/>
          </p:cNvSpPr>
          <p:nvPr>
            <p:ph type="body" sz="quarter" idx="15"/>
          </p:nvPr>
        </p:nvSpPr>
        <p:spPr/>
        <p:txBody>
          <a:bodyPr/>
          <a:lstStyle/>
          <a:p>
            <a:r>
              <a:rPr lang="en-GB" dirty="0"/>
              <a:t>Types of organisations partnered with</a:t>
            </a:r>
          </a:p>
        </p:txBody>
      </p:sp>
      <p:sp>
        <p:nvSpPr>
          <p:cNvPr id="4" name="TextBox 3">
            <a:extLst>
              <a:ext uri="{FF2B5EF4-FFF2-40B4-BE49-F238E27FC236}">
                <a16:creationId xmlns:a16="http://schemas.microsoft.com/office/drawing/2014/main" id="{86F9F482-D518-4CA3-A83F-CDDC9EDE7FA5}"/>
              </a:ext>
            </a:extLst>
          </p:cNvPr>
          <p:cNvSpPr txBox="1"/>
          <p:nvPr/>
        </p:nvSpPr>
        <p:spPr>
          <a:xfrm>
            <a:off x="446043" y="2199911"/>
            <a:ext cx="748937" cy="467239"/>
          </a:xfrm>
          <a:prstGeom prst="rect">
            <a:avLst/>
          </a:prstGeom>
          <a:noFill/>
        </p:spPr>
        <p:txBody>
          <a:bodyPr wrap="square" lIns="18000" tIns="18000" rIns="18000" bIns="18000" rtlCol="0">
            <a:spAutoFit/>
          </a:bodyPr>
          <a:lstStyle/>
          <a:p>
            <a:r>
              <a:rPr lang="en-GB" sz="2800" b="1" dirty="0">
                <a:solidFill>
                  <a:schemeClr val="accent1"/>
                </a:solidFill>
                <a:latin typeface="+mj-lt"/>
              </a:rPr>
              <a:t>65%</a:t>
            </a:r>
          </a:p>
        </p:txBody>
      </p:sp>
      <p:sp>
        <p:nvSpPr>
          <p:cNvPr id="10" name="TextBox 9">
            <a:extLst>
              <a:ext uri="{FF2B5EF4-FFF2-40B4-BE49-F238E27FC236}">
                <a16:creationId xmlns:a16="http://schemas.microsoft.com/office/drawing/2014/main" id="{3F0752CF-6628-45C0-9906-8AE62BE3C191}"/>
              </a:ext>
            </a:extLst>
          </p:cNvPr>
          <p:cNvSpPr txBox="1"/>
          <p:nvPr/>
        </p:nvSpPr>
        <p:spPr>
          <a:xfrm>
            <a:off x="1194981" y="2256435"/>
            <a:ext cx="7187564" cy="374906"/>
          </a:xfrm>
          <a:prstGeom prst="rect">
            <a:avLst/>
          </a:prstGeom>
          <a:noFill/>
        </p:spPr>
        <p:txBody>
          <a:bodyPr wrap="square" lIns="18000" tIns="18000" rIns="18000" bIns="18000" rtlCol="0">
            <a:spAutoFit/>
          </a:bodyPr>
          <a:lstStyle/>
          <a:p>
            <a:r>
              <a:rPr lang="en-GB" sz="1100" dirty="0">
                <a:latin typeface="+mj-lt"/>
              </a:rPr>
              <a:t>of organisations who undertook live-to-digital in 2016/17 have partnered with another organisation to produce live to digital content</a:t>
            </a:r>
          </a:p>
        </p:txBody>
      </p:sp>
    </p:spTree>
    <p:extLst>
      <p:ext uri="{BB962C8B-B14F-4D97-AF65-F5344CB8AC3E}">
        <p14:creationId xmlns:p14="http://schemas.microsoft.com/office/powerpoint/2010/main" val="20553664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43">
            <a:extLst>
              <a:ext uri="{FF2B5EF4-FFF2-40B4-BE49-F238E27FC236}">
                <a16:creationId xmlns:a16="http://schemas.microsoft.com/office/drawing/2014/main" id="{1957526C-EB27-4862-9FD5-8BA8BFA0AB56}"/>
              </a:ext>
            </a:extLst>
          </p:cNvPr>
          <p:cNvSpPr/>
          <p:nvPr/>
        </p:nvSpPr>
        <p:spPr>
          <a:xfrm>
            <a:off x="356639" y="4450022"/>
            <a:ext cx="4084554"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Objectives: </a:t>
            </a:r>
          </a:p>
          <a:p>
            <a:pPr marL="171450" indent="-171450">
              <a:buFont typeface="Arial" panose="020B0604020202020204" pitchFamily="34" charset="0"/>
              <a:buChar char="•"/>
            </a:pPr>
            <a:r>
              <a:rPr lang="en-GB" sz="1100" b="1" dirty="0">
                <a:solidFill>
                  <a:schemeClr val="tx1"/>
                </a:solidFill>
              </a:rPr>
              <a:t>Reach</a:t>
            </a:r>
            <a:r>
              <a:rPr lang="en-GB" sz="1100" dirty="0">
                <a:solidFill>
                  <a:schemeClr val="tx1"/>
                </a:solidFill>
              </a:rPr>
              <a:t>: to broaden reach to those less engaged in the arts or those who are unable to physically visit the exhibitions due to geography, cost or accessibility</a:t>
            </a:r>
          </a:p>
          <a:p>
            <a:endParaRPr lang="en-GB" sz="1100" dirty="0">
              <a:solidFill>
                <a:schemeClr val="tx1"/>
              </a:solidFill>
            </a:endParaRPr>
          </a:p>
          <a:p>
            <a:pPr marL="171450" indent="-171450">
              <a:buFont typeface="Arial" panose="020B0604020202020204" pitchFamily="34" charset="0"/>
              <a:buChar char="•"/>
            </a:pPr>
            <a:r>
              <a:rPr lang="en-GB" sz="1100" b="1" dirty="0">
                <a:solidFill>
                  <a:schemeClr val="tx1"/>
                </a:solidFill>
              </a:rPr>
              <a:t>Brand building</a:t>
            </a:r>
            <a:r>
              <a:rPr lang="en-GB" sz="1100" dirty="0">
                <a:solidFill>
                  <a:schemeClr val="tx1"/>
                </a:solidFill>
              </a:rPr>
              <a:t>: To build recognition of what BALTIC does and showcase the work of contemporary artists </a:t>
            </a:r>
          </a:p>
          <a:p>
            <a:endParaRPr lang="en-GB" sz="1100" dirty="0">
              <a:solidFill>
                <a:schemeClr val="tx1"/>
              </a:solidFill>
            </a:endParaRPr>
          </a:p>
          <a:p>
            <a:pPr marL="171450" indent="-171450">
              <a:buFont typeface="Arial" panose="020B0604020202020204" pitchFamily="34" charset="0"/>
              <a:buChar char="•"/>
            </a:pPr>
            <a:r>
              <a:rPr lang="en-GB" sz="1100" b="1" dirty="0">
                <a:solidFill>
                  <a:schemeClr val="tx1"/>
                </a:solidFill>
              </a:rPr>
              <a:t>Longevity: </a:t>
            </a:r>
            <a:r>
              <a:rPr lang="en-GB" sz="1100" dirty="0">
                <a:solidFill>
                  <a:schemeClr val="tx1"/>
                </a:solidFill>
              </a:rPr>
              <a:t>To extend the life of BALTIC’s exhibitions, given that the physical exhibitions change throughout the year</a:t>
            </a:r>
            <a:endParaRPr lang="en-GB" sz="1100" b="1" dirty="0">
              <a:solidFill>
                <a:schemeClr val="tx1"/>
              </a:solidFill>
            </a:endParaRPr>
          </a:p>
          <a:p>
            <a:pPr marL="171450" indent="-171450">
              <a:buFont typeface="Arial" panose="020B0604020202020204" pitchFamily="34" charset="0"/>
              <a:buChar char="•"/>
            </a:pPr>
            <a:endParaRPr lang="en-GB" sz="1100" b="1" dirty="0">
              <a:solidFill>
                <a:schemeClr val="tx1"/>
              </a:solidFill>
            </a:endParaRPr>
          </a:p>
          <a:p>
            <a:pPr marL="171450" indent="-171450">
              <a:buFont typeface="Arial" panose="020B0604020202020204" pitchFamily="34" charset="0"/>
              <a:buChar char="•"/>
            </a:pPr>
            <a:r>
              <a:rPr lang="en-GB" sz="1100" b="1" dirty="0">
                <a:solidFill>
                  <a:schemeClr val="tx1"/>
                </a:solidFill>
              </a:rPr>
              <a:t>Archiving</a:t>
            </a:r>
            <a:r>
              <a:rPr lang="en-GB" sz="1100" dirty="0">
                <a:solidFill>
                  <a:schemeClr val="tx1"/>
                </a:solidFill>
              </a:rPr>
              <a:t>: to build up a digital archive of artworks</a:t>
            </a: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endParaRPr lang="en-GB" sz="1400" b="1" dirty="0">
              <a:solidFill>
                <a:srgbClr val="FF0000"/>
              </a:solidFill>
              <a:latin typeface="Century Gothic" pitchFamily="34" charset="0"/>
            </a:endParaRPr>
          </a:p>
        </p:txBody>
      </p:sp>
      <p:sp>
        <p:nvSpPr>
          <p:cNvPr id="45" name="Rounded Rectangle 43">
            <a:extLst>
              <a:ext uri="{FF2B5EF4-FFF2-40B4-BE49-F238E27FC236}">
                <a16:creationId xmlns:a16="http://schemas.microsoft.com/office/drawing/2014/main" id="{DDBEA8D1-3729-401D-9126-88E24E4B19BC}"/>
              </a:ext>
            </a:extLst>
          </p:cNvPr>
          <p:cNvSpPr/>
          <p:nvPr/>
        </p:nvSpPr>
        <p:spPr>
          <a:xfrm>
            <a:off x="358776" y="3715280"/>
            <a:ext cx="4068762"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GB" sz="1400" b="1" dirty="0">
              <a:solidFill>
                <a:srgbClr val="FF0000"/>
              </a:solidFill>
              <a:latin typeface="Century Gothic" pitchFamily="34" charset="0"/>
            </a:endParaRPr>
          </a:p>
        </p:txBody>
      </p:sp>
      <p:sp>
        <p:nvSpPr>
          <p:cNvPr id="5" name="Text Placeholder 4"/>
          <p:cNvSpPr>
            <a:spLocks noGrp="1"/>
          </p:cNvSpPr>
          <p:nvPr>
            <p:ph type="body" sz="quarter" idx="12"/>
          </p:nvPr>
        </p:nvSpPr>
        <p:spPr/>
        <p:txBody>
          <a:bodyPr/>
          <a:lstStyle/>
          <a:p>
            <a:r>
              <a:rPr lang="en-GB" dirty="0"/>
              <a:t>Case Study</a:t>
            </a:r>
          </a:p>
        </p:txBody>
      </p:sp>
      <p:sp>
        <p:nvSpPr>
          <p:cNvPr id="44" name="Rounded Rectangle 43"/>
          <p:cNvSpPr/>
          <p:nvPr/>
        </p:nvSpPr>
        <p:spPr>
          <a:xfrm>
            <a:off x="356639" y="2189472"/>
            <a:ext cx="4123143" cy="2034041"/>
          </a:xfrm>
          <a:prstGeom prst="roundRect">
            <a:avLst/>
          </a:prstGeom>
          <a:solidFill>
            <a:schemeClr val="bg2"/>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Project context: </a:t>
            </a:r>
          </a:p>
          <a:p>
            <a:r>
              <a:rPr lang="en-GB" sz="1100" dirty="0">
                <a:solidFill>
                  <a:schemeClr val="tx1"/>
                </a:solidFill>
              </a:rPr>
              <a:t>Having had an online video archive since 2003, BALTIC wanted to update their digital presence. After a number of conversations with Google, they collaborated with Google Arts &amp; Culture to create a ‘Google street view’ of all four floors of the BALTIC gallery. </a:t>
            </a:r>
          </a:p>
          <a:p>
            <a:endParaRPr lang="en-GB" sz="1100" dirty="0">
              <a:solidFill>
                <a:schemeClr val="tx1"/>
              </a:solidFill>
            </a:endParaRPr>
          </a:p>
          <a:p>
            <a:r>
              <a:rPr lang="en-GB" sz="1100" dirty="0">
                <a:solidFill>
                  <a:schemeClr val="tx1"/>
                </a:solidFill>
              </a:rPr>
              <a:t>Four installations from their </a:t>
            </a:r>
            <a:r>
              <a:rPr lang="en-GB" sz="1100" i="1" dirty="0">
                <a:solidFill>
                  <a:schemeClr val="tx1"/>
                </a:solidFill>
              </a:rPr>
              <a:t>Artists’ Award </a:t>
            </a:r>
            <a:r>
              <a:rPr lang="en-GB" sz="1100" dirty="0">
                <a:solidFill>
                  <a:schemeClr val="tx1"/>
                </a:solidFill>
              </a:rPr>
              <a:t>Exhibition (a biennial prize presented to four emerging artists who have been selected by a panel of leading figures in contemporary art) were featured. </a:t>
            </a:r>
          </a:p>
        </p:txBody>
      </p:sp>
      <p:sp>
        <p:nvSpPr>
          <p:cNvPr id="8" name="Rectangle: Rounded Corners 7">
            <a:extLst>
              <a:ext uri="{FF2B5EF4-FFF2-40B4-BE49-F238E27FC236}">
                <a16:creationId xmlns:a16="http://schemas.microsoft.com/office/drawing/2014/main" id="{5D049CF8-4F82-49FA-AF56-43EEDF6A9FFC}"/>
              </a:ext>
            </a:extLst>
          </p:cNvPr>
          <p:cNvSpPr/>
          <p:nvPr/>
        </p:nvSpPr>
        <p:spPr>
          <a:xfrm>
            <a:off x="372373" y="1450797"/>
            <a:ext cx="4091677" cy="616409"/>
          </a:xfrm>
          <a:prstGeom prst="roundRect">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i="1" dirty="0">
                <a:solidFill>
                  <a:schemeClr val="tx1"/>
                </a:solidFill>
              </a:rPr>
              <a:t>BALTIC is a centre for contemporary art located in Gateshead</a:t>
            </a:r>
          </a:p>
        </p:txBody>
      </p:sp>
      <p:sp>
        <p:nvSpPr>
          <p:cNvPr id="57" name="Title 1">
            <a:extLst>
              <a:ext uri="{FF2B5EF4-FFF2-40B4-BE49-F238E27FC236}">
                <a16:creationId xmlns:a16="http://schemas.microsoft.com/office/drawing/2014/main" id="{C33A9BF8-3DA6-4E32-81F1-7700E8AD420B}"/>
              </a:ext>
            </a:extLst>
          </p:cNvPr>
          <p:cNvSpPr>
            <a:spLocks noGrp="1"/>
          </p:cNvSpPr>
          <p:nvPr>
            <p:ph type="title"/>
          </p:nvPr>
        </p:nvSpPr>
        <p:spPr>
          <a:xfrm>
            <a:off x="360000" y="514975"/>
            <a:ext cx="8425225" cy="936000"/>
          </a:xfrm>
        </p:spPr>
        <p:txBody>
          <a:bodyPr/>
          <a:lstStyle/>
          <a:p>
            <a:r>
              <a:rPr lang="en-GB" b="1" dirty="0">
                <a:solidFill>
                  <a:schemeClr val="accent1"/>
                </a:solidFill>
              </a:rPr>
              <a:t>Visual arts case study</a:t>
            </a:r>
            <a:r>
              <a:rPr lang="en-GB" dirty="0">
                <a:solidFill>
                  <a:schemeClr val="accent1"/>
                </a:solidFill>
              </a:rPr>
              <a:t>: </a:t>
            </a:r>
            <a:r>
              <a:rPr lang="en-GB" dirty="0"/>
              <a:t>BALTIC – </a:t>
            </a:r>
            <a:r>
              <a:rPr lang="en-GB" i="1" dirty="0"/>
              <a:t>Google gallery tour </a:t>
            </a:r>
            <a:r>
              <a:rPr lang="en-GB" dirty="0"/>
              <a:t>(2017)</a:t>
            </a:r>
          </a:p>
        </p:txBody>
      </p:sp>
      <p:cxnSp>
        <p:nvCxnSpPr>
          <p:cNvPr id="65" name="Straight Connector 64">
            <a:extLst>
              <a:ext uri="{FF2B5EF4-FFF2-40B4-BE49-F238E27FC236}">
                <a16:creationId xmlns:a16="http://schemas.microsoft.com/office/drawing/2014/main" id="{C0E1A1D6-1D70-4BAD-992F-38BE6B689942}"/>
              </a:ext>
            </a:extLst>
          </p:cNvPr>
          <p:cNvCxnSpPr>
            <a:cxnSpLocks/>
          </p:cNvCxnSpPr>
          <p:nvPr/>
        </p:nvCxnSpPr>
        <p:spPr>
          <a:xfrm>
            <a:off x="395288" y="4396452"/>
            <a:ext cx="8389937" cy="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a:extLst>
              <a:ext uri="{FF2B5EF4-FFF2-40B4-BE49-F238E27FC236}">
                <a16:creationId xmlns:a16="http://schemas.microsoft.com/office/drawing/2014/main" id="{427CA910-51E1-4ACB-8359-37978C994903}"/>
              </a:ext>
            </a:extLst>
          </p:cNvPr>
          <p:cNvCxnSpPr>
            <a:cxnSpLocks/>
          </p:cNvCxnSpPr>
          <p:nvPr/>
        </p:nvCxnSpPr>
        <p:spPr>
          <a:xfrm flipH="1">
            <a:off x="4572000" y="1221615"/>
            <a:ext cx="2" cy="546387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61" name="Rounded Rectangle 43">
            <a:extLst>
              <a:ext uri="{FF2B5EF4-FFF2-40B4-BE49-F238E27FC236}">
                <a16:creationId xmlns:a16="http://schemas.microsoft.com/office/drawing/2014/main" id="{175A0357-7C19-43FD-B825-13FDEB2B772D}"/>
              </a:ext>
            </a:extLst>
          </p:cNvPr>
          <p:cNvSpPr/>
          <p:nvPr/>
        </p:nvSpPr>
        <p:spPr>
          <a:xfrm>
            <a:off x="4664220" y="4450022"/>
            <a:ext cx="4084554"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Impact:</a:t>
            </a:r>
          </a:p>
          <a:p>
            <a:endParaRPr lang="en-GB" sz="1100" b="1" dirty="0">
              <a:solidFill>
                <a:schemeClr val="accent1"/>
              </a:solidFill>
            </a:endParaRPr>
          </a:p>
          <a:p>
            <a:pPr marL="171450" indent="-171450">
              <a:buFont typeface="Arial" panose="020B0604020202020204" pitchFamily="34" charset="0"/>
              <a:buChar char="•"/>
            </a:pPr>
            <a:r>
              <a:rPr lang="en-GB" sz="1100" dirty="0">
                <a:solidFill>
                  <a:schemeClr val="tx1"/>
                </a:solidFill>
              </a:rPr>
              <a:t>Given the success of this project, BALTIC are incorporating live-to-digital more fundamentally into their way of working with contemporary artists</a:t>
            </a:r>
          </a:p>
          <a:p>
            <a:endParaRPr lang="en-GB" sz="1100" dirty="0">
              <a:solidFill>
                <a:schemeClr val="tx1"/>
              </a:solidFill>
            </a:endParaRPr>
          </a:p>
          <a:p>
            <a:pPr marL="171450" indent="-171450">
              <a:buFont typeface="Arial" panose="020B0604020202020204" pitchFamily="34" charset="0"/>
              <a:buChar char="•"/>
            </a:pPr>
            <a:endParaRPr lang="en-GB" sz="1100" b="1" dirty="0">
              <a:solidFill>
                <a:schemeClr val="accent1"/>
              </a:solidFill>
            </a:endParaRPr>
          </a:p>
          <a:p>
            <a:pPr marL="171450" indent="-171450">
              <a:buFont typeface="Arial" panose="020B0604020202020204" pitchFamily="34" charset="0"/>
              <a:buChar char="•"/>
            </a:pPr>
            <a:endParaRPr lang="en-GB" sz="1100" dirty="0">
              <a:solidFill>
                <a:schemeClr val="tx1"/>
              </a:solidFill>
            </a:endParaRPr>
          </a:p>
          <a:p>
            <a:endParaRPr lang="en-GB" sz="1400" b="1" dirty="0">
              <a:solidFill>
                <a:srgbClr val="FF0000"/>
              </a:solidFill>
              <a:latin typeface="Century Gothic" pitchFamily="34" charset="0"/>
            </a:endParaRPr>
          </a:p>
        </p:txBody>
      </p:sp>
      <p:sp>
        <p:nvSpPr>
          <p:cNvPr id="39" name="Rounded Rectangle 32">
            <a:extLst>
              <a:ext uri="{FF2B5EF4-FFF2-40B4-BE49-F238E27FC236}">
                <a16:creationId xmlns:a16="http://schemas.microsoft.com/office/drawing/2014/main" id="{620D703E-5CD4-45CD-AA79-DC90C55E22FC}"/>
              </a:ext>
            </a:extLst>
          </p:cNvPr>
          <p:cNvSpPr/>
          <p:nvPr/>
        </p:nvSpPr>
        <p:spPr>
          <a:xfrm>
            <a:off x="4757556" y="3090090"/>
            <a:ext cx="4198869" cy="1184097"/>
          </a:xfrm>
          <a:prstGeom prst="roundRect">
            <a:avLst/>
          </a:prstGeom>
          <a:solidFill>
            <a:schemeClr val="accent6">
              <a:lumMod val="20000"/>
              <a:lumOff val="80000"/>
            </a:schemeClr>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pic>
        <p:nvPicPr>
          <p:cNvPr id="41" name="Content Placeholder 7">
            <a:extLst>
              <a:ext uri="{FF2B5EF4-FFF2-40B4-BE49-F238E27FC236}">
                <a16:creationId xmlns:a16="http://schemas.microsoft.com/office/drawing/2014/main" id="{A4BC97D7-A6A7-4A58-8A03-5730D876333F}"/>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77553" y="3287235"/>
            <a:ext cx="455905" cy="350443"/>
          </a:xfrm>
          <a:prstGeom prst="rect">
            <a:avLst/>
          </a:prstGeom>
          <a:noFill/>
          <a:ln w="9525">
            <a:noFill/>
            <a:miter lim="800000"/>
            <a:headEnd/>
            <a:tailEnd/>
          </a:ln>
        </p:spPr>
      </p:pic>
      <p:sp>
        <p:nvSpPr>
          <p:cNvPr id="46" name="TextBox 45">
            <a:extLst>
              <a:ext uri="{FF2B5EF4-FFF2-40B4-BE49-F238E27FC236}">
                <a16:creationId xmlns:a16="http://schemas.microsoft.com/office/drawing/2014/main" id="{11A9210E-00FA-4560-B807-7A3654272C98}"/>
              </a:ext>
            </a:extLst>
          </p:cNvPr>
          <p:cNvSpPr txBox="1"/>
          <p:nvPr/>
        </p:nvSpPr>
        <p:spPr>
          <a:xfrm>
            <a:off x="5453454" y="3186247"/>
            <a:ext cx="3431741" cy="1087921"/>
          </a:xfrm>
          <a:prstGeom prst="rect">
            <a:avLst/>
          </a:prstGeom>
          <a:noFill/>
        </p:spPr>
        <p:txBody>
          <a:bodyPr wrap="square" lIns="18000" tIns="18000" rIns="18000" bIns="18000" rtlCol="0">
            <a:spAutoFit/>
          </a:bodyPr>
          <a:lstStyle/>
          <a:p>
            <a:pPr>
              <a:spcAft>
                <a:spcPts val="400"/>
              </a:spcAft>
            </a:pPr>
            <a:r>
              <a:rPr lang="en-GB" sz="1100" dirty="0">
                <a:latin typeface="+mj-lt"/>
              </a:rPr>
              <a:t>Providing this 360 access to the galleries means those who cannot visit for whatever reason can see them whilst extending the life of a temporary exhibition. Our only overheads were </a:t>
            </a:r>
            <a:r>
              <a:rPr lang="en-GB" sz="1100" b="1" dirty="0">
                <a:solidFill>
                  <a:schemeClr val="accent1"/>
                </a:solidFill>
                <a:latin typeface="+mj-lt"/>
              </a:rPr>
              <a:t>investing staff time</a:t>
            </a:r>
            <a:r>
              <a:rPr lang="en-GB" sz="1100" dirty="0">
                <a:latin typeface="+mj-lt"/>
              </a:rPr>
              <a:t> </a:t>
            </a:r>
          </a:p>
          <a:p>
            <a:pPr algn="r">
              <a:spcAft>
                <a:spcPts val="400"/>
              </a:spcAft>
            </a:pPr>
            <a:r>
              <a:rPr lang="en-GB" sz="1000" dirty="0">
                <a:latin typeface="+mj-lt"/>
              </a:rPr>
              <a:t>- Craig Astley, Head of Communications</a:t>
            </a:r>
          </a:p>
        </p:txBody>
      </p:sp>
      <p:pic>
        <p:nvPicPr>
          <p:cNvPr id="3" name="Picture 2">
            <a:extLst>
              <a:ext uri="{FF2B5EF4-FFF2-40B4-BE49-F238E27FC236}">
                <a16:creationId xmlns:a16="http://schemas.microsoft.com/office/drawing/2014/main" id="{63B42763-E740-498E-9629-E9712F95FE0D}"/>
              </a:ext>
            </a:extLst>
          </p:cNvPr>
          <p:cNvPicPr>
            <a:picLocks noChangeAspect="1"/>
          </p:cNvPicPr>
          <p:nvPr/>
        </p:nvPicPr>
        <p:blipFill>
          <a:blip r:embed="rId3"/>
          <a:stretch>
            <a:fillRect/>
          </a:stretch>
        </p:blipFill>
        <p:spPr>
          <a:xfrm>
            <a:off x="5156301" y="1261770"/>
            <a:ext cx="3418061" cy="1706055"/>
          </a:xfrm>
          <a:prstGeom prst="roundRect">
            <a:avLst/>
          </a:prstGeom>
        </p:spPr>
      </p:pic>
    </p:spTree>
    <p:extLst>
      <p:ext uri="{BB962C8B-B14F-4D97-AF65-F5344CB8AC3E}">
        <p14:creationId xmlns:p14="http://schemas.microsoft.com/office/powerpoint/2010/main" val="3070698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EEA8A-4924-450B-843B-4E478981EF82}"/>
              </a:ext>
            </a:extLst>
          </p:cNvPr>
          <p:cNvSpPr>
            <a:spLocks noGrp="1"/>
          </p:cNvSpPr>
          <p:nvPr>
            <p:ph type="title"/>
          </p:nvPr>
        </p:nvSpPr>
        <p:spPr/>
        <p:txBody>
          <a:bodyPr/>
          <a:lstStyle/>
          <a:p>
            <a:r>
              <a:rPr lang="en-GB" b="1" dirty="0">
                <a:solidFill>
                  <a:schemeClr val="accent1"/>
                </a:solidFill>
              </a:rPr>
              <a:t>Executive summary</a:t>
            </a:r>
            <a:endParaRPr lang="en-GB" b="1" i="1" dirty="0"/>
          </a:p>
        </p:txBody>
      </p:sp>
      <p:sp>
        <p:nvSpPr>
          <p:cNvPr id="3" name="Text Placeholder 2">
            <a:extLst>
              <a:ext uri="{FF2B5EF4-FFF2-40B4-BE49-F238E27FC236}">
                <a16:creationId xmlns:a16="http://schemas.microsoft.com/office/drawing/2014/main" id="{731264CD-63D4-4A3F-825E-0C628764A27F}"/>
              </a:ext>
            </a:extLst>
          </p:cNvPr>
          <p:cNvSpPr>
            <a:spLocks noGrp="1"/>
          </p:cNvSpPr>
          <p:nvPr>
            <p:ph type="body" sz="quarter" idx="12"/>
          </p:nvPr>
        </p:nvSpPr>
        <p:spPr/>
        <p:txBody>
          <a:bodyPr/>
          <a:lstStyle/>
          <a:p>
            <a:r>
              <a:rPr lang="en-GB" dirty="0"/>
              <a:t>Executive summary </a:t>
            </a:r>
          </a:p>
        </p:txBody>
      </p:sp>
      <p:sp>
        <p:nvSpPr>
          <p:cNvPr id="19" name="Rectangle: Rounded Corners 18">
            <a:extLst>
              <a:ext uri="{FF2B5EF4-FFF2-40B4-BE49-F238E27FC236}">
                <a16:creationId xmlns:a16="http://schemas.microsoft.com/office/drawing/2014/main" id="{202C27C3-8987-46F5-B59C-41C42D2D15AD}"/>
              </a:ext>
            </a:extLst>
          </p:cNvPr>
          <p:cNvSpPr/>
          <p:nvPr/>
        </p:nvSpPr>
        <p:spPr>
          <a:xfrm>
            <a:off x="359998" y="1151390"/>
            <a:ext cx="8365418" cy="299585"/>
          </a:xfrm>
          <a:prstGeom prst="roundRect">
            <a:avLst/>
          </a:prstGeom>
          <a:noFill/>
          <a:ln w="6350">
            <a:solidFill>
              <a:schemeClr val="accent6"/>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just">
              <a:lnSpc>
                <a:spcPts val="1600"/>
              </a:lnSpc>
              <a:spcBef>
                <a:spcPts val="0"/>
              </a:spcBef>
              <a:spcAft>
                <a:spcPts val="0"/>
              </a:spcAft>
            </a:pPr>
            <a:r>
              <a:rPr lang="en-GB" sz="1100" b="1" dirty="0">
                <a:solidFill>
                  <a:schemeClr val="tx1"/>
                </a:solidFill>
                <a:latin typeface="Century Gothic" panose="020B0502020202020204" pitchFamily="34" charset="0"/>
                <a:ea typeface="Times New Roman" panose="02020603050405020304" pitchFamily="18" charset="0"/>
                <a:cs typeface="Times New Roman" panose="02020603050405020304" pitchFamily="18" charset="0"/>
              </a:rPr>
              <a:t>How has live-to-digital affected touring patterns or programming decisions? </a:t>
            </a:r>
          </a:p>
        </p:txBody>
      </p:sp>
      <p:sp>
        <p:nvSpPr>
          <p:cNvPr id="20" name="TextBox 19">
            <a:extLst>
              <a:ext uri="{FF2B5EF4-FFF2-40B4-BE49-F238E27FC236}">
                <a16:creationId xmlns:a16="http://schemas.microsoft.com/office/drawing/2014/main" id="{1F080037-CB2E-4E82-9155-BD664CBF0A5C}"/>
              </a:ext>
            </a:extLst>
          </p:cNvPr>
          <p:cNvSpPr txBox="1"/>
          <p:nvPr/>
        </p:nvSpPr>
        <p:spPr>
          <a:xfrm>
            <a:off x="359997" y="1511159"/>
            <a:ext cx="8538143" cy="1052014"/>
          </a:xfrm>
          <a:prstGeom prst="rect">
            <a:avLst/>
          </a:prstGeom>
          <a:noFill/>
        </p:spPr>
        <p:txBody>
          <a:bodyPr wrap="square" lIns="18000" tIns="18000" rIns="18000" bIns="18000" rtlCol="0">
            <a:spAutoFit/>
          </a:bodyPr>
          <a:lstStyle/>
          <a:p>
            <a:pPr marL="171450" indent="-171450">
              <a:spcAft>
                <a:spcPts val="600"/>
              </a:spcAft>
              <a:buFont typeface="Arial" panose="020B0604020202020204" pitchFamily="34" charset="0"/>
              <a:buChar char="•"/>
            </a:pPr>
            <a:r>
              <a:rPr lang="en-GB" sz="1100" b="1" dirty="0">
                <a:solidFill>
                  <a:schemeClr val="accent1"/>
                </a:solidFill>
                <a:latin typeface="+mj-lt"/>
              </a:rPr>
              <a:t>Live-to-digital has no adverse impact on touring and some influence on programming decisions: </a:t>
            </a:r>
            <a:r>
              <a:rPr lang="en-GB" sz="1100" dirty="0">
                <a:latin typeface="+mj-lt"/>
              </a:rPr>
              <a:t>the majority of touring organisations surveyed felt live-to-digital had no impact on touring and none said it caused a decrease in touring: 11% said touring had increased as a result of live-to-digital, 83% said it had no impact at all and 0% said touring had decreased. Over half of those surveyed who produced live-to-digital in 2016/17 say it has had at least some influence on programming decisions. One of the main impacts on programming was that work selected for live-to-digital transmission is often that which the organisation thinks will appeal to a broad audience.</a:t>
            </a:r>
          </a:p>
        </p:txBody>
      </p:sp>
    </p:spTree>
    <p:extLst>
      <p:ext uri="{BB962C8B-B14F-4D97-AF65-F5344CB8AC3E}">
        <p14:creationId xmlns:p14="http://schemas.microsoft.com/office/powerpoint/2010/main" val="27923798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339019" y="5202134"/>
            <a:ext cx="4210816" cy="1221291"/>
          </a:xfrm>
          <a:prstGeom prst="rect">
            <a:avLst/>
          </a:prstGeom>
          <a:noFill/>
        </p:spPr>
        <p:txBody>
          <a:bodyPr wrap="square" lIns="18000" tIns="18000" rIns="18000" bIns="18000" rtlCol="0">
            <a:spAutoFit/>
          </a:bodyPr>
          <a:lstStyle/>
          <a:p>
            <a:r>
              <a:rPr lang="en-GB" sz="1100" b="1" dirty="0">
                <a:solidFill>
                  <a:schemeClr val="accent1"/>
                </a:solidFill>
                <a:latin typeface="+mj-lt"/>
              </a:rPr>
              <a:t>Marketing: </a:t>
            </a:r>
            <a:r>
              <a:rPr lang="en-GB" sz="1100" dirty="0">
                <a:latin typeface="+mj-lt"/>
              </a:rPr>
              <a:t>Google ran a launch event to promote the tool with 10 partner arts organisations. </a:t>
            </a:r>
          </a:p>
          <a:p>
            <a:endParaRPr lang="en-GB" sz="1100" dirty="0">
              <a:latin typeface="+mj-lt"/>
            </a:endParaRPr>
          </a:p>
          <a:p>
            <a:r>
              <a:rPr lang="en-GB" sz="1100" dirty="0">
                <a:latin typeface="+mj-lt"/>
              </a:rPr>
              <a:t>The marketing was primarily digital; Google provided BALTIC with promotional videos which they disseminated through their mailing list, social media channels and partner organisations.</a:t>
            </a:r>
          </a:p>
        </p:txBody>
      </p:sp>
      <p:sp>
        <p:nvSpPr>
          <p:cNvPr id="45" name="Rounded Rectangle 43">
            <a:extLst>
              <a:ext uri="{FF2B5EF4-FFF2-40B4-BE49-F238E27FC236}">
                <a16:creationId xmlns:a16="http://schemas.microsoft.com/office/drawing/2014/main" id="{DDBEA8D1-3729-401D-9126-88E24E4B19BC}"/>
              </a:ext>
            </a:extLst>
          </p:cNvPr>
          <p:cNvSpPr/>
          <p:nvPr/>
        </p:nvSpPr>
        <p:spPr>
          <a:xfrm>
            <a:off x="358776" y="3715280"/>
            <a:ext cx="4068762"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GB" sz="1400" b="1" dirty="0">
              <a:solidFill>
                <a:srgbClr val="FF0000"/>
              </a:solidFill>
              <a:latin typeface="Century Gothic" pitchFamily="34" charset="0"/>
            </a:endParaRPr>
          </a:p>
        </p:txBody>
      </p:sp>
      <p:sp>
        <p:nvSpPr>
          <p:cNvPr id="5" name="Text Placeholder 4"/>
          <p:cNvSpPr>
            <a:spLocks noGrp="1"/>
          </p:cNvSpPr>
          <p:nvPr>
            <p:ph type="body" sz="quarter" idx="12"/>
          </p:nvPr>
        </p:nvSpPr>
        <p:spPr/>
        <p:txBody>
          <a:bodyPr/>
          <a:lstStyle/>
          <a:p>
            <a:r>
              <a:rPr lang="en-GB" dirty="0"/>
              <a:t>Case Study</a:t>
            </a:r>
          </a:p>
        </p:txBody>
      </p:sp>
      <p:sp>
        <p:nvSpPr>
          <p:cNvPr id="20" name="TextBox 19"/>
          <p:cNvSpPr txBox="1"/>
          <p:nvPr/>
        </p:nvSpPr>
        <p:spPr>
          <a:xfrm>
            <a:off x="380739" y="4436782"/>
            <a:ext cx="4149339" cy="374906"/>
          </a:xfrm>
          <a:prstGeom prst="rect">
            <a:avLst/>
          </a:prstGeom>
          <a:noFill/>
        </p:spPr>
        <p:txBody>
          <a:bodyPr wrap="square" lIns="18000" tIns="18000" rIns="18000" bIns="18000" rtlCol="0">
            <a:spAutoFit/>
          </a:bodyPr>
          <a:lstStyle/>
          <a:p>
            <a:r>
              <a:rPr lang="en-GB" sz="1100" b="1" dirty="0">
                <a:solidFill>
                  <a:schemeClr val="accent1"/>
                </a:solidFill>
                <a:latin typeface="+mj-lt"/>
              </a:rPr>
              <a:t>Distribution channels:</a:t>
            </a:r>
          </a:p>
          <a:p>
            <a:endParaRPr lang="en-GB" sz="1100" b="1" dirty="0">
              <a:solidFill>
                <a:schemeClr val="accent1"/>
              </a:solidFill>
              <a:latin typeface="+mj-lt"/>
            </a:endParaRPr>
          </a:p>
        </p:txBody>
      </p:sp>
      <p:sp>
        <p:nvSpPr>
          <p:cNvPr id="57" name="Title 1">
            <a:extLst>
              <a:ext uri="{FF2B5EF4-FFF2-40B4-BE49-F238E27FC236}">
                <a16:creationId xmlns:a16="http://schemas.microsoft.com/office/drawing/2014/main" id="{C33A9BF8-3DA6-4E32-81F1-7700E8AD420B}"/>
              </a:ext>
            </a:extLst>
          </p:cNvPr>
          <p:cNvSpPr>
            <a:spLocks noGrp="1"/>
          </p:cNvSpPr>
          <p:nvPr>
            <p:ph type="title"/>
          </p:nvPr>
        </p:nvSpPr>
        <p:spPr>
          <a:xfrm>
            <a:off x="356979" y="504059"/>
            <a:ext cx="8425225" cy="936000"/>
          </a:xfrm>
        </p:spPr>
        <p:txBody>
          <a:bodyPr/>
          <a:lstStyle/>
          <a:p>
            <a:r>
              <a:rPr lang="en-GB" b="1" dirty="0">
                <a:solidFill>
                  <a:schemeClr val="accent1"/>
                </a:solidFill>
              </a:rPr>
              <a:t>Visual arts case study</a:t>
            </a:r>
            <a:r>
              <a:rPr lang="en-GB" dirty="0">
                <a:solidFill>
                  <a:schemeClr val="accent1"/>
                </a:solidFill>
              </a:rPr>
              <a:t>: </a:t>
            </a:r>
            <a:r>
              <a:rPr lang="en-GB" dirty="0"/>
              <a:t>BALTIC – </a:t>
            </a:r>
            <a:r>
              <a:rPr lang="en-GB" i="1" dirty="0"/>
              <a:t>Google gallery tour </a:t>
            </a:r>
            <a:r>
              <a:rPr lang="en-GB" dirty="0"/>
              <a:t>(2017)</a:t>
            </a:r>
          </a:p>
        </p:txBody>
      </p:sp>
      <p:cxnSp>
        <p:nvCxnSpPr>
          <p:cNvPr id="65" name="Straight Connector 64">
            <a:extLst>
              <a:ext uri="{FF2B5EF4-FFF2-40B4-BE49-F238E27FC236}">
                <a16:creationId xmlns:a16="http://schemas.microsoft.com/office/drawing/2014/main" id="{C0E1A1D6-1D70-4BAD-992F-38BE6B689942}"/>
              </a:ext>
            </a:extLst>
          </p:cNvPr>
          <p:cNvCxnSpPr>
            <a:cxnSpLocks/>
          </p:cNvCxnSpPr>
          <p:nvPr/>
        </p:nvCxnSpPr>
        <p:spPr>
          <a:xfrm>
            <a:off x="395288" y="4396452"/>
            <a:ext cx="8389937" cy="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a:extLst>
              <a:ext uri="{FF2B5EF4-FFF2-40B4-BE49-F238E27FC236}">
                <a16:creationId xmlns:a16="http://schemas.microsoft.com/office/drawing/2014/main" id="{427CA910-51E1-4ACB-8359-37978C994903}"/>
              </a:ext>
            </a:extLst>
          </p:cNvPr>
          <p:cNvCxnSpPr>
            <a:cxnSpLocks/>
            <a:stCxn id="57" idx="2"/>
          </p:cNvCxnSpPr>
          <p:nvPr/>
        </p:nvCxnSpPr>
        <p:spPr>
          <a:xfrm>
            <a:off x="4569592" y="1440059"/>
            <a:ext cx="9209" cy="5281216"/>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74" name="Rounded Rectangle 32">
            <a:extLst>
              <a:ext uri="{FF2B5EF4-FFF2-40B4-BE49-F238E27FC236}">
                <a16:creationId xmlns:a16="http://schemas.microsoft.com/office/drawing/2014/main" id="{620D703E-5CD4-45CD-AA79-DC90C55E22FC}"/>
              </a:ext>
            </a:extLst>
          </p:cNvPr>
          <p:cNvSpPr/>
          <p:nvPr/>
        </p:nvSpPr>
        <p:spPr>
          <a:xfrm>
            <a:off x="4728110" y="1559018"/>
            <a:ext cx="4054094" cy="2720077"/>
          </a:xfrm>
          <a:prstGeom prst="roundRect">
            <a:avLst/>
          </a:prstGeom>
          <a:solidFill>
            <a:schemeClr val="accent6">
              <a:lumMod val="20000"/>
              <a:lumOff val="80000"/>
            </a:schemeClr>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pic>
        <p:nvPicPr>
          <p:cNvPr id="75" name="Content Placeholder 7">
            <a:extLst>
              <a:ext uri="{FF2B5EF4-FFF2-40B4-BE49-F238E27FC236}">
                <a16:creationId xmlns:a16="http://schemas.microsoft.com/office/drawing/2014/main" id="{A4BC97D7-A6A7-4A58-8A03-5730D876333F}"/>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30628" y="1906464"/>
            <a:ext cx="455905" cy="350443"/>
          </a:xfrm>
          <a:prstGeom prst="rect">
            <a:avLst/>
          </a:prstGeom>
          <a:noFill/>
          <a:ln w="9525">
            <a:noFill/>
            <a:miter lim="800000"/>
            <a:headEnd/>
            <a:tailEnd/>
          </a:ln>
        </p:spPr>
      </p:pic>
      <p:sp>
        <p:nvSpPr>
          <p:cNvPr id="76" name="TextBox 75">
            <a:extLst>
              <a:ext uri="{FF2B5EF4-FFF2-40B4-BE49-F238E27FC236}">
                <a16:creationId xmlns:a16="http://schemas.microsoft.com/office/drawing/2014/main" id="{11A9210E-00FA-4560-B807-7A3654272C98}"/>
              </a:ext>
            </a:extLst>
          </p:cNvPr>
          <p:cNvSpPr txBox="1"/>
          <p:nvPr/>
        </p:nvSpPr>
        <p:spPr>
          <a:xfrm>
            <a:off x="5354764" y="1805903"/>
            <a:ext cx="3125886" cy="713460"/>
          </a:xfrm>
          <a:prstGeom prst="rect">
            <a:avLst/>
          </a:prstGeom>
          <a:noFill/>
        </p:spPr>
        <p:txBody>
          <a:bodyPr wrap="square" lIns="18000" tIns="18000" rIns="18000" bIns="18000" rtlCol="0">
            <a:spAutoFit/>
          </a:bodyPr>
          <a:lstStyle/>
          <a:p>
            <a:pPr>
              <a:spcAft>
                <a:spcPts val="400"/>
              </a:spcAft>
            </a:pPr>
            <a:r>
              <a:rPr lang="en-GB" sz="1100" dirty="0">
                <a:latin typeface="+mj-lt"/>
              </a:rPr>
              <a:t>Live-to-digital is easier said than done in contemporary art because </a:t>
            </a:r>
            <a:r>
              <a:rPr lang="en-GB" sz="1100" b="1" dirty="0">
                <a:solidFill>
                  <a:schemeClr val="accent1"/>
                </a:solidFill>
                <a:latin typeface="+mj-lt"/>
              </a:rPr>
              <a:t>the artists are all living so it’s really important to discuss the rights as early as possible.</a:t>
            </a:r>
            <a:r>
              <a:rPr lang="en-GB" sz="1100" dirty="0">
                <a:latin typeface="+mj-lt"/>
              </a:rPr>
              <a:t> </a:t>
            </a:r>
            <a:endParaRPr lang="en-GB" sz="1100" b="1" dirty="0">
              <a:solidFill>
                <a:schemeClr val="accent1"/>
              </a:solidFill>
              <a:latin typeface="+mj-lt"/>
            </a:endParaRPr>
          </a:p>
        </p:txBody>
      </p:sp>
      <p:sp>
        <p:nvSpPr>
          <p:cNvPr id="77" name="TextBox 76">
            <a:extLst>
              <a:ext uri="{FF2B5EF4-FFF2-40B4-BE49-F238E27FC236}">
                <a16:creationId xmlns:a16="http://schemas.microsoft.com/office/drawing/2014/main" id="{ABE4283D-37E1-46EE-8BAA-691591DF3A0D}"/>
              </a:ext>
            </a:extLst>
          </p:cNvPr>
          <p:cNvSpPr txBox="1"/>
          <p:nvPr/>
        </p:nvSpPr>
        <p:spPr>
          <a:xfrm>
            <a:off x="339019" y="1326104"/>
            <a:ext cx="4210816" cy="2067677"/>
          </a:xfrm>
          <a:prstGeom prst="rect">
            <a:avLst/>
          </a:prstGeom>
          <a:noFill/>
        </p:spPr>
        <p:txBody>
          <a:bodyPr wrap="square" lIns="18000" tIns="18000" rIns="18000" bIns="18000" rtlCol="0">
            <a:spAutoFit/>
          </a:bodyPr>
          <a:lstStyle/>
          <a:p>
            <a:r>
              <a:rPr lang="en-GB" sz="1100" b="1" dirty="0">
                <a:solidFill>
                  <a:schemeClr val="accent1"/>
                </a:solidFill>
                <a:latin typeface="+mj-lt"/>
              </a:rPr>
              <a:t>Planning and partnerships: </a:t>
            </a:r>
          </a:p>
          <a:p>
            <a:r>
              <a:rPr lang="en-GB" sz="1100" dirty="0">
                <a:latin typeface="+mj-lt"/>
              </a:rPr>
              <a:t>BALTIC and Google Arts &amp; Culture had discussions over several years before agreeing the nature of their collaboration.</a:t>
            </a:r>
          </a:p>
          <a:p>
            <a:endParaRPr lang="en-GB" sz="1100" dirty="0">
              <a:latin typeface="+mj-lt"/>
            </a:endParaRPr>
          </a:p>
          <a:p>
            <a:r>
              <a:rPr lang="en-GB" sz="1100" dirty="0">
                <a:latin typeface="+mj-lt"/>
              </a:rPr>
              <a:t>Google provided staff to do the filming as well as the specialist equipment needed to ensure it was of sufficient quality to be used as ‘Google street view’ footage. Equipment included cameras and a roller track. The filming was completed in a single shoot between 5 and 10am. Two members of BALTIC staff assisted with the filming. </a:t>
            </a:r>
          </a:p>
          <a:p>
            <a:endParaRPr lang="en-GB" sz="1100" dirty="0">
              <a:latin typeface="+mj-lt"/>
            </a:endParaRPr>
          </a:p>
        </p:txBody>
      </p:sp>
      <p:sp>
        <p:nvSpPr>
          <p:cNvPr id="49" name="TextBox 48">
            <a:extLst>
              <a:ext uri="{FF2B5EF4-FFF2-40B4-BE49-F238E27FC236}">
                <a16:creationId xmlns:a16="http://schemas.microsoft.com/office/drawing/2014/main" id="{524E2D2B-0B50-4520-A315-093F1BA74721}"/>
              </a:ext>
            </a:extLst>
          </p:cNvPr>
          <p:cNvSpPr txBox="1"/>
          <p:nvPr/>
        </p:nvSpPr>
        <p:spPr>
          <a:xfrm>
            <a:off x="318937" y="3174536"/>
            <a:ext cx="4054094" cy="374906"/>
          </a:xfrm>
          <a:prstGeom prst="rect">
            <a:avLst/>
          </a:prstGeom>
          <a:noFill/>
        </p:spPr>
        <p:txBody>
          <a:bodyPr wrap="square" lIns="18000" tIns="18000" rIns="18000" bIns="18000" rtlCol="0">
            <a:spAutoFit/>
          </a:bodyPr>
          <a:lstStyle/>
          <a:p>
            <a:r>
              <a:rPr lang="en-GB" sz="1100" b="1" dirty="0">
                <a:solidFill>
                  <a:schemeClr val="accent1"/>
                </a:solidFill>
                <a:latin typeface="+mj-lt"/>
              </a:rPr>
              <a:t>Lead time: </a:t>
            </a:r>
            <a:r>
              <a:rPr lang="en-GB" sz="1100" dirty="0">
                <a:latin typeface="+mn-lt"/>
              </a:rPr>
              <a:t>A few months, following a period of exploratory discussions</a:t>
            </a:r>
          </a:p>
        </p:txBody>
      </p:sp>
      <p:sp>
        <p:nvSpPr>
          <p:cNvPr id="50" name="Rectangle: Rounded Corners 49">
            <a:extLst>
              <a:ext uri="{FF2B5EF4-FFF2-40B4-BE49-F238E27FC236}">
                <a16:creationId xmlns:a16="http://schemas.microsoft.com/office/drawing/2014/main" id="{1BDD7382-D435-4E43-BB12-87A51DE348C3}"/>
              </a:ext>
            </a:extLst>
          </p:cNvPr>
          <p:cNvSpPr/>
          <p:nvPr/>
        </p:nvSpPr>
        <p:spPr>
          <a:xfrm>
            <a:off x="359998" y="3719856"/>
            <a:ext cx="991778" cy="614394"/>
          </a:xfrm>
          <a:prstGeom prst="roundRect">
            <a:avLst/>
          </a:prstGeom>
          <a:solidFill>
            <a:schemeClr val="accent1">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pic>
        <p:nvPicPr>
          <p:cNvPr id="52" name="Picture 51">
            <a:extLst>
              <a:ext uri="{FF2B5EF4-FFF2-40B4-BE49-F238E27FC236}">
                <a16:creationId xmlns:a16="http://schemas.microsoft.com/office/drawing/2014/main" id="{BA13F5A6-9A45-491A-B87C-91CFA64E1D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154"/>
          <a:stretch/>
        </p:blipFill>
        <p:spPr>
          <a:xfrm>
            <a:off x="324708" y="3845340"/>
            <a:ext cx="374575" cy="321557"/>
          </a:xfrm>
          <a:prstGeom prst="rect">
            <a:avLst/>
          </a:prstGeom>
        </p:spPr>
      </p:pic>
      <p:sp>
        <p:nvSpPr>
          <p:cNvPr id="54" name="Rectangle 53">
            <a:extLst>
              <a:ext uri="{FF2B5EF4-FFF2-40B4-BE49-F238E27FC236}">
                <a16:creationId xmlns:a16="http://schemas.microsoft.com/office/drawing/2014/main" id="{9918CAB0-F6BA-4606-8069-DE9E6681DBE7}"/>
              </a:ext>
            </a:extLst>
          </p:cNvPr>
          <p:cNvSpPr/>
          <p:nvPr/>
        </p:nvSpPr>
        <p:spPr>
          <a:xfrm>
            <a:off x="566192" y="3839076"/>
            <a:ext cx="783117" cy="369332"/>
          </a:xfrm>
          <a:prstGeom prst="rect">
            <a:avLst/>
          </a:prstGeom>
        </p:spPr>
        <p:txBody>
          <a:bodyPr wrap="square">
            <a:spAutoFit/>
          </a:bodyPr>
          <a:lstStyle/>
          <a:p>
            <a:pPr lvl="0"/>
            <a:r>
              <a:rPr lang="en-GB" sz="900" dirty="0">
                <a:latin typeface="+mj-lt"/>
              </a:rPr>
              <a:t>Absorbed by Google</a:t>
            </a:r>
          </a:p>
        </p:txBody>
      </p:sp>
      <p:sp>
        <p:nvSpPr>
          <p:cNvPr id="55" name="Rectangle 54">
            <a:extLst>
              <a:ext uri="{FF2B5EF4-FFF2-40B4-BE49-F238E27FC236}">
                <a16:creationId xmlns:a16="http://schemas.microsoft.com/office/drawing/2014/main" id="{2B5F42F3-D0B7-44F8-8B47-EA43EF0A7505}"/>
              </a:ext>
            </a:extLst>
          </p:cNvPr>
          <p:cNvSpPr/>
          <p:nvPr/>
        </p:nvSpPr>
        <p:spPr>
          <a:xfrm>
            <a:off x="267377" y="3491718"/>
            <a:ext cx="489236" cy="261610"/>
          </a:xfrm>
          <a:prstGeom prst="rect">
            <a:avLst/>
          </a:prstGeom>
        </p:spPr>
        <p:txBody>
          <a:bodyPr wrap="none">
            <a:spAutoFit/>
          </a:bodyPr>
          <a:lstStyle/>
          <a:p>
            <a:r>
              <a:rPr lang="en-GB" sz="1100" b="1" dirty="0">
                <a:latin typeface="+mn-lt"/>
              </a:rPr>
              <a:t>Cost</a:t>
            </a:r>
            <a:endParaRPr lang="en-GB" sz="1100" dirty="0">
              <a:latin typeface="+mn-lt"/>
            </a:endParaRPr>
          </a:p>
        </p:txBody>
      </p:sp>
      <p:pic>
        <p:nvPicPr>
          <p:cNvPr id="41" name="Content Placeholder 7">
            <a:extLst>
              <a:ext uri="{FF2B5EF4-FFF2-40B4-BE49-F238E27FC236}">
                <a16:creationId xmlns:a16="http://schemas.microsoft.com/office/drawing/2014/main" id="{0083998E-67A1-4CCD-AA37-17B40B48FA6A}"/>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30627" y="2937343"/>
            <a:ext cx="455905" cy="350443"/>
          </a:xfrm>
          <a:prstGeom prst="rect">
            <a:avLst/>
          </a:prstGeom>
          <a:noFill/>
          <a:ln w="9525">
            <a:noFill/>
            <a:miter lim="800000"/>
            <a:headEnd/>
            <a:tailEnd/>
          </a:ln>
        </p:spPr>
      </p:pic>
      <p:sp>
        <p:nvSpPr>
          <p:cNvPr id="61" name="TextBox 60">
            <a:extLst>
              <a:ext uri="{FF2B5EF4-FFF2-40B4-BE49-F238E27FC236}">
                <a16:creationId xmlns:a16="http://schemas.microsoft.com/office/drawing/2014/main" id="{2A7899AD-6030-49E2-8370-9E91D99B6026}"/>
              </a:ext>
            </a:extLst>
          </p:cNvPr>
          <p:cNvSpPr txBox="1"/>
          <p:nvPr/>
        </p:nvSpPr>
        <p:spPr>
          <a:xfrm>
            <a:off x="5354764" y="2909251"/>
            <a:ext cx="3231953" cy="1462383"/>
          </a:xfrm>
          <a:prstGeom prst="rect">
            <a:avLst/>
          </a:prstGeom>
          <a:noFill/>
        </p:spPr>
        <p:txBody>
          <a:bodyPr wrap="square" lIns="18000" tIns="18000" rIns="18000" bIns="18000" rtlCol="0">
            <a:spAutoFit/>
          </a:bodyPr>
          <a:lstStyle/>
          <a:p>
            <a:pPr>
              <a:spcAft>
                <a:spcPts val="400"/>
              </a:spcAft>
            </a:pPr>
            <a:r>
              <a:rPr lang="en-GB" sz="1100" dirty="0">
                <a:latin typeface="+mj-lt"/>
              </a:rPr>
              <a:t>Live-to-digital is now </a:t>
            </a:r>
            <a:r>
              <a:rPr lang="en-GB" sz="1100" b="1" dirty="0">
                <a:solidFill>
                  <a:schemeClr val="accent1"/>
                </a:solidFill>
                <a:latin typeface="+mj-lt"/>
              </a:rPr>
              <a:t>being built into our ongoing agreements with artists</a:t>
            </a:r>
            <a:r>
              <a:rPr lang="en-GB" sz="1100" dirty="0">
                <a:latin typeface="+mj-lt"/>
              </a:rPr>
              <a:t>. We mention at the outset that 360 video and live-streaming is part of our audience engagement. It’s </a:t>
            </a:r>
            <a:r>
              <a:rPr lang="en-GB" sz="1100" b="1" dirty="0">
                <a:solidFill>
                  <a:schemeClr val="accent1"/>
                </a:solidFill>
                <a:latin typeface="+mj-lt"/>
              </a:rPr>
              <a:t>important to get buy-in from the artists at the start</a:t>
            </a:r>
            <a:endParaRPr lang="en-GB" sz="1000" b="1" dirty="0">
              <a:solidFill>
                <a:schemeClr val="accent1"/>
              </a:solidFill>
              <a:latin typeface="+mj-lt"/>
            </a:endParaRPr>
          </a:p>
          <a:p>
            <a:pPr algn="r">
              <a:spcAft>
                <a:spcPts val="400"/>
              </a:spcAft>
            </a:pPr>
            <a:r>
              <a:rPr lang="en-GB" sz="1000" dirty="0">
                <a:latin typeface="+mj-lt"/>
              </a:rPr>
              <a:t>- Craig Astley, Head of Communications</a:t>
            </a:r>
          </a:p>
          <a:p>
            <a:pPr>
              <a:spcAft>
                <a:spcPts val="400"/>
              </a:spcAft>
            </a:pPr>
            <a:endParaRPr lang="en-GB" sz="1000" dirty="0">
              <a:latin typeface="+mj-lt"/>
            </a:endParaRPr>
          </a:p>
        </p:txBody>
      </p:sp>
      <p:sp>
        <p:nvSpPr>
          <p:cNvPr id="25" name="Rectangle 24">
            <a:extLst>
              <a:ext uri="{FF2B5EF4-FFF2-40B4-BE49-F238E27FC236}">
                <a16:creationId xmlns:a16="http://schemas.microsoft.com/office/drawing/2014/main" id="{76962BB2-3FA4-44F5-9B2B-97FF5882BA1C}"/>
              </a:ext>
            </a:extLst>
          </p:cNvPr>
          <p:cNvSpPr/>
          <p:nvPr/>
        </p:nvSpPr>
        <p:spPr>
          <a:xfrm>
            <a:off x="1368912" y="3787710"/>
            <a:ext cx="3186768" cy="553998"/>
          </a:xfrm>
          <a:prstGeom prst="rect">
            <a:avLst/>
          </a:prstGeom>
        </p:spPr>
        <p:txBody>
          <a:bodyPr wrap="square">
            <a:spAutoFit/>
          </a:bodyPr>
          <a:lstStyle/>
          <a:p>
            <a:pPr lvl="0"/>
            <a:r>
              <a:rPr lang="en-GB" sz="1000" dirty="0">
                <a:latin typeface="+mj-lt"/>
              </a:rPr>
              <a:t>The project and marketing for it was entirely funded by Google but BALTIC contributed staff time</a:t>
            </a:r>
          </a:p>
        </p:txBody>
      </p:sp>
      <p:sp>
        <p:nvSpPr>
          <p:cNvPr id="26" name="TextBox 25">
            <a:extLst>
              <a:ext uri="{FF2B5EF4-FFF2-40B4-BE49-F238E27FC236}">
                <a16:creationId xmlns:a16="http://schemas.microsoft.com/office/drawing/2014/main" id="{AC5D6F3B-2FD8-4658-94E5-C45CF3481578}"/>
              </a:ext>
            </a:extLst>
          </p:cNvPr>
          <p:cNvSpPr txBox="1"/>
          <p:nvPr/>
        </p:nvSpPr>
        <p:spPr>
          <a:xfrm>
            <a:off x="4640899" y="4432070"/>
            <a:ext cx="4448515" cy="2575508"/>
          </a:xfrm>
          <a:prstGeom prst="rect">
            <a:avLst/>
          </a:prstGeom>
          <a:noFill/>
        </p:spPr>
        <p:txBody>
          <a:bodyPr wrap="square" lIns="18000" tIns="18000" rIns="18000" bIns="18000" rtlCol="0">
            <a:spAutoFit/>
          </a:bodyPr>
          <a:lstStyle/>
          <a:p>
            <a:r>
              <a:rPr lang="en-GB" sz="1100" b="1" dirty="0">
                <a:solidFill>
                  <a:schemeClr val="accent1"/>
                </a:solidFill>
                <a:latin typeface="+mj-lt"/>
              </a:rPr>
              <a:t>Key take outs and implications for organisations:</a:t>
            </a:r>
          </a:p>
          <a:p>
            <a:pPr marL="171450" indent="-171450">
              <a:buFont typeface="Arial" panose="020B0604020202020204" pitchFamily="34" charset="0"/>
              <a:buChar char="•"/>
            </a:pPr>
            <a:r>
              <a:rPr lang="en-GB" sz="1100" b="1" dirty="0">
                <a:latin typeface="+mj-lt"/>
              </a:rPr>
              <a:t>Partnerships can facilitate live-to-digital:</a:t>
            </a:r>
            <a:r>
              <a:rPr lang="en-GB" sz="1100" dirty="0">
                <a:latin typeface="+mj-lt"/>
              </a:rPr>
              <a:t> Collaborating with Google meant that BALTIC’s exhibitions were featured on a global platform free of charge</a:t>
            </a:r>
          </a:p>
          <a:p>
            <a:pPr marL="171450" indent="-171450">
              <a:buFont typeface="Arial" panose="020B0604020202020204" pitchFamily="34" charset="0"/>
              <a:buChar char="•"/>
            </a:pPr>
            <a:endParaRPr lang="en-GB" sz="1100" b="1" dirty="0">
              <a:latin typeface="+mj-lt"/>
            </a:endParaRPr>
          </a:p>
          <a:p>
            <a:pPr marL="171450" indent="-171450">
              <a:buFont typeface="Arial" panose="020B0604020202020204" pitchFamily="34" charset="0"/>
              <a:buChar char="•"/>
            </a:pPr>
            <a:r>
              <a:rPr lang="en-GB" sz="1100" b="1" dirty="0">
                <a:latin typeface="+mj-lt"/>
              </a:rPr>
              <a:t>Rights issues: </a:t>
            </a:r>
            <a:r>
              <a:rPr lang="en-GB" sz="1100" dirty="0">
                <a:latin typeface="+mj-lt"/>
              </a:rPr>
              <a:t>It is essential to gain artist buy-in with regard to rights at the outset of a project</a:t>
            </a:r>
          </a:p>
          <a:p>
            <a:endParaRPr lang="en-GB" sz="1100" b="1" dirty="0">
              <a:latin typeface="+mj-lt"/>
            </a:endParaRPr>
          </a:p>
          <a:p>
            <a:pPr marL="171450" indent="-171450">
              <a:buFont typeface="Arial" panose="020B0604020202020204" pitchFamily="34" charset="0"/>
              <a:buChar char="•"/>
            </a:pPr>
            <a:r>
              <a:rPr lang="en-GB" sz="1100" b="1" dirty="0">
                <a:latin typeface="+mj-lt"/>
              </a:rPr>
              <a:t>Live-to-digital can champion emerging artists: </a:t>
            </a:r>
            <a:r>
              <a:rPr lang="en-GB" sz="1100" dirty="0">
                <a:latin typeface="+mj-lt"/>
              </a:rPr>
              <a:t>Digital platforms can give additional exposure to emerging artists</a:t>
            </a:r>
          </a:p>
          <a:p>
            <a:pPr marL="171450" indent="-171450">
              <a:buFont typeface="Arial" panose="020B0604020202020204" pitchFamily="34" charset="0"/>
              <a:buChar char="•"/>
            </a:pPr>
            <a:endParaRPr lang="en-GB" sz="1100" b="1" dirty="0">
              <a:latin typeface="+mj-lt"/>
            </a:endParaRPr>
          </a:p>
          <a:p>
            <a:pPr marL="171450" indent="-171450">
              <a:buFont typeface="Arial" panose="020B0604020202020204" pitchFamily="34" charset="0"/>
              <a:buChar char="•"/>
            </a:pPr>
            <a:r>
              <a:rPr lang="en-GB" sz="1100" b="1" dirty="0">
                <a:latin typeface="+mj-lt"/>
              </a:rPr>
              <a:t>Archiving: </a:t>
            </a:r>
            <a:r>
              <a:rPr lang="en-GB" sz="1100" dirty="0">
                <a:latin typeface="+mj-lt"/>
              </a:rPr>
              <a:t>Live-to-digital allows BALTIC to have a lasting record of its exhibitions in an accessible format</a:t>
            </a:r>
          </a:p>
          <a:p>
            <a:pPr marL="171450" indent="-171450">
              <a:buFont typeface="Arial" panose="020B0604020202020204" pitchFamily="34" charset="0"/>
              <a:buChar char="•"/>
            </a:pPr>
            <a:endParaRPr lang="en-GB" sz="1100" dirty="0">
              <a:latin typeface="+mj-lt"/>
            </a:endParaRPr>
          </a:p>
          <a:p>
            <a:endParaRPr lang="en-GB" sz="1100" b="1" dirty="0">
              <a:solidFill>
                <a:schemeClr val="accent1"/>
              </a:solidFill>
              <a:latin typeface="+mj-lt"/>
            </a:endParaRPr>
          </a:p>
        </p:txBody>
      </p:sp>
      <p:sp>
        <p:nvSpPr>
          <p:cNvPr id="3" name="Rectangle: Rounded Corners 2">
            <a:extLst>
              <a:ext uri="{FF2B5EF4-FFF2-40B4-BE49-F238E27FC236}">
                <a16:creationId xmlns:a16="http://schemas.microsoft.com/office/drawing/2014/main" id="{6A413D1E-A8D4-4017-8116-8D5D2591BCE7}"/>
              </a:ext>
            </a:extLst>
          </p:cNvPr>
          <p:cNvSpPr/>
          <p:nvPr/>
        </p:nvSpPr>
        <p:spPr>
          <a:xfrm>
            <a:off x="1383377" y="3727203"/>
            <a:ext cx="3078229" cy="607047"/>
          </a:xfrm>
          <a:prstGeom prst="roundRect">
            <a:avLst/>
          </a:prstGeom>
          <a:noFill/>
          <a:ln w="6350">
            <a:solidFill>
              <a:schemeClr val="accent1">
                <a:lumMod val="40000"/>
                <a:lumOff val="6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9" name="TextBox 28">
            <a:extLst>
              <a:ext uri="{FF2B5EF4-FFF2-40B4-BE49-F238E27FC236}">
                <a16:creationId xmlns:a16="http://schemas.microsoft.com/office/drawing/2014/main" id="{38588071-3487-4F4C-9945-22A2100959FE}"/>
              </a:ext>
            </a:extLst>
          </p:cNvPr>
          <p:cNvSpPr txBox="1"/>
          <p:nvPr/>
        </p:nvSpPr>
        <p:spPr>
          <a:xfrm>
            <a:off x="1053436" y="4800632"/>
            <a:ext cx="2330933" cy="205629"/>
          </a:xfrm>
          <a:prstGeom prst="rect">
            <a:avLst/>
          </a:prstGeom>
          <a:noFill/>
        </p:spPr>
        <p:txBody>
          <a:bodyPr wrap="square" lIns="18000" tIns="18000" rIns="18000" bIns="18000" rtlCol="0">
            <a:spAutoFit/>
          </a:bodyPr>
          <a:lstStyle/>
          <a:p>
            <a:r>
              <a:rPr lang="en-GB" sz="1100" dirty="0">
                <a:latin typeface="+mj-lt"/>
              </a:rPr>
              <a:t>Google Arts &amp; Culture website</a:t>
            </a:r>
          </a:p>
        </p:txBody>
      </p:sp>
      <p:pic>
        <p:nvPicPr>
          <p:cNvPr id="31" name="Picture 2" descr="Image result for google arts and culture">
            <a:extLst>
              <a:ext uri="{FF2B5EF4-FFF2-40B4-BE49-F238E27FC236}">
                <a16:creationId xmlns:a16="http://schemas.microsoft.com/office/drawing/2014/main" id="{59F7ACDB-2BA3-4A20-A24A-8004F20FB9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4643190"/>
            <a:ext cx="520515" cy="520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5718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DD7FD-F6CE-41FB-A976-F86121EE5ED6}"/>
              </a:ext>
            </a:extLst>
          </p:cNvPr>
          <p:cNvSpPr>
            <a:spLocks noGrp="1"/>
          </p:cNvSpPr>
          <p:nvPr>
            <p:ph type="title"/>
          </p:nvPr>
        </p:nvSpPr>
        <p:spPr>
          <a:xfrm>
            <a:off x="360001" y="514975"/>
            <a:ext cx="8425224" cy="936000"/>
          </a:xfrm>
        </p:spPr>
        <p:txBody>
          <a:bodyPr/>
          <a:lstStyle/>
          <a:p>
            <a:r>
              <a:rPr lang="en-GB" dirty="0"/>
              <a:t>The most common reason for partnering is to reach new audiences, followed by access to skills and equipment</a:t>
            </a:r>
          </a:p>
        </p:txBody>
      </p:sp>
      <p:sp>
        <p:nvSpPr>
          <p:cNvPr id="3" name="Text Placeholder 2">
            <a:extLst>
              <a:ext uri="{FF2B5EF4-FFF2-40B4-BE49-F238E27FC236}">
                <a16:creationId xmlns:a16="http://schemas.microsoft.com/office/drawing/2014/main" id="{F28943B3-12FB-45BE-9BE5-52DD8C849178}"/>
              </a:ext>
            </a:extLst>
          </p:cNvPr>
          <p:cNvSpPr>
            <a:spLocks noGrp="1"/>
          </p:cNvSpPr>
          <p:nvPr>
            <p:ph type="body" sz="quarter" idx="12"/>
          </p:nvPr>
        </p:nvSpPr>
        <p:spPr>
          <a:xfrm>
            <a:off x="359997" y="38100"/>
            <a:ext cx="3785283" cy="289424"/>
          </a:xfrm>
        </p:spPr>
        <p:txBody>
          <a:bodyPr/>
          <a:lstStyle/>
          <a:p>
            <a:r>
              <a:rPr lang="en-GB" dirty="0"/>
              <a:t>Key barriers and how they are overcome</a:t>
            </a:r>
          </a:p>
        </p:txBody>
      </p:sp>
      <p:sp>
        <p:nvSpPr>
          <p:cNvPr id="6" name="Text Placeholder 5">
            <a:extLst>
              <a:ext uri="{FF2B5EF4-FFF2-40B4-BE49-F238E27FC236}">
                <a16:creationId xmlns:a16="http://schemas.microsoft.com/office/drawing/2014/main" id="{08D43C8C-75AF-4EF3-9826-D8151CFC4E77}"/>
              </a:ext>
            </a:extLst>
          </p:cNvPr>
          <p:cNvSpPr>
            <a:spLocks noGrp="1"/>
          </p:cNvSpPr>
          <p:nvPr>
            <p:ph type="body" sz="quarter" idx="13"/>
          </p:nvPr>
        </p:nvSpPr>
        <p:spPr>
          <a:xfrm>
            <a:off x="359999" y="6518496"/>
            <a:ext cx="8425226" cy="305991"/>
          </a:xfrm>
        </p:spPr>
        <p:txBody>
          <a:bodyPr/>
          <a:lstStyle/>
          <a:p>
            <a:r>
              <a:rPr lang="en-GB" sz="800" dirty="0"/>
              <a:t>Source: B2B survey administered by MTM Q13: What, if anything, have you gained through partnerships with other organisations? </a:t>
            </a:r>
            <a:r>
              <a:rPr lang="en-GB" sz="800" i="1" dirty="0"/>
              <a:t>Base: those who have produced live-to-digital in 2016/17 and have partnered with other organisation(s) to do so (n=91)</a:t>
            </a:r>
            <a:endParaRPr lang="en-GB" sz="800" dirty="0"/>
          </a:p>
        </p:txBody>
      </p:sp>
      <p:sp>
        <p:nvSpPr>
          <p:cNvPr id="7" name="Text Placeholder 6">
            <a:extLst>
              <a:ext uri="{FF2B5EF4-FFF2-40B4-BE49-F238E27FC236}">
                <a16:creationId xmlns:a16="http://schemas.microsoft.com/office/drawing/2014/main" id="{82EBDA41-0433-4A2A-8562-7691AB1FC7FE}"/>
              </a:ext>
            </a:extLst>
          </p:cNvPr>
          <p:cNvSpPr>
            <a:spLocks noGrp="1"/>
          </p:cNvSpPr>
          <p:nvPr>
            <p:ph type="body" sz="quarter" idx="15"/>
          </p:nvPr>
        </p:nvSpPr>
        <p:spPr/>
        <p:txBody>
          <a:bodyPr/>
          <a:lstStyle/>
          <a:p>
            <a:r>
              <a:rPr lang="en-GB" dirty="0"/>
              <a:t>What have you gained from working with other organisations?</a:t>
            </a:r>
          </a:p>
        </p:txBody>
      </p:sp>
      <p:graphicFrame>
        <p:nvGraphicFramePr>
          <p:cNvPr id="8" name="Chart 7">
            <a:extLst>
              <a:ext uri="{FF2B5EF4-FFF2-40B4-BE49-F238E27FC236}">
                <a16:creationId xmlns:a16="http://schemas.microsoft.com/office/drawing/2014/main" id="{AE659F1E-B731-4093-95CF-6C23CA4F9867}"/>
              </a:ext>
            </a:extLst>
          </p:cNvPr>
          <p:cNvGraphicFramePr/>
          <p:nvPr>
            <p:extLst/>
          </p:nvPr>
        </p:nvGraphicFramePr>
        <p:xfrm>
          <a:off x="360712" y="2098766"/>
          <a:ext cx="2989911" cy="4390934"/>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tangle: Rounded Corners 15">
            <a:extLst>
              <a:ext uri="{FF2B5EF4-FFF2-40B4-BE49-F238E27FC236}">
                <a16:creationId xmlns:a16="http://schemas.microsoft.com/office/drawing/2014/main" id="{5B16F1B0-3D2F-4CCE-9094-86FF3E2D7C6A}"/>
              </a:ext>
            </a:extLst>
          </p:cNvPr>
          <p:cNvSpPr/>
          <p:nvPr/>
        </p:nvSpPr>
        <p:spPr>
          <a:xfrm>
            <a:off x="3950470" y="2256658"/>
            <a:ext cx="3906886" cy="2059789"/>
          </a:xfrm>
          <a:prstGeom prst="roundRect">
            <a:avLst>
              <a:gd name="adj" fmla="val 7622"/>
            </a:avLst>
          </a:prstGeom>
          <a:ln>
            <a:tailEnd type="triangle"/>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r>
              <a:rPr lang="en-GB" sz="1000" b="1" dirty="0">
                <a:solidFill>
                  <a:schemeClr val="tx1"/>
                </a:solidFill>
                <a:latin typeface="Century Gothic" pitchFamily="34" charset="0"/>
              </a:rPr>
              <a:t>The desire to reach new audiences is the number one reason to collaborate with other organisations</a:t>
            </a:r>
            <a:r>
              <a:rPr lang="en-GB" sz="1000" b="1" dirty="0">
                <a:solidFill>
                  <a:srgbClr val="FF0000"/>
                </a:solidFill>
                <a:latin typeface="Century Gothic" pitchFamily="34" charset="0"/>
              </a:rPr>
              <a:t>. </a:t>
            </a:r>
            <a:r>
              <a:rPr lang="en-GB" sz="1000" b="1" dirty="0">
                <a:latin typeface="Century Gothic" pitchFamily="34" charset="0"/>
              </a:rPr>
              <a:t>Examples of this from our interviews include</a:t>
            </a:r>
            <a:r>
              <a:rPr lang="en-GB" sz="1000" b="1" dirty="0">
                <a:solidFill>
                  <a:srgbClr val="FF0000"/>
                </a:solidFill>
                <a:latin typeface="Century Gothic" pitchFamily="34" charset="0"/>
              </a:rPr>
              <a:t> </a:t>
            </a:r>
            <a:r>
              <a:rPr lang="en-GB" sz="1000" b="1" dirty="0">
                <a:solidFill>
                  <a:schemeClr val="accent1"/>
                </a:solidFill>
                <a:latin typeface="Century Gothic" pitchFamily="34" charset="0"/>
              </a:rPr>
              <a:t>BALTIC Centre for Contemporary Art </a:t>
            </a:r>
            <a:r>
              <a:rPr lang="en-GB" sz="1000" b="1" dirty="0">
                <a:solidFill>
                  <a:schemeClr val="tx1"/>
                </a:solidFill>
                <a:latin typeface="Century Gothic" pitchFamily="34" charset="0"/>
              </a:rPr>
              <a:t>working with </a:t>
            </a:r>
            <a:r>
              <a:rPr lang="en-GB" sz="1000" b="1" dirty="0">
                <a:solidFill>
                  <a:schemeClr val="accent1"/>
                </a:solidFill>
                <a:latin typeface="Century Gothic" pitchFamily="34" charset="0"/>
              </a:rPr>
              <a:t>Google Arts and Culture </a:t>
            </a:r>
            <a:r>
              <a:rPr lang="en-GB" sz="1000" b="1" dirty="0">
                <a:solidFill>
                  <a:schemeClr val="tx1"/>
                </a:solidFill>
                <a:latin typeface="Century Gothic" pitchFamily="34" charset="0"/>
              </a:rPr>
              <a:t>to create a 360 degree gallery tour of their </a:t>
            </a:r>
            <a:r>
              <a:rPr lang="en-GB" sz="1000" b="1" i="1" dirty="0">
                <a:solidFill>
                  <a:schemeClr val="tx1"/>
                </a:solidFill>
                <a:latin typeface="Century Gothic" pitchFamily="34" charset="0"/>
              </a:rPr>
              <a:t>Artist Awards </a:t>
            </a:r>
            <a:r>
              <a:rPr lang="en-GB" sz="1000" b="1" dirty="0">
                <a:solidFill>
                  <a:schemeClr val="tx1"/>
                </a:solidFill>
                <a:latin typeface="Century Gothic" pitchFamily="34" charset="0"/>
              </a:rPr>
              <a:t>Exhibition, </a:t>
            </a:r>
            <a:r>
              <a:rPr lang="en-GB" sz="1000" b="1" dirty="0">
                <a:solidFill>
                  <a:schemeClr val="accent1"/>
                </a:solidFill>
                <a:latin typeface="Century Gothic" pitchFamily="34" charset="0"/>
              </a:rPr>
              <a:t>Glyndebourne’s</a:t>
            </a:r>
            <a:r>
              <a:rPr lang="en-GB" sz="1000" b="1" dirty="0">
                <a:solidFill>
                  <a:schemeClr val="tx1"/>
                </a:solidFill>
                <a:latin typeface="Century Gothic" pitchFamily="34" charset="0"/>
              </a:rPr>
              <a:t> partnership with the </a:t>
            </a:r>
            <a:r>
              <a:rPr lang="en-GB" sz="1000" b="1" dirty="0">
                <a:solidFill>
                  <a:schemeClr val="accent1"/>
                </a:solidFill>
                <a:latin typeface="Century Gothic" pitchFamily="34" charset="0"/>
              </a:rPr>
              <a:t>Telegraph Media Group</a:t>
            </a:r>
            <a:r>
              <a:rPr lang="en-GB" sz="1000" b="1" dirty="0">
                <a:solidFill>
                  <a:schemeClr val="tx1"/>
                </a:solidFill>
                <a:latin typeface="Century Gothic" pitchFamily="34" charset="0"/>
              </a:rPr>
              <a:t> to live stream the opera </a:t>
            </a:r>
            <a:r>
              <a:rPr lang="en-GB" sz="1000" b="1" i="1" dirty="0">
                <a:solidFill>
                  <a:schemeClr val="tx1"/>
                </a:solidFill>
                <a:latin typeface="Century Gothic" pitchFamily="34" charset="0"/>
              </a:rPr>
              <a:t>Hamlet</a:t>
            </a:r>
            <a:r>
              <a:rPr lang="en-GB" sz="1000" b="1" dirty="0">
                <a:solidFill>
                  <a:schemeClr val="tx1"/>
                </a:solidFill>
                <a:latin typeface="Century Gothic" pitchFamily="34" charset="0"/>
              </a:rPr>
              <a:t> on their site</a:t>
            </a:r>
            <a:r>
              <a:rPr lang="en-GB" sz="1000" b="1" dirty="0">
                <a:latin typeface="Century Gothic" pitchFamily="34" charset="0"/>
              </a:rPr>
              <a:t> and</a:t>
            </a:r>
            <a:r>
              <a:rPr lang="en-GB" sz="1000" b="1" dirty="0">
                <a:solidFill>
                  <a:schemeClr val="tx1"/>
                </a:solidFill>
                <a:latin typeface="Century Gothic" pitchFamily="34" charset="0"/>
              </a:rPr>
              <a:t> </a:t>
            </a:r>
            <a:r>
              <a:rPr lang="en-GB" sz="1000" b="1" dirty="0" err="1">
                <a:solidFill>
                  <a:schemeClr val="accent1"/>
                </a:solidFill>
                <a:latin typeface="Century Gothic" pitchFamily="34" charset="0"/>
              </a:rPr>
              <a:t>Kaleider</a:t>
            </a:r>
            <a:r>
              <a:rPr lang="en-GB" sz="1000" b="1" dirty="0">
                <a:solidFill>
                  <a:schemeClr val="accent1"/>
                </a:solidFill>
                <a:latin typeface="Century Gothic" pitchFamily="34" charset="0"/>
              </a:rPr>
              <a:t> </a:t>
            </a:r>
            <a:r>
              <a:rPr lang="en-GB" sz="1000" b="1" dirty="0">
                <a:solidFill>
                  <a:schemeClr val="tx1"/>
                </a:solidFill>
                <a:latin typeface="Century Gothic" pitchFamily="34" charset="0"/>
              </a:rPr>
              <a:t>who worked with The Sydney Opera House to live stream their ‘</a:t>
            </a:r>
            <a:r>
              <a:rPr lang="en-GB" sz="1000" b="1" dirty="0" err="1">
                <a:solidFill>
                  <a:schemeClr val="tx1"/>
                </a:solidFill>
                <a:latin typeface="Century Gothic" pitchFamily="34" charset="0"/>
              </a:rPr>
              <a:t>showgame</a:t>
            </a:r>
            <a:r>
              <a:rPr lang="en-GB" sz="1000" b="1" dirty="0">
                <a:solidFill>
                  <a:schemeClr val="tx1"/>
                </a:solidFill>
                <a:latin typeface="Century Gothic" pitchFamily="34" charset="0"/>
              </a:rPr>
              <a:t>’, </a:t>
            </a:r>
            <a:r>
              <a:rPr lang="en-GB" sz="1000" b="1" i="1" dirty="0">
                <a:solidFill>
                  <a:schemeClr val="tx1"/>
                </a:solidFill>
                <a:latin typeface="Century Gothic" pitchFamily="34" charset="0"/>
              </a:rPr>
              <a:t>The Money</a:t>
            </a:r>
            <a:r>
              <a:rPr lang="en-GB" sz="1000" b="1" dirty="0">
                <a:solidFill>
                  <a:schemeClr val="tx1"/>
                </a:solidFill>
                <a:latin typeface="Century Gothic" pitchFamily="34" charset="0"/>
              </a:rPr>
              <a:t>, via the </a:t>
            </a:r>
            <a:r>
              <a:rPr lang="en-GB" sz="1000" b="1" dirty="0">
                <a:solidFill>
                  <a:schemeClr val="accent1"/>
                </a:solidFill>
                <a:latin typeface="Century Gothic" pitchFamily="34" charset="0"/>
              </a:rPr>
              <a:t>Opera House’s</a:t>
            </a:r>
            <a:r>
              <a:rPr lang="en-GB" sz="1000" b="1" dirty="0">
                <a:solidFill>
                  <a:schemeClr val="tx1"/>
                </a:solidFill>
                <a:latin typeface="Century Gothic" pitchFamily="34" charset="0"/>
              </a:rPr>
              <a:t> Facebook page. In all of these instances, </a:t>
            </a:r>
            <a:r>
              <a:rPr lang="en-GB" sz="1000" b="1" dirty="0">
                <a:latin typeface="Century Gothic" pitchFamily="34" charset="0"/>
              </a:rPr>
              <a:t>partnerships extended reach considerably.</a:t>
            </a:r>
          </a:p>
        </p:txBody>
      </p:sp>
      <p:cxnSp>
        <p:nvCxnSpPr>
          <p:cNvPr id="15" name="Straight Arrow Connector 14">
            <a:extLst>
              <a:ext uri="{FF2B5EF4-FFF2-40B4-BE49-F238E27FC236}">
                <a16:creationId xmlns:a16="http://schemas.microsoft.com/office/drawing/2014/main" id="{E9FA78F1-2FFA-42C8-AF36-3B862FF5DF16}"/>
              </a:ext>
            </a:extLst>
          </p:cNvPr>
          <p:cNvCxnSpPr>
            <a:cxnSpLocks/>
          </p:cNvCxnSpPr>
          <p:nvPr/>
        </p:nvCxnSpPr>
        <p:spPr>
          <a:xfrm flipH="1">
            <a:off x="3143250" y="2413821"/>
            <a:ext cx="7959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ight Bracket 20">
            <a:extLst>
              <a:ext uri="{FF2B5EF4-FFF2-40B4-BE49-F238E27FC236}">
                <a16:creationId xmlns:a16="http://schemas.microsoft.com/office/drawing/2014/main" id="{81C461C2-14CE-4DF3-9D7B-426305E7E630}"/>
              </a:ext>
            </a:extLst>
          </p:cNvPr>
          <p:cNvSpPr/>
          <p:nvPr/>
        </p:nvSpPr>
        <p:spPr>
          <a:xfrm>
            <a:off x="3073581" y="2926988"/>
            <a:ext cx="139337" cy="705391"/>
          </a:xfrm>
          <a:prstGeom prst="rightBracket">
            <a:avLst/>
          </a:prstGeo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EE6D20AA-03FA-4BA3-B0DF-D100134E3A86}"/>
              </a:ext>
            </a:extLst>
          </p:cNvPr>
          <p:cNvCxnSpPr>
            <a:cxnSpLocks/>
          </p:cNvCxnSpPr>
          <p:nvPr/>
        </p:nvCxnSpPr>
        <p:spPr>
          <a:xfrm flipH="1">
            <a:off x="3212918" y="3234164"/>
            <a:ext cx="5399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C523370-A908-4638-968E-AD09A75608D2}"/>
              </a:ext>
            </a:extLst>
          </p:cNvPr>
          <p:cNvCxnSpPr/>
          <p:nvPr/>
        </p:nvCxnSpPr>
        <p:spPr>
          <a:xfrm>
            <a:off x="3752850" y="3234164"/>
            <a:ext cx="0" cy="1923624"/>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F3AD808-EF34-4FA8-AF24-2835F7A08D15}"/>
              </a:ext>
            </a:extLst>
          </p:cNvPr>
          <p:cNvCxnSpPr>
            <a:cxnSpLocks/>
          </p:cNvCxnSpPr>
          <p:nvPr/>
        </p:nvCxnSpPr>
        <p:spPr>
          <a:xfrm>
            <a:off x="3752850" y="5157788"/>
            <a:ext cx="392430" cy="0"/>
          </a:xfrm>
          <a:prstGeom prst="line">
            <a:avLst/>
          </a:prstGeom>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55F96058-DC48-4472-9E74-1E3B1DBA2D91}"/>
              </a:ext>
            </a:extLst>
          </p:cNvPr>
          <p:cNvSpPr/>
          <p:nvPr/>
        </p:nvSpPr>
        <p:spPr>
          <a:xfrm>
            <a:off x="4147458" y="4582081"/>
            <a:ext cx="3906886" cy="1561544"/>
          </a:xfrm>
          <a:prstGeom prst="roundRect">
            <a:avLst>
              <a:gd name="adj" fmla="val 7622"/>
            </a:avLst>
          </a:prstGeom>
          <a:ln>
            <a:tailEnd type="triangle"/>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r>
              <a:rPr lang="en-GB" sz="1000" b="1" dirty="0">
                <a:latin typeface="Century Gothic" pitchFamily="34" charset="0"/>
              </a:rPr>
              <a:t>Use of skills and equipment/venue space can also be important, particularly when it comes to large scale live-to-digital. Ex Cathedra live streamed their </a:t>
            </a:r>
            <a:r>
              <a:rPr lang="en-GB" sz="1000" b="1" i="1" dirty="0">
                <a:latin typeface="Century Gothic" pitchFamily="34" charset="0"/>
              </a:rPr>
              <a:t>Shakespeare Ode </a:t>
            </a:r>
            <a:r>
              <a:rPr lang="en-GB" sz="1000" b="1" dirty="0">
                <a:latin typeface="Century Gothic" pitchFamily="34" charset="0"/>
              </a:rPr>
              <a:t>performance by working in conjunction with BBC Arts and CVAN East Midlands streamed their </a:t>
            </a:r>
            <a:r>
              <a:rPr lang="en-GB" sz="1000" b="1" dirty="0" err="1">
                <a:latin typeface="Century Gothic" pitchFamily="34" charset="0"/>
              </a:rPr>
              <a:t>Make.Practice.Perfect</a:t>
            </a:r>
            <a:r>
              <a:rPr lang="en-GB" sz="1000" b="1" dirty="0">
                <a:latin typeface="Century Gothic" pitchFamily="34" charset="0"/>
              </a:rPr>
              <a:t>. Event by working with the contemporary art magazine This is Tomorrow. In both of these cases the partner organisations provided all the technical skills and equipment necessary to realise these projects. </a:t>
            </a:r>
          </a:p>
        </p:txBody>
      </p:sp>
      <p:sp>
        <p:nvSpPr>
          <p:cNvPr id="34" name="Oval 33">
            <a:extLst>
              <a:ext uri="{FF2B5EF4-FFF2-40B4-BE49-F238E27FC236}">
                <a16:creationId xmlns:a16="http://schemas.microsoft.com/office/drawing/2014/main" id="{2184FEE9-2DEE-486D-892D-87FF470776CC}"/>
              </a:ext>
            </a:extLst>
          </p:cNvPr>
          <p:cNvSpPr/>
          <p:nvPr/>
        </p:nvSpPr>
        <p:spPr>
          <a:xfrm rot="993089">
            <a:off x="2777061" y="2275708"/>
            <a:ext cx="359904" cy="305359"/>
          </a:xfrm>
          <a:prstGeom prst="ellipse">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5" name="Oval 34">
            <a:extLst>
              <a:ext uri="{FF2B5EF4-FFF2-40B4-BE49-F238E27FC236}">
                <a16:creationId xmlns:a16="http://schemas.microsoft.com/office/drawing/2014/main" id="{378A4760-F657-426B-BF6F-9D180FFFA555}"/>
              </a:ext>
            </a:extLst>
          </p:cNvPr>
          <p:cNvSpPr/>
          <p:nvPr/>
        </p:nvSpPr>
        <p:spPr>
          <a:xfrm rot="993089">
            <a:off x="2668251" y="2832469"/>
            <a:ext cx="359904" cy="305359"/>
          </a:xfrm>
          <a:prstGeom prst="ellipse">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6" name="Oval 35">
            <a:extLst>
              <a:ext uri="{FF2B5EF4-FFF2-40B4-BE49-F238E27FC236}">
                <a16:creationId xmlns:a16="http://schemas.microsoft.com/office/drawing/2014/main" id="{F61EB885-7602-484B-B82B-66679E902F0E}"/>
              </a:ext>
            </a:extLst>
          </p:cNvPr>
          <p:cNvSpPr/>
          <p:nvPr/>
        </p:nvSpPr>
        <p:spPr>
          <a:xfrm rot="993089">
            <a:off x="2509772" y="3383741"/>
            <a:ext cx="359904" cy="305359"/>
          </a:xfrm>
          <a:prstGeom prst="ellipse">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Tree>
    <p:extLst>
      <p:ext uri="{BB962C8B-B14F-4D97-AF65-F5344CB8AC3E}">
        <p14:creationId xmlns:p14="http://schemas.microsoft.com/office/powerpoint/2010/main" val="2928777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43">
            <a:extLst>
              <a:ext uri="{FF2B5EF4-FFF2-40B4-BE49-F238E27FC236}">
                <a16:creationId xmlns:a16="http://schemas.microsoft.com/office/drawing/2014/main" id="{1957526C-EB27-4862-9FD5-8BA8BFA0AB56}"/>
              </a:ext>
            </a:extLst>
          </p:cNvPr>
          <p:cNvSpPr/>
          <p:nvPr/>
        </p:nvSpPr>
        <p:spPr>
          <a:xfrm>
            <a:off x="356639" y="4450022"/>
            <a:ext cx="4084554"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Objectives: </a:t>
            </a:r>
          </a:p>
          <a:p>
            <a:endParaRPr lang="en-GB" sz="1100" b="1" dirty="0">
              <a:solidFill>
                <a:schemeClr val="accent1"/>
              </a:solidFill>
            </a:endParaRPr>
          </a:p>
          <a:p>
            <a:pPr marL="171450" indent="-171450">
              <a:buFont typeface="Arial" panose="020B0604020202020204" pitchFamily="34" charset="0"/>
              <a:buChar char="•"/>
            </a:pPr>
            <a:r>
              <a:rPr lang="en-GB" sz="1100" b="1" dirty="0">
                <a:solidFill>
                  <a:schemeClr val="tx1"/>
                </a:solidFill>
              </a:rPr>
              <a:t>Reach</a:t>
            </a:r>
            <a:r>
              <a:rPr lang="en-GB" sz="1100" dirty="0">
                <a:solidFill>
                  <a:schemeClr val="tx1"/>
                </a:solidFill>
              </a:rPr>
              <a:t>: to reach a larger, and more diverse, audience</a:t>
            </a:r>
          </a:p>
          <a:p>
            <a:r>
              <a:rPr lang="en-GB" sz="1100" dirty="0">
                <a:solidFill>
                  <a:schemeClr val="tx1"/>
                </a:solidFill>
              </a:rPr>
              <a:t> </a:t>
            </a:r>
          </a:p>
          <a:p>
            <a:pPr marL="171450" indent="-171450">
              <a:buFont typeface="Arial" panose="020B0604020202020204" pitchFamily="34" charset="0"/>
              <a:buChar char="•"/>
            </a:pPr>
            <a:r>
              <a:rPr lang="en-GB" sz="1100" b="1" dirty="0">
                <a:solidFill>
                  <a:schemeClr val="tx1"/>
                </a:solidFill>
              </a:rPr>
              <a:t>Archiving</a:t>
            </a:r>
            <a:r>
              <a:rPr lang="en-GB" sz="1100" dirty="0">
                <a:solidFill>
                  <a:schemeClr val="tx1"/>
                </a:solidFill>
              </a:rPr>
              <a:t>: to create a digital record of the event which would be available on the CVAN EM website. The website is their main communication tool so it is</a:t>
            </a:r>
            <a:r>
              <a:rPr lang="en-GB" sz="1100" dirty="0">
                <a:solidFill>
                  <a:srgbClr val="FF0000"/>
                </a:solidFill>
              </a:rPr>
              <a:t> </a:t>
            </a:r>
            <a:r>
              <a:rPr lang="en-GB" sz="1100" dirty="0">
                <a:solidFill>
                  <a:schemeClr val="tx1"/>
                </a:solidFill>
              </a:rPr>
              <a:t>important to them to be able to showcase their projects</a:t>
            </a: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endParaRPr lang="en-GB" sz="1400" b="1" dirty="0">
              <a:solidFill>
                <a:srgbClr val="FF0000"/>
              </a:solidFill>
              <a:latin typeface="Century Gothic" pitchFamily="34" charset="0"/>
            </a:endParaRPr>
          </a:p>
        </p:txBody>
      </p:sp>
      <p:sp>
        <p:nvSpPr>
          <p:cNvPr id="45" name="Rounded Rectangle 43">
            <a:extLst>
              <a:ext uri="{FF2B5EF4-FFF2-40B4-BE49-F238E27FC236}">
                <a16:creationId xmlns:a16="http://schemas.microsoft.com/office/drawing/2014/main" id="{DDBEA8D1-3729-401D-9126-88E24E4B19BC}"/>
              </a:ext>
            </a:extLst>
          </p:cNvPr>
          <p:cNvSpPr/>
          <p:nvPr/>
        </p:nvSpPr>
        <p:spPr>
          <a:xfrm>
            <a:off x="358776" y="3715280"/>
            <a:ext cx="4068762"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GB" sz="1400" b="1" dirty="0">
              <a:solidFill>
                <a:srgbClr val="FF0000"/>
              </a:solidFill>
              <a:latin typeface="Century Gothic" pitchFamily="34" charset="0"/>
            </a:endParaRPr>
          </a:p>
        </p:txBody>
      </p:sp>
      <p:sp>
        <p:nvSpPr>
          <p:cNvPr id="5" name="Text Placeholder 4"/>
          <p:cNvSpPr>
            <a:spLocks noGrp="1"/>
          </p:cNvSpPr>
          <p:nvPr>
            <p:ph type="body" sz="quarter" idx="12"/>
          </p:nvPr>
        </p:nvSpPr>
        <p:spPr/>
        <p:txBody>
          <a:bodyPr/>
          <a:lstStyle/>
          <a:p>
            <a:r>
              <a:rPr lang="en-GB" dirty="0"/>
              <a:t>Case Study</a:t>
            </a:r>
          </a:p>
        </p:txBody>
      </p:sp>
      <p:sp>
        <p:nvSpPr>
          <p:cNvPr id="44" name="Rounded Rectangle 43"/>
          <p:cNvSpPr/>
          <p:nvPr/>
        </p:nvSpPr>
        <p:spPr>
          <a:xfrm>
            <a:off x="367788" y="2265519"/>
            <a:ext cx="4115457" cy="2034041"/>
          </a:xfrm>
          <a:prstGeom prst="roundRect">
            <a:avLst/>
          </a:prstGeom>
          <a:solidFill>
            <a:schemeClr val="bg2"/>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Project context: </a:t>
            </a:r>
          </a:p>
          <a:p>
            <a:r>
              <a:rPr lang="en-GB" sz="1100" dirty="0">
                <a:solidFill>
                  <a:schemeClr val="tx1"/>
                </a:solidFill>
              </a:rPr>
              <a:t>As part of their Arts Council funding, CVAN EM runs an annual, ticketed event. In 2017 the event was </a:t>
            </a:r>
            <a:r>
              <a:rPr lang="en-GB" sz="1100" i="1" dirty="0" err="1">
                <a:solidFill>
                  <a:schemeClr val="tx1"/>
                </a:solidFill>
              </a:rPr>
              <a:t>Make.Practice.Perfect</a:t>
            </a:r>
            <a:r>
              <a:rPr lang="en-GB" sz="1100" dirty="0">
                <a:solidFill>
                  <a:schemeClr val="tx1"/>
                </a:solidFill>
              </a:rPr>
              <a:t> which focused on how artists make art and the challenges of maintaining an art practice. The event featured a Q&amp;A, panel discussions and breakout sessions.</a:t>
            </a:r>
          </a:p>
          <a:p>
            <a:r>
              <a:rPr lang="en-GB" sz="1100" dirty="0">
                <a:solidFill>
                  <a:schemeClr val="tx1"/>
                </a:solidFill>
              </a:rPr>
              <a:t>Following feedback from the previous year’s event, CVAN EM felt it was important to broaden their audience and so decided to live stream the 2017 event.</a:t>
            </a:r>
          </a:p>
        </p:txBody>
      </p:sp>
      <p:sp>
        <p:nvSpPr>
          <p:cNvPr id="8" name="Rectangle: Rounded Corners 7">
            <a:extLst>
              <a:ext uri="{FF2B5EF4-FFF2-40B4-BE49-F238E27FC236}">
                <a16:creationId xmlns:a16="http://schemas.microsoft.com/office/drawing/2014/main" id="{5D049CF8-4F82-49FA-AF56-43EEDF6A9FFC}"/>
              </a:ext>
            </a:extLst>
          </p:cNvPr>
          <p:cNvSpPr/>
          <p:nvPr/>
        </p:nvSpPr>
        <p:spPr>
          <a:xfrm>
            <a:off x="395288" y="1423782"/>
            <a:ext cx="4087954" cy="788163"/>
          </a:xfrm>
          <a:prstGeom prst="roundRect">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i="1" dirty="0">
                <a:solidFill>
                  <a:schemeClr val="tx1"/>
                </a:solidFill>
              </a:rPr>
              <a:t>CVAN EM is a professional network dedicated to strengthening the visual arts in the East Midlands. It develops sector specific programmes to support visual artists and arts organisations in the region and is part of the national CVAN (Contemporary Visual Arts Network)</a:t>
            </a:r>
          </a:p>
        </p:txBody>
      </p:sp>
      <p:sp>
        <p:nvSpPr>
          <p:cNvPr id="57" name="Title 1">
            <a:extLst>
              <a:ext uri="{FF2B5EF4-FFF2-40B4-BE49-F238E27FC236}">
                <a16:creationId xmlns:a16="http://schemas.microsoft.com/office/drawing/2014/main" id="{C33A9BF8-3DA6-4E32-81F1-7700E8AD420B}"/>
              </a:ext>
            </a:extLst>
          </p:cNvPr>
          <p:cNvSpPr>
            <a:spLocks noGrp="1"/>
          </p:cNvSpPr>
          <p:nvPr>
            <p:ph type="title"/>
          </p:nvPr>
        </p:nvSpPr>
        <p:spPr>
          <a:xfrm>
            <a:off x="360000" y="514975"/>
            <a:ext cx="8425225" cy="936000"/>
          </a:xfrm>
        </p:spPr>
        <p:txBody>
          <a:bodyPr/>
          <a:lstStyle/>
          <a:p>
            <a:r>
              <a:rPr lang="en-GB" b="1" dirty="0">
                <a:solidFill>
                  <a:schemeClr val="accent1"/>
                </a:solidFill>
              </a:rPr>
              <a:t>Visual arts case study</a:t>
            </a:r>
            <a:r>
              <a:rPr lang="en-GB" dirty="0">
                <a:solidFill>
                  <a:schemeClr val="accent1"/>
                </a:solidFill>
              </a:rPr>
              <a:t>: </a:t>
            </a:r>
            <a:r>
              <a:rPr lang="en-GB" dirty="0"/>
              <a:t>CVAN EM – </a:t>
            </a:r>
            <a:r>
              <a:rPr lang="en-GB" i="1" dirty="0" err="1"/>
              <a:t>Make.Practice.Perfect</a:t>
            </a:r>
            <a:r>
              <a:rPr lang="en-GB" i="1" dirty="0"/>
              <a:t> live stream </a:t>
            </a:r>
            <a:r>
              <a:rPr lang="en-GB" dirty="0"/>
              <a:t>(2017)</a:t>
            </a:r>
          </a:p>
        </p:txBody>
      </p:sp>
      <p:sp>
        <p:nvSpPr>
          <p:cNvPr id="12" name="Rectangle 11">
            <a:extLst>
              <a:ext uri="{FF2B5EF4-FFF2-40B4-BE49-F238E27FC236}">
                <a16:creationId xmlns:a16="http://schemas.microsoft.com/office/drawing/2014/main" id="{4192798E-0E96-474E-A0B6-9010D8A9D989}"/>
              </a:ext>
            </a:extLst>
          </p:cNvPr>
          <p:cNvSpPr/>
          <p:nvPr/>
        </p:nvSpPr>
        <p:spPr>
          <a:xfrm>
            <a:off x="4761373" y="5850137"/>
            <a:ext cx="785793" cy="261610"/>
          </a:xfrm>
          <a:prstGeom prst="rect">
            <a:avLst/>
          </a:prstGeom>
        </p:spPr>
        <p:txBody>
          <a:bodyPr wrap="none">
            <a:spAutoFit/>
          </a:bodyPr>
          <a:lstStyle/>
          <a:p>
            <a:r>
              <a:rPr lang="en-GB" sz="1100" b="1" dirty="0">
                <a:latin typeface="+mn-lt"/>
              </a:rPr>
              <a:t>Key stats</a:t>
            </a:r>
            <a:endParaRPr lang="en-GB" sz="1100" dirty="0">
              <a:latin typeface="+mn-lt"/>
            </a:endParaRPr>
          </a:p>
        </p:txBody>
      </p:sp>
      <p:cxnSp>
        <p:nvCxnSpPr>
          <p:cNvPr id="65" name="Straight Connector 64">
            <a:extLst>
              <a:ext uri="{FF2B5EF4-FFF2-40B4-BE49-F238E27FC236}">
                <a16:creationId xmlns:a16="http://schemas.microsoft.com/office/drawing/2014/main" id="{C0E1A1D6-1D70-4BAD-992F-38BE6B689942}"/>
              </a:ext>
            </a:extLst>
          </p:cNvPr>
          <p:cNvCxnSpPr>
            <a:cxnSpLocks/>
          </p:cNvCxnSpPr>
          <p:nvPr/>
        </p:nvCxnSpPr>
        <p:spPr>
          <a:xfrm>
            <a:off x="395288" y="4396452"/>
            <a:ext cx="8389937" cy="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a:extLst>
              <a:ext uri="{FF2B5EF4-FFF2-40B4-BE49-F238E27FC236}">
                <a16:creationId xmlns:a16="http://schemas.microsoft.com/office/drawing/2014/main" id="{427CA910-51E1-4ACB-8359-37978C994903}"/>
              </a:ext>
            </a:extLst>
          </p:cNvPr>
          <p:cNvCxnSpPr>
            <a:cxnSpLocks/>
          </p:cNvCxnSpPr>
          <p:nvPr/>
        </p:nvCxnSpPr>
        <p:spPr>
          <a:xfrm flipH="1">
            <a:off x="4572000" y="1221615"/>
            <a:ext cx="2" cy="546387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42" name="Rectangle: Rounded Corners 41">
            <a:extLst>
              <a:ext uri="{FF2B5EF4-FFF2-40B4-BE49-F238E27FC236}">
                <a16:creationId xmlns:a16="http://schemas.microsoft.com/office/drawing/2014/main" id="{7E6DA488-3419-4729-A921-7C70C4091201}"/>
              </a:ext>
            </a:extLst>
          </p:cNvPr>
          <p:cNvSpPr/>
          <p:nvPr/>
        </p:nvSpPr>
        <p:spPr>
          <a:xfrm>
            <a:off x="4757556" y="6087705"/>
            <a:ext cx="4076617" cy="657601"/>
          </a:xfrm>
          <a:prstGeom prst="roundRect">
            <a:avLst/>
          </a:prstGeom>
          <a:solidFill>
            <a:schemeClr val="accent1">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61" name="Rounded Rectangle 43">
            <a:extLst>
              <a:ext uri="{FF2B5EF4-FFF2-40B4-BE49-F238E27FC236}">
                <a16:creationId xmlns:a16="http://schemas.microsoft.com/office/drawing/2014/main" id="{175A0357-7C19-43FD-B825-13FDEB2B772D}"/>
              </a:ext>
            </a:extLst>
          </p:cNvPr>
          <p:cNvSpPr/>
          <p:nvPr/>
        </p:nvSpPr>
        <p:spPr>
          <a:xfrm>
            <a:off x="4695690" y="4450022"/>
            <a:ext cx="4249897"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Impact:</a:t>
            </a:r>
          </a:p>
          <a:p>
            <a:pPr marL="171450" indent="-171450">
              <a:buFont typeface="Arial" panose="020B0604020202020204" pitchFamily="34" charset="0"/>
              <a:buChar char="•"/>
            </a:pPr>
            <a:r>
              <a:rPr lang="en-GB" sz="1100" dirty="0">
                <a:solidFill>
                  <a:schemeClr val="tx1"/>
                </a:solidFill>
              </a:rPr>
              <a:t>Live-streaming the event tripled the total live audience and thus exceeded the audience for the previous year’s event</a:t>
            </a:r>
          </a:p>
          <a:p>
            <a:pPr marL="171450" indent="-171450">
              <a:buFont typeface="Arial" panose="020B0604020202020204" pitchFamily="34" charset="0"/>
              <a:buChar char="•"/>
            </a:pPr>
            <a:r>
              <a:rPr lang="en-GB" sz="1100" dirty="0">
                <a:solidFill>
                  <a:schemeClr val="tx1"/>
                </a:solidFill>
              </a:rPr>
              <a:t>The success of the live stream has encouraged CVAN EM to consider another live-to-digital project this year. </a:t>
            </a:r>
            <a:endParaRPr lang="en-GB" sz="1100" b="1" dirty="0">
              <a:solidFill>
                <a:schemeClr val="accent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endParaRPr lang="en-GB" sz="1400" b="1" dirty="0">
              <a:solidFill>
                <a:srgbClr val="FF0000"/>
              </a:solidFill>
              <a:latin typeface="Century Gothic" pitchFamily="34" charset="0"/>
            </a:endParaRPr>
          </a:p>
        </p:txBody>
      </p:sp>
      <p:sp>
        <p:nvSpPr>
          <p:cNvPr id="27" name="Rounded Rectangle 32">
            <a:extLst>
              <a:ext uri="{FF2B5EF4-FFF2-40B4-BE49-F238E27FC236}">
                <a16:creationId xmlns:a16="http://schemas.microsoft.com/office/drawing/2014/main" id="{2C9AD7EC-6BFA-497F-81D5-3AFFD8DC489F}"/>
              </a:ext>
            </a:extLst>
          </p:cNvPr>
          <p:cNvSpPr/>
          <p:nvPr/>
        </p:nvSpPr>
        <p:spPr>
          <a:xfrm>
            <a:off x="4746719" y="3386074"/>
            <a:ext cx="4198869" cy="956809"/>
          </a:xfrm>
          <a:prstGeom prst="roundRect">
            <a:avLst/>
          </a:prstGeom>
          <a:solidFill>
            <a:schemeClr val="accent6">
              <a:lumMod val="20000"/>
              <a:lumOff val="80000"/>
            </a:schemeClr>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pic>
        <p:nvPicPr>
          <p:cNvPr id="28" name="Content Placeholder 7">
            <a:extLst>
              <a:ext uri="{FF2B5EF4-FFF2-40B4-BE49-F238E27FC236}">
                <a16:creationId xmlns:a16="http://schemas.microsoft.com/office/drawing/2014/main" id="{64224955-F6B6-4C8C-85DA-68A04A046E05}"/>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55298" y="3500548"/>
            <a:ext cx="455905" cy="350443"/>
          </a:xfrm>
          <a:prstGeom prst="rect">
            <a:avLst/>
          </a:prstGeom>
          <a:noFill/>
          <a:ln w="9525">
            <a:noFill/>
            <a:miter lim="800000"/>
            <a:headEnd/>
            <a:tailEnd/>
          </a:ln>
        </p:spPr>
      </p:pic>
      <p:sp>
        <p:nvSpPr>
          <p:cNvPr id="29" name="TextBox 28">
            <a:extLst>
              <a:ext uri="{FF2B5EF4-FFF2-40B4-BE49-F238E27FC236}">
                <a16:creationId xmlns:a16="http://schemas.microsoft.com/office/drawing/2014/main" id="{572F03B3-C634-4264-9104-706D2D3388CA}"/>
              </a:ext>
            </a:extLst>
          </p:cNvPr>
          <p:cNvSpPr txBox="1"/>
          <p:nvPr/>
        </p:nvSpPr>
        <p:spPr>
          <a:xfrm>
            <a:off x="5402432" y="3462132"/>
            <a:ext cx="3431741" cy="749367"/>
          </a:xfrm>
          <a:prstGeom prst="rect">
            <a:avLst/>
          </a:prstGeom>
          <a:noFill/>
        </p:spPr>
        <p:txBody>
          <a:bodyPr wrap="square" lIns="18000" tIns="18000" rIns="18000" bIns="18000" rtlCol="0">
            <a:spAutoFit/>
          </a:bodyPr>
          <a:lstStyle/>
          <a:p>
            <a:pPr>
              <a:spcAft>
                <a:spcPts val="400"/>
              </a:spcAft>
            </a:pPr>
            <a:r>
              <a:rPr lang="en-GB" sz="1100" dirty="0">
                <a:latin typeface="+mj-lt"/>
              </a:rPr>
              <a:t>For a specialised member of staff from</a:t>
            </a:r>
            <a:r>
              <a:rPr lang="en-GB" sz="1100" i="1" dirty="0">
                <a:latin typeface="+mj-lt"/>
              </a:rPr>
              <a:t> this is tomorrow </a:t>
            </a:r>
            <a:r>
              <a:rPr lang="en-GB" sz="1100" dirty="0">
                <a:latin typeface="+mj-lt"/>
              </a:rPr>
              <a:t>to attend and broadcast this day-long event, we paid a fee of £365. </a:t>
            </a:r>
          </a:p>
          <a:p>
            <a:pPr algn="r">
              <a:spcAft>
                <a:spcPts val="400"/>
              </a:spcAft>
            </a:pPr>
            <a:r>
              <a:rPr lang="en-GB" sz="1000" dirty="0">
                <a:latin typeface="+mj-lt"/>
              </a:rPr>
              <a:t>- Elizabeth Hawley-</a:t>
            </a:r>
            <a:r>
              <a:rPr lang="en-GB" sz="1000" dirty="0" err="1">
                <a:latin typeface="+mj-lt"/>
              </a:rPr>
              <a:t>Lingham</a:t>
            </a:r>
            <a:r>
              <a:rPr lang="en-GB" sz="1000" dirty="0">
                <a:latin typeface="+mj-lt"/>
              </a:rPr>
              <a:t>, Director</a:t>
            </a:r>
          </a:p>
        </p:txBody>
      </p:sp>
      <p:sp>
        <p:nvSpPr>
          <p:cNvPr id="37" name="TextBox 36"/>
          <p:cNvSpPr txBox="1"/>
          <p:nvPr/>
        </p:nvSpPr>
        <p:spPr>
          <a:xfrm>
            <a:off x="5559565" y="6141274"/>
            <a:ext cx="3210993" cy="590349"/>
          </a:xfrm>
          <a:prstGeom prst="rect">
            <a:avLst/>
          </a:prstGeom>
          <a:noFill/>
        </p:spPr>
        <p:txBody>
          <a:bodyPr wrap="square" lIns="18000" tIns="18000" rIns="18000" bIns="18000" rtlCol="0">
            <a:spAutoFit/>
          </a:bodyPr>
          <a:lstStyle/>
          <a:p>
            <a:r>
              <a:rPr lang="en-GB" sz="900" dirty="0">
                <a:latin typeface="+mj-lt"/>
              </a:rPr>
              <a:t>130 people viewed the event on </a:t>
            </a:r>
            <a:r>
              <a:rPr lang="en-GB" sz="900" i="1" dirty="0">
                <a:latin typeface="+mj-lt"/>
              </a:rPr>
              <a:t>this is tomorrow’s </a:t>
            </a:r>
            <a:r>
              <a:rPr lang="en-GB" sz="900" dirty="0">
                <a:latin typeface="+mj-lt"/>
              </a:rPr>
              <a:t>website, tripling the total audience size (60 people attended the live event). It has since been viewed 100 times on YouTube </a:t>
            </a:r>
          </a:p>
        </p:txBody>
      </p:sp>
      <p:pic>
        <p:nvPicPr>
          <p:cNvPr id="39" name="Picture 38">
            <a:extLst>
              <a:ext uri="{FF2B5EF4-FFF2-40B4-BE49-F238E27FC236}">
                <a16:creationId xmlns:a16="http://schemas.microsoft.com/office/drawing/2014/main" id="{62B8DD06-3EF8-4438-A68F-6C7FA9AEFB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7612"/>
          <a:stretch/>
        </p:blipFill>
        <p:spPr>
          <a:xfrm>
            <a:off x="4824492" y="6164853"/>
            <a:ext cx="671458" cy="418914"/>
          </a:xfrm>
          <a:prstGeom prst="rect">
            <a:avLst/>
          </a:prstGeom>
        </p:spPr>
      </p:pic>
      <p:pic>
        <p:nvPicPr>
          <p:cNvPr id="41" name="Picture 40">
            <a:extLst>
              <a:ext uri="{FF2B5EF4-FFF2-40B4-BE49-F238E27FC236}">
                <a16:creationId xmlns:a16="http://schemas.microsoft.com/office/drawing/2014/main" id="{2F11E237-0425-42D0-A9AF-FCFA81CE59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219" y="1423783"/>
            <a:ext cx="4033290" cy="1807148"/>
          </a:xfrm>
          <a:prstGeom prst="roundRect">
            <a:avLst/>
          </a:prstGeom>
        </p:spPr>
      </p:pic>
    </p:spTree>
    <p:extLst>
      <p:ext uri="{BB962C8B-B14F-4D97-AF65-F5344CB8AC3E}">
        <p14:creationId xmlns:p14="http://schemas.microsoft.com/office/powerpoint/2010/main" val="8745835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358776" y="5384737"/>
            <a:ext cx="4210816" cy="713460"/>
          </a:xfrm>
          <a:prstGeom prst="rect">
            <a:avLst/>
          </a:prstGeom>
          <a:noFill/>
        </p:spPr>
        <p:txBody>
          <a:bodyPr wrap="square" lIns="18000" tIns="18000" rIns="18000" bIns="18000" rtlCol="0">
            <a:spAutoFit/>
          </a:bodyPr>
          <a:lstStyle/>
          <a:p>
            <a:r>
              <a:rPr lang="en-GB" sz="1100" b="1" dirty="0">
                <a:solidFill>
                  <a:schemeClr val="accent1"/>
                </a:solidFill>
                <a:latin typeface="+mj-lt"/>
              </a:rPr>
              <a:t>Marketing: </a:t>
            </a:r>
            <a:r>
              <a:rPr lang="en-GB" sz="1100" dirty="0">
                <a:latin typeface="+mj-lt"/>
              </a:rPr>
              <a:t>The event was promoted through digital and printed posters and on the CVAN EM website through a pop-up and blog posts. It was also marketed through social media posts and an e-newsletter.</a:t>
            </a:r>
          </a:p>
        </p:txBody>
      </p:sp>
      <p:sp>
        <p:nvSpPr>
          <p:cNvPr id="45" name="Rounded Rectangle 43">
            <a:extLst>
              <a:ext uri="{FF2B5EF4-FFF2-40B4-BE49-F238E27FC236}">
                <a16:creationId xmlns:a16="http://schemas.microsoft.com/office/drawing/2014/main" id="{DDBEA8D1-3729-401D-9126-88E24E4B19BC}"/>
              </a:ext>
            </a:extLst>
          </p:cNvPr>
          <p:cNvSpPr/>
          <p:nvPr/>
        </p:nvSpPr>
        <p:spPr>
          <a:xfrm>
            <a:off x="358776" y="3715280"/>
            <a:ext cx="4068762"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GB" sz="1400" b="1" dirty="0">
              <a:solidFill>
                <a:srgbClr val="FF0000"/>
              </a:solidFill>
              <a:latin typeface="Century Gothic" pitchFamily="34" charset="0"/>
            </a:endParaRPr>
          </a:p>
        </p:txBody>
      </p:sp>
      <p:sp>
        <p:nvSpPr>
          <p:cNvPr id="5" name="Text Placeholder 4"/>
          <p:cNvSpPr>
            <a:spLocks noGrp="1"/>
          </p:cNvSpPr>
          <p:nvPr>
            <p:ph type="body" sz="quarter" idx="12"/>
          </p:nvPr>
        </p:nvSpPr>
        <p:spPr/>
        <p:txBody>
          <a:bodyPr/>
          <a:lstStyle/>
          <a:p>
            <a:r>
              <a:rPr lang="en-GB" dirty="0"/>
              <a:t>Case Study</a:t>
            </a:r>
          </a:p>
        </p:txBody>
      </p:sp>
      <p:sp>
        <p:nvSpPr>
          <p:cNvPr id="20" name="TextBox 19"/>
          <p:cNvSpPr txBox="1"/>
          <p:nvPr/>
        </p:nvSpPr>
        <p:spPr>
          <a:xfrm>
            <a:off x="380739" y="4436782"/>
            <a:ext cx="4149339" cy="374906"/>
          </a:xfrm>
          <a:prstGeom prst="rect">
            <a:avLst/>
          </a:prstGeom>
          <a:noFill/>
        </p:spPr>
        <p:txBody>
          <a:bodyPr wrap="square" lIns="18000" tIns="18000" rIns="18000" bIns="18000" rtlCol="0">
            <a:spAutoFit/>
          </a:bodyPr>
          <a:lstStyle/>
          <a:p>
            <a:r>
              <a:rPr lang="en-GB" sz="1100" b="1" dirty="0">
                <a:solidFill>
                  <a:schemeClr val="accent1"/>
                </a:solidFill>
                <a:latin typeface="+mj-lt"/>
              </a:rPr>
              <a:t>Distribution channels:</a:t>
            </a:r>
          </a:p>
          <a:p>
            <a:endParaRPr lang="en-GB" sz="1100" b="1" dirty="0">
              <a:solidFill>
                <a:schemeClr val="accent1"/>
              </a:solidFill>
              <a:latin typeface="+mj-lt"/>
            </a:endParaRPr>
          </a:p>
        </p:txBody>
      </p:sp>
      <p:sp>
        <p:nvSpPr>
          <p:cNvPr id="57" name="Title 1">
            <a:extLst>
              <a:ext uri="{FF2B5EF4-FFF2-40B4-BE49-F238E27FC236}">
                <a16:creationId xmlns:a16="http://schemas.microsoft.com/office/drawing/2014/main" id="{C33A9BF8-3DA6-4E32-81F1-7700E8AD420B}"/>
              </a:ext>
            </a:extLst>
          </p:cNvPr>
          <p:cNvSpPr>
            <a:spLocks noGrp="1"/>
          </p:cNvSpPr>
          <p:nvPr>
            <p:ph type="title"/>
          </p:nvPr>
        </p:nvSpPr>
        <p:spPr>
          <a:xfrm>
            <a:off x="356979" y="504059"/>
            <a:ext cx="8425225" cy="936000"/>
          </a:xfrm>
        </p:spPr>
        <p:txBody>
          <a:bodyPr/>
          <a:lstStyle/>
          <a:p>
            <a:r>
              <a:rPr lang="en-GB" b="1" dirty="0">
                <a:solidFill>
                  <a:schemeClr val="accent1"/>
                </a:solidFill>
              </a:rPr>
              <a:t>Visual arts case study</a:t>
            </a:r>
            <a:r>
              <a:rPr lang="en-GB" dirty="0">
                <a:solidFill>
                  <a:schemeClr val="accent1"/>
                </a:solidFill>
              </a:rPr>
              <a:t>: </a:t>
            </a:r>
            <a:r>
              <a:rPr lang="en-GB" dirty="0"/>
              <a:t>CVAN EM – </a:t>
            </a:r>
            <a:r>
              <a:rPr lang="en-GB" i="1" dirty="0" err="1"/>
              <a:t>Make.Practice.Perfect</a:t>
            </a:r>
            <a:r>
              <a:rPr lang="en-GB" i="1" dirty="0"/>
              <a:t> live stream </a:t>
            </a:r>
            <a:r>
              <a:rPr lang="en-GB" dirty="0"/>
              <a:t>(2017)</a:t>
            </a:r>
          </a:p>
        </p:txBody>
      </p:sp>
      <p:cxnSp>
        <p:nvCxnSpPr>
          <p:cNvPr id="65" name="Straight Connector 64">
            <a:extLst>
              <a:ext uri="{FF2B5EF4-FFF2-40B4-BE49-F238E27FC236}">
                <a16:creationId xmlns:a16="http://schemas.microsoft.com/office/drawing/2014/main" id="{C0E1A1D6-1D70-4BAD-992F-38BE6B689942}"/>
              </a:ext>
            </a:extLst>
          </p:cNvPr>
          <p:cNvCxnSpPr>
            <a:cxnSpLocks/>
          </p:cNvCxnSpPr>
          <p:nvPr/>
        </p:nvCxnSpPr>
        <p:spPr>
          <a:xfrm>
            <a:off x="395288" y="4396452"/>
            <a:ext cx="8389937" cy="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a:extLst>
              <a:ext uri="{FF2B5EF4-FFF2-40B4-BE49-F238E27FC236}">
                <a16:creationId xmlns:a16="http://schemas.microsoft.com/office/drawing/2014/main" id="{427CA910-51E1-4ACB-8359-37978C994903}"/>
              </a:ext>
            </a:extLst>
          </p:cNvPr>
          <p:cNvCxnSpPr>
            <a:cxnSpLocks/>
            <a:stCxn id="57" idx="2"/>
          </p:cNvCxnSpPr>
          <p:nvPr/>
        </p:nvCxnSpPr>
        <p:spPr>
          <a:xfrm>
            <a:off x="4569592" y="1440059"/>
            <a:ext cx="9209" cy="5281216"/>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74" name="Rounded Rectangle 32">
            <a:extLst>
              <a:ext uri="{FF2B5EF4-FFF2-40B4-BE49-F238E27FC236}">
                <a16:creationId xmlns:a16="http://schemas.microsoft.com/office/drawing/2014/main" id="{620D703E-5CD4-45CD-AA79-DC90C55E22FC}"/>
              </a:ext>
            </a:extLst>
          </p:cNvPr>
          <p:cNvSpPr/>
          <p:nvPr/>
        </p:nvSpPr>
        <p:spPr>
          <a:xfrm>
            <a:off x="4715263" y="1440059"/>
            <a:ext cx="4054094" cy="2800167"/>
          </a:xfrm>
          <a:prstGeom prst="roundRect">
            <a:avLst/>
          </a:prstGeom>
          <a:solidFill>
            <a:schemeClr val="accent6">
              <a:lumMod val="20000"/>
              <a:lumOff val="80000"/>
            </a:schemeClr>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pic>
        <p:nvPicPr>
          <p:cNvPr id="75" name="Content Placeholder 7">
            <a:extLst>
              <a:ext uri="{FF2B5EF4-FFF2-40B4-BE49-F238E27FC236}">
                <a16:creationId xmlns:a16="http://schemas.microsoft.com/office/drawing/2014/main" id="{A4BC97D7-A6A7-4A58-8A03-5730D876333F}"/>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17234" y="1650046"/>
            <a:ext cx="455905" cy="350443"/>
          </a:xfrm>
          <a:prstGeom prst="rect">
            <a:avLst/>
          </a:prstGeom>
          <a:noFill/>
          <a:ln w="9525">
            <a:noFill/>
            <a:miter lim="800000"/>
            <a:headEnd/>
            <a:tailEnd/>
          </a:ln>
        </p:spPr>
      </p:pic>
      <p:sp>
        <p:nvSpPr>
          <p:cNvPr id="76" name="TextBox 75">
            <a:extLst>
              <a:ext uri="{FF2B5EF4-FFF2-40B4-BE49-F238E27FC236}">
                <a16:creationId xmlns:a16="http://schemas.microsoft.com/office/drawing/2014/main" id="{11A9210E-00FA-4560-B807-7A3654272C98}"/>
              </a:ext>
            </a:extLst>
          </p:cNvPr>
          <p:cNvSpPr txBox="1"/>
          <p:nvPr/>
        </p:nvSpPr>
        <p:spPr>
          <a:xfrm>
            <a:off x="5409601" y="1585545"/>
            <a:ext cx="3125886" cy="1221291"/>
          </a:xfrm>
          <a:prstGeom prst="rect">
            <a:avLst/>
          </a:prstGeom>
          <a:noFill/>
        </p:spPr>
        <p:txBody>
          <a:bodyPr wrap="square" lIns="18000" tIns="18000" rIns="18000" bIns="18000" rtlCol="0">
            <a:spAutoFit/>
          </a:bodyPr>
          <a:lstStyle/>
          <a:p>
            <a:pPr>
              <a:spcAft>
                <a:spcPts val="400"/>
              </a:spcAft>
            </a:pPr>
            <a:r>
              <a:rPr lang="en-GB" sz="1100" dirty="0">
                <a:latin typeface="+mj-lt"/>
              </a:rPr>
              <a:t>Following feedback and review of the previous annual event, we felt it was  important to try and </a:t>
            </a:r>
            <a:r>
              <a:rPr lang="en-GB" sz="1100" b="1" dirty="0">
                <a:solidFill>
                  <a:schemeClr val="accent1"/>
                </a:solidFill>
                <a:latin typeface="+mj-lt"/>
              </a:rPr>
              <a:t>broaden the audience</a:t>
            </a:r>
            <a:r>
              <a:rPr lang="en-GB" sz="1100" dirty="0">
                <a:latin typeface="+mj-lt"/>
              </a:rPr>
              <a:t>. That’s why for </a:t>
            </a:r>
            <a:r>
              <a:rPr lang="en-GB" sz="1100" i="1" dirty="0" err="1">
                <a:latin typeface="+mj-lt"/>
              </a:rPr>
              <a:t>Make.Practice.Perfect</a:t>
            </a:r>
            <a:r>
              <a:rPr lang="en-GB" sz="1100" dirty="0">
                <a:latin typeface="+mj-lt"/>
              </a:rPr>
              <a:t> we worked with </a:t>
            </a:r>
            <a:r>
              <a:rPr lang="en-GB" sz="1100" i="1" dirty="0">
                <a:latin typeface="+mj-lt"/>
              </a:rPr>
              <a:t>this is tomorrow </a:t>
            </a:r>
            <a:r>
              <a:rPr lang="en-GB" sz="1100" dirty="0">
                <a:latin typeface="+mj-lt"/>
              </a:rPr>
              <a:t>to broadcast the event so we could </a:t>
            </a:r>
            <a:r>
              <a:rPr lang="en-GB" sz="1100" b="1" dirty="0">
                <a:solidFill>
                  <a:schemeClr val="accent1"/>
                </a:solidFill>
                <a:latin typeface="+mj-lt"/>
              </a:rPr>
              <a:t>try and reach a broader audience on the day but also after the event</a:t>
            </a:r>
          </a:p>
        </p:txBody>
      </p:sp>
      <p:sp>
        <p:nvSpPr>
          <p:cNvPr id="77" name="TextBox 76">
            <a:extLst>
              <a:ext uri="{FF2B5EF4-FFF2-40B4-BE49-F238E27FC236}">
                <a16:creationId xmlns:a16="http://schemas.microsoft.com/office/drawing/2014/main" id="{ABE4283D-37E1-46EE-8BAA-691591DF3A0D}"/>
              </a:ext>
            </a:extLst>
          </p:cNvPr>
          <p:cNvSpPr txBox="1"/>
          <p:nvPr/>
        </p:nvSpPr>
        <p:spPr>
          <a:xfrm>
            <a:off x="300391" y="1376920"/>
            <a:ext cx="4255188" cy="1729123"/>
          </a:xfrm>
          <a:prstGeom prst="rect">
            <a:avLst/>
          </a:prstGeom>
          <a:noFill/>
        </p:spPr>
        <p:txBody>
          <a:bodyPr wrap="square" lIns="18000" tIns="18000" rIns="18000" bIns="18000" rtlCol="0">
            <a:spAutoFit/>
          </a:bodyPr>
          <a:lstStyle/>
          <a:p>
            <a:r>
              <a:rPr lang="en-GB" sz="1100" b="1" dirty="0">
                <a:solidFill>
                  <a:schemeClr val="accent1"/>
                </a:solidFill>
                <a:latin typeface="+mj-lt"/>
              </a:rPr>
              <a:t>Planning and partnerships: </a:t>
            </a:r>
          </a:p>
          <a:p>
            <a:endParaRPr lang="en-GB" sz="1100" b="1" dirty="0">
              <a:solidFill>
                <a:schemeClr val="accent1"/>
              </a:solidFill>
              <a:latin typeface="+mj-lt"/>
            </a:endParaRPr>
          </a:p>
          <a:p>
            <a:r>
              <a:rPr lang="en-GB" sz="1100" dirty="0">
                <a:latin typeface="+mj-lt"/>
              </a:rPr>
              <a:t>CVAN EM co-produced this event with The Collection (a museum and art gallery in Lincoln) which was its host) and liaised with </a:t>
            </a:r>
            <a:r>
              <a:rPr lang="en-GB" sz="1100" i="1" dirty="0">
                <a:latin typeface="+mj-lt"/>
              </a:rPr>
              <a:t>this is tomorrow </a:t>
            </a:r>
            <a:r>
              <a:rPr lang="en-GB" sz="1100" dirty="0">
                <a:latin typeface="+mj-lt"/>
              </a:rPr>
              <a:t>(a contemporary art magazine) to enable the broadcast. The Collection made their auditorium available for the event free of charge.</a:t>
            </a:r>
          </a:p>
          <a:p>
            <a:endParaRPr lang="en-GB" sz="1100" dirty="0">
              <a:latin typeface="+mj-lt"/>
            </a:endParaRPr>
          </a:p>
          <a:p>
            <a:r>
              <a:rPr lang="en-GB" sz="1100" dirty="0">
                <a:latin typeface="+mj-lt"/>
              </a:rPr>
              <a:t>CVAN collaborated with </a:t>
            </a:r>
            <a:r>
              <a:rPr lang="en-GB" sz="1100" i="1" dirty="0">
                <a:latin typeface="+mj-lt"/>
              </a:rPr>
              <a:t>this is tomorrow </a:t>
            </a:r>
            <a:r>
              <a:rPr lang="en-GB" sz="1100" dirty="0">
                <a:latin typeface="+mj-lt"/>
              </a:rPr>
              <a:t>who recorded and live-streamed the event on their website for a small fee. </a:t>
            </a:r>
            <a:endParaRPr lang="en-GB" sz="1100" b="1" dirty="0">
              <a:latin typeface="+mj-lt"/>
            </a:endParaRPr>
          </a:p>
        </p:txBody>
      </p:sp>
      <p:sp>
        <p:nvSpPr>
          <p:cNvPr id="49" name="TextBox 48">
            <a:extLst>
              <a:ext uri="{FF2B5EF4-FFF2-40B4-BE49-F238E27FC236}">
                <a16:creationId xmlns:a16="http://schemas.microsoft.com/office/drawing/2014/main" id="{524E2D2B-0B50-4520-A315-093F1BA74721}"/>
              </a:ext>
            </a:extLst>
          </p:cNvPr>
          <p:cNvSpPr txBox="1"/>
          <p:nvPr/>
        </p:nvSpPr>
        <p:spPr>
          <a:xfrm>
            <a:off x="320010" y="3286576"/>
            <a:ext cx="4054094" cy="205629"/>
          </a:xfrm>
          <a:prstGeom prst="rect">
            <a:avLst/>
          </a:prstGeom>
          <a:noFill/>
        </p:spPr>
        <p:txBody>
          <a:bodyPr wrap="square" lIns="18000" tIns="18000" rIns="18000" bIns="18000" rtlCol="0">
            <a:spAutoFit/>
          </a:bodyPr>
          <a:lstStyle/>
          <a:p>
            <a:r>
              <a:rPr lang="en-GB" sz="1100" b="1" dirty="0">
                <a:solidFill>
                  <a:schemeClr val="accent1"/>
                </a:solidFill>
                <a:latin typeface="+mj-lt"/>
              </a:rPr>
              <a:t>Lead time: </a:t>
            </a:r>
            <a:r>
              <a:rPr lang="en-GB" sz="1100" dirty="0">
                <a:latin typeface="+mn-lt"/>
              </a:rPr>
              <a:t>3 months</a:t>
            </a:r>
          </a:p>
        </p:txBody>
      </p:sp>
      <p:sp>
        <p:nvSpPr>
          <p:cNvPr id="50" name="Rectangle: Rounded Corners 49">
            <a:extLst>
              <a:ext uri="{FF2B5EF4-FFF2-40B4-BE49-F238E27FC236}">
                <a16:creationId xmlns:a16="http://schemas.microsoft.com/office/drawing/2014/main" id="{1BDD7382-D435-4E43-BB12-87A51DE348C3}"/>
              </a:ext>
            </a:extLst>
          </p:cNvPr>
          <p:cNvSpPr/>
          <p:nvPr/>
        </p:nvSpPr>
        <p:spPr>
          <a:xfrm>
            <a:off x="359998" y="3719856"/>
            <a:ext cx="991778" cy="614394"/>
          </a:xfrm>
          <a:prstGeom prst="roundRect">
            <a:avLst/>
          </a:prstGeom>
          <a:solidFill>
            <a:schemeClr val="accent1">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pic>
        <p:nvPicPr>
          <p:cNvPr id="52" name="Picture 51">
            <a:extLst>
              <a:ext uri="{FF2B5EF4-FFF2-40B4-BE49-F238E27FC236}">
                <a16:creationId xmlns:a16="http://schemas.microsoft.com/office/drawing/2014/main" id="{BA13F5A6-9A45-491A-B87C-91CFA64E1D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154"/>
          <a:stretch/>
        </p:blipFill>
        <p:spPr>
          <a:xfrm>
            <a:off x="324708" y="3845340"/>
            <a:ext cx="374575" cy="321557"/>
          </a:xfrm>
          <a:prstGeom prst="rect">
            <a:avLst/>
          </a:prstGeom>
        </p:spPr>
      </p:pic>
      <p:sp>
        <p:nvSpPr>
          <p:cNvPr id="54" name="Rectangle 53">
            <a:extLst>
              <a:ext uri="{FF2B5EF4-FFF2-40B4-BE49-F238E27FC236}">
                <a16:creationId xmlns:a16="http://schemas.microsoft.com/office/drawing/2014/main" id="{9918CAB0-F6BA-4606-8069-DE9E6681DBE7}"/>
              </a:ext>
            </a:extLst>
          </p:cNvPr>
          <p:cNvSpPr/>
          <p:nvPr/>
        </p:nvSpPr>
        <p:spPr>
          <a:xfrm>
            <a:off x="699284" y="3919417"/>
            <a:ext cx="533066" cy="246221"/>
          </a:xfrm>
          <a:prstGeom prst="rect">
            <a:avLst/>
          </a:prstGeom>
        </p:spPr>
        <p:txBody>
          <a:bodyPr wrap="square">
            <a:spAutoFit/>
          </a:bodyPr>
          <a:lstStyle/>
          <a:p>
            <a:pPr lvl="0"/>
            <a:r>
              <a:rPr lang="en-GB" sz="1000" dirty="0">
                <a:latin typeface="+mj-lt"/>
              </a:rPr>
              <a:t>£365</a:t>
            </a:r>
          </a:p>
        </p:txBody>
      </p:sp>
      <p:sp>
        <p:nvSpPr>
          <p:cNvPr id="55" name="Rectangle 54">
            <a:extLst>
              <a:ext uri="{FF2B5EF4-FFF2-40B4-BE49-F238E27FC236}">
                <a16:creationId xmlns:a16="http://schemas.microsoft.com/office/drawing/2014/main" id="{2B5F42F3-D0B7-44F8-8B47-EA43EF0A7505}"/>
              </a:ext>
            </a:extLst>
          </p:cNvPr>
          <p:cNvSpPr/>
          <p:nvPr/>
        </p:nvSpPr>
        <p:spPr>
          <a:xfrm>
            <a:off x="267377" y="3491718"/>
            <a:ext cx="489236" cy="261610"/>
          </a:xfrm>
          <a:prstGeom prst="rect">
            <a:avLst/>
          </a:prstGeom>
        </p:spPr>
        <p:txBody>
          <a:bodyPr wrap="none">
            <a:spAutoFit/>
          </a:bodyPr>
          <a:lstStyle/>
          <a:p>
            <a:r>
              <a:rPr lang="en-GB" sz="1100" b="1" dirty="0">
                <a:latin typeface="+mn-lt"/>
              </a:rPr>
              <a:t>Cost</a:t>
            </a:r>
            <a:endParaRPr lang="en-GB" sz="1100" dirty="0">
              <a:latin typeface="+mn-lt"/>
            </a:endParaRPr>
          </a:p>
        </p:txBody>
      </p:sp>
      <p:pic>
        <p:nvPicPr>
          <p:cNvPr id="41" name="Content Placeholder 7">
            <a:extLst>
              <a:ext uri="{FF2B5EF4-FFF2-40B4-BE49-F238E27FC236}">
                <a16:creationId xmlns:a16="http://schemas.microsoft.com/office/drawing/2014/main" id="{0083998E-67A1-4CCD-AA37-17B40B48FA6A}"/>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17233" y="3199203"/>
            <a:ext cx="455905" cy="350443"/>
          </a:xfrm>
          <a:prstGeom prst="rect">
            <a:avLst/>
          </a:prstGeom>
          <a:noFill/>
          <a:ln w="9525">
            <a:noFill/>
            <a:miter lim="800000"/>
            <a:headEnd/>
            <a:tailEnd/>
          </a:ln>
        </p:spPr>
      </p:pic>
      <p:sp>
        <p:nvSpPr>
          <p:cNvPr id="61" name="TextBox 60">
            <a:extLst>
              <a:ext uri="{FF2B5EF4-FFF2-40B4-BE49-F238E27FC236}">
                <a16:creationId xmlns:a16="http://schemas.microsoft.com/office/drawing/2014/main" id="{2A7899AD-6030-49E2-8370-9E91D99B6026}"/>
              </a:ext>
            </a:extLst>
          </p:cNvPr>
          <p:cNvSpPr txBox="1"/>
          <p:nvPr/>
        </p:nvSpPr>
        <p:spPr>
          <a:xfrm>
            <a:off x="5422523" y="3101612"/>
            <a:ext cx="3125885" cy="918644"/>
          </a:xfrm>
          <a:prstGeom prst="rect">
            <a:avLst/>
          </a:prstGeom>
          <a:noFill/>
        </p:spPr>
        <p:txBody>
          <a:bodyPr wrap="square" lIns="18000" tIns="18000" rIns="18000" bIns="18000" rtlCol="0">
            <a:spAutoFit/>
          </a:bodyPr>
          <a:lstStyle/>
          <a:p>
            <a:pPr>
              <a:spcAft>
                <a:spcPts val="400"/>
              </a:spcAft>
            </a:pPr>
            <a:r>
              <a:rPr lang="en-GB" sz="1100" dirty="0">
                <a:latin typeface="+mj-lt"/>
              </a:rPr>
              <a:t>Another objective was to </a:t>
            </a:r>
            <a:r>
              <a:rPr lang="en-GB" sz="1100" b="1" dirty="0">
                <a:solidFill>
                  <a:schemeClr val="accent1"/>
                </a:solidFill>
                <a:latin typeface="+mj-lt"/>
              </a:rPr>
              <a:t>produce some content which would showcase the project online</a:t>
            </a:r>
            <a:r>
              <a:rPr lang="en-GB" sz="1100" dirty="0">
                <a:latin typeface="+mj-lt"/>
              </a:rPr>
              <a:t> because our website is really our key communication tool </a:t>
            </a:r>
          </a:p>
          <a:p>
            <a:pPr algn="r">
              <a:spcAft>
                <a:spcPts val="400"/>
              </a:spcAft>
            </a:pPr>
            <a:r>
              <a:rPr lang="en-GB" sz="1000" dirty="0">
                <a:latin typeface="+mj-lt"/>
              </a:rPr>
              <a:t>- Elizabeth Hawley-</a:t>
            </a:r>
            <a:r>
              <a:rPr lang="en-GB" sz="1000" dirty="0" err="1">
                <a:latin typeface="+mj-lt"/>
              </a:rPr>
              <a:t>Lingham</a:t>
            </a:r>
            <a:r>
              <a:rPr lang="en-GB" sz="1000" dirty="0">
                <a:latin typeface="+mj-lt"/>
              </a:rPr>
              <a:t>, Director</a:t>
            </a:r>
          </a:p>
        </p:txBody>
      </p:sp>
      <p:sp>
        <p:nvSpPr>
          <p:cNvPr id="25" name="Rectangle 24">
            <a:extLst>
              <a:ext uri="{FF2B5EF4-FFF2-40B4-BE49-F238E27FC236}">
                <a16:creationId xmlns:a16="http://schemas.microsoft.com/office/drawing/2014/main" id="{76962BB2-3FA4-44F5-9B2B-97FF5882BA1C}"/>
              </a:ext>
            </a:extLst>
          </p:cNvPr>
          <p:cNvSpPr/>
          <p:nvPr/>
        </p:nvSpPr>
        <p:spPr>
          <a:xfrm>
            <a:off x="1377232" y="3773153"/>
            <a:ext cx="3186768" cy="553998"/>
          </a:xfrm>
          <a:prstGeom prst="rect">
            <a:avLst/>
          </a:prstGeom>
        </p:spPr>
        <p:txBody>
          <a:bodyPr wrap="square">
            <a:spAutoFit/>
          </a:bodyPr>
          <a:lstStyle/>
          <a:p>
            <a:pPr lvl="0"/>
            <a:r>
              <a:rPr lang="en-GB" sz="1000" dirty="0">
                <a:latin typeface="+mj-lt"/>
              </a:rPr>
              <a:t>This was the fee charged by this is tomorrow for filming the event and for one camera operator to attend the event</a:t>
            </a:r>
          </a:p>
        </p:txBody>
      </p:sp>
      <p:sp>
        <p:nvSpPr>
          <p:cNvPr id="26" name="TextBox 25">
            <a:extLst>
              <a:ext uri="{FF2B5EF4-FFF2-40B4-BE49-F238E27FC236}">
                <a16:creationId xmlns:a16="http://schemas.microsoft.com/office/drawing/2014/main" id="{AC5D6F3B-2FD8-4658-94E5-C45CF3481578}"/>
              </a:ext>
            </a:extLst>
          </p:cNvPr>
          <p:cNvSpPr txBox="1"/>
          <p:nvPr/>
        </p:nvSpPr>
        <p:spPr>
          <a:xfrm>
            <a:off x="4640899" y="4432070"/>
            <a:ext cx="4448515" cy="3083340"/>
          </a:xfrm>
          <a:prstGeom prst="rect">
            <a:avLst/>
          </a:prstGeom>
          <a:noFill/>
        </p:spPr>
        <p:txBody>
          <a:bodyPr wrap="square" lIns="18000" tIns="18000" rIns="18000" bIns="18000" rtlCol="0">
            <a:spAutoFit/>
          </a:bodyPr>
          <a:lstStyle/>
          <a:p>
            <a:r>
              <a:rPr lang="en-GB" sz="1100" b="1" dirty="0">
                <a:solidFill>
                  <a:schemeClr val="accent1"/>
                </a:solidFill>
                <a:latin typeface="+mj-lt"/>
              </a:rPr>
              <a:t>Key take outs and implications for organisations:</a:t>
            </a:r>
          </a:p>
          <a:p>
            <a:endParaRPr lang="en-GB" sz="1100" b="1" dirty="0">
              <a:solidFill>
                <a:schemeClr val="accent1"/>
              </a:solidFill>
              <a:latin typeface="+mj-lt"/>
            </a:endParaRPr>
          </a:p>
          <a:p>
            <a:pPr marL="171450" indent="-171450">
              <a:buFont typeface="Arial" panose="020B0604020202020204" pitchFamily="34" charset="0"/>
              <a:buChar char="•"/>
            </a:pPr>
            <a:r>
              <a:rPr lang="en-GB" sz="1100" b="1" dirty="0">
                <a:latin typeface="+mj-lt"/>
              </a:rPr>
              <a:t>Live streams can extend the lifespan of an event: </a:t>
            </a:r>
            <a:r>
              <a:rPr lang="en-GB" sz="1100" dirty="0">
                <a:latin typeface="+mj-lt"/>
              </a:rPr>
              <a:t>By live-streaming the </a:t>
            </a:r>
            <a:r>
              <a:rPr lang="en-GB" sz="1100" i="1" dirty="0" err="1">
                <a:latin typeface="+mj-lt"/>
              </a:rPr>
              <a:t>Make.Practice.Perfect</a:t>
            </a:r>
            <a:r>
              <a:rPr lang="en-GB" sz="1100" i="1" dirty="0">
                <a:latin typeface="+mj-lt"/>
              </a:rPr>
              <a:t> </a:t>
            </a:r>
            <a:r>
              <a:rPr lang="en-GB" sz="1100" dirty="0">
                <a:latin typeface="+mj-lt"/>
              </a:rPr>
              <a:t>event CVAN EM created a lasting online legacy of the live event itself. The footage is now</a:t>
            </a:r>
            <a:r>
              <a:rPr lang="en-GB" sz="1100" dirty="0">
                <a:solidFill>
                  <a:srgbClr val="FF0000"/>
                </a:solidFill>
                <a:latin typeface="+mj-lt"/>
              </a:rPr>
              <a:t> </a:t>
            </a:r>
            <a:r>
              <a:rPr lang="en-GB" sz="1100" dirty="0">
                <a:latin typeface="+mj-lt"/>
              </a:rPr>
              <a:t>available to future audiences on YouTube</a:t>
            </a:r>
          </a:p>
          <a:p>
            <a:pPr marL="171450" indent="-171450">
              <a:buFont typeface="Arial" panose="020B0604020202020204" pitchFamily="34" charset="0"/>
              <a:buChar char="•"/>
            </a:pPr>
            <a:endParaRPr lang="en-GB" sz="1100" dirty="0">
              <a:latin typeface="+mj-lt"/>
            </a:endParaRPr>
          </a:p>
          <a:p>
            <a:pPr marL="171450" indent="-171450">
              <a:buFont typeface="Arial" panose="020B0604020202020204" pitchFamily="34" charset="0"/>
              <a:buChar char="•"/>
            </a:pPr>
            <a:r>
              <a:rPr lang="en-GB" sz="1100" b="1" dirty="0">
                <a:latin typeface="+mj-lt"/>
              </a:rPr>
              <a:t>Outsourcing live-streaming capabilities: </a:t>
            </a:r>
            <a:r>
              <a:rPr lang="en-GB" sz="1100" dirty="0">
                <a:latin typeface="+mj-lt"/>
              </a:rPr>
              <a:t>Arts organisations with limited in-house capability can work with companies who manage the whole process; including filming and broadcasting. This does not necessarily have to be expensive, as shown by CVAN EM’s partnership with </a:t>
            </a:r>
            <a:r>
              <a:rPr lang="en-GB" sz="1100" i="1" dirty="0">
                <a:latin typeface="+mj-lt"/>
              </a:rPr>
              <a:t>this is tomorrow</a:t>
            </a:r>
            <a:r>
              <a:rPr lang="en-GB" sz="1100" dirty="0">
                <a:latin typeface="+mj-lt"/>
              </a:rPr>
              <a:t> </a:t>
            </a:r>
          </a:p>
          <a:p>
            <a:pPr marL="171450" indent="-171450">
              <a:buFont typeface="Arial" panose="020B0604020202020204" pitchFamily="34" charset="0"/>
              <a:buChar char="•"/>
            </a:pPr>
            <a:endParaRPr lang="en-GB" sz="1100" dirty="0">
              <a:latin typeface="+mj-lt"/>
            </a:endParaRPr>
          </a:p>
          <a:p>
            <a:pPr marL="171450" indent="-171450">
              <a:buFont typeface="Arial" panose="020B0604020202020204" pitchFamily="34" charset="0"/>
              <a:buChar char="•"/>
            </a:pPr>
            <a:endParaRPr lang="en-GB" sz="1100" b="1" dirty="0">
              <a:latin typeface="+mj-lt"/>
            </a:endParaRPr>
          </a:p>
          <a:p>
            <a:pPr marL="171450" indent="-171450">
              <a:buFont typeface="Arial" panose="020B0604020202020204" pitchFamily="34" charset="0"/>
              <a:buChar char="•"/>
            </a:pPr>
            <a:endParaRPr lang="en-GB" sz="1100" b="1" dirty="0">
              <a:latin typeface="+mj-lt"/>
            </a:endParaRPr>
          </a:p>
          <a:p>
            <a:pPr marL="171450" indent="-171450">
              <a:buFont typeface="Arial" panose="020B0604020202020204" pitchFamily="34" charset="0"/>
              <a:buChar char="•"/>
            </a:pPr>
            <a:endParaRPr lang="en-GB" sz="1100" dirty="0">
              <a:latin typeface="+mj-lt"/>
            </a:endParaRPr>
          </a:p>
          <a:p>
            <a:pPr marL="171450" indent="-171450">
              <a:buFont typeface="Arial" panose="020B0604020202020204" pitchFamily="34" charset="0"/>
              <a:buChar char="•"/>
            </a:pPr>
            <a:endParaRPr lang="en-GB" sz="1100" dirty="0">
              <a:latin typeface="+mj-lt"/>
            </a:endParaRPr>
          </a:p>
          <a:p>
            <a:endParaRPr lang="en-GB" sz="1100" b="1" dirty="0">
              <a:solidFill>
                <a:schemeClr val="accent1"/>
              </a:solidFill>
              <a:latin typeface="+mj-lt"/>
            </a:endParaRPr>
          </a:p>
        </p:txBody>
      </p:sp>
      <p:sp>
        <p:nvSpPr>
          <p:cNvPr id="3" name="Rectangle: Rounded Corners 2">
            <a:extLst>
              <a:ext uri="{FF2B5EF4-FFF2-40B4-BE49-F238E27FC236}">
                <a16:creationId xmlns:a16="http://schemas.microsoft.com/office/drawing/2014/main" id="{6A413D1E-A8D4-4017-8116-8D5D2591BCE7}"/>
              </a:ext>
            </a:extLst>
          </p:cNvPr>
          <p:cNvSpPr/>
          <p:nvPr/>
        </p:nvSpPr>
        <p:spPr>
          <a:xfrm>
            <a:off x="1383377" y="3727203"/>
            <a:ext cx="3078229" cy="607047"/>
          </a:xfrm>
          <a:prstGeom prst="roundRect">
            <a:avLst/>
          </a:prstGeom>
          <a:noFill/>
          <a:ln w="6350">
            <a:solidFill>
              <a:schemeClr val="accent1">
                <a:lumMod val="40000"/>
                <a:lumOff val="6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9" name="TextBox 28">
            <a:extLst>
              <a:ext uri="{FF2B5EF4-FFF2-40B4-BE49-F238E27FC236}">
                <a16:creationId xmlns:a16="http://schemas.microsoft.com/office/drawing/2014/main" id="{56F01D92-419E-4205-8352-C60D96CD8987}"/>
              </a:ext>
            </a:extLst>
          </p:cNvPr>
          <p:cNvSpPr txBox="1"/>
          <p:nvPr/>
        </p:nvSpPr>
        <p:spPr>
          <a:xfrm>
            <a:off x="3206501" y="4642128"/>
            <a:ext cx="1255105" cy="544183"/>
          </a:xfrm>
          <a:prstGeom prst="rect">
            <a:avLst/>
          </a:prstGeom>
          <a:noFill/>
        </p:spPr>
        <p:txBody>
          <a:bodyPr wrap="square" lIns="18000" tIns="18000" rIns="18000" bIns="18000" rtlCol="0">
            <a:spAutoFit/>
          </a:bodyPr>
          <a:lstStyle/>
          <a:p>
            <a:r>
              <a:rPr lang="en-GB" sz="1100" dirty="0">
                <a:latin typeface="+mj-lt"/>
              </a:rPr>
              <a:t>Live streamed on the </a:t>
            </a:r>
            <a:r>
              <a:rPr lang="en-GB" sz="1100" i="1" dirty="0">
                <a:latin typeface="+mj-lt"/>
              </a:rPr>
              <a:t>this is tomorrow </a:t>
            </a:r>
            <a:r>
              <a:rPr lang="en-GB" sz="1100" dirty="0">
                <a:latin typeface="+mj-lt"/>
              </a:rPr>
              <a:t>website</a:t>
            </a:r>
          </a:p>
        </p:txBody>
      </p:sp>
      <p:pic>
        <p:nvPicPr>
          <p:cNvPr id="31" name="Picture 30">
            <a:extLst>
              <a:ext uri="{FF2B5EF4-FFF2-40B4-BE49-F238E27FC236}">
                <a16:creationId xmlns:a16="http://schemas.microsoft.com/office/drawing/2014/main" id="{62076506-DE19-4601-9574-1674D29C0BAA}"/>
              </a:ext>
            </a:extLst>
          </p:cNvPr>
          <p:cNvPicPr>
            <a:picLocks noChangeAspect="1"/>
          </p:cNvPicPr>
          <p:nvPr/>
        </p:nvPicPr>
        <p:blipFill>
          <a:blip r:embed="rId4"/>
          <a:stretch>
            <a:fillRect/>
          </a:stretch>
        </p:blipFill>
        <p:spPr>
          <a:xfrm>
            <a:off x="300391" y="4718512"/>
            <a:ext cx="2834100" cy="476319"/>
          </a:xfrm>
          <a:prstGeom prst="rect">
            <a:avLst/>
          </a:prstGeom>
        </p:spPr>
      </p:pic>
    </p:spTree>
    <p:extLst>
      <p:ext uri="{BB962C8B-B14F-4D97-AF65-F5344CB8AC3E}">
        <p14:creationId xmlns:p14="http://schemas.microsoft.com/office/powerpoint/2010/main" val="27200324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a:extLst>
              <a:ext uri="{FF2B5EF4-FFF2-40B4-BE49-F238E27FC236}">
                <a16:creationId xmlns:a16="http://schemas.microsoft.com/office/drawing/2014/main" id="{1BB72796-AAFA-41F8-A482-5BF4044F1344}"/>
              </a:ext>
            </a:extLst>
          </p:cNvPr>
          <p:cNvGraphicFramePr/>
          <p:nvPr>
            <p:extLst>
              <p:ext uri="{D42A27DB-BD31-4B8C-83A1-F6EECF244321}">
                <p14:modId xmlns:p14="http://schemas.microsoft.com/office/powerpoint/2010/main" val="3262436867"/>
              </p:ext>
            </p:extLst>
          </p:nvPr>
        </p:nvGraphicFramePr>
        <p:xfrm>
          <a:off x="2634827" y="2100782"/>
          <a:ext cx="3874347" cy="290244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02399D3-C24E-49D8-8B4A-F5BD07A511A2}"/>
              </a:ext>
            </a:extLst>
          </p:cNvPr>
          <p:cNvSpPr>
            <a:spLocks noGrp="1"/>
          </p:cNvSpPr>
          <p:nvPr>
            <p:ph type="title"/>
          </p:nvPr>
        </p:nvSpPr>
        <p:spPr/>
        <p:txBody>
          <a:bodyPr/>
          <a:lstStyle/>
          <a:p>
            <a:r>
              <a:rPr lang="en-GB" dirty="0"/>
              <a:t>Many organisations sit at either end of the scale: they have full capacity for internal production or none at all</a:t>
            </a:r>
          </a:p>
        </p:txBody>
      </p:sp>
      <p:sp>
        <p:nvSpPr>
          <p:cNvPr id="3" name="Text Placeholder 2">
            <a:extLst>
              <a:ext uri="{FF2B5EF4-FFF2-40B4-BE49-F238E27FC236}">
                <a16:creationId xmlns:a16="http://schemas.microsoft.com/office/drawing/2014/main" id="{4EDD7F26-ED1F-4FA8-8099-D378107972F2}"/>
              </a:ext>
            </a:extLst>
          </p:cNvPr>
          <p:cNvSpPr>
            <a:spLocks noGrp="1"/>
          </p:cNvSpPr>
          <p:nvPr>
            <p:ph type="body" sz="quarter" idx="12"/>
          </p:nvPr>
        </p:nvSpPr>
        <p:spPr>
          <a:xfrm>
            <a:off x="359998" y="0"/>
            <a:ext cx="2975385" cy="289424"/>
          </a:xfrm>
        </p:spPr>
        <p:txBody>
          <a:bodyPr/>
          <a:lstStyle/>
          <a:p>
            <a:r>
              <a:rPr lang="en-GB" dirty="0"/>
              <a:t>Key barriers and how they are overcome</a:t>
            </a:r>
          </a:p>
        </p:txBody>
      </p:sp>
      <p:sp>
        <p:nvSpPr>
          <p:cNvPr id="6" name="Text Placeholder 5">
            <a:extLst>
              <a:ext uri="{FF2B5EF4-FFF2-40B4-BE49-F238E27FC236}">
                <a16:creationId xmlns:a16="http://schemas.microsoft.com/office/drawing/2014/main" id="{9CCA1D66-F99A-4141-BF36-7A615307D886}"/>
              </a:ext>
            </a:extLst>
          </p:cNvPr>
          <p:cNvSpPr>
            <a:spLocks noGrp="1"/>
          </p:cNvSpPr>
          <p:nvPr>
            <p:ph type="body" sz="quarter" idx="13"/>
          </p:nvPr>
        </p:nvSpPr>
        <p:spPr>
          <a:xfrm>
            <a:off x="359999" y="6510253"/>
            <a:ext cx="8425226" cy="374906"/>
          </a:xfrm>
        </p:spPr>
        <p:txBody>
          <a:bodyPr/>
          <a:lstStyle/>
          <a:p>
            <a:r>
              <a:rPr lang="en-GB" sz="800" dirty="0"/>
              <a:t>Source: B2B survey conducted by MTM. Q11: Which of these options best describes the way you produce most of your live-to-digital content? </a:t>
            </a:r>
            <a:r>
              <a:rPr lang="en-GB" sz="800" i="1" dirty="0"/>
              <a:t>Base: Organisations who have produced live-to-digital content in 2016/17 (n=138)</a:t>
            </a:r>
            <a:endParaRPr lang="en-GB" sz="800" dirty="0"/>
          </a:p>
        </p:txBody>
      </p:sp>
      <p:sp>
        <p:nvSpPr>
          <p:cNvPr id="7" name="Text Placeholder 6">
            <a:extLst>
              <a:ext uri="{FF2B5EF4-FFF2-40B4-BE49-F238E27FC236}">
                <a16:creationId xmlns:a16="http://schemas.microsoft.com/office/drawing/2014/main" id="{34FE539E-39E0-4A6F-9310-594FCDE114D4}"/>
              </a:ext>
            </a:extLst>
          </p:cNvPr>
          <p:cNvSpPr>
            <a:spLocks noGrp="1"/>
          </p:cNvSpPr>
          <p:nvPr>
            <p:ph type="body" sz="quarter" idx="15"/>
          </p:nvPr>
        </p:nvSpPr>
        <p:spPr/>
        <p:txBody>
          <a:bodyPr/>
          <a:lstStyle/>
          <a:p>
            <a:r>
              <a:rPr lang="en-GB" dirty="0"/>
              <a:t>How live-to-digital content is produced</a:t>
            </a:r>
          </a:p>
        </p:txBody>
      </p:sp>
      <p:sp>
        <p:nvSpPr>
          <p:cNvPr id="8" name="TextBox 7">
            <a:extLst>
              <a:ext uri="{FF2B5EF4-FFF2-40B4-BE49-F238E27FC236}">
                <a16:creationId xmlns:a16="http://schemas.microsoft.com/office/drawing/2014/main" id="{6BBF2F67-A5B6-4EC9-9003-F599D8FE5E60}"/>
              </a:ext>
            </a:extLst>
          </p:cNvPr>
          <p:cNvSpPr txBox="1"/>
          <p:nvPr/>
        </p:nvSpPr>
        <p:spPr>
          <a:xfrm>
            <a:off x="6155815" y="3261571"/>
            <a:ext cx="1857375" cy="374906"/>
          </a:xfrm>
          <a:prstGeom prst="rect">
            <a:avLst/>
          </a:prstGeom>
          <a:noFill/>
        </p:spPr>
        <p:txBody>
          <a:bodyPr wrap="square" lIns="18000" tIns="18000" rIns="18000" bIns="18000" rtlCol="0">
            <a:spAutoFit/>
          </a:bodyPr>
          <a:lstStyle/>
          <a:p>
            <a:r>
              <a:rPr lang="en-GB" sz="1100" b="1" dirty="0">
                <a:solidFill>
                  <a:schemeClr val="accent1"/>
                </a:solidFill>
                <a:latin typeface="+mj-lt"/>
              </a:rPr>
              <a:t>In house with very little external support</a:t>
            </a:r>
          </a:p>
        </p:txBody>
      </p:sp>
      <p:sp>
        <p:nvSpPr>
          <p:cNvPr id="9" name="TextBox 8">
            <a:extLst>
              <a:ext uri="{FF2B5EF4-FFF2-40B4-BE49-F238E27FC236}">
                <a16:creationId xmlns:a16="http://schemas.microsoft.com/office/drawing/2014/main" id="{D1EE0EEA-000C-4245-89A4-188514C86CA3}"/>
              </a:ext>
            </a:extLst>
          </p:cNvPr>
          <p:cNvSpPr txBox="1"/>
          <p:nvPr/>
        </p:nvSpPr>
        <p:spPr>
          <a:xfrm>
            <a:off x="1430629" y="4738526"/>
            <a:ext cx="2573604" cy="374906"/>
          </a:xfrm>
          <a:prstGeom prst="rect">
            <a:avLst/>
          </a:prstGeom>
          <a:noFill/>
        </p:spPr>
        <p:txBody>
          <a:bodyPr wrap="square" lIns="18000" tIns="18000" rIns="18000" bIns="18000" rtlCol="0">
            <a:spAutoFit/>
          </a:bodyPr>
          <a:lstStyle/>
          <a:p>
            <a:pPr algn="r"/>
            <a:r>
              <a:rPr lang="en-GB" sz="1100" b="1" dirty="0">
                <a:solidFill>
                  <a:schemeClr val="accent6">
                    <a:lumMod val="50000"/>
                  </a:schemeClr>
                </a:solidFill>
                <a:latin typeface="+mj-lt"/>
              </a:rPr>
              <a:t>We have the equipment but need to supplement our staff</a:t>
            </a:r>
          </a:p>
        </p:txBody>
      </p:sp>
      <p:sp>
        <p:nvSpPr>
          <p:cNvPr id="10" name="TextBox 9">
            <a:extLst>
              <a:ext uri="{FF2B5EF4-FFF2-40B4-BE49-F238E27FC236}">
                <a16:creationId xmlns:a16="http://schemas.microsoft.com/office/drawing/2014/main" id="{5B09C55C-DDB6-4A1B-9919-DFBF8892DB2B}"/>
              </a:ext>
            </a:extLst>
          </p:cNvPr>
          <p:cNvSpPr txBox="1"/>
          <p:nvPr/>
        </p:nvSpPr>
        <p:spPr>
          <a:xfrm>
            <a:off x="645419" y="4236876"/>
            <a:ext cx="2819434" cy="374906"/>
          </a:xfrm>
          <a:prstGeom prst="rect">
            <a:avLst/>
          </a:prstGeom>
          <a:noFill/>
        </p:spPr>
        <p:txBody>
          <a:bodyPr wrap="square" lIns="18000" tIns="18000" rIns="18000" bIns="18000" rtlCol="0">
            <a:spAutoFit/>
          </a:bodyPr>
          <a:lstStyle/>
          <a:p>
            <a:pPr algn="r"/>
            <a:r>
              <a:rPr lang="en-GB" sz="1100" b="1" dirty="0">
                <a:solidFill>
                  <a:schemeClr val="accent6">
                    <a:lumMod val="50000"/>
                  </a:schemeClr>
                </a:solidFill>
                <a:latin typeface="+mj-lt"/>
              </a:rPr>
              <a:t>We have the skills in house but we need to hire in the equipment</a:t>
            </a:r>
          </a:p>
        </p:txBody>
      </p:sp>
      <p:sp>
        <p:nvSpPr>
          <p:cNvPr id="11" name="TextBox 10">
            <a:extLst>
              <a:ext uri="{FF2B5EF4-FFF2-40B4-BE49-F238E27FC236}">
                <a16:creationId xmlns:a16="http://schemas.microsoft.com/office/drawing/2014/main" id="{8F09F37A-269C-4F66-9499-BF005D550205}"/>
              </a:ext>
            </a:extLst>
          </p:cNvPr>
          <p:cNvSpPr txBox="1"/>
          <p:nvPr/>
        </p:nvSpPr>
        <p:spPr>
          <a:xfrm>
            <a:off x="820075" y="2700869"/>
            <a:ext cx="2515308" cy="374906"/>
          </a:xfrm>
          <a:prstGeom prst="rect">
            <a:avLst/>
          </a:prstGeom>
          <a:noFill/>
        </p:spPr>
        <p:txBody>
          <a:bodyPr wrap="square" lIns="18000" tIns="18000" rIns="18000" bIns="18000" rtlCol="0">
            <a:spAutoFit/>
          </a:bodyPr>
          <a:lstStyle/>
          <a:p>
            <a:pPr algn="r"/>
            <a:r>
              <a:rPr lang="en-GB" sz="1100" b="1" dirty="0">
                <a:solidFill>
                  <a:schemeClr val="accent1">
                    <a:lumMod val="50000"/>
                  </a:schemeClr>
                </a:solidFill>
                <a:latin typeface="+mj-lt"/>
              </a:rPr>
              <a:t>We rely on external support for this almost entirely</a:t>
            </a:r>
          </a:p>
        </p:txBody>
      </p:sp>
      <p:sp>
        <p:nvSpPr>
          <p:cNvPr id="18" name="Rectangle: Rounded Corners 17">
            <a:extLst>
              <a:ext uri="{FF2B5EF4-FFF2-40B4-BE49-F238E27FC236}">
                <a16:creationId xmlns:a16="http://schemas.microsoft.com/office/drawing/2014/main" id="{0C8A60A9-27AB-4137-9D07-4CA2FDABBD82}"/>
              </a:ext>
            </a:extLst>
          </p:cNvPr>
          <p:cNvSpPr/>
          <p:nvPr/>
        </p:nvSpPr>
        <p:spPr>
          <a:xfrm>
            <a:off x="4806763" y="5651395"/>
            <a:ext cx="3978461" cy="627781"/>
          </a:xfrm>
          <a:prstGeom prst="roundRect">
            <a:avLst>
              <a:gd name="adj" fmla="val 7622"/>
            </a:avLst>
          </a:prstGeom>
          <a:ln w="9525">
            <a:tailEnd type="triangle"/>
          </a:ln>
        </p:spPr>
        <p:style>
          <a:lnRef idx="2">
            <a:schemeClr val="accent1"/>
          </a:lnRef>
          <a:fillRef idx="1">
            <a:schemeClr val="lt1"/>
          </a:fillRef>
          <a:effectRef idx="0">
            <a:schemeClr val="accent1"/>
          </a:effectRef>
          <a:fontRef idx="minor">
            <a:schemeClr val="dk1"/>
          </a:fontRef>
        </p:style>
        <p:txBody>
          <a:bodyPr lIns="36000" tIns="36000" rIns="36000" bIns="36000" rtlCol="0" anchor="ctr"/>
          <a:lstStyle/>
          <a:p>
            <a:r>
              <a:rPr lang="en-GB" sz="1000" b="1" dirty="0">
                <a:latin typeface="Century Gothic" pitchFamily="34" charset="0"/>
              </a:rPr>
              <a:t>Lower-tech forms of live-to-digital e.g. Facebook Live can often be done in-house with very little external support as organisations tend to have the skills and equipment necessary to do this more basic live streaming.  </a:t>
            </a:r>
            <a:endParaRPr lang="en-GB" sz="1000" b="1" dirty="0">
              <a:solidFill>
                <a:schemeClr val="tx1"/>
              </a:solidFill>
              <a:latin typeface="Century Gothic" pitchFamily="34" charset="0"/>
            </a:endParaRPr>
          </a:p>
        </p:txBody>
      </p:sp>
      <p:sp>
        <p:nvSpPr>
          <p:cNvPr id="20" name="Rectangle: Rounded Corners 19">
            <a:extLst>
              <a:ext uri="{FF2B5EF4-FFF2-40B4-BE49-F238E27FC236}">
                <a16:creationId xmlns:a16="http://schemas.microsoft.com/office/drawing/2014/main" id="{9EAE0881-51BD-4AF4-A77C-68879E179669}"/>
              </a:ext>
            </a:extLst>
          </p:cNvPr>
          <p:cNvSpPr/>
          <p:nvPr/>
        </p:nvSpPr>
        <p:spPr>
          <a:xfrm>
            <a:off x="422948" y="5653034"/>
            <a:ext cx="3981714" cy="626142"/>
          </a:xfrm>
          <a:prstGeom prst="roundRect">
            <a:avLst>
              <a:gd name="adj" fmla="val 7622"/>
            </a:avLst>
          </a:prstGeom>
          <a:ln w="9525">
            <a:solidFill>
              <a:schemeClr val="accent1">
                <a:lumMod val="50000"/>
              </a:schemeClr>
            </a:solidFill>
            <a:tailEnd type="triangle"/>
          </a:ln>
        </p:spPr>
        <p:style>
          <a:lnRef idx="2">
            <a:schemeClr val="accent5"/>
          </a:lnRef>
          <a:fillRef idx="1">
            <a:schemeClr val="lt1"/>
          </a:fillRef>
          <a:effectRef idx="0">
            <a:schemeClr val="accent5"/>
          </a:effectRef>
          <a:fontRef idx="minor">
            <a:schemeClr val="dk1"/>
          </a:fontRef>
        </p:style>
        <p:txBody>
          <a:bodyPr lIns="36000" tIns="36000" rIns="36000" bIns="36000" rtlCol="0" anchor="ctr"/>
          <a:lstStyle/>
          <a:p>
            <a:r>
              <a:rPr lang="en-GB" sz="1000" b="1" dirty="0">
                <a:latin typeface="Century Gothic" pitchFamily="34" charset="0"/>
              </a:rPr>
              <a:t>For more elaborate live-to-digital, such as event cinema or higher quality online streaming, arts organisations rely more heavily on external support and are often using specialist suppliers to film, produce and edit.</a:t>
            </a:r>
          </a:p>
        </p:txBody>
      </p:sp>
      <p:sp>
        <p:nvSpPr>
          <p:cNvPr id="22" name="TextBox 21">
            <a:extLst>
              <a:ext uri="{FF2B5EF4-FFF2-40B4-BE49-F238E27FC236}">
                <a16:creationId xmlns:a16="http://schemas.microsoft.com/office/drawing/2014/main" id="{E18E0E18-EF4E-4616-94E7-3C1CCF50489F}"/>
              </a:ext>
            </a:extLst>
          </p:cNvPr>
          <p:cNvSpPr txBox="1"/>
          <p:nvPr/>
        </p:nvSpPr>
        <p:spPr>
          <a:xfrm>
            <a:off x="5478027" y="3323127"/>
            <a:ext cx="407823" cy="251795"/>
          </a:xfrm>
          <a:prstGeom prst="rect">
            <a:avLst/>
          </a:prstGeom>
          <a:noFill/>
        </p:spPr>
        <p:txBody>
          <a:bodyPr wrap="square" lIns="18000" tIns="18000" rIns="18000" bIns="18000" rtlCol="0">
            <a:spAutoFit/>
          </a:bodyPr>
          <a:lstStyle/>
          <a:p>
            <a:r>
              <a:rPr lang="en-GB" sz="1400" b="1" dirty="0">
                <a:solidFill>
                  <a:schemeClr val="bg1"/>
                </a:solidFill>
                <a:latin typeface="+mn-lt"/>
              </a:rPr>
              <a:t>49%</a:t>
            </a:r>
          </a:p>
        </p:txBody>
      </p:sp>
      <p:sp>
        <p:nvSpPr>
          <p:cNvPr id="23" name="TextBox 22">
            <a:extLst>
              <a:ext uri="{FF2B5EF4-FFF2-40B4-BE49-F238E27FC236}">
                <a16:creationId xmlns:a16="http://schemas.microsoft.com/office/drawing/2014/main" id="{BD9771D3-5970-45F8-A682-CFD92A49158F}"/>
              </a:ext>
            </a:extLst>
          </p:cNvPr>
          <p:cNvSpPr txBox="1"/>
          <p:nvPr/>
        </p:nvSpPr>
        <p:spPr>
          <a:xfrm>
            <a:off x="3996839" y="4488993"/>
            <a:ext cx="407823" cy="205629"/>
          </a:xfrm>
          <a:prstGeom prst="rect">
            <a:avLst/>
          </a:prstGeom>
          <a:noFill/>
        </p:spPr>
        <p:txBody>
          <a:bodyPr wrap="square" lIns="18000" tIns="18000" rIns="18000" bIns="18000" rtlCol="0">
            <a:spAutoFit/>
          </a:bodyPr>
          <a:lstStyle/>
          <a:p>
            <a:r>
              <a:rPr lang="en-GB" sz="1100" b="1" dirty="0">
                <a:solidFill>
                  <a:schemeClr val="bg1"/>
                </a:solidFill>
                <a:latin typeface="+mn-lt"/>
              </a:rPr>
              <a:t>13%</a:t>
            </a:r>
          </a:p>
        </p:txBody>
      </p:sp>
      <p:sp>
        <p:nvSpPr>
          <p:cNvPr id="24" name="TextBox 23">
            <a:extLst>
              <a:ext uri="{FF2B5EF4-FFF2-40B4-BE49-F238E27FC236}">
                <a16:creationId xmlns:a16="http://schemas.microsoft.com/office/drawing/2014/main" id="{BF46B564-084E-4E84-968C-3C013FF90869}"/>
              </a:ext>
            </a:extLst>
          </p:cNvPr>
          <p:cNvSpPr txBox="1"/>
          <p:nvPr/>
        </p:nvSpPr>
        <p:spPr>
          <a:xfrm>
            <a:off x="3559152" y="4173158"/>
            <a:ext cx="407823" cy="205629"/>
          </a:xfrm>
          <a:prstGeom prst="rect">
            <a:avLst/>
          </a:prstGeom>
          <a:noFill/>
        </p:spPr>
        <p:txBody>
          <a:bodyPr wrap="square" lIns="18000" tIns="18000" rIns="18000" bIns="18000" rtlCol="0">
            <a:spAutoFit/>
          </a:bodyPr>
          <a:lstStyle/>
          <a:p>
            <a:r>
              <a:rPr lang="en-GB" sz="1100" b="1" dirty="0">
                <a:solidFill>
                  <a:schemeClr val="bg1"/>
                </a:solidFill>
                <a:latin typeface="+mn-lt"/>
              </a:rPr>
              <a:t>4%</a:t>
            </a:r>
          </a:p>
        </p:txBody>
      </p:sp>
      <p:sp>
        <p:nvSpPr>
          <p:cNvPr id="25" name="TextBox 24">
            <a:extLst>
              <a:ext uri="{FF2B5EF4-FFF2-40B4-BE49-F238E27FC236}">
                <a16:creationId xmlns:a16="http://schemas.microsoft.com/office/drawing/2014/main" id="{3B443E6F-1387-4EA0-8786-C17D86E3BDC8}"/>
              </a:ext>
            </a:extLst>
          </p:cNvPr>
          <p:cNvSpPr txBox="1"/>
          <p:nvPr/>
        </p:nvSpPr>
        <p:spPr>
          <a:xfrm>
            <a:off x="3505684" y="2850138"/>
            <a:ext cx="407823" cy="251795"/>
          </a:xfrm>
          <a:prstGeom prst="rect">
            <a:avLst/>
          </a:prstGeom>
          <a:noFill/>
        </p:spPr>
        <p:txBody>
          <a:bodyPr wrap="square" lIns="18000" tIns="18000" rIns="18000" bIns="18000" rtlCol="0">
            <a:spAutoFit/>
          </a:bodyPr>
          <a:lstStyle/>
          <a:p>
            <a:r>
              <a:rPr lang="en-GB" sz="1400" b="1" dirty="0">
                <a:solidFill>
                  <a:schemeClr val="bg1"/>
                </a:solidFill>
                <a:latin typeface="+mn-lt"/>
              </a:rPr>
              <a:t>34%</a:t>
            </a:r>
          </a:p>
        </p:txBody>
      </p:sp>
    </p:spTree>
    <p:extLst>
      <p:ext uri="{BB962C8B-B14F-4D97-AF65-F5344CB8AC3E}">
        <p14:creationId xmlns:p14="http://schemas.microsoft.com/office/powerpoint/2010/main" val="7157989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43">
            <a:extLst>
              <a:ext uri="{FF2B5EF4-FFF2-40B4-BE49-F238E27FC236}">
                <a16:creationId xmlns:a16="http://schemas.microsoft.com/office/drawing/2014/main" id="{175A0357-7C19-43FD-B825-13FDEB2B772D}"/>
              </a:ext>
            </a:extLst>
          </p:cNvPr>
          <p:cNvSpPr/>
          <p:nvPr/>
        </p:nvSpPr>
        <p:spPr>
          <a:xfrm>
            <a:off x="4721257" y="4359612"/>
            <a:ext cx="4084554"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Impact</a:t>
            </a:r>
          </a:p>
          <a:p>
            <a:pPr marL="171450" indent="-171450">
              <a:buFont typeface="Arial" panose="020B0604020202020204" pitchFamily="34" charset="0"/>
              <a:buChar char="•"/>
            </a:pPr>
            <a:r>
              <a:rPr lang="en-GB" sz="1100" dirty="0">
                <a:solidFill>
                  <a:schemeClr val="tx1"/>
                </a:solidFill>
              </a:rPr>
              <a:t>The viewing figures for the live-stream of </a:t>
            </a:r>
            <a:r>
              <a:rPr lang="en-GB" sz="1100" i="1" dirty="0">
                <a:solidFill>
                  <a:schemeClr val="tx1"/>
                </a:solidFill>
              </a:rPr>
              <a:t>Hamlet</a:t>
            </a:r>
            <a:r>
              <a:rPr lang="en-GB" sz="1100" dirty="0">
                <a:solidFill>
                  <a:schemeClr val="tx1"/>
                </a:solidFill>
              </a:rPr>
              <a:t> were on a par with those for more traditional, well-known  operas. </a:t>
            </a: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b="1" dirty="0">
              <a:solidFill>
                <a:schemeClr val="accent1"/>
              </a:solidFill>
            </a:endParaRPr>
          </a:p>
          <a:p>
            <a:endParaRPr lang="en-GB" sz="1400" b="1" dirty="0">
              <a:solidFill>
                <a:srgbClr val="FF0000"/>
              </a:solidFill>
              <a:latin typeface="Century Gothic" pitchFamily="34" charset="0"/>
            </a:endParaRPr>
          </a:p>
        </p:txBody>
      </p:sp>
      <p:sp>
        <p:nvSpPr>
          <p:cNvPr id="38" name="Rounded Rectangle 43">
            <a:extLst>
              <a:ext uri="{FF2B5EF4-FFF2-40B4-BE49-F238E27FC236}">
                <a16:creationId xmlns:a16="http://schemas.microsoft.com/office/drawing/2014/main" id="{1957526C-EB27-4862-9FD5-8BA8BFA0AB56}"/>
              </a:ext>
            </a:extLst>
          </p:cNvPr>
          <p:cNvSpPr/>
          <p:nvPr/>
        </p:nvSpPr>
        <p:spPr>
          <a:xfrm>
            <a:off x="356639" y="4450022"/>
            <a:ext cx="4084554"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Objectives: </a:t>
            </a:r>
          </a:p>
          <a:p>
            <a:pPr marL="171450" indent="-171450">
              <a:buFont typeface="Arial" panose="020B0604020202020204" pitchFamily="34" charset="0"/>
              <a:buChar char="•"/>
            </a:pPr>
            <a:r>
              <a:rPr lang="en-GB" sz="1100" b="1" dirty="0">
                <a:solidFill>
                  <a:schemeClr val="tx1"/>
                </a:solidFill>
              </a:rPr>
              <a:t>Reach</a:t>
            </a:r>
            <a:r>
              <a:rPr lang="en-GB" sz="1100" dirty="0">
                <a:solidFill>
                  <a:schemeClr val="tx1"/>
                </a:solidFill>
              </a:rPr>
              <a:t>: to extend reach further than those who are able to see the world premiere run (given the limited capacity of touring venues)</a:t>
            </a:r>
          </a:p>
          <a:p>
            <a:pPr marL="171450" indent="-171450">
              <a:buFont typeface="Arial" panose="020B0604020202020204" pitchFamily="34" charset="0"/>
              <a:buChar char="•"/>
            </a:pPr>
            <a:r>
              <a:rPr lang="en-GB" sz="1100" b="1" dirty="0">
                <a:solidFill>
                  <a:schemeClr val="tx1"/>
                </a:solidFill>
              </a:rPr>
              <a:t>Brand building</a:t>
            </a:r>
            <a:r>
              <a:rPr lang="en-GB" sz="1100" dirty="0">
                <a:solidFill>
                  <a:schemeClr val="tx1"/>
                </a:solidFill>
              </a:rPr>
              <a:t>: to showcase that Glyndebourne attains the highest production values</a:t>
            </a:r>
          </a:p>
          <a:p>
            <a:pPr marL="171450" indent="-171450">
              <a:buFont typeface="Arial" panose="020B0604020202020204" pitchFamily="34" charset="0"/>
              <a:buChar char="•"/>
            </a:pPr>
            <a:r>
              <a:rPr lang="en-GB" sz="1100" b="1" dirty="0">
                <a:solidFill>
                  <a:schemeClr val="tx1"/>
                </a:solidFill>
              </a:rPr>
              <a:t>Education</a:t>
            </a:r>
            <a:r>
              <a:rPr lang="en-GB" sz="1100" dirty="0">
                <a:solidFill>
                  <a:schemeClr val="tx1"/>
                </a:solidFill>
              </a:rPr>
              <a:t>: to produce a piece of work which can be used to promote opera e.g. including clips in online digital guides given to schools</a:t>
            </a:r>
            <a:endParaRPr lang="en-GB" sz="1100" b="1" dirty="0">
              <a:solidFill>
                <a:schemeClr val="tx1"/>
              </a:solidFill>
            </a:endParaRPr>
          </a:p>
          <a:p>
            <a:pPr marL="171450" indent="-171450">
              <a:buFont typeface="Arial" panose="020B0604020202020204" pitchFamily="34" charset="0"/>
              <a:buChar char="•"/>
            </a:pPr>
            <a:r>
              <a:rPr lang="en-GB" sz="1100" b="1" dirty="0">
                <a:solidFill>
                  <a:schemeClr val="tx1"/>
                </a:solidFill>
              </a:rPr>
              <a:t>Revenue generation</a:t>
            </a:r>
            <a:r>
              <a:rPr lang="en-GB" sz="1100" dirty="0">
                <a:solidFill>
                  <a:schemeClr val="tx1"/>
                </a:solidFill>
              </a:rPr>
              <a:t>: to recoup the financial cost of producing the digital versions of </a:t>
            </a:r>
            <a:r>
              <a:rPr lang="en-GB" sz="1100" i="1" dirty="0">
                <a:solidFill>
                  <a:schemeClr val="tx1"/>
                </a:solidFill>
              </a:rPr>
              <a:t>Hamlet </a:t>
            </a: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endParaRPr lang="en-GB" sz="1400" b="1" dirty="0">
              <a:solidFill>
                <a:srgbClr val="FF0000"/>
              </a:solidFill>
              <a:latin typeface="Century Gothic" pitchFamily="34" charset="0"/>
            </a:endParaRPr>
          </a:p>
        </p:txBody>
      </p:sp>
      <p:sp>
        <p:nvSpPr>
          <p:cNvPr id="45" name="Rounded Rectangle 43">
            <a:extLst>
              <a:ext uri="{FF2B5EF4-FFF2-40B4-BE49-F238E27FC236}">
                <a16:creationId xmlns:a16="http://schemas.microsoft.com/office/drawing/2014/main" id="{DDBEA8D1-3729-401D-9126-88E24E4B19BC}"/>
              </a:ext>
            </a:extLst>
          </p:cNvPr>
          <p:cNvSpPr/>
          <p:nvPr/>
        </p:nvSpPr>
        <p:spPr>
          <a:xfrm>
            <a:off x="358776" y="3715280"/>
            <a:ext cx="4068762" cy="341398"/>
          </a:xfrm>
          <a:prstGeom prst="roundRect">
            <a:avLst/>
          </a:prstGeom>
          <a:no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GB" sz="1400" b="1" dirty="0">
              <a:solidFill>
                <a:srgbClr val="FF0000"/>
              </a:solidFill>
              <a:latin typeface="Century Gothic" pitchFamily="34" charset="0"/>
            </a:endParaRPr>
          </a:p>
        </p:txBody>
      </p:sp>
      <p:sp>
        <p:nvSpPr>
          <p:cNvPr id="5" name="Text Placeholder 4"/>
          <p:cNvSpPr>
            <a:spLocks noGrp="1"/>
          </p:cNvSpPr>
          <p:nvPr>
            <p:ph type="body" sz="quarter" idx="12"/>
          </p:nvPr>
        </p:nvSpPr>
        <p:spPr/>
        <p:txBody>
          <a:bodyPr/>
          <a:lstStyle/>
          <a:p>
            <a:r>
              <a:rPr lang="en-GB" dirty="0"/>
              <a:t>Case Study</a:t>
            </a:r>
          </a:p>
        </p:txBody>
      </p:sp>
      <p:sp>
        <p:nvSpPr>
          <p:cNvPr id="44" name="Rounded Rectangle 43"/>
          <p:cNvSpPr/>
          <p:nvPr/>
        </p:nvSpPr>
        <p:spPr>
          <a:xfrm>
            <a:off x="356639" y="2219526"/>
            <a:ext cx="4123143" cy="2034041"/>
          </a:xfrm>
          <a:prstGeom prst="roundRect">
            <a:avLst/>
          </a:prstGeom>
          <a:solidFill>
            <a:schemeClr val="bg2"/>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accent1"/>
                </a:solidFill>
              </a:rPr>
              <a:t>Project context: </a:t>
            </a:r>
          </a:p>
          <a:p>
            <a:r>
              <a:rPr lang="en-GB" sz="1100" dirty="0">
                <a:solidFill>
                  <a:schemeClr val="tx1"/>
                </a:solidFill>
              </a:rPr>
              <a:t>In 2017 Glyndebourne staged the world premiere of Brett Dean’s opera, </a:t>
            </a:r>
            <a:r>
              <a:rPr lang="en-GB" sz="1100" i="1" dirty="0">
                <a:solidFill>
                  <a:schemeClr val="tx1"/>
                </a:solidFill>
              </a:rPr>
              <a:t>Hamlet, </a:t>
            </a:r>
            <a:r>
              <a:rPr lang="en-GB" sz="1100" dirty="0">
                <a:solidFill>
                  <a:schemeClr val="tx1"/>
                </a:solidFill>
              </a:rPr>
              <a:t>as part of its Festival. The opera was included in Glyndebourne’s Summer screening season and the stage version toured the UK. As part of this, the opera was live broadcast on The Telegraph website and in cinemas. It was also available to watch ‘on-demand’ online in partnership with The Telegraph and on international VOD platforms. The opera was later licensed to the BBC and shown on BBC Four as part of its opera season in Autumn 2017. </a:t>
            </a:r>
          </a:p>
        </p:txBody>
      </p:sp>
      <p:sp>
        <p:nvSpPr>
          <p:cNvPr id="8" name="Rectangle: Rounded Corners 7">
            <a:extLst>
              <a:ext uri="{FF2B5EF4-FFF2-40B4-BE49-F238E27FC236}">
                <a16:creationId xmlns:a16="http://schemas.microsoft.com/office/drawing/2014/main" id="{5D049CF8-4F82-49FA-AF56-43EEDF6A9FFC}"/>
              </a:ext>
            </a:extLst>
          </p:cNvPr>
          <p:cNvSpPr/>
          <p:nvPr/>
        </p:nvSpPr>
        <p:spPr>
          <a:xfrm>
            <a:off x="372373" y="1222511"/>
            <a:ext cx="4091677" cy="847430"/>
          </a:xfrm>
          <a:prstGeom prst="roundRect">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000" b="1" i="1" dirty="0">
                <a:solidFill>
                  <a:schemeClr val="tx1"/>
                </a:solidFill>
              </a:rPr>
              <a:t>Glyndebourne is an opera house in East Sussex. It has hosted an annual Glyndebourne Festival since 1934, provides an annual Tour and runs a year round Education programme. It is at the forefront of digital capture, making its work available to as broad an audience as possible.</a:t>
            </a:r>
          </a:p>
        </p:txBody>
      </p:sp>
      <p:sp>
        <p:nvSpPr>
          <p:cNvPr id="57" name="Title 1">
            <a:extLst>
              <a:ext uri="{FF2B5EF4-FFF2-40B4-BE49-F238E27FC236}">
                <a16:creationId xmlns:a16="http://schemas.microsoft.com/office/drawing/2014/main" id="{C33A9BF8-3DA6-4E32-81F1-7700E8AD420B}"/>
              </a:ext>
            </a:extLst>
          </p:cNvPr>
          <p:cNvSpPr>
            <a:spLocks noGrp="1"/>
          </p:cNvSpPr>
          <p:nvPr>
            <p:ph type="title"/>
          </p:nvPr>
        </p:nvSpPr>
        <p:spPr>
          <a:xfrm>
            <a:off x="437864" y="396618"/>
            <a:ext cx="8425225" cy="936000"/>
          </a:xfrm>
        </p:spPr>
        <p:txBody>
          <a:bodyPr/>
          <a:lstStyle/>
          <a:p>
            <a:r>
              <a:rPr lang="en-GB" b="1" dirty="0">
                <a:solidFill>
                  <a:schemeClr val="accent1"/>
                </a:solidFill>
              </a:rPr>
              <a:t>Opera case study</a:t>
            </a:r>
            <a:r>
              <a:rPr lang="en-GB" dirty="0">
                <a:solidFill>
                  <a:schemeClr val="accent1"/>
                </a:solidFill>
              </a:rPr>
              <a:t>: </a:t>
            </a:r>
            <a:r>
              <a:rPr lang="en-GB" dirty="0"/>
              <a:t>Glyndebourne – </a:t>
            </a:r>
            <a:r>
              <a:rPr lang="en-GB" i="1" dirty="0"/>
              <a:t>Hamlet </a:t>
            </a:r>
            <a:r>
              <a:rPr lang="en-GB" dirty="0"/>
              <a:t>(2017)</a:t>
            </a:r>
          </a:p>
        </p:txBody>
      </p:sp>
      <p:cxnSp>
        <p:nvCxnSpPr>
          <p:cNvPr id="65" name="Straight Connector 64">
            <a:extLst>
              <a:ext uri="{FF2B5EF4-FFF2-40B4-BE49-F238E27FC236}">
                <a16:creationId xmlns:a16="http://schemas.microsoft.com/office/drawing/2014/main" id="{C0E1A1D6-1D70-4BAD-992F-38BE6B689942}"/>
              </a:ext>
            </a:extLst>
          </p:cNvPr>
          <p:cNvCxnSpPr>
            <a:cxnSpLocks/>
          </p:cNvCxnSpPr>
          <p:nvPr/>
        </p:nvCxnSpPr>
        <p:spPr>
          <a:xfrm>
            <a:off x="356639" y="4359612"/>
            <a:ext cx="8389937" cy="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a:extLst>
              <a:ext uri="{FF2B5EF4-FFF2-40B4-BE49-F238E27FC236}">
                <a16:creationId xmlns:a16="http://schemas.microsoft.com/office/drawing/2014/main" id="{427CA910-51E1-4ACB-8359-37978C994903}"/>
              </a:ext>
            </a:extLst>
          </p:cNvPr>
          <p:cNvCxnSpPr>
            <a:cxnSpLocks/>
          </p:cNvCxnSpPr>
          <p:nvPr/>
        </p:nvCxnSpPr>
        <p:spPr>
          <a:xfrm flipH="1">
            <a:off x="4572000" y="1221615"/>
            <a:ext cx="2" cy="546387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37" name="Rounded Rectangle 32">
            <a:extLst>
              <a:ext uri="{FF2B5EF4-FFF2-40B4-BE49-F238E27FC236}">
                <a16:creationId xmlns:a16="http://schemas.microsoft.com/office/drawing/2014/main" id="{620D703E-5CD4-45CD-AA79-DC90C55E22FC}"/>
              </a:ext>
            </a:extLst>
          </p:cNvPr>
          <p:cNvSpPr/>
          <p:nvPr/>
        </p:nvSpPr>
        <p:spPr>
          <a:xfrm>
            <a:off x="4664220" y="3142227"/>
            <a:ext cx="4198869" cy="1150236"/>
          </a:xfrm>
          <a:prstGeom prst="roundRect">
            <a:avLst/>
          </a:prstGeom>
          <a:solidFill>
            <a:schemeClr val="accent6">
              <a:lumMod val="20000"/>
              <a:lumOff val="80000"/>
            </a:schemeClr>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pic>
        <p:nvPicPr>
          <p:cNvPr id="39" name="Content Placeholder 7">
            <a:extLst>
              <a:ext uri="{FF2B5EF4-FFF2-40B4-BE49-F238E27FC236}">
                <a16:creationId xmlns:a16="http://schemas.microsoft.com/office/drawing/2014/main" id="{A4BC97D7-A6A7-4A58-8A03-5730D876333F}"/>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32983" y="3243091"/>
            <a:ext cx="455905" cy="350443"/>
          </a:xfrm>
          <a:prstGeom prst="rect">
            <a:avLst/>
          </a:prstGeom>
          <a:noFill/>
          <a:ln w="9525">
            <a:noFill/>
            <a:miter lim="800000"/>
            <a:headEnd/>
            <a:tailEnd/>
          </a:ln>
        </p:spPr>
      </p:pic>
      <p:sp>
        <p:nvSpPr>
          <p:cNvPr id="41" name="TextBox 40">
            <a:extLst>
              <a:ext uri="{FF2B5EF4-FFF2-40B4-BE49-F238E27FC236}">
                <a16:creationId xmlns:a16="http://schemas.microsoft.com/office/drawing/2014/main" id="{11A9210E-00FA-4560-B807-7A3654272C98}"/>
              </a:ext>
            </a:extLst>
          </p:cNvPr>
          <p:cNvSpPr txBox="1"/>
          <p:nvPr/>
        </p:nvSpPr>
        <p:spPr>
          <a:xfrm>
            <a:off x="5374070" y="3168334"/>
            <a:ext cx="3431741" cy="1087921"/>
          </a:xfrm>
          <a:prstGeom prst="rect">
            <a:avLst/>
          </a:prstGeom>
          <a:noFill/>
        </p:spPr>
        <p:txBody>
          <a:bodyPr wrap="square" lIns="18000" tIns="18000" rIns="18000" bIns="18000" rtlCol="0">
            <a:spAutoFit/>
          </a:bodyPr>
          <a:lstStyle/>
          <a:p>
            <a:pPr>
              <a:spcAft>
                <a:spcPts val="400"/>
              </a:spcAft>
            </a:pPr>
            <a:r>
              <a:rPr lang="en-GB" sz="1100" dirty="0">
                <a:latin typeface="+mj-lt"/>
              </a:rPr>
              <a:t>The initial conversation started 5 years’ ago, and that was primarily about the new commission, casting and programming it onstage. As soon </a:t>
            </a:r>
            <a:r>
              <a:rPr lang="en-GB" sz="1100" b="1" dirty="0">
                <a:solidFill>
                  <a:schemeClr val="accent1"/>
                </a:solidFill>
                <a:latin typeface="+mj-lt"/>
              </a:rPr>
              <a:t>as we are contemplating a new production we also evaluate digital opportunities to broaden reach.</a:t>
            </a:r>
          </a:p>
          <a:p>
            <a:pPr algn="r">
              <a:spcAft>
                <a:spcPts val="400"/>
              </a:spcAft>
            </a:pPr>
            <a:r>
              <a:rPr lang="en-GB" sz="1000" dirty="0">
                <a:latin typeface="+mj-lt"/>
              </a:rPr>
              <a:t>- George Bruell, Director of Communications</a:t>
            </a:r>
          </a:p>
        </p:txBody>
      </p:sp>
      <p:pic>
        <p:nvPicPr>
          <p:cNvPr id="46" name="Picture 2" descr="Image result for glyndebourne hamlet">
            <a:extLst>
              <a:ext uri="{FF2B5EF4-FFF2-40B4-BE49-F238E27FC236}">
                <a16:creationId xmlns:a16="http://schemas.microsoft.com/office/drawing/2014/main" id="{CAD6BEDC-2568-4971-A593-707466D532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9502" y="1222511"/>
            <a:ext cx="3228304" cy="1694860"/>
          </a:xfrm>
          <a:prstGeom prst="roundRect">
            <a:avLst/>
          </a:prstGeom>
          <a:extLst>
            <a:ext uri="{909E8E84-426E-40DD-AFC4-6F175D3DCCD1}">
              <a14:hiddenFill xmlns:a14="http://schemas.microsoft.com/office/drawing/2010/main">
                <a:solidFill>
                  <a:srgbClr val="FFFFFF"/>
                </a:solidFill>
              </a14:hiddenFill>
            </a:ext>
          </a:extLst>
        </p:spPr>
      </p:pic>
      <p:sp>
        <p:nvSpPr>
          <p:cNvPr id="49" name="Rounded Rectangle 32">
            <a:extLst>
              <a:ext uri="{FF2B5EF4-FFF2-40B4-BE49-F238E27FC236}">
                <a16:creationId xmlns:a16="http://schemas.microsoft.com/office/drawing/2014/main" id="{620D703E-5CD4-45CD-AA79-DC90C55E22FC}"/>
              </a:ext>
            </a:extLst>
          </p:cNvPr>
          <p:cNvSpPr/>
          <p:nvPr/>
        </p:nvSpPr>
        <p:spPr>
          <a:xfrm>
            <a:off x="4702809" y="5576341"/>
            <a:ext cx="4198869" cy="1052500"/>
          </a:xfrm>
          <a:prstGeom prst="roundRect">
            <a:avLst/>
          </a:prstGeom>
          <a:solidFill>
            <a:schemeClr val="accent6">
              <a:lumMod val="20000"/>
              <a:lumOff val="80000"/>
            </a:schemeClr>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pic>
        <p:nvPicPr>
          <p:cNvPr id="50" name="Content Placeholder 7">
            <a:extLst>
              <a:ext uri="{FF2B5EF4-FFF2-40B4-BE49-F238E27FC236}">
                <a16:creationId xmlns:a16="http://schemas.microsoft.com/office/drawing/2014/main" id="{A4BC97D7-A6A7-4A58-8A03-5730D876333F}"/>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71572" y="5742516"/>
            <a:ext cx="455905" cy="350443"/>
          </a:xfrm>
          <a:prstGeom prst="rect">
            <a:avLst/>
          </a:prstGeom>
          <a:noFill/>
          <a:ln w="9525">
            <a:noFill/>
            <a:miter lim="800000"/>
            <a:headEnd/>
            <a:tailEnd/>
          </a:ln>
        </p:spPr>
      </p:pic>
      <p:sp>
        <p:nvSpPr>
          <p:cNvPr id="51" name="TextBox 50">
            <a:extLst>
              <a:ext uri="{FF2B5EF4-FFF2-40B4-BE49-F238E27FC236}">
                <a16:creationId xmlns:a16="http://schemas.microsoft.com/office/drawing/2014/main" id="{11A9210E-00FA-4560-B807-7A3654272C98}"/>
              </a:ext>
            </a:extLst>
          </p:cNvPr>
          <p:cNvSpPr txBox="1"/>
          <p:nvPr/>
        </p:nvSpPr>
        <p:spPr>
          <a:xfrm>
            <a:off x="5398707" y="5678421"/>
            <a:ext cx="3431741" cy="918644"/>
          </a:xfrm>
          <a:prstGeom prst="rect">
            <a:avLst/>
          </a:prstGeom>
          <a:noFill/>
        </p:spPr>
        <p:txBody>
          <a:bodyPr wrap="square" lIns="18000" tIns="18000" rIns="18000" bIns="18000" rtlCol="0">
            <a:spAutoFit/>
          </a:bodyPr>
          <a:lstStyle/>
          <a:p>
            <a:pPr>
              <a:spcAft>
                <a:spcPts val="400"/>
              </a:spcAft>
            </a:pPr>
            <a:r>
              <a:rPr lang="en-GB" sz="1100" dirty="0">
                <a:latin typeface="+mj-lt"/>
              </a:rPr>
              <a:t>Each Glyndebourne performance accommodates 1200 people; </a:t>
            </a:r>
            <a:r>
              <a:rPr lang="en-GB" sz="1100" b="1" dirty="0">
                <a:solidFill>
                  <a:schemeClr val="accent1"/>
                </a:solidFill>
                <a:latin typeface="+mj-lt"/>
              </a:rPr>
              <a:t>cinema, online, television and on-demand all outstrip that by several multiples</a:t>
            </a:r>
          </a:p>
          <a:p>
            <a:pPr algn="r">
              <a:spcAft>
                <a:spcPts val="400"/>
              </a:spcAft>
            </a:pPr>
            <a:r>
              <a:rPr lang="en-GB" sz="1000" dirty="0">
                <a:latin typeface="+mj-lt"/>
              </a:rPr>
              <a:t>- George Bruell, Director of Communications</a:t>
            </a:r>
          </a:p>
        </p:txBody>
      </p:sp>
      <p:sp>
        <p:nvSpPr>
          <p:cNvPr id="2" name="TextBox 1"/>
          <p:cNvSpPr txBox="1"/>
          <p:nvPr/>
        </p:nvSpPr>
        <p:spPr>
          <a:xfrm>
            <a:off x="5205793" y="2917371"/>
            <a:ext cx="3115721" cy="159462"/>
          </a:xfrm>
          <a:prstGeom prst="rect">
            <a:avLst/>
          </a:prstGeom>
          <a:noFill/>
        </p:spPr>
        <p:txBody>
          <a:bodyPr wrap="none" lIns="18000" tIns="18000" rIns="18000" bIns="18000" rtlCol="0">
            <a:spAutoFit/>
          </a:bodyPr>
          <a:lstStyle/>
          <a:p>
            <a:r>
              <a:rPr lang="en-GB" sz="800" dirty="0">
                <a:latin typeface="+mj-lt"/>
              </a:rPr>
              <a:t>​© Glyndebourne Productions Ltd. Photo: Richard Hubert Smith</a:t>
            </a:r>
          </a:p>
        </p:txBody>
      </p:sp>
    </p:spTree>
    <p:extLst>
      <p:ext uri="{BB962C8B-B14F-4D97-AF65-F5344CB8AC3E}">
        <p14:creationId xmlns:p14="http://schemas.microsoft.com/office/powerpoint/2010/main" val="12858303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6962BB2-3FA4-44F5-9B2B-97FF5882BA1C}"/>
              </a:ext>
            </a:extLst>
          </p:cNvPr>
          <p:cNvSpPr/>
          <p:nvPr/>
        </p:nvSpPr>
        <p:spPr>
          <a:xfrm>
            <a:off x="886989" y="3759067"/>
            <a:ext cx="3660213" cy="553998"/>
          </a:xfrm>
          <a:prstGeom prst="rect">
            <a:avLst/>
          </a:prstGeom>
        </p:spPr>
        <p:txBody>
          <a:bodyPr wrap="square">
            <a:spAutoFit/>
          </a:bodyPr>
          <a:lstStyle/>
          <a:p>
            <a:pPr lvl="0"/>
            <a:r>
              <a:rPr lang="en-GB" sz="1000" dirty="0">
                <a:latin typeface="+mj-lt"/>
              </a:rPr>
              <a:t>The project was funded by a combination of co-production contributions, license opportunities and sponsors and donors</a:t>
            </a:r>
          </a:p>
        </p:txBody>
      </p:sp>
      <p:sp>
        <p:nvSpPr>
          <p:cNvPr id="53" name="TextBox 52"/>
          <p:cNvSpPr txBox="1"/>
          <p:nvPr/>
        </p:nvSpPr>
        <p:spPr>
          <a:xfrm>
            <a:off x="319992" y="5921100"/>
            <a:ext cx="4210816" cy="544183"/>
          </a:xfrm>
          <a:prstGeom prst="rect">
            <a:avLst/>
          </a:prstGeom>
          <a:noFill/>
        </p:spPr>
        <p:txBody>
          <a:bodyPr wrap="square" lIns="18000" tIns="18000" rIns="18000" bIns="18000" rtlCol="0">
            <a:spAutoFit/>
          </a:bodyPr>
          <a:lstStyle/>
          <a:p>
            <a:r>
              <a:rPr lang="en-GB" sz="1100" b="1" dirty="0">
                <a:solidFill>
                  <a:schemeClr val="accent1"/>
                </a:solidFill>
                <a:latin typeface="+mj-lt"/>
              </a:rPr>
              <a:t>Marketing: </a:t>
            </a:r>
            <a:r>
              <a:rPr lang="en-GB" sz="1100" dirty="0">
                <a:latin typeface="+mj-lt"/>
              </a:rPr>
              <a:t>Glyndebourne used a combination of their own marketing channels and also worked with relevant distributors and their channels to promote the project </a:t>
            </a:r>
          </a:p>
        </p:txBody>
      </p:sp>
      <p:sp>
        <p:nvSpPr>
          <p:cNvPr id="5" name="Text Placeholder 4"/>
          <p:cNvSpPr>
            <a:spLocks noGrp="1"/>
          </p:cNvSpPr>
          <p:nvPr>
            <p:ph type="body" sz="quarter" idx="12"/>
          </p:nvPr>
        </p:nvSpPr>
        <p:spPr/>
        <p:txBody>
          <a:bodyPr/>
          <a:lstStyle/>
          <a:p>
            <a:r>
              <a:rPr lang="en-GB" dirty="0"/>
              <a:t>Case Study</a:t>
            </a:r>
          </a:p>
        </p:txBody>
      </p:sp>
      <p:sp>
        <p:nvSpPr>
          <p:cNvPr id="20" name="TextBox 19"/>
          <p:cNvSpPr txBox="1"/>
          <p:nvPr/>
        </p:nvSpPr>
        <p:spPr>
          <a:xfrm>
            <a:off x="350731" y="4447016"/>
            <a:ext cx="4149339" cy="374906"/>
          </a:xfrm>
          <a:prstGeom prst="rect">
            <a:avLst/>
          </a:prstGeom>
          <a:noFill/>
        </p:spPr>
        <p:txBody>
          <a:bodyPr wrap="square" lIns="18000" tIns="18000" rIns="18000" bIns="18000" rtlCol="0">
            <a:spAutoFit/>
          </a:bodyPr>
          <a:lstStyle/>
          <a:p>
            <a:r>
              <a:rPr lang="en-GB" sz="1100" b="1" dirty="0">
                <a:solidFill>
                  <a:schemeClr val="accent1"/>
                </a:solidFill>
                <a:latin typeface="+mj-lt"/>
              </a:rPr>
              <a:t>Distribution channels:</a:t>
            </a:r>
          </a:p>
          <a:p>
            <a:endParaRPr lang="en-GB" sz="1100" b="1" dirty="0">
              <a:solidFill>
                <a:schemeClr val="accent1"/>
              </a:solidFill>
              <a:latin typeface="+mj-lt"/>
            </a:endParaRPr>
          </a:p>
        </p:txBody>
      </p:sp>
      <p:sp>
        <p:nvSpPr>
          <p:cNvPr id="57" name="Title 1">
            <a:extLst>
              <a:ext uri="{FF2B5EF4-FFF2-40B4-BE49-F238E27FC236}">
                <a16:creationId xmlns:a16="http://schemas.microsoft.com/office/drawing/2014/main" id="{C33A9BF8-3DA6-4E32-81F1-7700E8AD420B}"/>
              </a:ext>
            </a:extLst>
          </p:cNvPr>
          <p:cNvSpPr>
            <a:spLocks noGrp="1"/>
          </p:cNvSpPr>
          <p:nvPr>
            <p:ph type="title"/>
          </p:nvPr>
        </p:nvSpPr>
        <p:spPr>
          <a:xfrm>
            <a:off x="356979" y="504059"/>
            <a:ext cx="8425225" cy="936000"/>
          </a:xfrm>
        </p:spPr>
        <p:txBody>
          <a:bodyPr/>
          <a:lstStyle/>
          <a:p>
            <a:r>
              <a:rPr lang="en-GB" b="1" dirty="0">
                <a:solidFill>
                  <a:schemeClr val="accent1"/>
                </a:solidFill>
              </a:rPr>
              <a:t>Opera case study</a:t>
            </a:r>
            <a:r>
              <a:rPr lang="en-GB" dirty="0">
                <a:solidFill>
                  <a:schemeClr val="accent1"/>
                </a:solidFill>
              </a:rPr>
              <a:t>: </a:t>
            </a:r>
            <a:r>
              <a:rPr lang="en-GB" dirty="0"/>
              <a:t>Glyndebourne – </a:t>
            </a:r>
            <a:r>
              <a:rPr lang="en-GB" i="1" dirty="0"/>
              <a:t>Hamlet </a:t>
            </a:r>
            <a:r>
              <a:rPr lang="en-GB" dirty="0"/>
              <a:t>(2017) </a:t>
            </a:r>
          </a:p>
        </p:txBody>
      </p:sp>
      <p:cxnSp>
        <p:nvCxnSpPr>
          <p:cNvPr id="65" name="Straight Connector 64">
            <a:extLst>
              <a:ext uri="{FF2B5EF4-FFF2-40B4-BE49-F238E27FC236}">
                <a16:creationId xmlns:a16="http://schemas.microsoft.com/office/drawing/2014/main" id="{C0E1A1D6-1D70-4BAD-992F-38BE6B689942}"/>
              </a:ext>
            </a:extLst>
          </p:cNvPr>
          <p:cNvCxnSpPr>
            <a:cxnSpLocks/>
          </p:cNvCxnSpPr>
          <p:nvPr/>
        </p:nvCxnSpPr>
        <p:spPr>
          <a:xfrm>
            <a:off x="395288" y="4396452"/>
            <a:ext cx="8389937" cy="0"/>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cxnSp>
        <p:nvCxnSpPr>
          <p:cNvPr id="69" name="Straight Connector 68">
            <a:extLst>
              <a:ext uri="{FF2B5EF4-FFF2-40B4-BE49-F238E27FC236}">
                <a16:creationId xmlns:a16="http://schemas.microsoft.com/office/drawing/2014/main" id="{427CA910-51E1-4ACB-8359-37978C994903}"/>
              </a:ext>
            </a:extLst>
          </p:cNvPr>
          <p:cNvCxnSpPr>
            <a:cxnSpLocks/>
            <a:stCxn id="57" idx="2"/>
          </p:cNvCxnSpPr>
          <p:nvPr/>
        </p:nvCxnSpPr>
        <p:spPr>
          <a:xfrm>
            <a:off x="4569592" y="1440059"/>
            <a:ext cx="9209" cy="5281216"/>
          </a:xfrm>
          <a:prstGeom prst="line">
            <a:avLst/>
          </a:prstGeom>
          <a:noFill/>
          <a:ln w="6350">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cxnSp>
      <p:sp>
        <p:nvSpPr>
          <p:cNvPr id="74" name="Rounded Rectangle 32">
            <a:extLst>
              <a:ext uri="{FF2B5EF4-FFF2-40B4-BE49-F238E27FC236}">
                <a16:creationId xmlns:a16="http://schemas.microsoft.com/office/drawing/2014/main" id="{620D703E-5CD4-45CD-AA79-DC90C55E22FC}"/>
              </a:ext>
            </a:extLst>
          </p:cNvPr>
          <p:cNvSpPr/>
          <p:nvPr/>
        </p:nvSpPr>
        <p:spPr>
          <a:xfrm>
            <a:off x="4715263" y="1518101"/>
            <a:ext cx="4054094" cy="2607878"/>
          </a:xfrm>
          <a:prstGeom prst="roundRect">
            <a:avLst/>
          </a:prstGeom>
          <a:solidFill>
            <a:schemeClr val="accent6">
              <a:lumMod val="20000"/>
              <a:lumOff val="80000"/>
            </a:schemeClr>
          </a:solidFill>
          <a:ln w="19050">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a:solidFill>
                <a:srgbClr val="FF0000"/>
              </a:solidFill>
              <a:latin typeface="Century Gothic" pitchFamily="34" charset="0"/>
            </a:endParaRPr>
          </a:p>
        </p:txBody>
      </p:sp>
      <p:pic>
        <p:nvPicPr>
          <p:cNvPr id="75" name="Content Placeholder 7">
            <a:extLst>
              <a:ext uri="{FF2B5EF4-FFF2-40B4-BE49-F238E27FC236}">
                <a16:creationId xmlns:a16="http://schemas.microsoft.com/office/drawing/2014/main" id="{A4BC97D7-A6A7-4A58-8A03-5730D876333F}"/>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17234" y="1710532"/>
            <a:ext cx="455905" cy="350443"/>
          </a:xfrm>
          <a:prstGeom prst="rect">
            <a:avLst/>
          </a:prstGeom>
          <a:noFill/>
          <a:ln w="9525">
            <a:noFill/>
            <a:miter lim="800000"/>
            <a:headEnd/>
            <a:tailEnd/>
          </a:ln>
        </p:spPr>
      </p:pic>
      <p:sp>
        <p:nvSpPr>
          <p:cNvPr id="76" name="TextBox 75">
            <a:extLst>
              <a:ext uri="{FF2B5EF4-FFF2-40B4-BE49-F238E27FC236}">
                <a16:creationId xmlns:a16="http://schemas.microsoft.com/office/drawing/2014/main" id="{11A9210E-00FA-4560-B807-7A3654272C98}"/>
              </a:ext>
            </a:extLst>
          </p:cNvPr>
          <p:cNvSpPr txBox="1"/>
          <p:nvPr/>
        </p:nvSpPr>
        <p:spPr>
          <a:xfrm>
            <a:off x="5394493" y="1663014"/>
            <a:ext cx="3125886" cy="1052014"/>
          </a:xfrm>
          <a:prstGeom prst="rect">
            <a:avLst/>
          </a:prstGeom>
          <a:noFill/>
        </p:spPr>
        <p:txBody>
          <a:bodyPr wrap="square" lIns="18000" tIns="18000" rIns="18000" bIns="18000" rtlCol="0">
            <a:spAutoFit/>
          </a:bodyPr>
          <a:lstStyle/>
          <a:p>
            <a:pPr>
              <a:spcAft>
                <a:spcPts val="400"/>
              </a:spcAft>
            </a:pPr>
            <a:r>
              <a:rPr lang="en-GB" sz="1100" dirty="0">
                <a:latin typeface="+mj-lt"/>
              </a:rPr>
              <a:t>For a work of this scale </a:t>
            </a:r>
            <a:r>
              <a:rPr lang="en-GB" sz="1100" b="1" dirty="0">
                <a:solidFill>
                  <a:schemeClr val="accent1"/>
                </a:solidFill>
                <a:latin typeface="+mj-lt"/>
              </a:rPr>
              <a:t>we hire up to 60 freelance staff </a:t>
            </a:r>
            <a:r>
              <a:rPr lang="en-GB" sz="1100" dirty="0">
                <a:latin typeface="+mj-lt"/>
              </a:rPr>
              <a:t>like vision, audio and broadcast engineers and producers to work with our in-house team. We also hire specialist technical &amp; satellite equipment including a fully equipped outside broadcast facility.</a:t>
            </a:r>
            <a:endParaRPr lang="en-GB" sz="1100" b="1" dirty="0">
              <a:solidFill>
                <a:schemeClr val="accent1"/>
              </a:solidFill>
              <a:latin typeface="+mj-lt"/>
            </a:endParaRPr>
          </a:p>
        </p:txBody>
      </p:sp>
      <p:sp>
        <p:nvSpPr>
          <p:cNvPr id="77" name="TextBox 76">
            <a:extLst>
              <a:ext uri="{FF2B5EF4-FFF2-40B4-BE49-F238E27FC236}">
                <a16:creationId xmlns:a16="http://schemas.microsoft.com/office/drawing/2014/main" id="{ABE4283D-37E1-46EE-8BAA-691591DF3A0D}"/>
              </a:ext>
            </a:extLst>
          </p:cNvPr>
          <p:cNvSpPr txBox="1"/>
          <p:nvPr/>
        </p:nvSpPr>
        <p:spPr>
          <a:xfrm>
            <a:off x="324708" y="1288804"/>
            <a:ext cx="4269201" cy="2067677"/>
          </a:xfrm>
          <a:prstGeom prst="rect">
            <a:avLst/>
          </a:prstGeom>
          <a:noFill/>
        </p:spPr>
        <p:txBody>
          <a:bodyPr wrap="square" lIns="18000" tIns="18000" rIns="18000" bIns="18000" rtlCol="0">
            <a:spAutoFit/>
          </a:bodyPr>
          <a:lstStyle/>
          <a:p>
            <a:r>
              <a:rPr lang="en-GB" sz="1100" b="1" dirty="0">
                <a:solidFill>
                  <a:schemeClr val="accent1"/>
                </a:solidFill>
                <a:latin typeface="+mj-lt"/>
              </a:rPr>
              <a:t>Planning and partnerships: </a:t>
            </a:r>
          </a:p>
          <a:p>
            <a:r>
              <a:rPr lang="en-GB" sz="1100" dirty="0">
                <a:latin typeface="+mj-lt"/>
              </a:rPr>
              <a:t>Work to commission the world premiere and staging of </a:t>
            </a:r>
            <a:r>
              <a:rPr lang="en-GB" sz="1100" i="1" dirty="0">
                <a:latin typeface="+mj-lt"/>
              </a:rPr>
              <a:t>Hamlet </a:t>
            </a:r>
            <a:r>
              <a:rPr lang="en-GB" sz="1100" dirty="0">
                <a:latin typeface="+mj-lt"/>
              </a:rPr>
              <a:t>began 5 years previously when at the very beginning of the process the live-streaming options were considered. There were multiple planning stages including budgetary discussions, production planning and artistic planning. </a:t>
            </a:r>
          </a:p>
          <a:p>
            <a:endParaRPr lang="en-GB" sz="1100" dirty="0">
              <a:latin typeface="+mj-lt"/>
            </a:endParaRPr>
          </a:p>
          <a:p>
            <a:r>
              <a:rPr lang="en-GB" sz="1100" dirty="0">
                <a:latin typeface="+mj-lt"/>
              </a:rPr>
              <a:t>For the filming and broadcast of </a:t>
            </a:r>
            <a:r>
              <a:rPr lang="en-GB" sz="1100" i="1" dirty="0">
                <a:latin typeface="+mj-lt"/>
              </a:rPr>
              <a:t>Hamlet,</a:t>
            </a:r>
            <a:r>
              <a:rPr lang="en-GB" sz="1100" dirty="0">
                <a:latin typeface="+mj-lt"/>
              </a:rPr>
              <a:t> Glyndebourne worked with a number of production &amp; distribution partners. They used eight operated cameras and multi-track sound recording, hiring in specialist freelance staff including satellite and sound engineers. </a:t>
            </a:r>
            <a:endParaRPr lang="en-GB" sz="1100" b="1" dirty="0">
              <a:solidFill>
                <a:schemeClr val="accent1"/>
              </a:solidFill>
              <a:latin typeface="+mj-lt"/>
            </a:endParaRPr>
          </a:p>
        </p:txBody>
      </p:sp>
      <p:sp>
        <p:nvSpPr>
          <p:cNvPr id="49" name="TextBox 48">
            <a:extLst>
              <a:ext uri="{FF2B5EF4-FFF2-40B4-BE49-F238E27FC236}">
                <a16:creationId xmlns:a16="http://schemas.microsoft.com/office/drawing/2014/main" id="{524E2D2B-0B50-4520-A315-093F1BA74721}"/>
              </a:ext>
            </a:extLst>
          </p:cNvPr>
          <p:cNvSpPr txBox="1"/>
          <p:nvPr/>
        </p:nvSpPr>
        <p:spPr>
          <a:xfrm>
            <a:off x="350731" y="3325572"/>
            <a:ext cx="4054094" cy="205629"/>
          </a:xfrm>
          <a:prstGeom prst="rect">
            <a:avLst/>
          </a:prstGeom>
          <a:noFill/>
        </p:spPr>
        <p:txBody>
          <a:bodyPr wrap="square" lIns="18000" tIns="18000" rIns="18000" bIns="18000" rtlCol="0">
            <a:spAutoFit/>
          </a:bodyPr>
          <a:lstStyle/>
          <a:p>
            <a:r>
              <a:rPr lang="en-GB" sz="1100" b="1" dirty="0">
                <a:solidFill>
                  <a:schemeClr val="accent1"/>
                </a:solidFill>
                <a:latin typeface="+mj-lt"/>
              </a:rPr>
              <a:t>Lead time: </a:t>
            </a:r>
            <a:r>
              <a:rPr lang="en-GB" sz="1100" dirty="0">
                <a:latin typeface="+mn-lt"/>
              </a:rPr>
              <a:t>1 year of preparation for the live stream</a:t>
            </a:r>
          </a:p>
        </p:txBody>
      </p:sp>
      <p:sp>
        <p:nvSpPr>
          <p:cNvPr id="50" name="Rectangle: Rounded Corners 49">
            <a:extLst>
              <a:ext uri="{FF2B5EF4-FFF2-40B4-BE49-F238E27FC236}">
                <a16:creationId xmlns:a16="http://schemas.microsoft.com/office/drawing/2014/main" id="{1BDD7382-D435-4E43-BB12-87A51DE348C3}"/>
              </a:ext>
            </a:extLst>
          </p:cNvPr>
          <p:cNvSpPr/>
          <p:nvPr/>
        </p:nvSpPr>
        <p:spPr>
          <a:xfrm>
            <a:off x="359998" y="3719856"/>
            <a:ext cx="419005" cy="614394"/>
          </a:xfrm>
          <a:prstGeom prst="roundRect">
            <a:avLst/>
          </a:prstGeom>
          <a:solidFill>
            <a:schemeClr val="accent1">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pic>
        <p:nvPicPr>
          <p:cNvPr id="52" name="Picture 51">
            <a:extLst>
              <a:ext uri="{FF2B5EF4-FFF2-40B4-BE49-F238E27FC236}">
                <a16:creationId xmlns:a16="http://schemas.microsoft.com/office/drawing/2014/main" id="{BA13F5A6-9A45-491A-B87C-91CFA64E1D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154"/>
          <a:stretch/>
        </p:blipFill>
        <p:spPr>
          <a:xfrm>
            <a:off x="404428" y="3845146"/>
            <a:ext cx="374575" cy="321557"/>
          </a:xfrm>
          <a:prstGeom prst="rect">
            <a:avLst/>
          </a:prstGeom>
        </p:spPr>
      </p:pic>
      <p:sp>
        <p:nvSpPr>
          <p:cNvPr id="55" name="Rectangle 54">
            <a:extLst>
              <a:ext uri="{FF2B5EF4-FFF2-40B4-BE49-F238E27FC236}">
                <a16:creationId xmlns:a16="http://schemas.microsoft.com/office/drawing/2014/main" id="{2B5F42F3-D0B7-44F8-8B47-EA43EF0A7505}"/>
              </a:ext>
            </a:extLst>
          </p:cNvPr>
          <p:cNvSpPr/>
          <p:nvPr/>
        </p:nvSpPr>
        <p:spPr>
          <a:xfrm>
            <a:off x="267377" y="3491718"/>
            <a:ext cx="489236" cy="261610"/>
          </a:xfrm>
          <a:prstGeom prst="rect">
            <a:avLst/>
          </a:prstGeom>
        </p:spPr>
        <p:txBody>
          <a:bodyPr wrap="none">
            <a:spAutoFit/>
          </a:bodyPr>
          <a:lstStyle/>
          <a:p>
            <a:r>
              <a:rPr lang="en-GB" sz="1100" b="1" dirty="0">
                <a:latin typeface="+mn-lt"/>
              </a:rPr>
              <a:t>Cost</a:t>
            </a:r>
            <a:endParaRPr lang="en-GB" sz="1100" dirty="0">
              <a:latin typeface="+mn-lt"/>
            </a:endParaRPr>
          </a:p>
        </p:txBody>
      </p:sp>
      <p:pic>
        <p:nvPicPr>
          <p:cNvPr id="41" name="Content Placeholder 7">
            <a:extLst>
              <a:ext uri="{FF2B5EF4-FFF2-40B4-BE49-F238E27FC236}">
                <a16:creationId xmlns:a16="http://schemas.microsoft.com/office/drawing/2014/main" id="{0083998E-67A1-4CCD-AA37-17B40B48FA6A}"/>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20785" y="2964283"/>
            <a:ext cx="455905" cy="350443"/>
          </a:xfrm>
          <a:prstGeom prst="rect">
            <a:avLst/>
          </a:prstGeom>
          <a:noFill/>
          <a:ln w="9525">
            <a:noFill/>
            <a:miter lim="800000"/>
            <a:headEnd/>
            <a:tailEnd/>
          </a:ln>
        </p:spPr>
      </p:pic>
      <p:sp>
        <p:nvSpPr>
          <p:cNvPr id="61" name="TextBox 60">
            <a:extLst>
              <a:ext uri="{FF2B5EF4-FFF2-40B4-BE49-F238E27FC236}">
                <a16:creationId xmlns:a16="http://schemas.microsoft.com/office/drawing/2014/main" id="{2A7899AD-6030-49E2-8370-9E91D99B6026}"/>
              </a:ext>
            </a:extLst>
          </p:cNvPr>
          <p:cNvSpPr txBox="1"/>
          <p:nvPr/>
        </p:nvSpPr>
        <p:spPr>
          <a:xfrm>
            <a:off x="5369889" y="2889526"/>
            <a:ext cx="3125885" cy="1123829"/>
          </a:xfrm>
          <a:prstGeom prst="rect">
            <a:avLst/>
          </a:prstGeom>
          <a:noFill/>
        </p:spPr>
        <p:txBody>
          <a:bodyPr wrap="square" lIns="18000" tIns="18000" rIns="18000" bIns="18000" rtlCol="0">
            <a:spAutoFit/>
          </a:bodyPr>
          <a:lstStyle/>
          <a:p>
            <a:pPr>
              <a:spcAft>
                <a:spcPts val="400"/>
              </a:spcAft>
            </a:pPr>
            <a:r>
              <a:rPr lang="en-GB" sz="1100" dirty="0">
                <a:latin typeface="+mj-lt"/>
              </a:rPr>
              <a:t>Our partnerships rely on working with partners who not only deliver the operational expertise but </a:t>
            </a:r>
            <a:r>
              <a:rPr lang="en-GB" sz="1100" b="1" dirty="0">
                <a:solidFill>
                  <a:schemeClr val="accent1"/>
                </a:solidFill>
                <a:latin typeface="+mj-lt"/>
              </a:rPr>
              <a:t>they also know their audience extremely well</a:t>
            </a:r>
            <a:endParaRPr lang="en-GB" sz="1100" dirty="0">
              <a:latin typeface="+mj-lt"/>
            </a:endParaRPr>
          </a:p>
          <a:p>
            <a:pPr algn="r">
              <a:spcAft>
                <a:spcPts val="400"/>
              </a:spcAft>
            </a:pPr>
            <a:r>
              <a:rPr lang="en-GB" sz="1000" dirty="0">
                <a:latin typeface="+mj-lt"/>
              </a:rPr>
              <a:t>- George Bruell, Director of Communications</a:t>
            </a:r>
          </a:p>
          <a:p>
            <a:pPr>
              <a:spcAft>
                <a:spcPts val="400"/>
              </a:spcAft>
            </a:pPr>
            <a:endParaRPr lang="en-GB" sz="1000" dirty="0">
              <a:latin typeface="+mj-lt"/>
            </a:endParaRPr>
          </a:p>
        </p:txBody>
      </p:sp>
      <p:sp>
        <p:nvSpPr>
          <p:cNvPr id="26" name="TextBox 25">
            <a:extLst>
              <a:ext uri="{FF2B5EF4-FFF2-40B4-BE49-F238E27FC236}">
                <a16:creationId xmlns:a16="http://schemas.microsoft.com/office/drawing/2014/main" id="{AC5D6F3B-2FD8-4658-94E5-C45CF3481578}"/>
              </a:ext>
            </a:extLst>
          </p:cNvPr>
          <p:cNvSpPr txBox="1"/>
          <p:nvPr/>
        </p:nvSpPr>
        <p:spPr>
          <a:xfrm>
            <a:off x="4640899" y="4432070"/>
            <a:ext cx="4448515" cy="2575508"/>
          </a:xfrm>
          <a:prstGeom prst="rect">
            <a:avLst/>
          </a:prstGeom>
          <a:noFill/>
        </p:spPr>
        <p:txBody>
          <a:bodyPr wrap="square" lIns="18000" tIns="18000" rIns="18000" bIns="18000" rtlCol="0">
            <a:spAutoFit/>
          </a:bodyPr>
          <a:lstStyle/>
          <a:p>
            <a:r>
              <a:rPr lang="en-GB" sz="1100" b="1" dirty="0">
                <a:solidFill>
                  <a:schemeClr val="accent1"/>
                </a:solidFill>
                <a:latin typeface="+mj-lt"/>
              </a:rPr>
              <a:t>Key take outs and implications for organisations:</a:t>
            </a:r>
          </a:p>
          <a:p>
            <a:endParaRPr lang="en-GB" sz="1100" b="1" dirty="0">
              <a:solidFill>
                <a:schemeClr val="accent1"/>
              </a:solidFill>
              <a:latin typeface="+mj-lt"/>
            </a:endParaRPr>
          </a:p>
          <a:p>
            <a:pPr marL="171450" indent="-171450">
              <a:buFont typeface="Arial" panose="020B0604020202020204" pitchFamily="34" charset="0"/>
              <a:buChar char="•"/>
            </a:pPr>
            <a:r>
              <a:rPr lang="en-GB" sz="1100" b="1" dirty="0">
                <a:latin typeface="+mj-lt"/>
              </a:rPr>
              <a:t>Rights: </a:t>
            </a:r>
            <a:r>
              <a:rPr lang="en-GB" sz="1100" dirty="0">
                <a:latin typeface="+mj-lt"/>
              </a:rPr>
              <a:t>Glyndebourne prioritises having extensive rights which allows much more flexibility to distribute the project</a:t>
            </a:r>
            <a:endParaRPr lang="en-GB" sz="1100" b="1" dirty="0">
              <a:latin typeface="+mj-lt"/>
            </a:endParaRPr>
          </a:p>
          <a:p>
            <a:pPr marL="171450" indent="-171450">
              <a:buFont typeface="Arial" panose="020B0604020202020204" pitchFamily="34" charset="0"/>
              <a:buChar char="•"/>
            </a:pPr>
            <a:endParaRPr lang="en-GB" sz="1100" dirty="0">
              <a:latin typeface="+mj-lt"/>
            </a:endParaRPr>
          </a:p>
          <a:p>
            <a:pPr marL="171450" indent="-171450">
              <a:buFont typeface="Arial" panose="020B0604020202020204" pitchFamily="34" charset="0"/>
              <a:buChar char="•"/>
            </a:pPr>
            <a:r>
              <a:rPr lang="en-GB" sz="1100" b="1" dirty="0">
                <a:latin typeface="+mj-lt"/>
              </a:rPr>
              <a:t>Live-to-digital should be complementary:</a:t>
            </a:r>
            <a:r>
              <a:rPr lang="en-GB" sz="1100" dirty="0">
                <a:latin typeface="+mj-lt"/>
              </a:rPr>
              <a:t> Digital strategies should complement an arts organisation’s core skills and business priorities and not act as a distraction</a:t>
            </a:r>
          </a:p>
          <a:p>
            <a:pPr marL="171450" indent="-171450">
              <a:buFont typeface="Arial" panose="020B0604020202020204" pitchFamily="34" charset="0"/>
              <a:buChar char="•"/>
            </a:pPr>
            <a:endParaRPr lang="en-GB" sz="1100" dirty="0">
              <a:latin typeface="+mj-lt"/>
            </a:endParaRPr>
          </a:p>
          <a:p>
            <a:pPr marL="171450" indent="-171450">
              <a:buFont typeface="Arial" panose="020B0604020202020204" pitchFamily="34" charset="0"/>
              <a:buChar char="•"/>
            </a:pPr>
            <a:r>
              <a:rPr lang="en-GB" sz="1100" b="1" dirty="0">
                <a:latin typeface="+mj-lt"/>
              </a:rPr>
              <a:t>Distribution partners: </a:t>
            </a:r>
            <a:r>
              <a:rPr lang="en-GB" sz="1100" dirty="0">
                <a:latin typeface="+mj-lt"/>
              </a:rPr>
              <a:t>Partners can significantly extend reach </a:t>
            </a:r>
          </a:p>
          <a:p>
            <a:endParaRPr lang="en-GB" sz="1100" dirty="0">
              <a:latin typeface="+mj-lt"/>
            </a:endParaRPr>
          </a:p>
          <a:p>
            <a:pPr marL="171450" indent="-171450">
              <a:buFont typeface="Arial" panose="020B0604020202020204" pitchFamily="34" charset="0"/>
              <a:buChar char="•"/>
            </a:pPr>
            <a:r>
              <a:rPr lang="en-GB" sz="1100" b="1" dirty="0">
                <a:latin typeface="+mj-lt"/>
              </a:rPr>
              <a:t>Risk: </a:t>
            </a:r>
            <a:r>
              <a:rPr lang="en-GB" sz="1100" dirty="0">
                <a:latin typeface="+mj-lt"/>
              </a:rPr>
              <a:t>There are risks in undertaking large-scale live-to-digital projects so organisations must be confident of being able to recoup the cost </a:t>
            </a:r>
          </a:p>
          <a:p>
            <a:endParaRPr lang="en-GB" sz="1100" b="1" dirty="0">
              <a:solidFill>
                <a:schemeClr val="accent1"/>
              </a:solidFill>
              <a:latin typeface="+mj-lt"/>
            </a:endParaRPr>
          </a:p>
        </p:txBody>
      </p:sp>
      <p:sp>
        <p:nvSpPr>
          <p:cNvPr id="3" name="Rectangle: Rounded Corners 2">
            <a:extLst>
              <a:ext uri="{FF2B5EF4-FFF2-40B4-BE49-F238E27FC236}">
                <a16:creationId xmlns:a16="http://schemas.microsoft.com/office/drawing/2014/main" id="{6A413D1E-A8D4-4017-8116-8D5D2591BCE7}"/>
              </a:ext>
            </a:extLst>
          </p:cNvPr>
          <p:cNvSpPr/>
          <p:nvPr/>
        </p:nvSpPr>
        <p:spPr>
          <a:xfrm>
            <a:off x="864599" y="3727203"/>
            <a:ext cx="3597007" cy="607047"/>
          </a:xfrm>
          <a:prstGeom prst="roundRect">
            <a:avLst/>
          </a:prstGeom>
          <a:noFill/>
          <a:ln w="6350">
            <a:solidFill>
              <a:schemeClr val="accent1">
                <a:lumMod val="40000"/>
                <a:lumOff val="6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pic>
        <p:nvPicPr>
          <p:cNvPr id="29" name="Picture 28">
            <a:extLst>
              <a:ext uri="{FF2B5EF4-FFF2-40B4-BE49-F238E27FC236}">
                <a16:creationId xmlns:a16="http://schemas.microsoft.com/office/drawing/2014/main" id="{738EF935-C557-4140-9C61-BDD51D87DA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842"/>
          <a:stretch/>
        </p:blipFill>
        <p:spPr>
          <a:xfrm>
            <a:off x="304352" y="4739721"/>
            <a:ext cx="468072" cy="412642"/>
          </a:xfrm>
          <a:prstGeom prst="rect">
            <a:avLst/>
          </a:prstGeom>
        </p:spPr>
      </p:pic>
      <p:sp>
        <p:nvSpPr>
          <p:cNvPr id="31" name="TextBox 30">
            <a:extLst>
              <a:ext uri="{FF2B5EF4-FFF2-40B4-BE49-F238E27FC236}">
                <a16:creationId xmlns:a16="http://schemas.microsoft.com/office/drawing/2014/main" id="{926B4D02-AD8E-44DF-9866-8FEBFE752F6A}"/>
              </a:ext>
            </a:extLst>
          </p:cNvPr>
          <p:cNvSpPr txBox="1"/>
          <p:nvPr/>
        </p:nvSpPr>
        <p:spPr>
          <a:xfrm>
            <a:off x="800384" y="4679789"/>
            <a:ext cx="839476" cy="713460"/>
          </a:xfrm>
          <a:prstGeom prst="rect">
            <a:avLst/>
          </a:prstGeom>
          <a:noFill/>
        </p:spPr>
        <p:txBody>
          <a:bodyPr wrap="square" lIns="18000" tIns="18000" rIns="18000" bIns="18000" rtlCol="0">
            <a:spAutoFit/>
          </a:bodyPr>
          <a:lstStyle/>
          <a:p>
            <a:r>
              <a:rPr lang="en-GB" sz="1100" dirty="0">
                <a:latin typeface="+mj-lt"/>
              </a:rPr>
              <a:t>Shown in cinemas across the UK</a:t>
            </a:r>
          </a:p>
        </p:txBody>
      </p:sp>
      <p:sp>
        <p:nvSpPr>
          <p:cNvPr id="32" name="TextBox 31">
            <a:extLst>
              <a:ext uri="{FF2B5EF4-FFF2-40B4-BE49-F238E27FC236}">
                <a16:creationId xmlns:a16="http://schemas.microsoft.com/office/drawing/2014/main" id="{706749F3-EBF2-4512-B1BD-F72E1128D367}"/>
              </a:ext>
            </a:extLst>
          </p:cNvPr>
          <p:cNvSpPr txBox="1"/>
          <p:nvPr/>
        </p:nvSpPr>
        <p:spPr>
          <a:xfrm>
            <a:off x="3678856" y="4450889"/>
            <a:ext cx="989097" cy="882737"/>
          </a:xfrm>
          <a:prstGeom prst="rect">
            <a:avLst/>
          </a:prstGeom>
          <a:noFill/>
        </p:spPr>
        <p:txBody>
          <a:bodyPr wrap="square" lIns="18000" tIns="18000" rIns="18000" bIns="18000" rtlCol="0">
            <a:spAutoFit/>
          </a:bodyPr>
          <a:lstStyle/>
          <a:p>
            <a:r>
              <a:rPr lang="en-GB" sz="1100" dirty="0">
                <a:latin typeface="+mj-lt"/>
              </a:rPr>
              <a:t>Shown on BBC Four, iPlayer and international TV platforms</a:t>
            </a:r>
          </a:p>
        </p:txBody>
      </p:sp>
      <p:sp>
        <p:nvSpPr>
          <p:cNvPr id="33" name="TextBox 32">
            <a:extLst>
              <a:ext uri="{FF2B5EF4-FFF2-40B4-BE49-F238E27FC236}">
                <a16:creationId xmlns:a16="http://schemas.microsoft.com/office/drawing/2014/main" id="{36941C69-C026-45E7-890C-56EF4396DA49}"/>
              </a:ext>
            </a:extLst>
          </p:cNvPr>
          <p:cNvSpPr txBox="1"/>
          <p:nvPr/>
        </p:nvSpPr>
        <p:spPr>
          <a:xfrm>
            <a:off x="2085228" y="4493859"/>
            <a:ext cx="1024666" cy="1390568"/>
          </a:xfrm>
          <a:prstGeom prst="rect">
            <a:avLst/>
          </a:prstGeom>
          <a:noFill/>
        </p:spPr>
        <p:txBody>
          <a:bodyPr wrap="square" lIns="18000" tIns="18000" rIns="18000" bIns="18000" rtlCol="0">
            <a:spAutoFit/>
          </a:bodyPr>
          <a:lstStyle/>
          <a:p>
            <a:r>
              <a:rPr lang="en-GB" sz="1100" dirty="0">
                <a:latin typeface="+mj-lt"/>
              </a:rPr>
              <a:t>Shown live online for free with</a:t>
            </a:r>
            <a:r>
              <a:rPr lang="en-GB" sz="1100" dirty="0">
                <a:solidFill>
                  <a:srgbClr val="FF0000"/>
                </a:solidFill>
                <a:latin typeface="+mj-lt"/>
              </a:rPr>
              <a:t> </a:t>
            </a:r>
            <a:r>
              <a:rPr lang="en-GB" sz="1100" dirty="0">
                <a:latin typeface="+mj-lt"/>
              </a:rPr>
              <a:t>The</a:t>
            </a:r>
            <a:r>
              <a:rPr lang="en-GB" sz="1100" dirty="0">
                <a:solidFill>
                  <a:srgbClr val="FF0000"/>
                </a:solidFill>
                <a:latin typeface="+mj-lt"/>
              </a:rPr>
              <a:t> </a:t>
            </a:r>
            <a:r>
              <a:rPr lang="en-GB" sz="1100" dirty="0">
                <a:latin typeface="+mj-lt"/>
              </a:rPr>
              <a:t>Telegraph and international VOD platforms</a:t>
            </a:r>
          </a:p>
        </p:txBody>
      </p:sp>
      <p:pic>
        <p:nvPicPr>
          <p:cNvPr id="34" name="Picture 4" descr="Image result for telegraph logo">
            <a:extLst>
              <a:ext uri="{FF2B5EF4-FFF2-40B4-BE49-F238E27FC236}">
                <a16:creationId xmlns:a16="http://schemas.microsoft.com/office/drawing/2014/main" id="{4B34BB2C-2191-44E5-8D4F-656C51A201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9567" y="4785703"/>
            <a:ext cx="395119" cy="45156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F3A17078-F993-4BC6-A5DE-B5805284A1B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7542"/>
          <a:stretch/>
        </p:blipFill>
        <p:spPr>
          <a:xfrm>
            <a:off x="3032081" y="4644934"/>
            <a:ext cx="654196" cy="503009"/>
          </a:xfrm>
          <a:prstGeom prst="rect">
            <a:avLst/>
          </a:prstGeom>
        </p:spPr>
      </p:pic>
    </p:spTree>
    <p:extLst>
      <p:ext uri="{BB962C8B-B14F-4D97-AF65-F5344CB8AC3E}">
        <p14:creationId xmlns:p14="http://schemas.microsoft.com/office/powerpoint/2010/main" val="41600206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50EF-F1AF-44E3-96A7-465B2858C59C}"/>
              </a:ext>
            </a:extLst>
          </p:cNvPr>
          <p:cNvSpPr>
            <a:spLocks noGrp="1"/>
          </p:cNvSpPr>
          <p:nvPr>
            <p:ph type="title"/>
          </p:nvPr>
        </p:nvSpPr>
        <p:spPr/>
        <p:txBody>
          <a:bodyPr/>
          <a:lstStyle/>
          <a:p>
            <a:r>
              <a:rPr lang="en-GB" dirty="0"/>
              <a:t>Whether they had produced live-to-digital work or not, organisations said they would value more info &amp; training</a:t>
            </a:r>
          </a:p>
        </p:txBody>
      </p:sp>
      <p:sp>
        <p:nvSpPr>
          <p:cNvPr id="7" name="Text Placeholder 6">
            <a:extLst>
              <a:ext uri="{FF2B5EF4-FFF2-40B4-BE49-F238E27FC236}">
                <a16:creationId xmlns:a16="http://schemas.microsoft.com/office/drawing/2014/main" id="{A75EF7EC-1709-4133-A11D-8B779F06DBC3}"/>
              </a:ext>
            </a:extLst>
          </p:cNvPr>
          <p:cNvSpPr>
            <a:spLocks noGrp="1"/>
          </p:cNvSpPr>
          <p:nvPr>
            <p:ph type="body" sz="quarter" idx="15"/>
          </p:nvPr>
        </p:nvSpPr>
        <p:spPr/>
        <p:txBody>
          <a:bodyPr/>
          <a:lstStyle/>
          <a:p>
            <a:r>
              <a:rPr lang="en-GB" dirty="0">
                <a:solidFill>
                  <a:schemeClr val="tx1"/>
                </a:solidFill>
              </a:rPr>
              <a:t>Support that would help organisations to produce live-to-digital </a:t>
            </a:r>
            <a:r>
              <a:rPr lang="en-GB" dirty="0"/>
              <a:t>content</a:t>
            </a:r>
          </a:p>
        </p:txBody>
      </p:sp>
      <p:graphicFrame>
        <p:nvGraphicFramePr>
          <p:cNvPr id="10" name="Chart 9">
            <a:extLst>
              <a:ext uri="{FF2B5EF4-FFF2-40B4-BE49-F238E27FC236}">
                <a16:creationId xmlns:a16="http://schemas.microsoft.com/office/drawing/2014/main" id="{1B676617-382F-4D0B-8616-512C20E3050B}"/>
              </a:ext>
            </a:extLst>
          </p:cNvPr>
          <p:cNvGraphicFramePr/>
          <p:nvPr>
            <p:extLst/>
          </p:nvPr>
        </p:nvGraphicFramePr>
        <p:xfrm>
          <a:off x="359997" y="2054452"/>
          <a:ext cx="6096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Placeholder 5">
            <a:extLst>
              <a:ext uri="{FF2B5EF4-FFF2-40B4-BE49-F238E27FC236}">
                <a16:creationId xmlns:a16="http://schemas.microsoft.com/office/drawing/2014/main" id="{4D740295-F114-4CED-96A4-A779B99B1355}"/>
              </a:ext>
            </a:extLst>
          </p:cNvPr>
          <p:cNvSpPr txBox="1">
            <a:spLocks/>
          </p:cNvSpPr>
          <p:nvPr/>
        </p:nvSpPr>
        <p:spPr>
          <a:xfrm>
            <a:off x="359999" y="6399168"/>
            <a:ext cx="8425226" cy="368300"/>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Source: B2B survey conducted by MTM. Q28: Which, if any, of the following do you think would be helpful in supporting organisations like yours to produce live-to-digital content? </a:t>
            </a:r>
            <a:r>
              <a:rPr lang="en-GB" sz="800" i="1" dirty="0"/>
              <a:t>Base: Organisations who have produced live-to-digital content in 2016/17 (n=138) </a:t>
            </a:r>
            <a:r>
              <a:rPr lang="en-GB" sz="800" dirty="0"/>
              <a:t>Q40: Which, if any, of the following do you think would be helpful to support organisations like yours to produce live-to-digital content? </a:t>
            </a:r>
            <a:r>
              <a:rPr lang="en-GB" sz="800" i="1" dirty="0"/>
              <a:t>Base: Organisations who have not produced live-to-digital content in 2016/17 (n=73)</a:t>
            </a:r>
            <a:endParaRPr lang="en-GB" sz="800" dirty="0"/>
          </a:p>
          <a:p>
            <a:endParaRPr lang="en-GB" sz="800" dirty="0"/>
          </a:p>
        </p:txBody>
      </p:sp>
      <p:sp>
        <p:nvSpPr>
          <p:cNvPr id="9" name="Rectangle: Rounded Corners 8">
            <a:extLst>
              <a:ext uri="{FF2B5EF4-FFF2-40B4-BE49-F238E27FC236}">
                <a16:creationId xmlns:a16="http://schemas.microsoft.com/office/drawing/2014/main" id="{14BB3D06-FBAC-4F19-B17F-0ADCDB42BF53}"/>
              </a:ext>
            </a:extLst>
          </p:cNvPr>
          <p:cNvSpPr/>
          <p:nvPr/>
        </p:nvSpPr>
        <p:spPr>
          <a:xfrm>
            <a:off x="5903914" y="4000501"/>
            <a:ext cx="2881312" cy="1428750"/>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endParaRPr lang="en-GB" sz="1100" dirty="0">
              <a:solidFill>
                <a:schemeClr val="tx1"/>
              </a:solidFill>
            </a:endParaRPr>
          </a:p>
        </p:txBody>
      </p:sp>
      <p:sp>
        <p:nvSpPr>
          <p:cNvPr id="14" name="Rectangle 13">
            <a:extLst>
              <a:ext uri="{FF2B5EF4-FFF2-40B4-BE49-F238E27FC236}">
                <a16:creationId xmlns:a16="http://schemas.microsoft.com/office/drawing/2014/main" id="{AE16038D-32AE-41FD-A4B7-A3550FC5DDCC}"/>
              </a:ext>
            </a:extLst>
          </p:cNvPr>
          <p:cNvSpPr/>
          <p:nvPr/>
        </p:nvSpPr>
        <p:spPr>
          <a:xfrm>
            <a:off x="6475458" y="4113213"/>
            <a:ext cx="2220867" cy="1261884"/>
          </a:xfrm>
          <a:prstGeom prst="rect">
            <a:avLst/>
          </a:prstGeom>
        </p:spPr>
        <p:txBody>
          <a:bodyPr wrap="square">
            <a:spAutoFit/>
          </a:bodyPr>
          <a:lstStyle/>
          <a:p>
            <a:r>
              <a:rPr lang="en-GB" sz="1100" dirty="0">
                <a:solidFill>
                  <a:srgbClr val="000000"/>
                </a:solidFill>
                <a:latin typeface="+mn-lt"/>
              </a:rPr>
              <a:t>If/when we choose to go in this direction we would seek out the </a:t>
            </a:r>
            <a:r>
              <a:rPr lang="en-GB" sz="1100" b="1" dirty="0">
                <a:solidFill>
                  <a:schemeClr val="accent1"/>
                </a:solidFill>
                <a:latin typeface="+mn-lt"/>
              </a:rPr>
              <a:t>expertise and training </a:t>
            </a:r>
            <a:r>
              <a:rPr lang="en-GB" sz="1100" dirty="0">
                <a:solidFill>
                  <a:srgbClr val="000000"/>
                </a:solidFill>
                <a:latin typeface="+mn-lt"/>
              </a:rPr>
              <a:t>we need… It would be useful to have the necessary resources available</a:t>
            </a:r>
          </a:p>
          <a:p>
            <a:pPr algn="r"/>
            <a:r>
              <a:rPr lang="en-GB" sz="1000" dirty="0">
                <a:latin typeface="+mn-lt"/>
              </a:rPr>
              <a:t>- Dance Organisation</a:t>
            </a:r>
          </a:p>
        </p:txBody>
      </p:sp>
      <p:pic>
        <p:nvPicPr>
          <p:cNvPr id="15" name="Content Placeholder 7">
            <a:extLst>
              <a:ext uri="{FF2B5EF4-FFF2-40B4-BE49-F238E27FC236}">
                <a16:creationId xmlns:a16="http://schemas.microsoft.com/office/drawing/2014/main" id="{1F327192-6E5E-4178-A865-3D64E9A82822}"/>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5956301" y="4225159"/>
            <a:ext cx="455905" cy="376489"/>
          </a:xfrm>
          <a:prstGeom prst="rect">
            <a:avLst/>
          </a:prstGeom>
          <a:noFill/>
          <a:ln w="9525">
            <a:noFill/>
            <a:miter lim="800000"/>
            <a:headEnd/>
            <a:tailEnd/>
          </a:ln>
        </p:spPr>
      </p:pic>
      <p:sp>
        <p:nvSpPr>
          <p:cNvPr id="16" name="Text Placeholder 2">
            <a:extLst>
              <a:ext uri="{FF2B5EF4-FFF2-40B4-BE49-F238E27FC236}">
                <a16:creationId xmlns:a16="http://schemas.microsoft.com/office/drawing/2014/main" id="{89D016E2-BD44-4DAE-8536-D58665A2B148}"/>
              </a:ext>
            </a:extLst>
          </p:cNvPr>
          <p:cNvSpPr>
            <a:spLocks noGrp="1"/>
          </p:cNvSpPr>
          <p:nvPr>
            <p:ph type="body" sz="quarter" idx="12"/>
          </p:nvPr>
        </p:nvSpPr>
        <p:spPr>
          <a:xfrm>
            <a:off x="359998" y="0"/>
            <a:ext cx="2975385" cy="289424"/>
          </a:xfrm>
        </p:spPr>
        <p:txBody>
          <a:bodyPr/>
          <a:lstStyle/>
          <a:p>
            <a:r>
              <a:rPr lang="en-GB" dirty="0"/>
              <a:t>Key barriers and how they are overcome</a:t>
            </a:r>
          </a:p>
        </p:txBody>
      </p:sp>
      <p:graphicFrame>
        <p:nvGraphicFramePr>
          <p:cNvPr id="6" name="Table 5">
            <a:extLst>
              <a:ext uri="{FF2B5EF4-FFF2-40B4-BE49-F238E27FC236}">
                <a16:creationId xmlns:a16="http://schemas.microsoft.com/office/drawing/2014/main" id="{BC590148-165F-43E3-AB28-DC901108E860}"/>
              </a:ext>
            </a:extLst>
          </p:cNvPr>
          <p:cNvGraphicFramePr>
            <a:graphicFrameLocks noGrp="1"/>
          </p:cNvGraphicFramePr>
          <p:nvPr>
            <p:extLst/>
          </p:nvPr>
        </p:nvGraphicFramePr>
        <p:xfrm>
          <a:off x="277088" y="2259673"/>
          <a:ext cx="3115525" cy="3169579"/>
        </p:xfrm>
        <a:graphic>
          <a:graphicData uri="http://schemas.openxmlformats.org/drawingml/2006/table">
            <a:tbl>
              <a:tblPr>
                <a:tableStyleId>{2D5ABB26-0587-4C30-8999-92F81FD0307C}</a:tableStyleId>
              </a:tblPr>
              <a:tblGrid>
                <a:gridCol w="3115525">
                  <a:extLst>
                    <a:ext uri="{9D8B030D-6E8A-4147-A177-3AD203B41FA5}">
                      <a16:colId xmlns:a16="http://schemas.microsoft.com/office/drawing/2014/main" val="3281199351"/>
                    </a:ext>
                  </a:extLst>
                </a:gridCol>
              </a:tblGrid>
              <a:tr h="4527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dirty="0">
                          <a:solidFill>
                            <a:schemeClr val="tx1">
                              <a:lumMod val="65000"/>
                              <a:lumOff val="35000"/>
                            </a:schemeClr>
                          </a:solidFill>
                        </a:rPr>
                        <a:t>Funding specifically aimed at live-to-digital productions</a:t>
                      </a:r>
                      <a:endParaRPr lang="en-GB" sz="1000" dirty="0">
                        <a:solidFill>
                          <a:schemeClr val="tx1">
                            <a:lumMod val="65000"/>
                            <a:lumOff val="35000"/>
                          </a:schemeClr>
                        </a:solidFill>
                        <a:latin typeface="Calibri" panose="020F0502020204030204" pitchFamily="34" charset="0"/>
                      </a:endParaRPr>
                    </a:p>
                  </a:txBody>
                  <a:tcPr anchor="ctr"/>
                </a:tc>
                <a:extLst>
                  <a:ext uri="{0D108BD9-81ED-4DB2-BD59-A6C34878D82A}">
                    <a16:rowId xmlns:a16="http://schemas.microsoft.com/office/drawing/2014/main" val="1206254976"/>
                  </a:ext>
                </a:extLst>
              </a:tr>
              <a:tr h="4527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dirty="0">
                          <a:solidFill>
                            <a:schemeClr val="tx1">
                              <a:lumMod val="65000"/>
                              <a:lumOff val="35000"/>
                            </a:schemeClr>
                          </a:solidFill>
                        </a:rPr>
                        <a:t>Information and guidance on the opportunities that exist within your specific art form</a:t>
                      </a:r>
                      <a:endParaRPr lang="en-GB" sz="1000" dirty="0">
                        <a:solidFill>
                          <a:schemeClr val="tx1">
                            <a:lumMod val="65000"/>
                            <a:lumOff val="35000"/>
                          </a:schemeClr>
                        </a:solidFill>
                        <a:latin typeface="Calibri" panose="020F0502020204030204" pitchFamily="34" charset="0"/>
                      </a:endParaRPr>
                    </a:p>
                  </a:txBody>
                  <a:tcPr anchor="ctr"/>
                </a:tc>
                <a:extLst>
                  <a:ext uri="{0D108BD9-81ED-4DB2-BD59-A6C34878D82A}">
                    <a16:rowId xmlns:a16="http://schemas.microsoft.com/office/drawing/2014/main" val="56035264"/>
                  </a:ext>
                </a:extLst>
              </a:tr>
              <a:tr h="4527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dirty="0">
                          <a:solidFill>
                            <a:schemeClr val="tx1">
                              <a:lumMod val="65000"/>
                              <a:lumOff val="35000"/>
                            </a:schemeClr>
                          </a:solidFill>
                        </a:rPr>
                        <a:t>Increased collaboration between organisations</a:t>
                      </a:r>
                      <a:endParaRPr lang="en-GB" sz="1000" dirty="0">
                        <a:solidFill>
                          <a:schemeClr val="tx1">
                            <a:lumMod val="65000"/>
                            <a:lumOff val="35000"/>
                          </a:schemeClr>
                        </a:solidFill>
                        <a:latin typeface="Calibri" panose="020F0502020204030204" pitchFamily="34" charset="0"/>
                      </a:endParaRPr>
                    </a:p>
                  </a:txBody>
                  <a:tcPr anchor="ctr"/>
                </a:tc>
                <a:extLst>
                  <a:ext uri="{0D108BD9-81ED-4DB2-BD59-A6C34878D82A}">
                    <a16:rowId xmlns:a16="http://schemas.microsoft.com/office/drawing/2014/main" val="4020879887"/>
                  </a:ext>
                </a:extLst>
              </a:tr>
              <a:tr h="4527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dirty="0">
                          <a:solidFill>
                            <a:schemeClr val="tx1">
                              <a:lumMod val="65000"/>
                              <a:lumOff val="35000"/>
                            </a:schemeClr>
                          </a:solidFill>
                        </a:rPr>
                        <a:t>Information about the benefits live-to-digital can bring to an organisation such as yours</a:t>
                      </a:r>
                      <a:endParaRPr lang="en-GB" sz="1000" dirty="0">
                        <a:solidFill>
                          <a:schemeClr val="tx1">
                            <a:lumMod val="65000"/>
                            <a:lumOff val="35000"/>
                          </a:schemeClr>
                        </a:solidFill>
                        <a:latin typeface="Calibri" panose="020F0502020204030204" pitchFamily="34" charset="0"/>
                      </a:endParaRPr>
                    </a:p>
                  </a:txBody>
                  <a:tcPr anchor="ctr"/>
                </a:tc>
                <a:extLst>
                  <a:ext uri="{0D108BD9-81ED-4DB2-BD59-A6C34878D82A}">
                    <a16:rowId xmlns:a16="http://schemas.microsoft.com/office/drawing/2014/main" val="3869529243"/>
                  </a:ext>
                </a:extLst>
              </a:tr>
              <a:tr h="4527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dirty="0">
                          <a:solidFill>
                            <a:schemeClr val="tx1">
                              <a:lumMod val="65000"/>
                              <a:lumOff val="35000"/>
                            </a:schemeClr>
                          </a:solidFill>
                        </a:rPr>
                        <a:t>Targeted training in video/ audio production	</a:t>
                      </a:r>
                      <a:endParaRPr lang="en-GB" sz="1000" dirty="0">
                        <a:solidFill>
                          <a:schemeClr val="tx1">
                            <a:lumMod val="65000"/>
                            <a:lumOff val="35000"/>
                          </a:schemeClr>
                        </a:solidFill>
                        <a:latin typeface="Calibri" panose="020F0502020204030204" pitchFamily="34" charset="0"/>
                      </a:endParaRPr>
                    </a:p>
                  </a:txBody>
                  <a:tcPr anchor="ctr"/>
                </a:tc>
                <a:extLst>
                  <a:ext uri="{0D108BD9-81ED-4DB2-BD59-A6C34878D82A}">
                    <a16:rowId xmlns:a16="http://schemas.microsoft.com/office/drawing/2014/main" val="275912280"/>
                  </a:ext>
                </a:extLst>
              </a:tr>
              <a:tr h="4527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dirty="0">
                          <a:solidFill>
                            <a:schemeClr val="tx1">
                              <a:lumMod val="65000"/>
                              <a:lumOff val="35000"/>
                            </a:schemeClr>
                          </a:solidFill>
                        </a:rPr>
                        <a:t>Training in distribution/ marketing of live-to-digital</a:t>
                      </a:r>
                      <a:endParaRPr lang="en-GB" sz="1000" dirty="0">
                        <a:solidFill>
                          <a:schemeClr val="tx1">
                            <a:lumMod val="65000"/>
                            <a:lumOff val="35000"/>
                          </a:schemeClr>
                        </a:solidFill>
                        <a:latin typeface="Calibri" panose="020F0502020204030204" pitchFamily="34" charset="0"/>
                      </a:endParaRPr>
                    </a:p>
                  </a:txBody>
                  <a:tcPr anchor="ctr"/>
                </a:tc>
                <a:extLst>
                  <a:ext uri="{0D108BD9-81ED-4DB2-BD59-A6C34878D82A}">
                    <a16:rowId xmlns:a16="http://schemas.microsoft.com/office/drawing/2014/main" val="2995025150"/>
                  </a:ext>
                </a:extLst>
              </a:tr>
              <a:tr h="4527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dirty="0">
                          <a:solidFill>
                            <a:schemeClr val="tx1">
                              <a:lumMod val="65000"/>
                              <a:lumOff val="35000"/>
                            </a:schemeClr>
                          </a:solidFill>
                        </a:rPr>
                        <a:t>Industry events/ conferences/ workshops on live-to-digital</a:t>
                      </a:r>
                      <a:endParaRPr lang="en-GB" sz="1000" dirty="0">
                        <a:solidFill>
                          <a:schemeClr val="tx1">
                            <a:lumMod val="65000"/>
                            <a:lumOff val="35000"/>
                          </a:schemeClr>
                        </a:solidFill>
                        <a:latin typeface="Calibri" panose="020F0502020204030204" pitchFamily="34" charset="0"/>
                      </a:endParaRPr>
                    </a:p>
                  </a:txBody>
                  <a:tcPr anchor="ctr"/>
                </a:tc>
                <a:extLst>
                  <a:ext uri="{0D108BD9-81ED-4DB2-BD59-A6C34878D82A}">
                    <a16:rowId xmlns:a16="http://schemas.microsoft.com/office/drawing/2014/main" val="4151147115"/>
                  </a:ext>
                </a:extLst>
              </a:tr>
            </a:tbl>
          </a:graphicData>
        </a:graphic>
      </p:graphicFrame>
    </p:spTree>
    <p:extLst>
      <p:ext uri="{BB962C8B-B14F-4D97-AF65-F5344CB8AC3E}">
        <p14:creationId xmlns:p14="http://schemas.microsoft.com/office/powerpoint/2010/main" val="15380048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lvl="0"/>
            <a:r>
              <a:rPr lang="en-GB" dirty="0"/>
              <a:t>Method &amp; objectives  </a:t>
            </a:r>
          </a:p>
          <a:p>
            <a:pPr lvl="0"/>
            <a:r>
              <a:rPr lang="en-GB" dirty="0">
                <a:solidFill>
                  <a:schemeClr val="bg1">
                    <a:lumMod val="50000"/>
                  </a:schemeClr>
                </a:solidFill>
              </a:rPr>
              <a:t>Executive summary </a:t>
            </a:r>
          </a:p>
          <a:p>
            <a:pPr lvl="0"/>
            <a:r>
              <a:rPr lang="en-GB" dirty="0">
                <a:solidFill>
                  <a:schemeClr val="bg1">
                    <a:lumMod val="50000"/>
                  </a:schemeClr>
                </a:solidFill>
              </a:rPr>
              <a:t>What live-to-digital is being created? </a:t>
            </a:r>
          </a:p>
          <a:p>
            <a:r>
              <a:rPr lang="en-GB" dirty="0">
                <a:solidFill>
                  <a:schemeClr val="bg1">
                    <a:lumMod val="50000"/>
                  </a:schemeClr>
                </a:solidFill>
              </a:rPr>
              <a:t>Who is the audience for live-to-digital, and what impact is it having on them? </a:t>
            </a:r>
          </a:p>
          <a:p>
            <a:r>
              <a:rPr lang="en-GB" dirty="0">
                <a:solidFill>
                  <a:schemeClr val="bg1">
                    <a:lumMod val="50000"/>
                  </a:schemeClr>
                </a:solidFill>
              </a:rPr>
              <a:t>The future – where next for live-to-digital?   </a:t>
            </a:r>
          </a:p>
        </p:txBody>
      </p:sp>
      <p:pic>
        <p:nvPicPr>
          <p:cNvPr id="4" name="Picture 3"/>
          <p:cNvPicPr>
            <a:picLocks noChangeAspect="1"/>
          </p:cNvPicPr>
          <p:nvPr/>
        </p:nvPicPr>
        <p:blipFill rotWithShape="1">
          <a:blip r:embed="rId2"/>
          <a:srcRect l="2500" r="8519"/>
          <a:stretch/>
        </p:blipFill>
        <p:spPr>
          <a:xfrm>
            <a:off x="0" y="0"/>
            <a:ext cx="9153525" cy="6858000"/>
          </a:xfrm>
          <a:prstGeom prst="rect">
            <a:avLst/>
          </a:prstGeom>
        </p:spPr>
      </p:pic>
      <p:sp>
        <p:nvSpPr>
          <p:cNvPr id="7" name="Text Placeholder 1"/>
          <p:cNvSpPr>
            <a:spLocks noGrp="1"/>
          </p:cNvSpPr>
          <p:nvPr>
            <p:ph type="body" sz="quarter" idx="11"/>
          </p:nvPr>
        </p:nvSpPr>
        <p:spPr>
          <a:xfrm>
            <a:off x="358775" y="581025"/>
            <a:ext cx="8596313" cy="904875"/>
          </a:xfrm>
        </p:spPr>
        <p:txBody>
          <a:bodyPr/>
          <a:lstStyle/>
          <a:p>
            <a:pPr marL="0" lvl="0" indent="0">
              <a:buNone/>
            </a:pPr>
            <a:r>
              <a:rPr lang="en-GB" b="1" dirty="0"/>
              <a:t>4. Who is the audience for live-to-digital and what impact is it having on them?  </a:t>
            </a:r>
          </a:p>
        </p:txBody>
      </p:sp>
    </p:spTree>
    <p:extLst>
      <p:ext uri="{BB962C8B-B14F-4D97-AF65-F5344CB8AC3E}">
        <p14:creationId xmlns:p14="http://schemas.microsoft.com/office/powerpoint/2010/main" val="414401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3">
            <a:extLst>
              <a:ext uri="{FF2B5EF4-FFF2-40B4-BE49-F238E27FC236}">
                <a16:creationId xmlns:a16="http://schemas.microsoft.com/office/drawing/2014/main" id="{B67228A0-8CE1-4B44-9C7B-9A92ADEE1F1E}"/>
              </a:ext>
            </a:extLst>
          </p:cNvPr>
          <p:cNvSpPr/>
          <p:nvPr/>
        </p:nvSpPr>
        <p:spPr>
          <a:xfrm>
            <a:off x="522894" y="3973090"/>
            <a:ext cx="3912542" cy="773892"/>
          </a:xfrm>
          <a:prstGeom prst="roundRect">
            <a:avLst>
              <a:gd name="adj" fmla="val 3149"/>
            </a:avLst>
          </a:prstGeom>
          <a:ln w="28575">
            <a:solidFill>
              <a:schemeClr val="accent3"/>
            </a:solidFill>
          </a:ln>
        </p:spPr>
        <p:style>
          <a:lnRef idx="2">
            <a:schemeClr val="accent2"/>
          </a:lnRef>
          <a:fillRef idx="1">
            <a:schemeClr val="lt1"/>
          </a:fillRef>
          <a:effectRef idx="0">
            <a:schemeClr val="accent2"/>
          </a:effectRef>
          <a:fontRef idx="minor">
            <a:schemeClr val="dk1"/>
          </a:fontRef>
        </p:style>
        <p:txBody>
          <a:bodyPr wrap="square" anchor="ctr">
            <a:noAutofit/>
          </a:bodyPr>
          <a:lstStyle/>
          <a:p>
            <a:pPr algn="just">
              <a:lnSpc>
                <a:spcPts val="1680"/>
              </a:lnSpc>
            </a:pPr>
            <a:r>
              <a:rPr lang="en-GB" sz="1400" b="1" dirty="0">
                <a:solidFill>
                  <a:schemeClr val="accent3"/>
                </a:solidFill>
                <a:latin typeface="+mj-lt"/>
              </a:rPr>
              <a:t>65% </a:t>
            </a:r>
            <a:r>
              <a:rPr lang="en-GB" sz="1100" dirty="0">
                <a:latin typeface="+mj-lt"/>
              </a:rPr>
              <a:t>of this sample engage with live-to-digital arts &amp; cultural content at least once every 6 months, equating to</a:t>
            </a:r>
            <a:r>
              <a:rPr lang="en-GB" sz="1400" dirty="0">
                <a:latin typeface="+mj-lt"/>
              </a:rPr>
              <a:t> </a:t>
            </a:r>
            <a:r>
              <a:rPr lang="en-GB" sz="1400" b="1" dirty="0">
                <a:solidFill>
                  <a:schemeClr val="accent3"/>
                </a:solidFill>
                <a:latin typeface="+mj-lt"/>
              </a:rPr>
              <a:t>649</a:t>
            </a:r>
            <a:r>
              <a:rPr lang="en-GB" sz="1400" dirty="0">
                <a:latin typeface="+mj-lt"/>
              </a:rPr>
              <a:t> </a:t>
            </a:r>
            <a:r>
              <a:rPr lang="en-GB" sz="1100" dirty="0">
                <a:latin typeface="+mj-lt"/>
              </a:rPr>
              <a:t>respondents.</a:t>
            </a:r>
          </a:p>
        </p:txBody>
      </p:sp>
      <p:sp>
        <p:nvSpPr>
          <p:cNvPr id="55" name="Rounded Rectangle 3">
            <a:extLst>
              <a:ext uri="{FF2B5EF4-FFF2-40B4-BE49-F238E27FC236}">
                <a16:creationId xmlns:a16="http://schemas.microsoft.com/office/drawing/2014/main" id="{D2C109A2-0773-4E20-8742-5C19F063225D}"/>
              </a:ext>
            </a:extLst>
          </p:cNvPr>
          <p:cNvSpPr/>
          <p:nvPr/>
        </p:nvSpPr>
        <p:spPr>
          <a:xfrm>
            <a:off x="4687625" y="3973089"/>
            <a:ext cx="3912542" cy="773892"/>
          </a:xfrm>
          <a:prstGeom prst="roundRect">
            <a:avLst>
              <a:gd name="adj" fmla="val 3149"/>
            </a:avLst>
          </a:prstGeom>
          <a:ln w="28575">
            <a:solidFill>
              <a:schemeClr val="accent3">
                <a:lumMod val="60000"/>
                <a:lumOff val="40000"/>
              </a:schemeClr>
            </a:solidFill>
          </a:ln>
        </p:spPr>
        <p:style>
          <a:lnRef idx="2">
            <a:schemeClr val="accent2"/>
          </a:lnRef>
          <a:fillRef idx="1">
            <a:schemeClr val="lt1"/>
          </a:fillRef>
          <a:effectRef idx="0">
            <a:schemeClr val="accent2"/>
          </a:effectRef>
          <a:fontRef idx="minor">
            <a:schemeClr val="dk1"/>
          </a:fontRef>
        </p:style>
        <p:txBody>
          <a:bodyPr wrap="square" anchor="ctr">
            <a:noAutofit/>
          </a:bodyPr>
          <a:lstStyle/>
          <a:p>
            <a:pPr algn="just"/>
            <a:r>
              <a:rPr lang="en-GB" sz="1400" b="1" dirty="0">
                <a:solidFill>
                  <a:schemeClr val="accent3">
                    <a:lumMod val="60000"/>
                    <a:lumOff val="40000"/>
                  </a:schemeClr>
                </a:solidFill>
                <a:latin typeface="+mj-lt"/>
              </a:rPr>
              <a:t>82% </a:t>
            </a:r>
            <a:r>
              <a:rPr lang="en-GB" sz="1100" dirty="0">
                <a:latin typeface="+mj-lt"/>
              </a:rPr>
              <a:t>of this sample engage with live-to-digital at least once every 6 months – equating to </a:t>
            </a:r>
            <a:r>
              <a:rPr lang="en-GB" sz="1400" b="1" dirty="0">
                <a:solidFill>
                  <a:schemeClr val="accent3"/>
                </a:solidFill>
                <a:latin typeface="+mj-lt"/>
              </a:rPr>
              <a:t>295</a:t>
            </a:r>
            <a:r>
              <a:rPr lang="en-GB" sz="1100" dirty="0">
                <a:latin typeface="+mj-lt"/>
              </a:rPr>
              <a:t> respondents.</a:t>
            </a:r>
          </a:p>
        </p:txBody>
      </p:sp>
      <p:sp>
        <p:nvSpPr>
          <p:cNvPr id="53" name="Isosceles Triangle 52">
            <a:extLst>
              <a:ext uri="{FF2B5EF4-FFF2-40B4-BE49-F238E27FC236}">
                <a16:creationId xmlns:a16="http://schemas.microsoft.com/office/drawing/2014/main" id="{BD3C446B-A784-4F27-99F8-1D56B24B8857}"/>
              </a:ext>
            </a:extLst>
          </p:cNvPr>
          <p:cNvSpPr/>
          <p:nvPr/>
        </p:nvSpPr>
        <p:spPr>
          <a:xfrm rot="10800000">
            <a:off x="6236976" y="3827008"/>
            <a:ext cx="1032754" cy="240124"/>
          </a:xfrm>
          <a:prstGeom prst="triangle">
            <a:avLst/>
          </a:prstGeom>
          <a:solidFill>
            <a:schemeClr val="accent6">
              <a:lumMod val="40000"/>
              <a:lumOff val="6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4" name="Isosceles Triangle 3">
            <a:extLst>
              <a:ext uri="{FF2B5EF4-FFF2-40B4-BE49-F238E27FC236}">
                <a16:creationId xmlns:a16="http://schemas.microsoft.com/office/drawing/2014/main" id="{9D0D4203-DF4E-45E2-B96B-5EB9AD6A2FBF}"/>
              </a:ext>
            </a:extLst>
          </p:cNvPr>
          <p:cNvSpPr/>
          <p:nvPr/>
        </p:nvSpPr>
        <p:spPr>
          <a:xfrm rot="10800000">
            <a:off x="1817120" y="3827008"/>
            <a:ext cx="1032754" cy="240124"/>
          </a:xfrm>
          <a:prstGeom prst="triangle">
            <a:avLst/>
          </a:prstGeom>
          <a:solidFill>
            <a:schemeClr val="accent6">
              <a:lumMod val="40000"/>
              <a:lumOff val="6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 name="Title 1">
            <a:extLst>
              <a:ext uri="{FF2B5EF4-FFF2-40B4-BE49-F238E27FC236}">
                <a16:creationId xmlns:a16="http://schemas.microsoft.com/office/drawing/2014/main" id="{D3BEEA8A-4924-450B-843B-4E478981EF82}"/>
              </a:ext>
            </a:extLst>
          </p:cNvPr>
          <p:cNvSpPr>
            <a:spLocks noGrp="1"/>
          </p:cNvSpPr>
          <p:nvPr>
            <p:ph type="title"/>
          </p:nvPr>
        </p:nvSpPr>
        <p:spPr/>
        <p:txBody>
          <a:bodyPr/>
          <a:lstStyle/>
          <a:p>
            <a:r>
              <a:rPr lang="en-GB" dirty="0"/>
              <a:t>The data in the following section comes from three separate sources</a:t>
            </a:r>
          </a:p>
        </p:txBody>
      </p:sp>
      <p:sp>
        <p:nvSpPr>
          <p:cNvPr id="3" name="Text Placeholder 2">
            <a:extLst>
              <a:ext uri="{FF2B5EF4-FFF2-40B4-BE49-F238E27FC236}">
                <a16:creationId xmlns:a16="http://schemas.microsoft.com/office/drawing/2014/main" id="{731264CD-63D4-4A3F-825E-0C628764A27F}"/>
              </a:ext>
            </a:extLst>
          </p:cNvPr>
          <p:cNvSpPr>
            <a:spLocks noGrp="1"/>
          </p:cNvSpPr>
          <p:nvPr>
            <p:ph type="body" sz="quarter" idx="12"/>
          </p:nvPr>
        </p:nvSpPr>
        <p:spPr/>
        <p:txBody>
          <a:bodyPr/>
          <a:lstStyle/>
          <a:p>
            <a:r>
              <a:rPr lang="en-GB" dirty="0"/>
              <a:t>Who is the audience?</a:t>
            </a:r>
          </a:p>
        </p:txBody>
      </p:sp>
      <p:sp>
        <p:nvSpPr>
          <p:cNvPr id="14" name="Rounded Rectangle 15">
            <a:extLst>
              <a:ext uri="{FF2B5EF4-FFF2-40B4-BE49-F238E27FC236}">
                <a16:creationId xmlns:a16="http://schemas.microsoft.com/office/drawing/2014/main" id="{0299BBC3-10FA-4A03-920A-A9E8D25D6D2E}"/>
              </a:ext>
            </a:extLst>
          </p:cNvPr>
          <p:cNvSpPr/>
          <p:nvPr/>
        </p:nvSpPr>
        <p:spPr>
          <a:xfrm>
            <a:off x="4705539" y="1535600"/>
            <a:ext cx="3912542" cy="288032"/>
          </a:xfrm>
          <a:prstGeom prst="roundRect">
            <a:avLst/>
          </a:prstGeom>
          <a:solidFill>
            <a:schemeClr val="accent3">
              <a:lumMod val="60000"/>
              <a:lumOff val="4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100" b="1" dirty="0">
                <a:solidFill>
                  <a:schemeClr val="bg1"/>
                </a:solidFill>
                <a:latin typeface="Century Gothic" pitchFamily="34" charset="0"/>
              </a:rPr>
              <a:t>Arts engaged audience survey</a:t>
            </a:r>
          </a:p>
        </p:txBody>
      </p:sp>
      <p:sp>
        <p:nvSpPr>
          <p:cNvPr id="15" name="Rounded Rectangle 16">
            <a:extLst>
              <a:ext uri="{FF2B5EF4-FFF2-40B4-BE49-F238E27FC236}">
                <a16:creationId xmlns:a16="http://schemas.microsoft.com/office/drawing/2014/main" id="{8E46F989-6375-4844-B606-7871DD7475E2}"/>
              </a:ext>
            </a:extLst>
          </p:cNvPr>
          <p:cNvSpPr/>
          <p:nvPr/>
        </p:nvSpPr>
        <p:spPr>
          <a:xfrm>
            <a:off x="527873" y="1535600"/>
            <a:ext cx="3912542" cy="288032"/>
          </a:xfrm>
          <a:prstGeom prst="roundRect">
            <a:avLst/>
          </a:prstGeom>
          <a:solidFill>
            <a:schemeClr val="accent3"/>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100" b="1" dirty="0">
                <a:solidFill>
                  <a:schemeClr val="bg1"/>
                </a:solidFill>
                <a:latin typeface="Century Gothic" pitchFamily="34" charset="0"/>
              </a:rPr>
              <a:t>Nationally representative survey</a:t>
            </a:r>
          </a:p>
        </p:txBody>
      </p:sp>
      <p:sp>
        <p:nvSpPr>
          <p:cNvPr id="16" name="Rounded Rectangle 3">
            <a:extLst>
              <a:ext uri="{FF2B5EF4-FFF2-40B4-BE49-F238E27FC236}">
                <a16:creationId xmlns:a16="http://schemas.microsoft.com/office/drawing/2014/main" id="{6FFDEFDB-C9CB-40F7-AA73-97B45E4F3966}"/>
              </a:ext>
            </a:extLst>
          </p:cNvPr>
          <p:cNvSpPr/>
          <p:nvPr/>
        </p:nvSpPr>
        <p:spPr>
          <a:xfrm>
            <a:off x="4708564" y="1856367"/>
            <a:ext cx="3912542" cy="2027656"/>
          </a:xfrm>
          <a:prstGeom prst="roundRect">
            <a:avLst>
              <a:gd name="adj" fmla="val 2524"/>
            </a:avLst>
          </a:prstGeom>
          <a:ln w="28575">
            <a:solidFill>
              <a:schemeClr val="accent3">
                <a:lumMod val="60000"/>
                <a:lumOff val="40000"/>
              </a:schemeClr>
            </a:solidFill>
          </a:ln>
        </p:spPr>
        <p:style>
          <a:lnRef idx="2">
            <a:schemeClr val="accent2"/>
          </a:lnRef>
          <a:fillRef idx="1">
            <a:schemeClr val="lt1"/>
          </a:fillRef>
          <a:effectRef idx="0">
            <a:schemeClr val="accent2"/>
          </a:effectRef>
          <a:fontRef idx="minor">
            <a:schemeClr val="dk1"/>
          </a:fontRef>
        </p:style>
        <p:txBody>
          <a:bodyPr wrap="square">
            <a:noAutofit/>
          </a:bodyPr>
          <a:lstStyle/>
          <a:p>
            <a:pPr algn="just"/>
            <a:r>
              <a:rPr lang="en-GB" sz="1100" dirty="0">
                <a:solidFill>
                  <a:schemeClr val="tx1"/>
                </a:solidFill>
                <a:latin typeface="+mj-lt"/>
              </a:rPr>
              <a:t>A 5 minute online survey, containing a subset of key questions from the nationally representative survey, completed by </a:t>
            </a:r>
            <a:r>
              <a:rPr lang="en-GB" sz="1100" b="1" dirty="0">
                <a:solidFill>
                  <a:schemeClr val="tx1"/>
                </a:solidFill>
                <a:latin typeface="+mj-lt"/>
              </a:rPr>
              <a:t>360</a:t>
            </a:r>
            <a:r>
              <a:rPr lang="en-GB" sz="1100" dirty="0">
                <a:solidFill>
                  <a:schemeClr val="tx1"/>
                </a:solidFill>
                <a:latin typeface="+mj-lt"/>
              </a:rPr>
              <a:t> participants.</a:t>
            </a:r>
          </a:p>
          <a:p>
            <a:pPr algn="just"/>
            <a:endParaRPr lang="en-GB" sz="1100" dirty="0">
              <a:solidFill>
                <a:schemeClr val="tx1"/>
              </a:solidFill>
              <a:latin typeface="+mj-lt"/>
            </a:endParaRPr>
          </a:p>
          <a:p>
            <a:pPr algn="just"/>
            <a:r>
              <a:rPr lang="en-GB" sz="1100" dirty="0">
                <a:solidFill>
                  <a:schemeClr val="tx1"/>
                </a:solidFill>
                <a:latin typeface="+mj-lt"/>
              </a:rPr>
              <a:t>The survey was distributed by arts and culture organisations, e.g. in newsletters/ social media posts. </a:t>
            </a:r>
            <a:endParaRPr lang="en-GB" sz="1100" dirty="0">
              <a:solidFill>
                <a:schemeClr val="tx1"/>
              </a:solidFill>
            </a:endParaRPr>
          </a:p>
          <a:p>
            <a:pPr algn="just"/>
            <a:endParaRPr lang="en-GB" sz="1100" dirty="0">
              <a:solidFill>
                <a:schemeClr val="tx1"/>
              </a:solidFill>
              <a:latin typeface="+mj-lt"/>
            </a:endParaRPr>
          </a:p>
          <a:p>
            <a:pPr algn="just"/>
            <a:r>
              <a:rPr lang="en-GB" sz="1100" dirty="0">
                <a:solidFill>
                  <a:schemeClr val="tx1"/>
                </a:solidFill>
                <a:latin typeface="+mj-lt"/>
              </a:rPr>
              <a:t>No quotas were applied and</a:t>
            </a:r>
            <a:r>
              <a:rPr lang="en-GB" sz="1100" dirty="0">
                <a:solidFill>
                  <a:schemeClr val="tx1"/>
                </a:solidFill>
              </a:rPr>
              <a:t> due to this distribution method, </a:t>
            </a:r>
            <a:r>
              <a:rPr lang="en-GB" sz="1100" dirty="0">
                <a:solidFill>
                  <a:schemeClr val="tx1"/>
                </a:solidFill>
                <a:latin typeface="+mj-lt"/>
              </a:rPr>
              <a:t>while results are not ‘representative’, they aim to provide </a:t>
            </a:r>
            <a:r>
              <a:rPr lang="en-GB" sz="1100" b="1" dirty="0">
                <a:solidFill>
                  <a:schemeClr val="tx1"/>
                </a:solidFill>
                <a:latin typeface="+mj-lt"/>
              </a:rPr>
              <a:t>an indication of how an already arts-engaged audience would feel </a:t>
            </a:r>
            <a:r>
              <a:rPr lang="en-GB" sz="1100" dirty="0">
                <a:solidFill>
                  <a:schemeClr val="tx1"/>
                </a:solidFill>
                <a:latin typeface="+mj-lt"/>
              </a:rPr>
              <a:t>about the topics.</a:t>
            </a:r>
          </a:p>
          <a:p>
            <a:pPr algn="just"/>
            <a:endParaRPr lang="en-GB" sz="1100" dirty="0">
              <a:latin typeface="+mj-lt"/>
            </a:endParaRPr>
          </a:p>
        </p:txBody>
      </p:sp>
      <p:sp>
        <p:nvSpPr>
          <p:cNvPr id="17" name="Rounded Rectangle 3">
            <a:extLst>
              <a:ext uri="{FF2B5EF4-FFF2-40B4-BE49-F238E27FC236}">
                <a16:creationId xmlns:a16="http://schemas.microsoft.com/office/drawing/2014/main" id="{9009D0E8-E416-46C3-BBE3-360DFE211D18}"/>
              </a:ext>
            </a:extLst>
          </p:cNvPr>
          <p:cNvSpPr/>
          <p:nvPr/>
        </p:nvSpPr>
        <p:spPr>
          <a:xfrm>
            <a:off x="527873" y="1862717"/>
            <a:ext cx="3912542" cy="2021306"/>
          </a:xfrm>
          <a:prstGeom prst="roundRect">
            <a:avLst>
              <a:gd name="adj" fmla="val 3149"/>
            </a:avLst>
          </a:prstGeom>
          <a:ln w="28575">
            <a:solidFill>
              <a:schemeClr val="accent3"/>
            </a:solidFill>
          </a:ln>
        </p:spPr>
        <p:style>
          <a:lnRef idx="2">
            <a:schemeClr val="accent2"/>
          </a:lnRef>
          <a:fillRef idx="1">
            <a:schemeClr val="lt1"/>
          </a:fillRef>
          <a:effectRef idx="0">
            <a:schemeClr val="accent2"/>
          </a:effectRef>
          <a:fontRef idx="minor">
            <a:schemeClr val="dk1"/>
          </a:fontRef>
        </p:style>
        <p:txBody>
          <a:bodyPr wrap="square">
            <a:noAutofit/>
          </a:bodyPr>
          <a:lstStyle/>
          <a:p>
            <a:pPr algn="just"/>
            <a:r>
              <a:rPr lang="en-GB" sz="1100" dirty="0">
                <a:solidFill>
                  <a:schemeClr val="tx1"/>
                </a:solidFill>
                <a:latin typeface="+mj-lt"/>
              </a:rPr>
              <a:t>A 15 minute online survey completed by </a:t>
            </a:r>
            <a:r>
              <a:rPr lang="en-GB" sz="1100" b="1" dirty="0">
                <a:solidFill>
                  <a:schemeClr val="tx1"/>
                </a:solidFill>
                <a:latin typeface="+mj-lt"/>
              </a:rPr>
              <a:t>1,005</a:t>
            </a:r>
            <a:r>
              <a:rPr lang="en-GB" sz="1100" dirty="0">
                <a:solidFill>
                  <a:schemeClr val="tx1"/>
                </a:solidFill>
                <a:latin typeface="+mj-lt"/>
              </a:rPr>
              <a:t> participants.</a:t>
            </a:r>
          </a:p>
          <a:p>
            <a:pPr algn="just"/>
            <a:endParaRPr lang="en-GB" sz="1100" dirty="0">
              <a:latin typeface="+mj-lt"/>
            </a:endParaRPr>
          </a:p>
          <a:p>
            <a:pPr algn="just"/>
            <a:r>
              <a:rPr lang="en-GB" sz="1100" dirty="0">
                <a:latin typeface="+mj-lt"/>
              </a:rPr>
              <a:t>Quotas were set to ensure the sample was </a:t>
            </a:r>
            <a:r>
              <a:rPr lang="en-GB" sz="1100" b="1" dirty="0">
                <a:latin typeface="+mj-lt"/>
              </a:rPr>
              <a:t>representative of all adults in England </a:t>
            </a:r>
            <a:r>
              <a:rPr lang="en-GB" sz="1100" dirty="0">
                <a:latin typeface="+mj-lt"/>
              </a:rPr>
              <a:t>in terms of gender, age, region, socio-economic status, and household composition.</a:t>
            </a:r>
          </a:p>
          <a:p>
            <a:pPr algn="just"/>
            <a:endParaRPr lang="en-GB" sz="1100" dirty="0">
              <a:latin typeface="+mj-lt"/>
            </a:endParaRPr>
          </a:p>
          <a:p>
            <a:pPr algn="just">
              <a:buNone/>
            </a:pPr>
            <a:endParaRPr lang="en-GB" sz="1100" dirty="0">
              <a:latin typeface="+mj-lt"/>
            </a:endParaRPr>
          </a:p>
        </p:txBody>
      </p:sp>
      <p:sp>
        <p:nvSpPr>
          <p:cNvPr id="5" name="Isosceles Triangle 4">
            <a:extLst>
              <a:ext uri="{FF2B5EF4-FFF2-40B4-BE49-F238E27FC236}">
                <a16:creationId xmlns:a16="http://schemas.microsoft.com/office/drawing/2014/main" id="{B75EE547-7316-42D2-961C-9595032AAA6B}"/>
              </a:ext>
            </a:extLst>
          </p:cNvPr>
          <p:cNvSpPr/>
          <p:nvPr/>
        </p:nvSpPr>
        <p:spPr>
          <a:xfrm rot="5400000">
            <a:off x="256215" y="5927086"/>
            <a:ext cx="995554" cy="462197"/>
          </a:xfrm>
          <a:prstGeom prst="triangle">
            <a:avLst/>
          </a:prstGeom>
          <a:solidFill>
            <a:schemeClr val="accent6">
              <a:lumMod val="40000"/>
              <a:lumOff val="6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pSp>
        <p:nvGrpSpPr>
          <p:cNvPr id="6" name="Group 5">
            <a:extLst>
              <a:ext uri="{FF2B5EF4-FFF2-40B4-BE49-F238E27FC236}">
                <a16:creationId xmlns:a16="http://schemas.microsoft.com/office/drawing/2014/main" id="{EC4EBA6A-9780-49EE-B75E-8EA8064CEEDA}"/>
              </a:ext>
            </a:extLst>
          </p:cNvPr>
          <p:cNvGrpSpPr/>
          <p:nvPr/>
        </p:nvGrpSpPr>
        <p:grpSpPr>
          <a:xfrm>
            <a:off x="1087096" y="5628275"/>
            <a:ext cx="7589990" cy="1113570"/>
            <a:chOff x="1087096" y="4898432"/>
            <a:chExt cx="7589990" cy="1113570"/>
          </a:xfrm>
        </p:grpSpPr>
        <p:sp>
          <p:nvSpPr>
            <p:cNvPr id="8" name="TextBox 7">
              <a:extLst>
                <a:ext uri="{FF2B5EF4-FFF2-40B4-BE49-F238E27FC236}">
                  <a16:creationId xmlns:a16="http://schemas.microsoft.com/office/drawing/2014/main" id="{C3F19F36-9855-4261-B400-C0DDDEB3EB73}"/>
                </a:ext>
              </a:extLst>
            </p:cNvPr>
            <p:cNvSpPr txBox="1"/>
            <p:nvPr/>
          </p:nvSpPr>
          <p:spPr>
            <a:xfrm>
              <a:off x="1147717" y="4898432"/>
              <a:ext cx="7529369" cy="1113570"/>
            </a:xfrm>
            <a:prstGeom prst="rect">
              <a:avLst/>
            </a:prstGeom>
            <a:noFill/>
          </p:spPr>
          <p:txBody>
            <a:bodyPr wrap="square" lIns="18000" tIns="18000" rIns="18000" bIns="18000" rtlCol="0">
              <a:spAutoFit/>
            </a:bodyPr>
            <a:lstStyle/>
            <a:p>
              <a:r>
                <a:rPr lang="en-GB" sz="1400" b="1" dirty="0">
                  <a:latin typeface="+mj-lt"/>
                </a:rPr>
                <a:t>The majority of data in this section </a:t>
              </a:r>
              <a:r>
                <a:rPr lang="en-GB" sz="1400" dirty="0">
                  <a:latin typeface="+mj-lt"/>
                </a:rPr>
                <a:t>is sourced from the </a:t>
              </a:r>
              <a:r>
                <a:rPr lang="en-GB" sz="1400" b="1" dirty="0">
                  <a:solidFill>
                    <a:schemeClr val="accent3"/>
                  </a:solidFill>
                  <a:latin typeface="+mj-lt"/>
                </a:rPr>
                <a:t>nationally representative survey</a:t>
              </a:r>
              <a:r>
                <a:rPr lang="en-GB" sz="1400" dirty="0">
                  <a:latin typeface="+mj-lt"/>
                </a:rPr>
                <a:t>, as this is more robust in terms of sample size, and more likely to reflect a more broadly accurate picture of arts engaged audiences, due to a formal sampling procedure. </a:t>
              </a:r>
            </a:p>
            <a:p>
              <a:endParaRPr lang="en-GB" sz="1400" dirty="0">
                <a:latin typeface="+mj-lt"/>
              </a:endParaRPr>
            </a:p>
            <a:p>
              <a:r>
                <a:rPr lang="en-GB" sz="1400" dirty="0">
                  <a:latin typeface="+mj-lt"/>
                </a:rPr>
                <a:t>Data sourced from the </a:t>
              </a:r>
              <a:r>
                <a:rPr lang="en-GB" sz="1400" b="1" dirty="0">
                  <a:solidFill>
                    <a:schemeClr val="accent3">
                      <a:lumMod val="60000"/>
                      <a:lumOff val="40000"/>
                    </a:schemeClr>
                  </a:solidFill>
                  <a:latin typeface="+mj-lt"/>
                </a:rPr>
                <a:t>arts engaged survey </a:t>
              </a:r>
              <a:r>
                <a:rPr lang="en-GB" sz="1400" dirty="0">
                  <a:latin typeface="+mj-lt"/>
                </a:rPr>
                <a:t>is indicated by a dotted light green box</a:t>
              </a:r>
            </a:p>
          </p:txBody>
        </p:sp>
        <p:sp>
          <p:nvSpPr>
            <p:cNvPr id="56" name="Rounded Rectangle 3">
              <a:extLst>
                <a:ext uri="{FF2B5EF4-FFF2-40B4-BE49-F238E27FC236}">
                  <a16:creationId xmlns:a16="http://schemas.microsoft.com/office/drawing/2014/main" id="{DCCABA7F-5014-4D68-B5A1-0FF4334EC637}"/>
                </a:ext>
              </a:extLst>
            </p:cNvPr>
            <p:cNvSpPr/>
            <p:nvPr/>
          </p:nvSpPr>
          <p:spPr>
            <a:xfrm>
              <a:off x="1087096" y="5703295"/>
              <a:ext cx="7513071" cy="298283"/>
            </a:xfrm>
            <a:prstGeom prst="roundRect">
              <a:avLst>
                <a:gd name="adj" fmla="val 3149"/>
              </a:avLst>
            </a:prstGeom>
            <a:noFill/>
            <a:ln w="28575">
              <a:solidFill>
                <a:schemeClr val="accent3">
                  <a:lumMod val="60000"/>
                  <a:lumOff val="40000"/>
                </a:schemeClr>
              </a:solidFill>
              <a:prstDash val="sysDot"/>
            </a:ln>
          </p:spPr>
          <p:style>
            <a:lnRef idx="2">
              <a:schemeClr val="accent2"/>
            </a:lnRef>
            <a:fillRef idx="1">
              <a:schemeClr val="lt1"/>
            </a:fillRef>
            <a:effectRef idx="0">
              <a:schemeClr val="accent2"/>
            </a:effectRef>
            <a:fontRef idx="minor">
              <a:schemeClr val="dk1"/>
            </a:fontRef>
          </p:style>
          <p:txBody>
            <a:bodyPr wrap="square" anchor="ctr">
              <a:noAutofit/>
            </a:bodyPr>
            <a:lstStyle/>
            <a:p>
              <a:pPr algn="just"/>
              <a:endParaRPr lang="en-GB" sz="1100" dirty="0">
                <a:latin typeface="+mj-lt"/>
              </a:endParaRPr>
            </a:p>
          </p:txBody>
        </p:sp>
      </p:grpSp>
      <p:sp>
        <p:nvSpPr>
          <p:cNvPr id="18" name="Rounded Rectangle 16">
            <a:extLst>
              <a:ext uri="{FF2B5EF4-FFF2-40B4-BE49-F238E27FC236}">
                <a16:creationId xmlns:a16="http://schemas.microsoft.com/office/drawing/2014/main" id="{A7BDAC22-942F-49E8-AD6E-65E9FCEB6B1A}"/>
              </a:ext>
            </a:extLst>
          </p:cNvPr>
          <p:cNvSpPr/>
          <p:nvPr/>
        </p:nvSpPr>
        <p:spPr>
          <a:xfrm>
            <a:off x="504980" y="4855002"/>
            <a:ext cx="8095187" cy="288032"/>
          </a:xfrm>
          <a:prstGeom prst="roundRect">
            <a:avLst/>
          </a:prstGeom>
          <a:solidFill>
            <a:schemeClr val="accent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100" b="1" dirty="0">
                <a:solidFill>
                  <a:schemeClr val="bg1"/>
                </a:solidFill>
                <a:latin typeface="Century Gothic" pitchFamily="34" charset="0"/>
              </a:rPr>
              <a:t>4 x 2-hour discussion groups </a:t>
            </a:r>
          </a:p>
        </p:txBody>
      </p:sp>
      <p:sp>
        <p:nvSpPr>
          <p:cNvPr id="19" name="Rounded Rectangle 3">
            <a:extLst>
              <a:ext uri="{FF2B5EF4-FFF2-40B4-BE49-F238E27FC236}">
                <a16:creationId xmlns:a16="http://schemas.microsoft.com/office/drawing/2014/main" id="{D4A1E2F8-FD01-427D-8AFD-B05B98B1E469}"/>
              </a:ext>
            </a:extLst>
          </p:cNvPr>
          <p:cNvSpPr/>
          <p:nvPr/>
        </p:nvSpPr>
        <p:spPr>
          <a:xfrm>
            <a:off x="504980" y="5209593"/>
            <a:ext cx="8077273" cy="298283"/>
          </a:xfrm>
          <a:prstGeom prst="roundRect">
            <a:avLst>
              <a:gd name="adj" fmla="val 3149"/>
            </a:avLst>
          </a:prstGeom>
          <a:ln w="28575">
            <a:solidFill>
              <a:schemeClr val="accent5"/>
            </a:solidFill>
          </a:ln>
        </p:spPr>
        <p:style>
          <a:lnRef idx="2">
            <a:schemeClr val="accent2"/>
          </a:lnRef>
          <a:fillRef idx="1">
            <a:schemeClr val="lt1"/>
          </a:fillRef>
          <a:effectRef idx="0">
            <a:schemeClr val="accent2"/>
          </a:effectRef>
          <a:fontRef idx="minor">
            <a:schemeClr val="dk1"/>
          </a:fontRef>
        </p:style>
        <p:txBody>
          <a:bodyPr wrap="square">
            <a:noAutofit/>
          </a:bodyPr>
          <a:lstStyle/>
          <a:p>
            <a:pPr algn="just"/>
            <a:r>
              <a:rPr lang="en-GB" sz="1100" dirty="0">
                <a:solidFill>
                  <a:schemeClr val="tx1"/>
                </a:solidFill>
                <a:latin typeface="+mj-lt"/>
              </a:rPr>
              <a:t>4 x 2-hour discussion groups (2 in Brighton and 2 in Sheffield) with an arts engaged live-to-digital audience</a:t>
            </a:r>
          </a:p>
          <a:p>
            <a:pPr algn="just"/>
            <a:endParaRPr lang="en-GB" sz="1100" dirty="0">
              <a:latin typeface="+mj-lt"/>
            </a:endParaRPr>
          </a:p>
          <a:p>
            <a:pPr algn="just">
              <a:buNone/>
            </a:pPr>
            <a:endParaRPr lang="en-GB" sz="1100" dirty="0">
              <a:latin typeface="+mj-lt"/>
            </a:endParaRPr>
          </a:p>
        </p:txBody>
      </p:sp>
      <p:sp>
        <p:nvSpPr>
          <p:cNvPr id="7" name="Oval 6">
            <a:extLst>
              <a:ext uri="{FF2B5EF4-FFF2-40B4-BE49-F238E27FC236}">
                <a16:creationId xmlns:a16="http://schemas.microsoft.com/office/drawing/2014/main" id="{C5C4942E-A0FD-443F-9D68-0C7BF377433A}"/>
              </a:ext>
            </a:extLst>
          </p:cNvPr>
          <p:cNvSpPr/>
          <p:nvPr/>
        </p:nvSpPr>
        <p:spPr>
          <a:xfrm>
            <a:off x="479813" y="1530152"/>
            <a:ext cx="318782" cy="288032"/>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1</a:t>
            </a:r>
          </a:p>
        </p:txBody>
      </p:sp>
      <p:sp>
        <p:nvSpPr>
          <p:cNvPr id="20" name="Oval 19">
            <a:extLst>
              <a:ext uri="{FF2B5EF4-FFF2-40B4-BE49-F238E27FC236}">
                <a16:creationId xmlns:a16="http://schemas.microsoft.com/office/drawing/2014/main" id="{D84A48A1-277D-4703-BE61-CF50746D5583}"/>
              </a:ext>
            </a:extLst>
          </p:cNvPr>
          <p:cNvSpPr/>
          <p:nvPr/>
        </p:nvSpPr>
        <p:spPr>
          <a:xfrm>
            <a:off x="4655710" y="1532423"/>
            <a:ext cx="318782" cy="288032"/>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2</a:t>
            </a:r>
          </a:p>
        </p:txBody>
      </p:sp>
      <p:sp>
        <p:nvSpPr>
          <p:cNvPr id="21" name="Oval 20">
            <a:extLst>
              <a:ext uri="{FF2B5EF4-FFF2-40B4-BE49-F238E27FC236}">
                <a16:creationId xmlns:a16="http://schemas.microsoft.com/office/drawing/2014/main" id="{338579B9-ED65-425F-9D2D-9D36D3732B1A}"/>
              </a:ext>
            </a:extLst>
          </p:cNvPr>
          <p:cNvSpPr/>
          <p:nvPr/>
        </p:nvSpPr>
        <p:spPr>
          <a:xfrm>
            <a:off x="435210" y="4855002"/>
            <a:ext cx="318782" cy="288032"/>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3</a:t>
            </a:r>
          </a:p>
        </p:txBody>
      </p:sp>
    </p:spTree>
    <p:extLst>
      <p:ext uri="{BB962C8B-B14F-4D97-AF65-F5344CB8AC3E}">
        <p14:creationId xmlns:p14="http://schemas.microsoft.com/office/powerpoint/2010/main" val="2391574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EEA8A-4924-450B-843B-4E478981EF82}"/>
              </a:ext>
            </a:extLst>
          </p:cNvPr>
          <p:cNvSpPr>
            <a:spLocks noGrp="1"/>
          </p:cNvSpPr>
          <p:nvPr>
            <p:ph type="title"/>
          </p:nvPr>
        </p:nvSpPr>
        <p:spPr/>
        <p:txBody>
          <a:bodyPr/>
          <a:lstStyle/>
          <a:p>
            <a:r>
              <a:rPr lang="en-GB" b="1" dirty="0">
                <a:solidFill>
                  <a:schemeClr val="accent1"/>
                </a:solidFill>
              </a:rPr>
              <a:t>Executive summary</a:t>
            </a:r>
            <a:br>
              <a:rPr lang="en-GB" b="1" dirty="0"/>
            </a:br>
            <a:endParaRPr lang="en-GB" b="1" i="1" dirty="0"/>
          </a:p>
        </p:txBody>
      </p:sp>
      <p:sp>
        <p:nvSpPr>
          <p:cNvPr id="3" name="Text Placeholder 2">
            <a:extLst>
              <a:ext uri="{FF2B5EF4-FFF2-40B4-BE49-F238E27FC236}">
                <a16:creationId xmlns:a16="http://schemas.microsoft.com/office/drawing/2014/main" id="{731264CD-63D4-4A3F-825E-0C628764A27F}"/>
              </a:ext>
            </a:extLst>
          </p:cNvPr>
          <p:cNvSpPr>
            <a:spLocks noGrp="1"/>
          </p:cNvSpPr>
          <p:nvPr>
            <p:ph type="body" sz="quarter" idx="12"/>
          </p:nvPr>
        </p:nvSpPr>
        <p:spPr/>
        <p:txBody>
          <a:bodyPr/>
          <a:lstStyle/>
          <a:p>
            <a:r>
              <a:rPr lang="en-GB" dirty="0"/>
              <a:t>Executive summary </a:t>
            </a:r>
          </a:p>
        </p:txBody>
      </p:sp>
      <p:sp>
        <p:nvSpPr>
          <p:cNvPr id="27" name="Rectangle: Rounded Corners 26">
            <a:extLst>
              <a:ext uri="{FF2B5EF4-FFF2-40B4-BE49-F238E27FC236}">
                <a16:creationId xmlns:a16="http://schemas.microsoft.com/office/drawing/2014/main" id="{BB104528-891C-4206-85E3-F77E9B676FF5}"/>
              </a:ext>
            </a:extLst>
          </p:cNvPr>
          <p:cNvSpPr/>
          <p:nvPr/>
        </p:nvSpPr>
        <p:spPr>
          <a:xfrm>
            <a:off x="359998" y="1479270"/>
            <a:ext cx="8365420" cy="289424"/>
          </a:xfrm>
          <a:prstGeom prst="roundRect">
            <a:avLst/>
          </a:prstGeom>
          <a:noFill/>
          <a:ln w="6350">
            <a:solidFill>
              <a:schemeClr val="accent6"/>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just">
              <a:lnSpc>
                <a:spcPts val="1600"/>
              </a:lnSpc>
              <a:spcBef>
                <a:spcPts val="0"/>
              </a:spcBef>
              <a:spcAft>
                <a:spcPts val="0"/>
              </a:spcAft>
            </a:pPr>
            <a:r>
              <a:rPr lang="en-GB" sz="1100" b="1" dirty="0">
                <a:solidFill>
                  <a:schemeClr val="tx1"/>
                </a:solidFill>
                <a:latin typeface="Century Gothic" panose="020B0502020202020204" pitchFamily="34" charset="0"/>
                <a:ea typeface="Times New Roman" panose="02020603050405020304" pitchFamily="18" charset="0"/>
                <a:cs typeface="Times New Roman" panose="02020603050405020304" pitchFamily="18" charset="0"/>
              </a:rPr>
              <a:t>What are the key barriers to creating live-to-digital and how have they been overcome?</a:t>
            </a:r>
          </a:p>
        </p:txBody>
      </p:sp>
      <p:sp>
        <p:nvSpPr>
          <p:cNvPr id="14" name="TextBox 13">
            <a:extLst>
              <a:ext uri="{FF2B5EF4-FFF2-40B4-BE49-F238E27FC236}">
                <a16:creationId xmlns:a16="http://schemas.microsoft.com/office/drawing/2014/main" id="{7BCD87B6-9199-408C-9EC0-D9F3D693F53B}"/>
              </a:ext>
            </a:extLst>
          </p:cNvPr>
          <p:cNvSpPr txBox="1"/>
          <p:nvPr/>
        </p:nvSpPr>
        <p:spPr>
          <a:xfrm>
            <a:off x="389290" y="1888235"/>
            <a:ext cx="8538142" cy="2975618"/>
          </a:xfrm>
          <a:prstGeom prst="rect">
            <a:avLst/>
          </a:prstGeom>
          <a:noFill/>
        </p:spPr>
        <p:txBody>
          <a:bodyPr wrap="square" lIns="18000" tIns="18000" rIns="18000" bIns="18000" rtlCol="0">
            <a:spAutoFit/>
          </a:bodyPr>
          <a:lstStyle/>
          <a:p>
            <a:pPr marL="171450" indent="-171450">
              <a:spcAft>
                <a:spcPts val="600"/>
              </a:spcAft>
              <a:buFont typeface="Arial" panose="020B0604020202020204" pitchFamily="34" charset="0"/>
              <a:buChar char="•"/>
            </a:pPr>
            <a:r>
              <a:rPr lang="en-GB" sz="1100" b="1" dirty="0">
                <a:solidFill>
                  <a:schemeClr val="accent1"/>
                </a:solidFill>
                <a:latin typeface="+mj-lt"/>
              </a:rPr>
              <a:t>Cost and lack of staff time are significant barriers to producing live-to-digital amongst many organisations: </a:t>
            </a:r>
            <a:r>
              <a:rPr lang="en-GB" sz="1100" dirty="0">
                <a:latin typeface="+mj-lt"/>
              </a:rPr>
              <a:t>49% of organisations surveyed who produced live-to-digital in 2016/17 said lack of funds/cost was a significant barrier to creating live-to-digital and 47% said lack of staff time was. When it comes to organisations who did not create live-to-digital in 2016/17, 68% said cost was a significant barrier and 49% said</a:t>
            </a:r>
            <a:r>
              <a:rPr lang="en-GB" sz="1100" dirty="0">
                <a:solidFill>
                  <a:srgbClr val="FF0000"/>
                </a:solidFill>
                <a:latin typeface="+mj-lt"/>
              </a:rPr>
              <a:t> </a:t>
            </a:r>
            <a:r>
              <a:rPr lang="en-GB" sz="1100" dirty="0">
                <a:latin typeface="+mj-lt"/>
              </a:rPr>
              <a:t>lack of staff time.</a:t>
            </a:r>
          </a:p>
          <a:p>
            <a:pPr marL="171450" indent="-171450">
              <a:spcAft>
                <a:spcPts val="600"/>
              </a:spcAft>
              <a:buFont typeface="Arial" panose="020B0604020202020204" pitchFamily="34" charset="0"/>
              <a:buChar char="•"/>
            </a:pPr>
            <a:r>
              <a:rPr lang="en-GB" sz="1100" b="1" dirty="0">
                <a:solidFill>
                  <a:schemeClr val="accent1"/>
                </a:solidFill>
                <a:latin typeface="+mj-lt"/>
              </a:rPr>
              <a:t>Organisations who engage in live-to-digital tend to partner with other organisations to overcome barriers: </a:t>
            </a:r>
            <a:r>
              <a:rPr lang="en-GB" sz="1100" dirty="0">
                <a:latin typeface="+mj-lt"/>
              </a:rPr>
              <a:t>two thirds of those surveyed who undertook live-to-digital in 2016/17 have worked with partners (primarily producers, followed by venues) to produce live-to-digital content. They cite reaching new audiences, followed by skills and equipment as the key reasons for doing so. </a:t>
            </a:r>
          </a:p>
          <a:p>
            <a:pPr marL="171450" indent="-171450">
              <a:spcAft>
                <a:spcPts val="600"/>
              </a:spcAft>
              <a:buFont typeface="Arial" panose="020B0604020202020204" pitchFamily="34" charset="0"/>
              <a:buChar char="•"/>
            </a:pPr>
            <a:r>
              <a:rPr lang="en-GB" sz="1100" b="1" dirty="0">
                <a:solidFill>
                  <a:schemeClr val="accent1"/>
                </a:solidFill>
                <a:latin typeface="+mj-lt"/>
              </a:rPr>
              <a:t>Greater understanding of live-to-digital and its benefits increases the propensity for organisations to undertake it: </a:t>
            </a:r>
            <a:r>
              <a:rPr lang="en-GB" sz="1100" dirty="0">
                <a:latin typeface="+mj-lt"/>
              </a:rPr>
              <a:t>three of the top four factors which would increase likelihood of live-to digital production are connected to better understanding of the practicalities, benefits and opportunities involved.</a:t>
            </a:r>
          </a:p>
          <a:p>
            <a:pPr marL="171450" indent="-171450">
              <a:spcAft>
                <a:spcPts val="600"/>
              </a:spcAft>
              <a:buFont typeface="Arial" panose="020B0604020202020204" pitchFamily="34" charset="0"/>
              <a:buChar char="•"/>
            </a:pPr>
            <a:r>
              <a:rPr lang="en-GB" sz="1100" b="1" dirty="0">
                <a:solidFill>
                  <a:schemeClr val="accent1"/>
                </a:solidFill>
                <a:latin typeface="+mj-lt"/>
              </a:rPr>
              <a:t>Aside from funding, organisations said they would value more information on the opportunities for live-to-digital as well as increased collaboration and training: </a:t>
            </a:r>
            <a:r>
              <a:rPr lang="en-GB" sz="1100" dirty="0">
                <a:latin typeface="+mj-lt"/>
              </a:rPr>
              <a:t>for organisations surveyed who did </a:t>
            </a:r>
            <a:r>
              <a:rPr lang="en-GB" sz="1100" u="sng" dirty="0">
                <a:latin typeface="+mj-lt"/>
              </a:rPr>
              <a:t>not</a:t>
            </a:r>
            <a:r>
              <a:rPr lang="en-GB" sz="1100" dirty="0">
                <a:latin typeface="+mj-lt"/>
              </a:rPr>
              <a:t> produce live-to-digital in 2016/17 the most important factors that would encourage them to partake in live-to-digital (after funding) were, information and guidance on the opportunities that exist within their artform, increased collaboration between organisations, information about the benefits live-to-digital can bring to their organisation specifically and targeted training in video/audio production. </a:t>
            </a:r>
          </a:p>
        </p:txBody>
      </p:sp>
    </p:spTree>
    <p:extLst>
      <p:ext uri="{BB962C8B-B14F-4D97-AF65-F5344CB8AC3E}">
        <p14:creationId xmlns:p14="http://schemas.microsoft.com/office/powerpoint/2010/main" val="35868198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146E55-D792-4DC3-BA83-F80E99F030DF}"/>
              </a:ext>
            </a:extLst>
          </p:cNvPr>
          <p:cNvSpPr>
            <a:spLocks noGrp="1"/>
          </p:cNvSpPr>
          <p:nvPr>
            <p:ph type="title"/>
          </p:nvPr>
        </p:nvSpPr>
        <p:spPr>
          <a:xfrm>
            <a:off x="685800" y="3110235"/>
            <a:ext cx="7772400" cy="637531"/>
          </a:xfrm>
        </p:spPr>
        <p:txBody>
          <a:bodyPr/>
          <a:lstStyle/>
          <a:p>
            <a:pPr marL="0" indent="0">
              <a:buNone/>
            </a:pPr>
            <a:r>
              <a:rPr lang="en-GB" dirty="0"/>
              <a:t>Who is consuming live-to-digital and what are they consuming? </a:t>
            </a:r>
          </a:p>
        </p:txBody>
      </p:sp>
    </p:spTree>
    <p:extLst>
      <p:ext uri="{BB962C8B-B14F-4D97-AF65-F5344CB8AC3E}">
        <p14:creationId xmlns:p14="http://schemas.microsoft.com/office/powerpoint/2010/main" val="31376919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4433DDDB-F981-4BF7-911D-22C473C7402E}"/>
              </a:ext>
            </a:extLst>
          </p:cNvPr>
          <p:cNvSpPr/>
          <p:nvPr/>
        </p:nvSpPr>
        <p:spPr>
          <a:xfrm>
            <a:off x="361219" y="1542831"/>
            <a:ext cx="8424005" cy="1017629"/>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600" b="1" dirty="0">
                <a:solidFill>
                  <a:schemeClr val="accent1">
                    <a:lumMod val="50000"/>
                  </a:schemeClr>
                </a:solidFill>
              </a:rPr>
              <a:t>33% </a:t>
            </a:r>
            <a:r>
              <a:rPr lang="en-GB" sz="1200" dirty="0">
                <a:solidFill>
                  <a:schemeClr val="tx1"/>
                </a:solidFill>
              </a:rPr>
              <a:t>of respondents engage with ‘real world’ arts and culture at least once a month, while </a:t>
            </a:r>
            <a:r>
              <a:rPr lang="en-GB" sz="1600" b="1" dirty="0">
                <a:solidFill>
                  <a:schemeClr val="accent1">
                    <a:lumMod val="50000"/>
                  </a:schemeClr>
                </a:solidFill>
              </a:rPr>
              <a:t>46% </a:t>
            </a:r>
            <a:r>
              <a:rPr lang="en-GB" sz="1200" dirty="0">
                <a:solidFill>
                  <a:schemeClr val="tx1"/>
                </a:solidFill>
              </a:rPr>
              <a:t>claim to engage with live-to-digital work at least once a month.</a:t>
            </a:r>
          </a:p>
          <a:p>
            <a:endParaRPr lang="en-GB" sz="1200" dirty="0">
              <a:solidFill>
                <a:schemeClr val="tx1"/>
              </a:solidFill>
            </a:endParaRPr>
          </a:p>
          <a:p>
            <a:r>
              <a:rPr lang="en-GB" sz="1200" dirty="0">
                <a:solidFill>
                  <a:schemeClr val="tx1"/>
                </a:solidFill>
              </a:rPr>
              <a:t>In this survey, those consuming ‘real world’ arts and culture are demographically similar to those consuming live-to-digital:</a:t>
            </a:r>
          </a:p>
        </p:txBody>
      </p:sp>
      <p:sp>
        <p:nvSpPr>
          <p:cNvPr id="2" name="Title 1">
            <a:extLst>
              <a:ext uri="{FF2B5EF4-FFF2-40B4-BE49-F238E27FC236}">
                <a16:creationId xmlns:a16="http://schemas.microsoft.com/office/drawing/2014/main" id="{978CD681-FE18-4C01-BB02-7497EA0D95CE}"/>
              </a:ext>
            </a:extLst>
          </p:cNvPr>
          <p:cNvSpPr>
            <a:spLocks noGrp="1"/>
          </p:cNvSpPr>
          <p:nvPr>
            <p:ph type="title"/>
          </p:nvPr>
        </p:nvSpPr>
        <p:spPr/>
        <p:txBody>
          <a:bodyPr/>
          <a:lstStyle/>
          <a:p>
            <a:r>
              <a:rPr lang="en-GB" dirty="0"/>
              <a:t>Our national survey suggests live-to-digital is consumed more than ‘real world’ arts and culture </a:t>
            </a:r>
          </a:p>
        </p:txBody>
      </p:sp>
      <p:sp>
        <p:nvSpPr>
          <p:cNvPr id="3" name="Text Placeholder 2">
            <a:extLst>
              <a:ext uri="{FF2B5EF4-FFF2-40B4-BE49-F238E27FC236}">
                <a16:creationId xmlns:a16="http://schemas.microsoft.com/office/drawing/2014/main" id="{665F65AF-27CF-45BB-80C0-84899E6AEFE8}"/>
              </a:ext>
            </a:extLst>
          </p:cNvPr>
          <p:cNvSpPr>
            <a:spLocks noGrp="1"/>
          </p:cNvSpPr>
          <p:nvPr>
            <p:ph type="body" sz="quarter" idx="12"/>
          </p:nvPr>
        </p:nvSpPr>
        <p:spPr>
          <a:xfrm>
            <a:off x="359998" y="0"/>
            <a:ext cx="3132139" cy="289424"/>
          </a:xfrm>
        </p:spPr>
        <p:txBody>
          <a:bodyPr/>
          <a:lstStyle/>
          <a:p>
            <a:r>
              <a:rPr lang="en-GB" dirty="0"/>
              <a:t>Who is the audience?</a:t>
            </a:r>
          </a:p>
        </p:txBody>
      </p:sp>
      <p:sp>
        <p:nvSpPr>
          <p:cNvPr id="6" name="Text Placeholder 5">
            <a:extLst>
              <a:ext uri="{FF2B5EF4-FFF2-40B4-BE49-F238E27FC236}">
                <a16:creationId xmlns:a16="http://schemas.microsoft.com/office/drawing/2014/main" id="{33D4BAAE-A36A-4BE1-91FB-0926BEB0DB8F}"/>
              </a:ext>
            </a:extLst>
          </p:cNvPr>
          <p:cNvSpPr>
            <a:spLocks noGrp="1"/>
          </p:cNvSpPr>
          <p:nvPr>
            <p:ph type="body" sz="quarter" idx="13"/>
          </p:nvPr>
        </p:nvSpPr>
        <p:spPr>
          <a:xfrm>
            <a:off x="359999" y="6422094"/>
            <a:ext cx="8425226" cy="467239"/>
          </a:xfrm>
        </p:spPr>
        <p:txBody>
          <a:bodyPr/>
          <a:lstStyle/>
          <a:p>
            <a:r>
              <a:rPr lang="en-GB" sz="800" dirty="0"/>
              <a:t>Source: Nationally representative survey conducted by MTM. S1: Do you identity as…? S2: Please type in your age. S3b: Would you describe where you live as…? S6: Which of these best described the occupation of the main income earner within your household? </a:t>
            </a:r>
            <a:r>
              <a:rPr lang="en-GB" sz="800" i="1" dirty="0"/>
              <a:t>Base: </a:t>
            </a:r>
            <a:r>
              <a:rPr lang="en-GB" sz="800" dirty="0"/>
              <a:t>All adults (1,005) Monthly consumers of live arts/culture (n=329) Monthly consumers of live-to-digital (n=466). Dotted line = all adults in the population </a:t>
            </a:r>
          </a:p>
        </p:txBody>
      </p:sp>
      <p:sp>
        <p:nvSpPr>
          <p:cNvPr id="7" name="Text Placeholder 6">
            <a:extLst>
              <a:ext uri="{FF2B5EF4-FFF2-40B4-BE49-F238E27FC236}">
                <a16:creationId xmlns:a16="http://schemas.microsoft.com/office/drawing/2014/main" id="{515EF5C0-D4B5-41CB-9166-1C041A71951D}"/>
              </a:ext>
            </a:extLst>
          </p:cNvPr>
          <p:cNvSpPr>
            <a:spLocks noGrp="1"/>
          </p:cNvSpPr>
          <p:nvPr>
            <p:ph type="body" sz="quarter" idx="15"/>
          </p:nvPr>
        </p:nvSpPr>
        <p:spPr>
          <a:xfrm>
            <a:off x="359997" y="2623417"/>
            <a:ext cx="8425227" cy="215900"/>
          </a:xfrm>
        </p:spPr>
        <p:txBody>
          <a:bodyPr/>
          <a:lstStyle/>
          <a:p>
            <a:r>
              <a:rPr lang="en-GB" dirty="0"/>
              <a:t>Demographics: Monthly consumers of ‘real world’ arts vs monthly consumers of live-to-digital</a:t>
            </a:r>
          </a:p>
        </p:txBody>
      </p:sp>
      <p:graphicFrame>
        <p:nvGraphicFramePr>
          <p:cNvPr id="8" name="Chart 7">
            <a:extLst>
              <a:ext uri="{FF2B5EF4-FFF2-40B4-BE49-F238E27FC236}">
                <a16:creationId xmlns:a16="http://schemas.microsoft.com/office/drawing/2014/main" id="{0CBE67AD-172B-4F1B-AC9B-BBDC887FC08F}"/>
              </a:ext>
            </a:extLst>
          </p:cNvPr>
          <p:cNvGraphicFramePr/>
          <p:nvPr>
            <p:extLst/>
          </p:nvPr>
        </p:nvGraphicFramePr>
        <p:xfrm>
          <a:off x="342584" y="2773404"/>
          <a:ext cx="1862541" cy="28971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FD6CDE6F-23CE-4EEE-84C9-716A113AE011}"/>
              </a:ext>
            </a:extLst>
          </p:cNvPr>
          <p:cNvGraphicFramePr/>
          <p:nvPr>
            <p:extLst/>
          </p:nvPr>
        </p:nvGraphicFramePr>
        <p:xfrm>
          <a:off x="2574262" y="2773404"/>
          <a:ext cx="1862541" cy="28971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9A38DF78-0BF1-45CF-8639-21ACAD3ACDD6}"/>
              </a:ext>
            </a:extLst>
          </p:cNvPr>
          <p:cNvGraphicFramePr/>
          <p:nvPr>
            <p:extLst/>
          </p:nvPr>
        </p:nvGraphicFramePr>
        <p:xfrm>
          <a:off x="4805940" y="2773404"/>
          <a:ext cx="1862541" cy="28971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99E80588-1151-4A12-A290-257E57FCC422}"/>
              </a:ext>
            </a:extLst>
          </p:cNvPr>
          <p:cNvGraphicFramePr/>
          <p:nvPr>
            <p:extLst/>
          </p:nvPr>
        </p:nvGraphicFramePr>
        <p:xfrm>
          <a:off x="7046327" y="2773404"/>
          <a:ext cx="1862541" cy="2897145"/>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50CF30F0-B085-490F-A57F-C6D9B540C126}"/>
              </a:ext>
            </a:extLst>
          </p:cNvPr>
          <p:cNvSpPr txBox="1"/>
          <p:nvPr/>
        </p:nvSpPr>
        <p:spPr>
          <a:xfrm>
            <a:off x="675536" y="2952708"/>
            <a:ext cx="1158240" cy="221018"/>
          </a:xfrm>
          <a:prstGeom prst="rect">
            <a:avLst/>
          </a:prstGeom>
          <a:noFill/>
        </p:spPr>
        <p:txBody>
          <a:bodyPr wrap="square" lIns="18000" tIns="18000" rIns="18000" bIns="18000" rtlCol="0">
            <a:spAutoFit/>
          </a:bodyPr>
          <a:lstStyle/>
          <a:p>
            <a:pPr algn="ctr"/>
            <a:r>
              <a:rPr lang="en-GB" sz="1200" b="1" dirty="0">
                <a:latin typeface="+mj-lt"/>
              </a:rPr>
              <a:t>Gender</a:t>
            </a:r>
          </a:p>
        </p:txBody>
      </p:sp>
      <p:sp>
        <p:nvSpPr>
          <p:cNvPr id="13" name="TextBox 12">
            <a:extLst>
              <a:ext uri="{FF2B5EF4-FFF2-40B4-BE49-F238E27FC236}">
                <a16:creationId xmlns:a16="http://schemas.microsoft.com/office/drawing/2014/main" id="{E295D793-2C0E-46F5-99FF-DD141542C960}"/>
              </a:ext>
            </a:extLst>
          </p:cNvPr>
          <p:cNvSpPr txBox="1"/>
          <p:nvPr/>
        </p:nvSpPr>
        <p:spPr>
          <a:xfrm>
            <a:off x="2907214" y="2952708"/>
            <a:ext cx="1158240" cy="221018"/>
          </a:xfrm>
          <a:prstGeom prst="rect">
            <a:avLst/>
          </a:prstGeom>
          <a:noFill/>
        </p:spPr>
        <p:txBody>
          <a:bodyPr wrap="square" lIns="18000" tIns="18000" rIns="18000" bIns="18000" rtlCol="0">
            <a:spAutoFit/>
          </a:bodyPr>
          <a:lstStyle/>
          <a:p>
            <a:pPr algn="ctr"/>
            <a:r>
              <a:rPr lang="en-GB" sz="1200" b="1" dirty="0">
                <a:latin typeface="+mj-lt"/>
              </a:rPr>
              <a:t>Age</a:t>
            </a:r>
          </a:p>
        </p:txBody>
      </p:sp>
      <p:sp>
        <p:nvSpPr>
          <p:cNvPr id="14" name="TextBox 13">
            <a:extLst>
              <a:ext uri="{FF2B5EF4-FFF2-40B4-BE49-F238E27FC236}">
                <a16:creationId xmlns:a16="http://schemas.microsoft.com/office/drawing/2014/main" id="{0DF9022C-1862-4A80-9BED-8F854983E8A4}"/>
              </a:ext>
            </a:extLst>
          </p:cNvPr>
          <p:cNvSpPr txBox="1"/>
          <p:nvPr/>
        </p:nvSpPr>
        <p:spPr>
          <a:xfrm>
            <a:off x="4860137" y="2952708"/>
            <a:ext cx="1724460" cy="221018"/>
          </a:xfrm>
          <a:prstGeom prst="rect">
            <a:avLst/>
          </a:prstGeom>
          <a:noFill/>
        </p:spPr>
        <p:txBody>
          <a:bodyPr wrap="square" lIns="18000" tIns="18000" rIns="18000" bIns="18000" rtlCol="0">
            <a:spAutoFit/>
          </a:bodyPr>
          <a:lstStyle/>
          <a:p>
            <a:pPr algn="ctr"/>
            <a:r>
              <a:rPr lang="en-GB" sz="1200" b="1" dirty="0">
                <a:latin typeface="+mj-lt"/>
              </a:rPr>
              <a:t>Local environment</a:t>
            </a:r>
          </a:p>
        </p:txBody>
      </p:sp>
      <p:sp>
        <p:nvSpPr>
          <p:cNvPr id="15" name="TextBox 14">
            <a:extLst>
              <a:ext uri="{FF2B5EF4-FFF2-40B4-BE49-F238E27FC236}">
                <a16:creationId xmlns:a16="http://schemas.microsoft.com/office/drawing/2014/main" id="{FE5A0D56-8F6A-443E-A3B2-AAF9A2710F55}"/>
              </a:ext>
            </a:extLst>
          </p:cNvPr>
          <p:cNvSpPr txBox="1"/>
          <p:nvPr/>
        </p:nvSpPr>
        <p:spPr>
          <a:xfrm>
            <a:off x="7374925" y="2952708"/>
            <a:ext cx="1158240" cy="221018"/>
          </a:xfrm>
          <a:prstGeom prst="rect">
            <a:avLst/>
          </a:prstGeom>
          <a:noFill/>
        </p:spPr>
        <p:txBody>
          <a:bodyPr wrap="square" lIns="18000" tIns="18000" rIns="18000" bIns="18000" rtlCol="0">
            <a:spAutoFit/>
          </a:bodyPr>
          <a:lstStyle/>
          <a:p>
            <a:pPr algn="ctr"/>
            <a:r>
              <a:rPr lang="en-GB" sz="1200" b="1" dirty="0">
                <a:latin typeface="+mj-lt"/>
              </a:rPr>
              <a:t>Social grade</a:t>
            </a:r>
          </a:p>
        </p:txBody>
      </p:sp>
      <p:sp>
        <p:nvSpPr>
          <p:cNvPr id="18" name="Isosceles Triangle 17">
            <a:extLst>
              <a:ext uri="{FF2B5EF4-FFF2-40B4-BE49-F238E27FC236}">
                <a16:creationId xmlns:a16="http://schemas.microsoft.com/office/drawing/2014/main" id="{999D1223-3F64-477E-84E7-621F7291AF7D}"/>
              </a:ext>
            </a:extLst>
          </p:cNvPr>
          <p:cNvSpPr/>
          <p:nvPr/>
        </p:nvSpPr>
        <p:spPr>
          <a:xfrm rot="5400000">
            <a:off x="256215" y="5655429"/>
            <a:ext cx="995554" cy="462197"/>
          </a:xfrm>
          <a:prstGeom prst="triangle">
            <a:avLst/>
          </a:prstGeom>
          <a:solidFill>
            <a:schemeClr val="accent6">
              <a:lumMod val="40000"/>
              <a:lumOff val="6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9" name="TextBox 18">
            <a:extLst>
              <a:ext uri="{FF2B5EF4-FFF2-40B4-BE49-F238E27FC236}">
                <a16:creationId xmlns:a16="http://schemas.microsoft.com/office/drawing/2014/main" id="{0DFC4C89-AF83-4C95-BD85-5D1789EC10E4}"/>
              </a:ext>
            </a:extLst>
          </p:cNvPr>
          <p:cNvSpPr txBox="1"/>
          <p:nvPr/>
        </p:nvSpPr>
        <p:spPr>
          <a:xfrm>
            <a:off x="1161784" y="5695453"/>
            <a:ext cx="7529369" cy="405683"/>
          </a:xfrm>
          <a:prstGeom prst="rect">
            <a:avLst/>
          </a:prstGeom>
          <a:noFill/>
        </p:spPr>
        <p:txBody>
          <a:bodyPr wrap="square" lIns="18000" tIns="18000" rIns="18000" bIns="18000" rtlCol="0">
            <a:spAutoFit/>
          </a:bodyPr>
          <a:lstStyle/>
          <a:p>
            <a:r>
              <a:rPr lang="en-GB" sz="1200" b="1" dirty="0">
                <a:latin typeface="+mj-lt"/>
              </a:rPr>
              <a:t>Note that the profile of those engaged with live arts monthly is different from that typically seen in the DCMS Taking Part survey (owing to methodological differences). </a:t>
            </a:r>
            <a:endParaRPr lang="en-GB" sz="1200" dirty="0">
              <a:latin typeface="+mj-lt"/>
            </a:endParaRPr>
          </a:p>
        </p:txBody>
      </p:sp>
    </p:spTree>
    <p:extLst>
      <p:ext uri="{BB962C8B-B14F-4D97-AF65-F5344CB8AC3E}">
        <p14:creationId xmlns:p14="http://schemas.microsoft.com/office/powerpoint/2010/main" val="8673392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93BD3-A6B8-4FC1-93C4-AD250A0FDAF1}"/>
              </a:ext>
            </a:extLst>
          </p:cNvPr>
          <p:cNvSpPr>
            <a:spLocks noGrp="1"/>
          </p:cNvSpPr>
          <p:nvPr>
            <p:ph type="title"/>
          </p:nvPr>
        </p:nvSpPr>
        <p:spPr/>
        <p:txBody>
          <a:bodyPr/>
          <a:lstStyle/>
          <a:p>
            <a:r>
              <a:rPr lang="en-GB" dirty="0"/>
              <a:t>Both ‘real world’ and live-to-digital arts consumers are typically most likely to be in Greater London </a:t>
            </a:r>
          </a:p>
        </p:txBody>
      </p:sp>
      <p:sp>
        <p:nvSpPr>
          <p:cNvPr id="3" name="Text Placeholder 2">
            <a:extLst>
              <a:ext uri="{FF2B5EF4-FFF2-40B4-BE49-F238E27FC236}">
                <a16:creationId xmlns:a16="http://schemas.microsoft.com/office/drawing/2014/main" id="{23089601-CB95-4D58-8506-8421B0FC21D4}"/>
              </a:ext>
            </a:extLst>
          </p:cNvPr>
          <p:cNvSpPr>
            <a:spLocks noGrp="1"/>
          </p:cNvSpPr>
          <p:nvPr>
            <p:ph type="body" sz="quarter" idx="12"/>
          </p:nvPr>
        </p:nvSpPr>
        <p:spPr>
          <a:xfrm>
            <a:off x="359998" y="0"/>
            <a:ext cx="3211877" cy="289424"/>
          </a:xfrm>
        </p:spPr>
        <p:txBody>
          <a:bodyPr/>
          <a:lstStyle/>
          <a:p>
            <a:r>
              <a:rPr lang="en-GB" dirty="0"/>
              <a:t>Who is the audience?</a:t>
            </a:r>
          </a:p>
        </p:txBody>
      </p:sp>
      <p:sp>
        <p:nvSpPr>
          <p:cNvPr id="7" name="Text Placeholder 6">
            <a:extLst>
              <a:ext uri="{FF2B5EF4-FFF2-40B4-BE49-F238E27FC236}">
                <a16:creationId xmlns:a16="http://schemas.microsoft.com/office/drawing/2014/main" id="{1EDC00FF-1E14-441C-A81E-BABFA40499BE}"/>
              </a:ext>
            </a:extLst>
          </p:cNvPr>
          <p:cNvSpPr>
            <a:spLocks noGrp="1"/>
          </p:cNvSpPr>
          <p:nvPr>
            <p:ph type="body" sz="quarter" idx="15"/>
          </p:nvPr>
        </p:nvSpPr>
        <p:spPr>
          <a:xfrm>
            <a:off x="359997" y="2651126"/>
            <a:ext cx="8425227" cy="215900"/>
          </a:xfrm>
        </p:spPr>
        <p:txBody>
          <a:bodyPr/>
          <a:lstStyle/>
          <a:p>
            <a:r>
              <a:rPr lang="en-GB" dirty="0"/>
              <a:t>Demographics: Monthly consumers of live arts vs monthly consumers of live-to-digital</a:t>
            </a:r>
          </a:p>
        </p:txBody>
      </p:sp>
      <p:graphicFrame>
        <p:nvGraphicFramePr>
          <p:cNvPr id="8" name="Chart 7">
            <a:extLst>
              <a:ext uri="{FF2B5EF4-FFF2-40B4-BE49-F238E27FC236}">
                <a16:creationId xmlns:a16="http://schemas.microsoft.com/office/drawing/2014/main" id="{6EEB8BBD-40ED-4CE5-BE94-993EA9DF573B}"/>
              </a:ext>
            </a:extLst>
          </p:cNvPr>
          <p:cNvGraphicFramePr/>
          <p:nvPr>
            <p:extLst>
              <p:ext uri="{D42A27DB-BD31-4B8C-83A1-F6EECF244321}">
                <p14:modId xmlns:p14="http://schemas.microsoft.com/office/powerpoint/2010/main" val="2512400443"/>
              </p:ext>
            </p:extLst>
          </p:nvPr>
        </p:nvGraphicFramePr>
        <p:xfrm>
          <a:off x="0" y="2826188"/>
          <a:ext cx="882015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5">
            <a:extLst>
              <a:ext uri="{FF2B5EF4-FFF2-40B4-BE49-F238E27FC236}">
                <a16:creationId xmlns:a16="http://schemas.microsoft.com/office/drawing/2014/main" id="{9999ABEB-DF59-4880-A1F6-0962B75D13AA}"/>
              </a:ext>
            </a:extLst>
          </p:cNvPr>
          <p:cNvSpPr txBox="1">
            <a:spLocks/>
          </p:cNvSpPr>
          <p:nvPr/>
        </p:nvSpPr>
        <p:spPr>
          <a:xfrm>
            <a:off x="359999" y="6524625"/>
            <a:ext cx="8425226" cy="364708"/>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Source: Nationally representative survey conducted by MTM. S3a: Where do you live? </a:t>
            </a:r>
            <a:r>
              <a:rPr lang="en-GB" sz="800" i="1" dirty="0"/>
              <a:t>Base: </a:t>
            </a:r>
            <a:r>
              <a:rPr lang="en-GB" sz="800" dirty="0"/>
              <a:t>All adults (1,005) Monthly consumers of ‘real world’ arts/culture (n=329) Monthly consumers of live-to-digital (n=466) </a:t>
            </a:r>
          </a:p>
        </p:txBody>
      </p:sp>
      <p:grpSp>
        <p:nvGrpSpPr>
          <p:cNvPr id="5" name="Group 4">
            <a:extLst>
              <a:ext uri="{FF2B5EF4-FFF2-40B4-BE49-F238E27FC236}">
                <a16:creationId xmlns:a16="http://schemas.microsoft.com/office/drawing/2014/main" id="{CE5FFBC7-F5FB-4C5D-BA6D-107C871E77A2}"/>
              </a:ext>
            </a:extLst>
          </p:cNvPr>
          <p:cNvGrpSpPr/>
          <p:nvPr/>
        </p:nvGrpSpPr>
        <p:grpSpPr>
          <a:xfrm>
            <a:off x="359997" y="1626037"/>
            <a:ext cx="8425225" cy="783738"/>
            <a:chOff x="359997" y="6682913"/>
            <a:chExt cx="8425225" cy="783738"/>
          </a:xfrm>
        </p:grpSpPr>
        <p:sp>
          <p:nvSpPr>
            <p:cNvPr id="11" name="Rectangle: Rounded Corners 10">
              <a:extLst>
                <a:ext uri="{FF2B5EF4-FFF2-40B4-BE49-F238E27FC236}">
                  <a16:creationId xmlns:a16="http://schemas.microsoft.com/office/drawing/2014/main" id="{0D44F8DD-896A-4C76-B3CF-7A744A2BA9BB}"/>
                </a:ext>
              </a:extLst>
            </p:cNvPr>
            <p:cNvSpPr/>
            <p:nvPr/>
          </p:nvSpPr>
          <p:spPr>
            <a:xfrm>
              <a:off x="359997" y="6682913"/>
              <a:ext cx="8424005" cy="783738"/>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endParaRPr lang="en-GB" sz="1200" dirty="0">
                <a:solidFill>
                  <a:schemeClr val="tx1"/>
                </a:solidFill>
              </a:endParaRPr>
            </a:p>
            <a:p>
              <a:endParaRPr lang="en-GB" sz="1200" dirty="0">
                <a:solidFill>
                  <a:schemeClr val="tx1"/>
                </a:solidFill>
              </a:endParaRPr>
            </a:p>
          </p:txBody>
        </p:sp>
        <p:sp>
          <p:nvSpPr>
            <p:cNvPr id="4" name="Rectangle 3">
              <a:extLst>
                <a:ext uri="{FF2B5EF4-FFF2-40B4-BE49-F238E27FC236}">
                  <a16:creationId xmlns:a16="http://schemas.microsoft.com/office/drawing/2014/main" id="{63841131-A400-4A23-9C14-2CDAD957556A}"/>
                </a:ext>
              </a:extLst>
            </p:cNvPr>
            <p:cNvSpPr/>
            <p:nvPr/>
          </p:nvSpPr>
          <p:spPr>
            <a:xfrm>
              <a:off x="359997" y="6727987"/>
              <a:ext cx="8425225" cy="646331"/>
            </a:xfrm>
            <a:prstGeom prst="rect">
              <a:avLst/>
            </a:prstGeom>
          </p:spPr>
          <p:txBody>
            <a:bodyPr wrap="square">
              <a:spAutoFit/>
            </a:bodyPr>
            <a:lstStyle/>
            <a:p>
              <a:r>
                <a:rPr lang="en-GB" sz="1200" b="1" dirty="0">
                  <a:latin typeface="+mn-lt"/>
                </a:rPr>
                <a:t>…However the proportion of live-to-digital consumers from outside of London is higher than the proportion of ‘real world’ consumers from outside London. This implies an important potential for live-to-digital to help democratise access to high quality live culture</a:t>
              </a:r>
            </a:p>
          </p:txBody>
        </p:sp>
      </p:grpSp>
    </p:spTree>
    <p:extLst>
      <p:ext uri="{BB962C8B-B14F-4D97-AF65-F5344CB8AC3E}">
        <p14:creationId xmlns:p14="http://schemas.microsoft.com/office/powerpoint/2010/main" val="32405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6249CE05-E2AD-413E-9F01-BC78ED31E64C}"/>
              </a:ext>
            </a:extLst>
          </p:cNvPr>
          <p:cNvSpPr/>
          <p:nvPr/>
        </p:nvSpPr>
        <p:spPr>
          <a:xfrm>
            <a:off x="2393925" y="2773575"/>
            <a:ext cx="2920267" cy="2920267"/>
          </a:xfrm>
          <a:prstGeom prst="ellipse">
            <a:avLst/>
          </a:prstGeom>
          <a:solidFill>
            <a:schemeClr val="accent1">
              <a:alpha val="85000"/>
            </a:schemeClr>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 name="Title 1">
            <a:extLst>
              <a:ext uri="{FF2B5EF4-FFF2-40B4-BE49-F238E27FC236}">
                <a16:creationId xmlns:a16="http://schemas.microsoft.com/office/drawing/2014/main" id="{F392929A-2FBC-4858-918A-91259E3DB84B}"/>
              </a:ext>
            </a:extLst>
          </p:cNvPr>
          <p:cNvSpPr>
            <a:spLocks noGrp="1"/>
          </p:cNvSpPr>
          <p:nvPr>
            <p:ph type="title"/>
          </p:nvPr>
        </p:nvSpPr>
        <p:spPr>
          <a:xfrm>
            <a:off x="219254" y="509296"/>
            <a:ext cx="8705492" cy="936000"/>
          </a:xfrm>
        </p:spPr>
        <p:txBody>
          <a:bodyPr/>
          <a:lstStyle/>
          <a:p>
            <a:r>
              <a:rPr lang="en-GB" dirty="0"/>
              <a:t>A fifth of adults claim to access live-to-digital monthly despite not attending any ‘real world’ arts &amp; culture events</a:t>
            </a:r>
          </a:p>
        </p:txBody>
      </p:sp>
      <p:sp>
        <p:nvSpPr>
          <p:cNvPr id="3" name="Text Placeholder 2">
            <a:extLst>
              <a:ext uri="{FF2B5EF4-FFF2-40B4-BE49-F238E27FC236}">
                <a16:creationId xmlns:a16="http://schemas.microsoft.com/office/drawing/2014/main" id="{356A9674-B289-422E-AC3A-A22E4EF813EA}"/>
              </a:ext>
            </a:extLst>
          </p:cNvPr>
          <p:cNvSpPr>
            <a:spLocks noGrp="1"/>
          </p:cNvSpPr>
          <p:nvPr>
            <p:ph type="body" sz="quarter" idx="12"/>
          </p:nvPr>
        </p:nvSpPr>
        <p:spPr>
          <a:xfrm>
            <a:off x="359998" y="0"/>
            <a:ext cx="3158265" cy="289424"/>
          </a:xfrm>
        </p:spPr>
        <p:txBody>
          <a:bodyPr/>
          <a:lstStyle/>
          <a:p>
            <a:r>
              <a:rPr lang="en-GB" dirty="0"/>
              <a:t>Who is the audience?</a:t>
            </a:r>
          </a:p>
        </p:txBody>
      </p:sp>
      <p:sp>
        <p:nvSpPr>
          <p:cNvPr id="7" name="Text Placeholder 6">
            <a:extLst>
              <a:ext uri="{FF2B5EF4-FFF2-40B4-BE49-F238E27FC236}">
                <a16:creationId xmlns:a16="http://schemas.microsoft.com/office/drawing/2014/main" id="{25FC48E3-34A2-4EB7-BA99-D52B9FAB5780}"/>
              </a:ext>
            </a:extLst>
          </p:cNvPr>
          <p:cNvSpPr>
            <a:spLocks noGrp="1"/>
          </p:cNvSpPr>
          <p:nvPr>
            <p:ph type="body" sz="quarter" idx="15"/>
          </p:nvPr>
        </p:nvSpPr>
        <p:spPr/>
        <p:txBody>
          <a:bodyPr/>
          <a:lstStyle/>
          <a:p>
            <a:r>
              <a:rPr lang="en-GB" dirty="0"/>
              <a:t>Overlap between attendance at ‘real world’ arts events and live-to-digital</a:t>
            </a:r>
          </a:p>
        </p:txBody>
      </p:sp>
      <p:sp>
        <p:nvSpPr>
          <p:cNvPr id="9" name="Oval 8">
            <a:extLst>
              <a:ext uri="{FF2B5EF4-FFF2-40B4-BE49-F238E27FC236}">
                <a16:creationId xmlns:a16="http://schemas.microsoft.com/office/drawing/2014/main" id="{68024A7A-8AD9-4AA6-8931-25B57EEF447F}"/>
              </a:ext>
            </a:extLst>
          </p:cNvPr>
          <p:cNvSpPr/>
          <p:nvPr/>
        </p:nvSpPr>
        <p:spPr>
          <a:xfrm>
            <a:off x="2930432" y="2473234"/>
            <a:ext cx="3528000" cy="3528000"/>
          </a:xfrm>
          <a:prstGeom prst="ellipse">
            <a:avLst/>
          </a:prstGeom>
          <a:solidFill>
            <a:schemeClr val="accent4">
              <a:alpha val="46000"/>
            </a:schemeClr>
          </a:solidFill>
          <a:ln w="28575">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2" name="TextBox 11">
            <a:extLst>
              <a:ext uri="{FF2B5EF4-FFF2-40B4-BE49-F238E27FC236}">
                <a16:creationId xmlns:a16="http://schemas.microsoft.com/office/drawing/2014/main" id="{BBADB177-A285-4E19-B250-1DD6075F0282}"/>
              </a:ext>
            </a:extLst>
          </p:cNvPr>
          <p:cNvSpPr txBox="1"/>
          <p:nvPr/>
        </p:nvSpPr>
        <p:spPr>
          <a:xfrm>
            <a:off x="5765074" y="2434072"/>
            <a:ext cx="1637211" cy="628821"/>
          </a:xfrm>
          <a:prstGeom prst="rect">
            <a:avLst/>
          </a:prstGeom>
          <a:noFill/>
        </p:spPr>
        <p:txBody>
          <a:bodyPr wrap="square" lIns="18000" tIns="18000" rIns="18000" bIns="18000" rtlCol="0">
            <a:spAutoFit/>
          </a:bodyPr>
          <a:lstStyle/>
          <a:p>
            <a:pPr algn="r"/>
            <a:r>
              <a:rPr lang="en-GB" sz="1400" b="1" dirty="0">
                <a:solidFill>
                  <a:schemeClr val="accent4"/>
                </a:solidFill>
                <a:latin typeface="+mj-lt"/>
              </a:rPr>
              <a:t>Access live-to-digital monthly</a:t>
            </a:r>
          </a:p>
          <a:p>
            <a:pPr algn="r"/>
            <a:r>
              <a:rPr lang="en-GB" sz="1050" b="1" dirty="0">
                <a:solidFill>
                  <a:schemeClr val="tx1">
                    <a:lumMod val="65000"/>
                    <a:lumOff val="35000"/>
                  </a:schemeClr>
                </a:solidFill>
                <a:latin typeface="+mj-lt"/>
              </a:rPr>
              <a:t>Total: 46%</a:t>
            </a:r>
          </a:p>
        </p:txBody>
      </p:sp>
      <p:sp>
        <p:nvSpPr>
          <p:cNvPr id="13" name="TextBox 12">
            <a:extLst>
              <a:ext uri="{FF2B5EF4-FFF2-40B4-BE49-F238E27FC236}">
                <a16:creationId xmlns:a16="http://schemas.microsoft.com/office/drawing/2014/main" id="{ECF7F9EA-9990-42DB-BC74-D8A697F46511}"/>
              </a:ext>
            </a:extLst>
          </p:cNvPr>
          <p:cNvSpPr txBox="1"/>
          <p:nvPr/>
        </p:nvSpPr>
        <p:spPr>
          <a:xfrm>
            <a:off x="1478416" y="2845064"/>
            <a:ext cx="1380137" cy="844265"/>
          </a:xfrm>
          <a:prstGeom prst="rect">
            <a:avLst/>
          </a:prstGeom>
          <a:noFill/>
        </p:spPr>
        <p:txBody>
          <a:bodyPr wrap="square" lIns="18000" tIns="18000" rIns="18000" bIns="18000" rtlCol="0">
            <a:spAutoFit/>
          </a:bodyPr>
          <a:lstStyle/>
          <a:p>
            <a:r>
              <a:rPr lang="en-GB" sz="1400" b="1" dirty="0">
                <a:solidFill>
                  <a:schemeClr val="accent1"/>
                </a:solidFill>
                <a:latin typeface="+mj-lt"/>
              </a:rPr>
              <a:t>Attend ‘real world’ events monthly</a:t>
            </a:r>
          </a:p>
          <a:p>
            <a:r>
              <a:rPr lang="en-GB" sz="1050" b="1" dirty="0">
                <a:solidFill>
                  <a:schemeClr val="tx1">
                    <a:lumMod val="65000"/>
                    <a:lumOff val="35000"/>
                  </a:schemeClr>
                </a:solidFill>
                <a:latin typeface="+mj-lt"/>
              </a:rPr>
              <a:t>Total: 33%</a:t>
            </a:r>
          </a:p>
        </p:txBody>
      </p:sp>
      <p:sp>
        <p:nvSpPr>
          <p:cNvPr id="14" name="TextBox 13">
            <a:extLst>
              <a:ext uri="{FF2B5EF4-FFF2-40B4-BE49-F238E27FC236}">
                <a16:creationId xmlns:a16="http://schemas.microsoft.com/office/drawing/2014/main" id="{CF65C17B-DD5A-4609-8190-7718D8F13C64}"/>
              </a:ext>
            </a:extLst>
          </p:cNvPr>
          <p:cNvSpPr txBox="1"/>
          <p:nvPr/>
        </p:nvSpPr>
        <p:spPr>
          <a:xfrm>
            <a:off x="2551429" y="3632939"/>
            <a:ext cx="379003" cy="282573"/>
          </a:xfrm>
          <a:prstGeom prst="rect">
            <a:avLst/>
          </a:prstGeom>
          <a:noFill/>
        </p:spPr>
        <p:txBody>
          <a:bodyPr wrap="square" lIns="18000" tIns="18000" rIns="18000" bIns="18000" rtlCol="0">
            <a:spAutoFit/>
          </a:bodyPr>
          <a:lstStyle/>
          <a:p>
            <a:r>
              <a:rPr lang="en-GB" sz="1600" b="1" dirty="0">
                <a:solidFill>
                  <a:schemeClr val="bg1"/>
                </a:solidFill>
                <a:latin typeface="+mj-lt"/>
              </a:rPr>
              <a:t>7%</a:t>
            </a:r>
          </a:p>
        </p:txBody>
      </p:sp>
      <p:sp>
        <p:nvSpPr>
          <p:cNvPr id="15" name="TextBox 14">
            <a:extLst>
              <a:ext uri="{FF2B5EF4-FFF2-40B4-BE49-F238E27FC236}">
                <a16:creationId xmlns:a16="http://schemas.microsoft.com/office/drawing/2014/main" id="{395AF380-FCBF-4384-B024-2D0D7D404DEE}"/>
              </a:ext>
            </a:extLst>
          </p:cNvPr>
          <p:cNvSpPr txBox="1"/>
          <p:nvPr/>
        </p:nvSpPr>
        <p:spPr>
          <a:xfrm>
            <a:off x="3518263" y="4184217"/>
            <a:ext cx="1489166" cy="590349"/>
          </a:xfrm>
          <a:prstGeom prst="rect">
            <a:avLst/>
          </a:prstGeom>
          <a:noFill/>
        </p:spPr>
        <p:txBody>
          <a:bodyPr wrap="square" lIns="18000" tIns="18000" rIns="18000" bIns="18000" rtlCol="0">
            <a:spAutoFit/>
          </a:bodyPr>
          <a:lstStyle/>
          <a:p>
            <a:r>
              <a:rPr lang="en-GB" sz="3600" b="1" dirty="0">
                <a:solidFill>
                  <a:schemeClr val="bg1"/>
                </a:solidFill>
                <a:latin typeface="+mj-lt"/>
              </a:rPr>
              <a:t>26%</a:t>
            </a:r>
          </a:p>
        </p:txBody>
      </p:sp>
      <p:sp>
        <p:nvSpPr>
          <p:cNvPr id="16" name="TextBox 15">
            <a:extLst>
              <a:ext uri="{FF2B5EF4-FFF2-40B4-BE49-F238E27FC236}">
                <a16:creationId xmlns:a16="http://schemas.microsoft.com/office/drawing/2014/main" id="{A5D24D64-E1B4-4958-A196-10531550AC46}"/>
              </a:ext>
            </a:extLst>
          </p:cNvPr>
          <p:cNvSpPr txBox="1"/>
          <p:nvPr/>
        </p:nvSpPr>
        <p:spPr>
          <a:xfrm>
            <a:off x="5379927" y="4774566"/>
            <a:ext cx="1012770" cy="467239"/>
          </a:xfrm>
          <a:prstGeom prst="rect">
            <a:avLst/>
          </a:prstGeom>
          <a:noFill/>
        </p:spPr>
        <p:txBody>
          <a:bodyPr wrap="square" lIns="18000" tIns="18000" rIns="18000" bIns="18000" rtlCol="0">
            <a:spAutoFit/>
          </a:bodyPr>
          <a:lstStyle/>
          <a:p>
            <a:r>
              <a:rPr lang="en-GB" sz="2800" b="1" dirty="0">
                <a:solidFill>
                  <a:schemeClr val="tx1">
                    <a:lumMod val="65000"/>
                    <a:lumOff val="35000"/>
                  </a:schemeClr>
                </a:solidFill>
                <a:latin typeface="+mj-lt"/>
              </a:rPr>
              <a:t>20%</a:t>
            </a:r>
          </a:p>
        </p:txBody>
      </p:sp>
      <p:sp>
        <p:nvSpPr>
          <p:cNvPr id="17" name="Text Placeholder 5">
            <a:extLst>
              <a:ext uri="{FF2B5EF4-FFF2-40B4-BE49-F238E27FC236}">
                <a16:creationId xmlns:a16="http://schemas.microsoft.com/office/drawing/2014/main" id="{A31592EB-9D26-47BA-A677-64551992527D}"/>
              </a:ext>
            </a:extLst>
          </p:cNvPr>
          <p:cNvSpPr txBox="1">
            <a:spLocks/>
          </p:cNvSpPr>
          <p:nvPr/>
        </p:nvSpPr>
        <p:spPr>
          <a:xfrm>
            <a:off x="359387" y="6413811"/>
            <a:ext cx="8425226" cy="355372"/>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Source: Nationally representative survey conducted by MTM. B2: How often do you do the following? [attendance at ‘real world’ events]. C1: How often do you typically engage with (watch, listen to or interact with) the following? C2: And how often, if at all, do you typically engage with live-to-digital, as described above, for each of the following art forms? </a:t>
            </a:r>
            <a:r>
              <a:rPr lang="en-GB" sz="800" i="1" dirty="0"/>
              <a:t>Base: </a:t>
            </a:r>
            <a:r>
              <a:rPr lang="en-GB" sz="800" dirty="0"/>
              <a:t>All adults (n=1,005)</a:t>
            </a:r>
          </a:p>
        </p:txBody>
      </p:sp>
    </p:spTree>
    <p:extLst>
      <p:ext uri="{BB962C8B-B14F-4D97-AF65-F5344CB8AC3E}">
        <p14:creationId xmlns:p14="http://schemas.microsoft.com/office/powerpoint/2010/main" val="5141546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C1B74B4E-44A6-4728-8225-FA0E57B77F83}"/>
              </a:ext>
            </a:extLst>
          </p:cNvPr>
          <p:cNvGraphicFramePr/>
          <p:nvPr>
            <p:extLst>
              <p:ext uri="{D42A27DB-BD31-4B8C-83A1-F6EECF244321}">
                <p14:modId xmlns:p14="http://schemas.microsoft.com/office/powerpoint/2010/main" val="113378845"/>
              </p:ext>
            </p:extLst>
          </p:nvPr>
        </p:nvGraphicFramePr>
        <p:xfrm>
          <a:off x="358773" y="2368498"/>
          <a:ext cx="8425226"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4CCE1D5C-DD19-423B-A434-AC79C28B9753}"/>
              </a:ext>
            </a:extLst>
          </p:cNvPr>
          <p:cNvSpPr>
            <a:spLocks noGrp="1"/>
          </p:cNvSpPr>
          <p:nvPr>
            <p:ph type="title"/>
          </p:nvPr>
        </p:nvSpPr>
        <p:spPr>
          <a:xfrm>
            <a:off x="360000" y="514975"/>
            <a:ext cx="8459293" cy="936000"/>
          </a:xfrm>
          <a:noFill/>
        </p:spPr>
        <p:txBody>
          <a:bodyPr/>
          <a:lstStyle/>
          <a:p>
            <a:r>
              <a:rPr lang="en-GB" dirty="0"/>
              <a:t>Music was the most common form of live-to-digital content, with over a third of all adults engaging monthly</a:t>
            </a:r>
          </a:p>
        </p:txBody>
      </p:sp>
      <p:sp>
        <p:nvSpPr>
          <p:cNvPr id="3" name="Text Placeholder 2">
            <a:extLst>
              <a:ext uri="{FF2B5EF4-FFF2-40B4-BE49-F238E27FC236}">
                <a16:creationId xmlns:a16="http://schemas.microsoft.com/office/drawing/2014/main" id="{FF76ED02-5B86-4AC6-85DB-60A62DC0D5CE}"/>
              </a:ext>
            </a:extLst>
          </p:cNvPr>
          <p:cNvSpPr>
            <a:spLocks noGrp="1"/>
          </p:cNvSpPr>
          <p:nvPr>
            <p:ph type="body" sz="quarter" idx="12"/>
          </p:nvPr>
        </p:nvSpPr>
        <p:spPr>
          <a:xfrm>
            <a:off x="359998" y="0"/>
            <a:ext cx="3698196" cy="289424"/>
          </a:xfrm>
        </p:spPr>
        <p:txBody>
          <a:bodyPr/>
          <a:lstStyle/>
          <a:p>
            <a:r>
              <a:rPr lang="en-GB" dirty="0"/>
              <a:t>Who is the audience?</a:t>
            </a:r>
          </a:p>
        </p:txBody>
      </p:sp>
      <p:sp>
        <p:nvSpPr>
          <p:cNvPr id="6" name="Text Placeholder 5">
            <a:extLst>
              <a:ext uri="{FF2B5EF4-FFF2-40B4-BE49-F238E27FC236}">
                <a16:creationId xmlns:a16="http://schemas.microsoft.com/office/drawing/2014/main" id="{664F6B2B-8BF4-482F-9CEB-2620826923ED}"/>
              </a:ext>
            </a:extLst>
          </p:cNvPr>
          <p:cNvSpPr>
            <a:spLocks noGrp="1"/>
          </p:cNvSpPr>
          <p:nvPr>
            <p:ph type="body" sz="quarter" idx="13"/>
          </p:nvPr>
        </p:nvSpPr>
        <p:spPr>
          <a:xfrm>
            <a:off x="359999" y="6412055"/>
            <a:ext cx="8425226" cy="368300"/>
          </a:xfrm>
        </p:spPr>
        <p:txBody>
          <a:bodyPr/>
          <a:lstStyle/>
          <a:p>
            <a:r>
              <a:rPr lang="en-GB" sz="800" dirty="0"/>
              <a:t>Source 1: Nationally representative survey conducted by MTM. C2: And how often, if at all, do you typically engage with live-to-digital, as described above, for each of the following art forms? </a:t>
            </a:r>
            <a:r>
              <a:rPr lang="en-GB" sz="800" i="1" dirty="0"/>
              <a:t>Base: Adults 16+ (n=1005).</a:t>
            </a:r>
            <a:r>
              <a:rPr lang="en-GB" sz="800" dirty="0"/>
              <a:t> Source 2: Arts Engaged survey conducted by MTM. Q6.And how often, if at all, do you typically engage with live-to-digital content, as described above, for each of the following art forms? </a:t>
            </a:r>
            <a:r>
              <a:rPr lang="en-GB" sz="800" i="1" dirty="0"/>
              <a:t>Base: all respondents (n=360)</a:t>
            </a:r>
            <a:endParaRPr lang="en-GB" sz="800" dirty="0"/>
          </a:p>
        </p:txBody>
      </p:sp>
      <p:sp>
        <p:nvSpPr>
          <p:cNvPr id="7" name="Text Placeholder 6">
            <a:extLst>
              <a:ext uri="{FF2B5EF4-FFF2-40B4-BE49-F238E27FC236}">
                <a16:creationId xmlns:a16="http://schemas.microsoft.com/office/drawing/2014/main" id="{4379D725-9F07-4958-ADB7-6156EE42F597}"/>
              </a:ext>
            </a:extLst>
          </p:cNvPr>
          <p:cNvSpPr>
            <a:spLocks noGrp="1"/>
          </p:cNvSpPr>
          <p:nvPr>
            <p:ph type="body" sz="quarter" idx="15"/>
          </p:nvPr>
        </p:nvSpPr>
        <p:spPr>
          <a:xfrm>
            <a:off x="358773" y="2503462"/>
            <a:ext cx="8425227" cy="215900"/>
          </a:xfrm>
        </p:spPr>
        <p:txBody>
          <a:bodyPr/>
          <a:lstStyle/>
          <a:p>
            <a:r>
              <a:rPr lang="en-GB" dirty="0"/>
              <a:t>Frequency of engaging with </a:t>
            </a:r>
            <a:r>
              <a:rPr lang="en-GB" u="sng" dirty="0"/>
              <a:t>live-to-digital</a:t>
            </a:r>
            <a:r>
              <a:rPr lang="en-GB" dirty="0"/>
              <a:t> content by art form</a:t>
            </a:r>
          </a:p>
        </p:txBody>
      </p:sp>
      <p:sp>
        <p:nvSpPr>
          <p:cNvPr id="12" name="Rectangle: Rounded Corners 11">
            <a:extLst>
              <a:ext uri="{FF2B5EF4-FFF2-40B4-BE49-F238E27FC236}">
                <a16:creationId xmlns:a16="http://schemas.microsoft.com/office/drawing/2014/main" id="{15CDE928-A2B0-4DB5-A4AE-90476C58DD8A}"/>
              </a:ext>
            </a:extLst>
          </p:cNvPr>
          <p:cNvSpPr/>
          <p:nvPr/>
        </p:nvSpPr>
        <p:spPr>
          <a:xfrm>
            <a:off x="395288" y="1752509"/>
            <a:ext cx="8424005" cy="596992"/>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1450" indent="-171450">
              <a:buFont typeface="Arial" panose="020B0604020202020204" pitchFamily="34" charset="0"/>
              <a:buChar char="•"/>
            </a:pPr>
            <a:r>
              <a:rPr lang="en-GB" sz="1100" dirty="0">
                <a:solidFill>
                  <a:schemeClr val="tx1"/>
                </a:solidFill>
              </a:rPr>
              <a:t>The frequency of engagement with music can be explained by the the popularity and prevalence of live music content, particularly of festivals on TV e.g. Glastonbury or live radio broadcasts</a:t>
            </a:r>
          </a:p>
        </p:txBody>
      </p:sp>
      <p:sp>
        <p:nvSpPr>
          <p:cNvPr id="13" name="Rectangle: Rounded Corners 12">
            <a:extLst>
              <a:ext uri="{FF2B5EF4-FFF2-40B4-BE49-F238E27FC236}">
                <a16:creationId xmlns:a16="http://schemas.microsoft.com/office/drawing/2014/main" id="{FCB69495-C1AF-441C-81AC-D87ABBBABB34}"/>
              </a:ext>
            </a:extLst>
          </p:cNvPr>
          <p:cNvSpPr/>
          <p:nvPr/>
        </p:nvSpPr>
        <p:spPr>
          <a:xfrm>
            <a:off x="2931214" y="2810074"/>
            <a:ext cx="4625282" cy="999016"/>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endParaRPr lang="en-GB" sz="1100" dirty="0">
              <a:solidFill>
                <a:schemeClr val="tx1"/>
              </a:solidFill>
            </a:endParaRPr>
          </a:p>
        </p:txBody>
      </p:sp>
      <p:sp>
        <p:nvSpPr>
          <p:cNvPr id="14" name="Rectangle 13">
            <a:extLst>
              <a:ext uri="{FF2B5EF4-FFF2-40B4-BE49-F238E27FC236}">
                <a16:creationId xmlns:a16="http://schemas.microsoft.com/office/drawing/2014/main" id="{7B3C3475-7B20-431F-8BD9-8BAB72777851}"/>
              </a:ext>
            </a:extLst>
          </p:cNvPr>
          <p:cNvSpPr/>
          <p:nvPr/>
        </p:nvSpPr>
        <p:spPr>
          <a:xfrm>
            <a:off x="3663225" y="2950922"/>
            <a:ext cx="3791674" cy="754053"/>
          </a:xfrm>
          <a:prstGeom prst="rect">
            <a:avLst/>
          </a:prstGeom>
        </p:spPr>
        <p:txBody>
          <a:bodyPr wrap="square">
            <a:spAutoFit/>
          </a:bodyPr>
          <a:lstStyle/>
          <a:p>
            <a:r>
              <a:rPr lang="en-GB" sz="1100" dirty="0">
                <a:solidFill>
                  <a:srgbClr val="000000"/>
                </a:solidFill>
                <a:latin typeface="+mn-lt"/>
              </a:rPr>
              <a:t>I like to watch Glastonbury on the TV. </a:t>
            </a:r>
            <a:r>
              <a:rPr lang="en-GB" sz="1100" b="1" dirty="0">
                <a:solidFill>
                  <a:schemeClr val="accent1"/>
                </a:solidFill>
                <a:latin typeface="+mn-lt"/>
              </a:rPr>
              <a:t>Now I’ve got kids I can’t make it there but it’s a good substitute. </a:t>
            </a:r>
            <a:r>
              <a:rPr lang="en-GB" sz="1100" dirty="0">
                <a:solidFill>
                  <a:srgbClr val="000000"/>
                </a:solidFill>
                <a:latin typeface="+mn-lt"/>
              </a:rPr>
              <a:t>Me and my husband will sit there with a glass of wine </a:t>
            </a:r>
          </a:p>
          <a:p>
            <a:pPr algn="r"/>
            <a:r>
              <a:rPr lang="en-GB" sz="1000" dirty="0">
                <a:latin typeface="+mn-lt"/>
              </a:rPr>
              <a:t>- Discussion group participant: 18-29, Sheffield</a:t>
            </a:r>
          </a:p>
        </p:txBody>
      </p:sp>
      <p:pic>
        <p:nvPicPr>
          <p:cNvPr id="15" name="Content Placeholder 7">
            <a:extLst>
              <a:ext uri="{FF2B5EF4-FFF2-40B4-BE49-F238E27FC236}">
                <a16:creationId xmlns:a16="http://schemas.microsoft.com/office/drawing/2014/main" id="{B325DEB2-BF15-44CE-AA67-B10E6FB0FBC5}"/>
              </a:ext>
            </a:extLst>
          </p:cNvPr>
          <p:cNvPicPr>
            <a:picLocks noChangeAspect="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3069267" y="3021595"/>
            <a:ext cx="455905" cy="376489"/>
          </a:xfrm>
          <a:prstGeom prst="rect">
            <a:avLst/>
          </a:prstGeom>
          <a:noFill/>
          <a:ln w="9525">
            <a:noFill/>
            <a:miter lim="800000"/>
            <a:headEnd/>
            <a:tailEnd/>
          </a:ln>
        </p:spPr>
      </p:pic>
      <p:cxnSp>
        <p:nvCxnSpPr>
          <p:cNvPr id="16" name="Straight Arrow Connector 15">
            <a:extLst>
              <a:ext uri="{FF2B5EF4-FFF2-40B4-BE49-F238E27FC236}">
                <a16:creationId xmlns:a16="http://schemas.microsoft.com/office/drawing/2014/main" id="{AA23CFD2-373F-48FF-8F4E-D30F1625EB14}"/>
              </a:ext>
            </a:extLst>
          </p:cNvPr>
          <p:cNvCxnSpPr>
            <a:cxnSpLocks/>
          </p:cNvCxnSpPr>
          <p:nvPr/>
        </p:nvCxnSpPr>
        <p:spPr>
          <a:xfrm>
            <a:off x="1875666" y="3206046"/>
            <a:ext cx="0" cy="451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26F032A-4407-4621-BAD7-1A3E33075FCD}"/>
              </a:ext>
            </a:extLst>
          </p:cNvPr>
          <p:cNvCxnSpPr>
            <a:cxnSpLocks/>
          </p:cNvCxnSpPr>
          <p:nvPr/>
        </p:nvCxnSpPr>
        <p:spPr>
          <a:xfrm>
            <a:off x="1875666" y="3207440"/>
            <a:ext cx="1055548" cy="0"/>
          </a:xfrm>
          <a:prstGeom prst="line">
            <a:avLst/>
          </a:prstGeom>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729030" y="5220979"/>
            <a:ext cx="421702" cy="189782"/>
          </a:xfrm>
          <a:prstGeom prst="rect">
            <a:avLst/>
          </a:prstGeom>
          <a:noFill/>
        </p:spPr>
        <p:txBody>
          <a:bodyPr wrap="square" lIns="18000" tIns="18000" rIns="18000" bIns="18000" rtlCol="0">
            <a:spAutoFit/>
          </a:bodyPr>
          <a:lstStyle/>
          <a:p>
            <a:r>
              <a:rPr lang="en-GB" sz="1000" dirty="0">
                <a:solidFill>
                  <a:schemeClr val="accent6">
                    <a:lumMod val="50000"/>
                  </a:schemeClr>
                </a:solidFill>
                <a:latin typeface="+mj-lt"/>
              </a:rPr>
              <a:t>Music</a:t>
            </a:r>
          </a:p>
        </p:txBody>
      </p:sp>
      <p:sp>
        <p:nvSpPr>
          <p:cNvPr id="20" name="TextBox 19"/>
          <p:cNvSpPr txBox="1"/>
          <p:nvPr/>
        </p:nvSpPr>
        <p:spPr>
          <a:xfrm>
            <a:off x="2619403" y="5220979"/>
            <a:ext cx="637747" cy="190240"/>
          </a:xfrm>
          <a:prstGeom prst="rect">
            <a:avLst/>
          </a:prstGeom>
          <a:noFill/>
        </p:spPr>
        <p:txBody>
          <a:bodyPr wrap="square" lIns="18000" tIns="18000" rIns="18000" bIns="18000" rtlCol="0">
            <a:spAutoFit/>
          </a:bodyPr>
          <a:lstStyle/>
          <a:p>
            <a:r>
              <a:rPr lang="en-GB" sz="1000" dirty="0">
                <a:solidFill>
                  <a:schemeClr val="accent6">
                    <a:lumMod val="50000"/>
                  </a:schemeClr>
                </a:solidFill>
                <a:latin typeface="+mj-lt"/>
              </a:rPr>
              <a:t>Museums</a:t>
            </a:r>
          </a:p>
        </p:txBody>
      </p:sp>
      <p:sp>
        <p:nvSpPr>
          <p:cNvPr id="21" name="TextBox 20"/>
          <p:cNvSpPr txBox="1"/>
          <p:nvPr/>
        </p:nvSpPr>
        <p:spPr>
          <a:xfrm>
            <a:off x="3754396" y="5220979"/>
            <a:ext cx="679875" cy="190240"/>
          </a:xfrm>
          <a:prstGeom prst="rect">
            <a:avLst/>
          </a:prstGeom>
          <a:noFill/>
        </p:spPr>
        <p:txBody>
          <a:bodyPr wrap="square" lIns="18000" tIns="18000" rIns="18000" bIns="18000" rtlCol="0">
            <a:spAutoFit/>
          </a:bodyPr>
          <a:lstStyle/>
          <a:p>
            <a:r>
              <a:rPr lang="en-GB" sz="1000" dirty="0">
                <a:solidFill>
                  <a:schemeClr val="accent6">
                    <a:lumMod val="50000"/>
                  </a:schemeClr>
                </a:solidFill>
                <a:latin typeface="+mj-lt"/>
              </a:rPr>
              <a:t>Literature</a:t>
            </a:r>
          </a:p>
        </p:txBody>
      </p:sp>
      <p:sp>
        <p:nvSpPr>
          <p:cNvPr id="22" name="TextBox 21"/>
          <p:cNvSpPr txBox="1"/>
          <p:nvPr/>
        </p:nvSpPr>
        <p:spPr>
          <a:xfrm>
            <a:off x="4855317" y="5220979"/>
            <a:ext cx="493354" cy="190240"/>
          </a:xfrm>
          <a:prstGeom prst="rect">
            <a:avLst/>
          </a:prstGeom>
          <a:noFill/>
        </p:spPr>
        <p:txBody>
          <a:bodyPr wrap="square" lIns="18000" tIns="18000" rIns="18000" bIns="18000" rtlCol="0">
            <a:spAutoFit/>
          </a:bodyPr>
          <a:lstStyle/>
          <a:p>
            <a:r>
              <a:rPr lang="en-GB" sz="1000" dirty="0">
                <a:solidFill>
                  <a:schemeClr val="accent6">
                    <a:lumMod val="50000"/>
                  </a:schemeClr>
                </a:solidFill>
                <a:latin typeface="+mj-lt"/>
              </a:rPr>
              <a:t>Dance</a:t>
            </a:r>
          </a:p>
        </p:txBody>
      </p:sp>
      <p:sp>
        <p:nvSpPr>
          <p:cNvPr id="23" name="TextBox 22"/>
          <p:cNvSpPr txBox="1"/>
          <p:nvPr/>
        </p:nvSpPr>
        <p:spPr>
          <a:xfrm>
            <a:off x="5798292" y="5220979"/>
            <a:ext cx="691403" cy="190240"/>
          </a:xfrm>
          <a:prstGeom prst="rect">
            <a:avLst/>
          </a:prstGeom>
          <a:noFill/>
        </p:spPr>
        <p:txBody>
          <a:bodyPr wrap="square" lIns="18000" tIns="18000" rIns="18000" bIns="18000" rtlCol="0">
            <a:spAutoFit/>
          </a:bodyPr>
          <a:lstStyle/>
          <a:p>
            <a:r>
              <a:rPr lang="en-GB" sz="1000" dirty="0">
                <a:solidFill>
                  <a:schemeClr val="accent6">
                    <a:lumMod val="50000"/>
                  </a:schemeClr>
                </a:solidFill>
                <a:latin typeface="+mj-lt"/>
              </a:rPr>
              <a:t>Visual arts</a:t>
            </a:r>
          </a:p>
        </p:txBody>
      </p:sp>
      <p:sp>
        <p:nvSpPr>
          <p:cNvPr id="25" name="TextBox 24"/>
          <p:cNvSpPr txBox="1"/>
          <p:nvPr/>
        </p:nvSpPr>
        <p:spPr>
          <a:xfrm>
            <a:off x="6767866" y="5220521"/>
            <a:ext cx="1016657" cy="190240"/>
          </a:xfrm>
          <a:prstGeom prst="rect">
            <a:avLst/>
          </a:prstGeom>
          <a:noFill/>
        </p:spPr>
        <p:txBody>
          <a:bodyPr wrap="square" lIns="18000" tIns="18000" rIns="18000" bIns="18000" rtlCol="0">
            <a:spAutoFit/>
          </a:bodyPr>
          <a:lstStyle/>
          <a:p>
            <a:r>
              <a:rPr lang="en-GB" sz="1000" dirty="0">
                <a:solidFill>
                  <a:schemeClr val="accent6">
                    <a:lumMod val="50000"/>
                  </a:schemeClr>
                </a:solidFill>
                <a:latin typeface="+mj-lt"/>
              </a:rPr>
              <a:t>Combined arts</a:t>
            </a:r>
          </a:p>
        </p:txBody>
      </p:sp>
      <p:sp>
        <p:nvSpPr>
          <p:cNvPr id="26" name="TextBox 25"/>
          <p:cNvSpPr txBox="1"/>
          <p:nvPr/>
        </p:nvSpPr>
        <p:spPr>
          <a:xfrm>
            <a:off x="8024595" y="5220521"/>
            <a:ext cx="475180" cy="190240"/>
          </a:xfrm>
          <a:prstGeom prst="rect">
            <a:avLst/>
          </a:prstGeom>
          <a:noFill/>
        </p:spPr>
        <p:txBody>
          <a:bodyPr wrap="square" lIns="18000" tIns="18000" rIns="18000" bIns="18000" rtlCol="0">
            <a:spAutoFit/>
          </a:bodyPr>
          <a:lstStyle/>
          <a:p>
            <a:r>
              <a:rPr lang="en-GB" sz="1000" dirty="0">
                <a:solidFill>
                  <a:schemeClr val="accent6">
                    <a:lumMod val="50000"/>
                  </a:schemeClr>
                </a:solidFill>
                <a:latin typeface="+mj-lt"/>
              </a:rPr>
              <a:t>Opera</a:t>
            </a:r>
          </a:p>
        </p:txBody>
      </p:sp>
      <p:pic>
        <p:nvPicPr>
          <p:cNvPr id="11" name="Picture 10"/>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b="13143"/>
          <a:stretch/>
        </p:blipFill>
        <p:spPr>
          <a:xfrm>
            <a:off x="1729030" y="5447357"/>
            <a:ext cx="358098" cy="311033"/>
          </a:xfrm>
          <a:prstGeom prst="rect">
            <a:avLst/>
          </a:prstGeom>
        </p:spPr>
      </p:pic>
      <p:pic>
        <p:nvPicPr>
          <p:cNvPr id="27" name="Picture 26"/>
          <p:cNvPicPr>
            <a:picLocks noChangeAspect="1"/>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b="14306"/>
          <a:stretch/>
        </p:blipFill>
        <p:spPr>
          <a:xfrm>
            <a:off x="2806354" y="5435949"/>
            <a:ext cx="376268" cy="322442"/>
          </a:xfrm>
          <a:prstGeom prst="rect">
            <a:avLst/>
          </a:prstGeom>
        </p:spPr>
      </p:pic>
      <p:pic>
        <p:nvPicPr>
          <p:cNvPr id="28" name="Picture 27"/>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14203" r="32753" b="16812"/>
          <a:stretch/>
        </p:blipFill>
        <p:spPr>
          <a:xfrm>
            <a:off x="3914950" y="5410900"/>
            <a:ext cx="256280" cy="401925"/>
          </a:xfrm>
          <a:prstGeom prst="rect">
            <a:avLst/>
          </a:prstGeom>
        </p:spPr>
      </p:pic>
      <p:pic>
        <p:nvPicPr>
          <p:cNvPr id="31" name="Picture 30"/>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b="23478"/>
          <a:stretch/>
        </p:blipFill>
        <p:spPr>
          <a:xfrm rot="21112958">
            <a:off x="4864142" y="5400128"/>
            <a:ext cx="514996" cy="394084"/>
          </a:xfrm>
          <a:prstGeom prst="rect">
            <a:avLst/>
          </a:prstGeom>
        </p:spPr>
      </p:pic>
      <p:pic>
        <p:nvPicPr>
          <p:cNvPr id="33" name="Picture 32"/>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l="12174" t="5218" r="11884" b="19710"/>
          <a:stretch/>
        </p:blipFill>
        <p:spPr>
          <a:xfrm>
            <a:off x="5941216" y="5447357"/>
            <a:ext cx="397400" cy="392850"/>
          </a:xfrm>
          <a:prstGeom prst="rect">
            <a:avLst/>
          </a:prstGeom>
        </p:spPr>
      </p:pic>
      <p:pic>
        <p:nvPicPr>
          <p:cNvPr id="34" name="Picture 33"/>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l="20725" r="13767" b="16087"/>
          <a:stretch/>
        </p:blipFill>
        <p:spPr>
          <a:xfrm>
            <a:off x="8056433" y="5435950"/>
            <a:ext cx="353552" cy="452890"/>
          </a:xfrm>
          <a:prstGeom prst="rect">
            <a:avLst/>
          </a:prstGeom>
        </p:spPr>
      </p:pic>
      <p:pic>
        <p:nvPicPr>
          <p:cNvPr id="35" name="Picture 34"/>
          <p:cNvPicPr>
            <a:picLocks noChangeAspect="1"/>
          </p:cNvPicPr>
          <p:nvPr/>
        </p:nvPicPr>
        <p:blipFill rotWithShape="1">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b="14927"/>
          <a:stretch/>
        </p:blipFill>
        <p:spPr>
          <a:xfrm>
            <a:off x="7034602" y="5453705"/>
            <a:ext cx="379019" cy="322441"/>
          </a:xfrm>
          <a:prstGeom prst="rect">
            <a:avLst/>
          </a:prstGeom>
        </p:spPr>
      </p:pic>
      <p:sp>
        <p:nvSpPr>
          <p:cNvPr id="36" name="TextBox 35">
            <a:extLst>
              <a:ext uri="{FF2B5EF4-FFF2-40B4-BE49-F238E27FC236}">
                <a16:creationId xmlns:a16="http://schemas.microsoft.com/office/drawing/2014/main" id="{FCA46477-3A2D-4FBE-91AC-40D265F3E6E6}"/>
              </a:ext>
            </a:extLst>
          </p:cNvPr>
          <p:cNvSpPr txBox="1"/>
          <p:nvPr/>
        </p:nvSpPr>
        <p:spPr>
          <a:xfrm>
            <a:off x="430581" y="5799590"/>
            <a:ext cx="1125774" cy="651905"/>
          </a:xfrm>
          <a:prstGeom prst="rect">
            <a:avLst/>
          </a:prstGeom>
          <a:noFill/>
        </p:spPr>
        <p:txBody>
          <a:bodyPr wrap="square" lIns="18000" tIns="18000" rIns="18000" bIns="18000" rtlCol="0">
            <a:spAutoFit/>
          </a:bodyPr>
          <a:lstStyle/>
          <a:p>
            <a:r>
              <a:rPr lang="en-GB" sz="1000" b="1" dirty="0">
                <a:solidFill>
                  <a:schemeClr val="accent3">
                    <a:lumMod val="60000"/>
                    <a:lumOff val="40000"/>
                  </a:schemeClr>
                </a:solidFill>
                <a:latin typeface="+mj-lt"/>
              </a:rPr>
              <a:t>Monthly use among arts-engaged survey respondents:</a:t>
            </a:r>
            <a:endParaRPr lang="en-GB" sz="1000" dirty="0">
              <a:solidFill>
                <a:schemeClr val="accent3">
                  <a:lumMod val="60000"/>
                  <a:lumOff val="40000"/>
                </a:schemeClr>
              </a:solidFill>
              <a:latin typeface="+mj-lt"/>
            </a:endParaRPr>
          </a:p>
        </p:txBody>
      </p:sp>
      <p:sp>
        <p:nvSpPr>
          <p:cNvPr id="37" name="TextBox 36">
            <a:extLst>
              <a:ext uri="{FF2B5EF4-FFF2-40B4-BE49-F238E27FC236}">
                <a16:creationId xmlns:a16="http://schemas.microsoft.com/office/drawing/2014/main" id="{87E63730-CC71-4267-99F5-9AA1E45F05CE}"/>
              </a:ext>
            </a:extLst>
          </p:cNvPr>
          <p:cNvSpPr txBox="1"/>
          <p:nvPr/>
        </p:nvSpPr>
        <p:spPr>
          <a:xfrm>
            <a:off x="5870692" y="6027779"/>
            <a:ext cx="537997" cy="189763"/>
          </a:xfrm>
          <a:prstGeom prst="rect">
            <a:avLst/>
          </a:prstGeom>
          <a:noFill/>
        </p:spPr>
        <p:txBody>
          <a:bodyPr wrap="square" lIns="18000" tIns="18000" rIns="18000" bIns="18000" rtlCol="0">
            <a:spAutoFit/>
          </a:bodyPr>
          <a:lstStyle/>
          <a:p>
            <a:pPr algn="ctr"/>
            <a:r>
              <a:rPr lang="en-GB" sz="1000" b="1" dirty="0">
                <a:solidFill>
                  <a:schemeClr val="tx1">
                    <a:lumMod val="75000"/>
                    <a:lumOff val="25000"/>
                  </a:schemeClr>
                </a:solidFill>
                <a:latin typeface="+mj-lt"/>
              </a:rPr>
              <a:t>17%</a:t>
            </a:r>
            <a:endParaRPr lang="en-GB" sz="1000" dirty="0">
              <a:solidFill>
                <a:schemeClr val="tx1">
                  <a:lumMod val="75000"/>
                  <a:lumOff val="25000"/>
                </a:schemeClr>
              </a:solidFill>
              <a:latin typeface="+mj-lt"/>
            </a:endParaRPr>
          </a:p>
        </p:txBody>
      </p:sp>
      <p:sp>
        <p:nvSpPr>
          <p:cNvPr id="38" name="TextBox 37">
            <a:extLst>
              <a:ext uri="{FF2B5EF4-FFF2-40B4-BE49-F238E27FC236}">
                <a16:creationId xmlns:a16="http://schemas.microsoft.com/office/drawing/2014/main" id="{3074065D-F1DF-45E3-BE4D-F6CEDC48AD99}"/>
              </a:ext>
            </a:extLst>
          </p:cNvPr>
          <p:cNvSpPr txBox="1"/>
          <p:nvPr/>
        </p:nvSpPr>
        <p:spPr>
          <a:xfrm>
            <a:off x="1677180" y="6027779"/>
            <a:ext cx="537997" cy="189763"/>
          </a:xfrm>
          <a:prstGeom prst="rect">
            <a:avLst/>
          </a:prstGeom>
          <a:noFill/>
        </p:spPr>
        <p:txBody>
          <a:bodyPr wrap="square" lIns="18000" tIns="18000" rIns="18000" bIns="18000" rtlCol="0">
            <a:spAutoFit/>
          </a:bodyPr>
          <a:lstStyle/>
          <a:p>
            <a:pPr algn="ctr"/>
            <a:r>
              <a:rPr lang="en-GB" sz="1000" b="1" dirty="0">
                <a:solidFill>
                  <a:schemeClr val="tx1">
                    <a:lumMod val="75000"/>
                    <a:lumOff val="25000"/>
                  </a:schemeClr>
                </a:solidFill>
                <a:latin typeface="+mj-lt"/>
              </a:rPr>
              <a:t>35%</a:t>
            </a:r>
            <a:endParaRPr lang="en-GB" sz="1000" dirty="0">
              <a:solidFill>
                <a:schemeClr val="tx1">
                  <a:lumMod val="75000"/>
                  <a:lumOff val="25000"/>
                </a:schemeClr>
              </a:solidFill>
              <a:latin typeface="+mj-lt"/>
            </a:endParaRPr>
          </a:p>
        </p:txBody>
      </p:sp>
      <p:sp>
        <p:nvSpPr>
          <p:cNvPr id="39" name="TextBox 38">
            <a:extLst>
              <a:ext uri="{FF2B5EF4-FFF2-40B4-BE49-F238E27FC236}">
                <a16:creationId xmlns:a16="http://schemas.microsoft.com/office/drawing/2014/main" id="{188CBBFD-B71F-4585-99AC-A5BECE7AC570}"/>
              </a:ext>
            </a:extLst>
          </p:cNvPr>
          <p:cNvSpPr txBox="1"/>
          <p:nvPr/>
        </p:nvSpPr>
        <p:spPr>
          <a:xfrm>
            <a:off x="3773936" y="6027779"/>
            <a:ext cx="537997" cy="189763"/>
          </a:xfrm>
          <a:prstGeom prst="rect">
            <a:avLst/>
          </a:prstGeom>
          <a:noFill/>
        </p:spPr>
        <p:txBody>
          <a:bodyPr wrap="square" lIns="18000" tIns="18000" rIns="18000" bIns="18000" rtlCol="0">
            <a:spAutoFit/>
          </a:bodyPr>
          <a:lstStyle/>
          <a:p>
            <a:pPr algn="ctr"/>
            <a:r>
              <a:rPr lang="en-GB" sz="1000" b="1" dirty="0">
                <a:solidFill>
                  <a:schemeClr val="tx1">
                    <a:lumMod val="75000"/>
                    <a:lumOff val="25000"/>
                  </a:schemeClr>
                </a:solidFill>
                <a:latin typeface="+mj-lt"/>
              </a:rPr>
              <a:t>14%</a:t>
            </a:r>
            <a:endParaRPr lang="en-GB" sz="1000" dirty="0">
              <a:solidFill>
                <a:schemeClr val="tx1">
                  <a:lumMod val="75000"/>
                  <a:lumOff val="25000"/>
                </a:schemeClr>
              </a:solidFill>
              <a:latin typeface="+mj-lt"/>
            </a:endParaRPr>
          </a:p>
        </p:txBody>
      </p:sp>
      <p:sp>
        <p:nvSpPr>
          <p:cNvPr id="40" name="TextBox 39">
            <a:extLst>
              <a:ext uri="{FF2B5EF4-FFF2-40B4-BE49-F238E27FC236}">
                <a16:creationId xmlns:a16="http://schemas.microsoft.com/office/drawing/2014/main" id="{5418DF70-6E7A-41B3-817D-A7D4526344B5}"/>
              </a:ext>
            </a:extLst>
          </p:cNvPr>
          <p:cNvSpPr txBox="1"/>
          <p:nvPr/>
        </p:nvSpPr>
        <p:spPr>
          <a:xfrm>
            <a:off x="7967445" y="6027779"/>
            <a:ext cx="537997" cy="189763"/>
          </a:xfrm>
          <a:prstGeom prst="rect">
            <a:avLst/>
          </a:prstGeom>
          <a:noFill/>
        </p:spPr>
        <p:txBody>
          <a:bodyPr wrap="square" lIns="18000" tIns="18000" rIns="18000" bIns="18000" rtlCol="0">
            <a:spAutoFit/>
          </a:bodyPr>
          <a:lstStyle/>
          <a:p>
            <a:pPr algn="ctr"/>
            <a:r>
              <a:rPr lang="en-GB" sz="1000" b="1" dirty="0">
                <a:solidFill>
                  <a:schemeClr val="tx1">
                    <a:lumMod val="75000"/>
                    <a:lumOff val="25000"/>
                  </a:schemeClr>
                </a:solidFill>
                <a:latin typeface="+mj-lt"/>
              </a:rPr>
              <a:t>8%</a:t>
            </a:r>
            <a:endParaRPr lang="en-GB" sz="1000" dirty="0">
              <a:solidFill>
                <a:schemeClr val="tx1">
                  <a:lumMod val="75000"/>
                  <a:lumOff val="25000"/>
                </a:schemeClr>
              </a:solidFill>
              <a:latin typeface="+mj-lt"/>
            </a:endParaRPr>
          </a:p>
        </p:txBody>
      </p:sp>
      <p:sp>
        <p:nvSpPr>
          <p:cNvPr id="41" name="TextBox 40">
            <a:extLst>
              <a:ext uri="{FF2B5EF4-FFF2-40B4-BE49-F238E27FC236}">
                <a16:creationId xmlns:a16="http://schemas.microsoft.com/office/drawing/2014/main" id="{AE86907A-51EF-44AA-8E1C-E16C3B908C56}"/>
              </a:ext>
            </a:extLst>
          </p:cNvPr>
          <p:cNvSpPr txBox="1"/>
          <p:nvPr/>
        </p:nvSpPr>
        <p:spPr>
          <a:xfrm>
            <a:off x="4822314" y="6027779"/>
            <a:ext cx="537997" cy="189763"/>
          </a:xfrm>
          <a:prstGeom prst="rect">
            <a:avLst/>
          </a:prstGeom>
          <a:noFill/>
        </p:spPr>
        <p:txBody>
          <a:bodyPr wrap="square" lIns="18000" tIns="18000" rIns="18000" bIns="18000" rtlCol="0">
            <a:spAutoFit/>
          </a:bodyPr>
          <a:lstStyle/>
          <a:p>
            <a:pPr algn="ctr"/>
            <a:r>
              <a:rPr lang="en-GB" sz="1000" b="1" dirty="0">
                <a:solidFill>
                  <a:schemeClr val="tx1">
                    <a:lumMod val="75000"/>
                    <a:lumOff val="25000"/>
                  </a:schemeClr>
                </a:solidFill>
                <a:latin typeface="+mj-lt"/>
              </a:rPr>
              <a:t>13%</a:t>
            </a:r>
            <a:endParaRPr lang="en-GB" sz="1000" dirty="0">
              <a:solidFill>
                <a:schemeClr val="tx1">
                  <a:lumMod val="75000"/>
                  <a:lumOff val="25000"/>
                </a:schemeClr>
              </a:solidFill>
              <a:latin typeface="+mj-lt"/>
            </a:endParaRPr>
          </a:p>
        </p:txBody>
      </p:sp>
      <p:sp>
        <p:nvSpPr>
          <p:cNvPr id="42" name="TextBox 41">
            <a:extLst>
              <a:ext uri="{FF2B5EF4-FFF2-40B4-BE49-F238E27FC236}">
                <a16:creationId xmlns:a16="http://schemas.microsoft.com/office/drawing/2014/main" id="{4F6BC769-AF65-459A-B1A9-06F659FE73F2}"/>
              </a:ext>
            </a:extLst>
          </p:cNvPr>
          <p:cNvSpPr txBox="1"/>
          <p:nvPr/>
        </p:nvSpPr>
        <p:spPr>
          <a:xfrm>
            <a:off x="6919069" y="6027779"/>
            <a:ext cx="537997" cy="189763"/>
          </a:xfrm>
          <a:prstGeom prst="rect">
            <a:avLst/>
          </a:prstGeom>
          <a:noFill/>
        </p:spPr>
        <p:txBody>
          <a:bodyPr wrap="square" lIns="18000" tIns="18000" rIns="18000" bIns="18000" rtlCol="0">
            <a:spAutoFit/>
          </a:bodyPr>
          <a:lstStyle/>
          <a:p>
            <a:pPr algn="ctr"/>
            <a:r>
              <a:rPr lang="en-GB" sz="1000" b="1" dirty="0">
                <a:solidFill>
                  <a:schemeClr val="tx1">
                    <a:lumMod val="75000"/>
                    <a:lumOff val="25000"/>
                  </a:schemeClr>
                </a:solidFill>
                <a:latin typeface="+mj-lt"/>
              </a:rPr>
              <a:t>8%</a:t>
            </a:r>
            <a:endParaRPr lang="en-GB" sz="1000" dirty="0">
              <a:solidFill>
                <a:schemeClr val="tx1">
                  <a:lumMod val="75000"/>
                  <a:lumOff val="25000"/>
                </a:schemeClr>
              </a:solidFill>
              <a:latin typeface="+mj-lt"/>
            </a:endParaRPr>
          </a:p>
        </p:txBody>
      </p:sp>
      <p:sp>
        <p:nvSpPr>
          <p:cNvPr id="43" name="TextBox 42">
            <a:extLst>
              <a:ext uri="{FF2B5EF4-FFF2-40B4-BE49-F238E27FC236}">
                <a16:creationId xmlns:a16="http://schemas.microsoft.com/office/drawing/2014/main" id="{F298CB32-5B42-4AA3-88F9-DBC16724B45A}"/>
              </a:ext>
            </a:extLst>
          </p:cNvPr>
          <p:cNvSpPr txBox="1"/>
          <p:nvPr/>
        </p:nvSpPr>
        <p:spPr>
          <a:xfrm>
            <a:off x="2725558" y="6027779"/>
            <a:ext cx="537997" cy="189763"/>
          </a:xfrm>
          <a:prstGeom prst="rect">
            <a:avLst/>
          </a:prstGeom>
          <a:noFill/>
        </p:spPr>
        <p:txBody>
          <a:bodyPr wrap="square" lIns="18000" tIns="18000" rIns="18000" bIns="18000" rtlCol="0">
            <a:spAutoFit/>
          </a:bodyPr>
          <a:lstStyle/>
          <a:p>
            <a:pPr algn="ctr"/>
            <a:r>
              <a:rPr lang="en-GB" sz="1000" b="1" dirty="0">
                <a:solidFill>
                  <a:schemeClr val="tx1">
                    <a:lumMod val="75000"/>
                    <a:lumOff val="25000"/>
                  </a:schemeClr>
                </a:solidFill>
                <a:latin typeface="+mj-lt"/>
              </a:rPr>
              <a:t>10%</a:t>
            </a:r>
            <a:endParaRPr lang="en-GB" sz="1000" dirty="0">
              <a:solidFill>
                <a:schemeClr val="tx1">
                  <a:lumMod val="75000"/>
                  <a:lumOff val="25000"/>
                </a:schemeClr>
              </a:solidFill>
              <a:latin typeface="+mj-lt"/>
            </a:endParaRPr>
          </a:p>
        </p:txBody>
      </p:sp>
      <p:sp>
        <p:nvSpPr>
          <p:cNvPr id="44" name="Rounded Rectangle 3">
            <a:extLst>
              <a:ext uri="{FF2B5EF4-FFF2-40B4-BE49-F238E27FC236}">
                <a16:creationId xmlns:a16="http://schemas.microsoft.com/office/drawing/2014/main" id="{60689641-68A9-429C-BB6F-2044FC1204A4}"/>
              </a:ext>
            </a:extLst>
          </p:cNvPr>
          <p:cNvSpPr/>
          <p:nvPr/>
        </p:nvSpPr>
        <p:spPr>
          <a:xfrm>
            <a:off x="1594604" y="5964110"/>
            <a:ext cx="7022753" cy="298283"/>
          </a:xfrm>
          <a:prstGeom prst="roundRect">
            <a:avLst>
              <a:gd name="adj" fmla="val 3149"/>
            </a:avLst>
          </a:prstGeom>
          <a:noFill/>
          <a:ln w="28575">
            <a:solidFill>
              <a:schemeClr val="accent3">
                <a:lumMod val="60000"/>
                <a:lumOff val="40000"/>
              </a:schemeClr>
            </a:solidFill>
            <a:prstDash val="sysDot"/>
          </a:ln>
        </p:spPr>
        <p:style>
          <a:lnRef idx="2">
            <a:schemeClr val="accent2"/>
          </a:lnRef>
          <a:fillRef idx="1">
            <a:schemeClr val="lt1"/>
          </a:fillRef>
          <a:effectRef idx="0">
            <a:schemeClr val="accent2"/>
          </a:effectRef>
          <a:fontRef idx="minor">
            <a:schemeClr val="dk1"/>
          </a:fontRef>
        </p:style>
        <p:txBody>
          <a:bodyPr wrap="square" anchor="ctr">
            <a:noAutofit/>
          </a:bodyPr>
          <a:lstStyle/>
          <a:p>
            <a:pPr algn="just"/>
            <a:endParaRPr lang="en-GB" sz="1100" dirty="0">
              <a:latin typeface="+mj-lt"/>
            </a:endParaRPr>
          </a:p>
        </p:txBody>
      </p:sp>
    </p:spTree>
    <p:extLst>
      <p:ext uri="{BB962C8B-B14F-4D97-AF65-F5344CB8AC3E}">
        <p14:creationId xmlns:p14="http://schemas.microsoft.com/office/powerpoint/2010/main" val="23407487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EC808B34-E5D8-427D-A31A-FCFF81E3F194}"/>
              </a:ext>
            </a:extLst>
          </p:cNvPr>
          <p:cNvGraphicFramePr/>
          <p:nvPr>
            <p:extLst>
              <p:ext uri="{D42A27DB-BD31-4B8C-83A1-F6EECF244321}">
                <p14:modId xmlns:p14="http://schemas.microsoft.com/office/powerpoint/2010/main" val="1860252278"/>
              </p:ext>
            </p:extLst>
          </p:nvPr>
        </p:nvGraphicFramePr>
        <p:xfrm>
          <a:off x="359998" y="2047378"/>
          <a:ext cx="8425226"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A84C32C-715B-42F5-B21F-B3C991290EBC}"/>
              </a:ext>
            </a:extLst>
          </p:cNvPr>
          <p:cNvSpPr>
            <a:spLocks noGrp="1"/>
          </p:cNvSpPr>
          <p:nvPr>
            <p:ph type="title"/>
          </p:nvPr>
        </p:nvSpPr>
        <p:spPr>
          <a:xfrm>
            <a:off x="360000" y="514975"/>
            <a:ext cx="8507775" cy="936000"/>
          </a:xfrm>
        </p:spPr>
        <p:txBody>
          <a:bodyPr/>
          <a:lstStyle/>
          <a:p>
            <a:r>
              <a:rPr lang="en-GB" dirty="0"/>
              <a:t>Music, literature and opera are more commonly consumed in live-to-digital form than ‘real-world’ form* </a:t>
            </a:r>
          </a:p>
        </p:txBody>
      </p:sp>
      <p:sp>
        <p:nvSpPr>
          <p:cNvPr id="3" name="Text Placeholder 2">
            <a:extLst>
              <a:ext uri="{FF2B5EF4-FFF2-40B4-BE49-F238E27FC236}">
                <a16:creationId xmlns:a16="http://schemas.microsoft.com/office/drawing/2014/main" id="{E4087B98-EE80-417D-AFC1-583B4307DDC6}"/>
              </a:ext>
            </a:extLst>
          </p:cNvPr>
          <p:cNvSpPr>
            <a:spLocks noGrp="1"/>
          </p:cNvSpPr>
          <p:nvPr>
            <p:ph type="body" sz="quarter" idx="12"/>
          </p:nvPr>
        </p:nvSpPr>
        <p:spPr>
          <a:xfrm>
            <a:off x="359998" y="0"/>
            <a:ext cx="3173777" cy="289424"/>
          </a:xfrm>
        </p:spPr>
        <p:txBody>
          <a:bodyPr/>
          <a:lstStyle/>
          <a:p>
            <a:r>
              <a:rPr lang="en-GB" dirty="0"/>
              <a:t>Who is the audience?</a:t>
            </a:r>
          </a:p>
        </p:txBody>
      </p:sp>
      <p:sp>
        <p:nvSpPr>
          <p:cNvPr id="6" name="Text Placeholder 5">
            <a:extLst>
              <a:ext uri="{FF2B5EF4-FFF2-40B4-BE49-F238E27FC236}">
                <a16:creationId xmlns:a16="http://schemas.microsoft.com/office/drawing/2014/main" id="{B7B40A6D-8F19-4529-AD00-E5BE6AD720CC}"/>
              </a:ext>
            </a:extLst>
          </p:cNvPr>
          <p:cNvSpPr>
            <a:spLocks noGrp="1"/>
          </p:cNvSpPr>
          <p:nvPr>
            <p:ph type="body" sz="quarter" idx="13"/>
          </p:nvPr>
        </p:nvSpPr>
        <p:spPr>
          <a:xfrm>
            <a:off x="359999" y="6535556"/>
            <a:ext cx="8425226" cy="322443"/>
          </a:xfrm>
        </p:spPr>
        <p:txBody>
          <a:bodyPr/>
          <a:lstStyle/>
          <a:p>
            <a:r>
              <a:rPr lang="en-GB" sz="800" dirty="0"/>
              <a:t>Source: Nationally representative survey conducted by MTM. B2: How often do you do the following? C2: And how often, if at all, do you typically engage with live-to-digital, as described above, for each of the following art forms? </a:t>
            </a:r>
            <a:r>
              <a:rPr lang="en-GB" sz="800" i="1" dirty="0"/>
              <a:t>Base: Adults 16+ (n=1005)</a:t>
            </a:r>
            <a:endParaRPr lang="en-GB" sz="800" dirty="0"/>
          </a:p>
        </p:txBody>
      </p:sp>
      <p:sp>
        <p:nvSpPr>
          <p:cNvPr id="20" name="TextBox 19"/>
          <p:cNvSpPr txBox="1"/>
          <p:nvPr/>
        </p:nvSpPr>
        <p:spPr>
          <a:xfrm>
            <a:off x="1746448" y="4987572"/>
            <a:ext cx="421702" cy="189782"/>
          </a:xfrm>
          <a:prstGeom prst="rect">
            <a:avLst/>
          </a:prstGeom>
          <a:noFill/>
        </p:spPr>
        <p:txBody>
          <a:bodyPr wrap="square" lIns="18000" tIns="18000" rIns="18000" bIns="18000" rtlCol="0">
            <a:spAutoFit/>
          </a:bodyPr>
          <a:lstStyle/>
          <a:p>
            <a:r>
              <a:rPr lang="en-GB" sz="1000" dirty="0">
                <a:solidFill>
                  <a:schemeClr val="accent6">
                    <a:lumMod val="50000"/>
                  </a:schemeClr>
                </a:solidFill>
                <a:latin typeface="+mj-lt"/>
              </a:rPr>
              <a:t>Music</a:t>
            </a:r>
          </a:p>
        </p:txBody>
      </p:sp>
      <p:sp>
        <p:nvSpPr>
          <p:cNvPr id="21" name="TextBox 20"/>
          <p:cNvSpPr txBox="1"/>
          <p:nvPr/>
        </p:nvSpPr>
        <p:spPr>
          <a:xfrm>
            <a:off x="2694734" y="4987572"/>
            <a:ext cx="637747" cy="190240"/>
          </a:xfrm>
          <a:prstGeom prst="rect">
            <a:avLst/>
          </a:prstGeom>
          <a:noFill/>
        </p:spPr>
        <p:txBody>
          <a:bodyPr wrap="square" lIns="18000" tIns="18000" rIns="18000" bIns="18000" rtlCol="0">
            <a:spAutoFit/>
          </a:bodyPr>
          <a:lstStyle/>
          <a:p>
            <a:r>
              <a:rPr lang="en-GB" sz="1000" dirty="0">
                <a:solidFill>
                  <a:schemeClr val="accent6">
                    <a:lumMod val="50000"/>
                  </a:schemeClr>
                </a:solidFill>
                <a:latin typeface="+mj-lt"/>
              </a:rPr>
              <a:t>Museums</a:t>
            </a:r>
          </a:p>
        </p:txBody>
      </p:sp>
      <p:sp>
        <p:nvSpPr>
          <p:cNvPr id="30" name="TextBox 29"/>
          <p:cNvSpPr txBox="1"/>
          <p:nvPr/>
        </p:nvSpPr>
        <p:spPr>
          <a:xfrm>
            <a:off x="3719394" y="4987572"/>
            <a:ext cx="679875" cy="190240"/>
          </a:xfrm>
          <a:prstGeom prst="rect">
            <a:avLst/>
          </a:prstGeom>
          <a:noFill/>
        </p:spPr>
        <p:txBody>
          <a:bodyPr wrap="square" lIns="18000" tIns="18000" rIns="18000" bIns="18000" rtlCol="0">
            <a:spAutoFit/>
          </a:bodyPr>
          <a:lstStyle/>
          <a:p>
            <a:r>
              <a:rPr lang="en-GB" sz="1000" dirty="0">
                <a:solidFill>
                  <a:schemeClr val="accent6">
                    <a:lumMod val="50000"/>
                  </a:schemeClr>
                </a:solidFill>
                <a:latin typeface="+mj-lt"/>
              </a:rPr>
              <a:t>Literature</a:t>
            </a:r>
          </a:p>
        </p:txBody>
      </p:sp>
      <p:sp>
        <p:nvSpPr>
          <p:cNvPr id="31" name="TextBox 30"/>
          <p:cNvSpPr txBox="1"/>
          <p:nvPr/>
        </p:nvSpPr>
        <p:spPr>
          <a:xfrm>
            <a:off x="4870533" y="4987572"/>
            <a:ext cx="493354" cy="190240"/>
          </a:xfrm>
          <a:prstGeom prst="rect">
            <a:avLst/>
          </a:prstGeom>
          <a:noFill/>
        </p:spPr>
        <p:txBody>
          <a:bodyPr wrap="square" lIns="18000" tIns="18000" rIns="18000" bIns="18000" rtlCol="0">
            <a:spAutoFit/>
          </a:bodyPr>
          <a:lstStyle/>
          <a:p>
            <a:r>
              <a:rPr lang="en-GB" sz="1000" dirty="0">
                <a:solidFill>
                  <a:schemeClr val="accent6">
                    <a:lumMod val="50000"/>
                  </a:schemeClr>
                </a:solidFill>
                <a:latin typeface="+mj-lt"/>
              </a:rPr>
              <a:t>Dance</a:t>
            </a:r>
          </a:p>
        </p:txBody>
      </p:sp>
      <p:sp>
        <p:nvSpPr>
          <p:cNvPr id="32" name="TextBox 31"/>
          <p:cNvSpPr txBox="1"/>
          <p:nvPr/>
        </p:nvSpPr>
        <p:spPr>
          <a:xfrm>
            <a:off x="5856008" y="4987572"/>
            <a:ext cx="691403" cy="190240"/>
          </a:xfrm>
          <a:prstGeom prst="rect">
            <a:avLst/>
          </a:prstGeom>
          <a:noFill/>
        </p:spPr>
        <p:txBody>
          <a:bodyPr wrap="square" lIns="18000" tIns="18000" rIns="18000" bIns="18000" rtlCol="0">
            <a:spAutoFit/>
          </a:bodyPr>
          <a:lstStyle/>
          <a:p>
            <a:r>
              <a:rPr lang="en-GB" sz="1000" dirty="0">
                <a:solidFill>
                  <a:schemeClr val="accent6">
                    <a:lumMod val="50000"/>
                  </a:schemeClr>
                </a:solidFill>
                <a:latin typeface="+mj-lt"/>
              </a:rPr>
              <a:t>Visual arts</a:t>
            </a:r>
          </a:p>
        </p:txBody>
      </p:sp>
      <p:sp>
        <p:nvSpPr>
          <p:cNvPr id="34" name="TextBox 33"/>
          <p:cNvSpPr txBox="1"/>
          <p:nvPr/>
        </p:nvSpPr>
        <p:spPr>
          <a:xfrm>
            <a:off x="6710948" y="4987114"/>
            <a:ext cx="1016657" cy="190240"/>
          </a:xfrm>
          <a:prstGeom prst="rect">
            <a:avLst/>
          </a:prstGeom>
          <a:noFill/>
        </p:spPr>
        <p:txBody>
          <a:bodyPr wrap="square" lIns="18000" tIns="18000" rIns="18000" bIns="18000" rtlCol="0">
            <a:spAutoFit/>
          </a:bodyPr>
          <a:lstStyle/>
          <a:p>
            <a:r>
              <a:rPr lang="en-GB" sz="1000" dirty="0">
                <a:solidFill>
                  <a:schemeClr val="accent6">
                    <a:lumMod val="50000"/>
                  </a:schemeClr>
                </a:solidFill>
                <a:latin typeface="+mj-lt"/>
              </a:rPr>
              <a:t>Combined arts</a:t>
            </a:r>
          </a:p>
        </p:txBody>
      </p:sp>
      <p:sp>
        <p:nvSpPr>
          <p:cNvPr id="35" name="TextBox 34"/>
          <p:cNvSpPr txBox="1"/>
          <p:nvPr/>
        </p:nvSpPr>
        <p:spPr>
          <a:xfrm>
            <a:off x="8021598" y="4987114"/>
            <a:ext cx="475180" cy="190240"/>
          </a:xfrm>
          <a:prstGeom prst="rect">
            <a:avLst/>
          </a:prstGeom>
          <a:noFill/>
        </p:spPr>
        <p:txBody>
          <a:bodyPr wrap="square" lIns="18000" tIns="18000" rIns="18000" bIns="18000" rtlCol="0">
            <a:spAutoFit/>
          </a:bodyPr>
          <a:lstStyle/>
          <a:p>
            <a:r>
              <a:rPr lang="en-GB" sz="1000" dirty="0">
                <a:solidFill>
                  <a:schemeClr val="accent6">
                    <a:lumMod val="50000"/>
                  </a:schemeClr>
                </a:solidFill>
                <a:latin typeface="+mj-lt"/>
              </a:rPr>
              <a:t>Opera</a:t>
            </a:r>
          </a:p>
        </p:txBody>
      </p:sp>
      <p:pic>
        <p:nvPicPr>
          <p:cNvPr id="36" name="Picture 35"/>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b="13143"/>
          <a:stretch/>
        </p:blipFill>
        <p:spPr>
          <a:xfrm>
            <a:off x="1746448" y="5213950"/>
            <a:ext cx="358098" cy="311033"/>
          </a:xfrm>
          <a:prstGeom prst="rect">
            <a:avLst/>
          </a:prstGeom>
        </p:spPr>
      </p:pic>
      <p:pic>
        <p:nvPicPr>
          <p:cNvPr id="37" name="Picture 36"/>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b="14306"/>
          <a:stretch/>
        </p:blipFill>
        <p:spPr>
          <a:xfrm>
            <a:off x="2851005" y="5202542"/>
            <a:ext cx="376268" cy="322442"/>
          </a:xfrm>
          <a:prstGeom prst="rect">
            <a:avLst/>
          </a:prstGeom>
        </p:spPr>
      </p:pic>
      <p:pic>
        <p:nvPicPr>
          <p:cNvPr id="38" name="Picture 37"/>
          <p:cNvPicPr>
            <a:picLocks noChangeAspect="1"/>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l="14203" r="32753" b="16812"/>
          <a:stretch/>
        </p:blipFill>
        <p:spPr>
          <a:xfrm>
            <a:off x="3918767" y="5177493"/>
            <a:ext cx="256280" cy="401925"/>
          </a:xfrm>
          <a:prstGeom prst="rect">
            <a:avLst/>
          </a:prstGeom>
        </p:spPr>
      </p:pic>
      <p:pic>
        <p:nvPicPr>
          <p:cNvPr id="39" name="Picture 38"/>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b="23478"/>
          <a:stretch/>
        </p:blipFill>
        <p:spPr>
          <a:xfrm rot="21112958">
            <a:off x="4856291" y="5166721"/>
            <a:ext cx="514996" cy="394084"/>
          </a:xfrm>
          <a:prstGeom prst="rect">
            <a:avLst/>
          </a:prstGeom>
        </p:spPr>
      </p:pic>
      <p:pic>
        <p:nvPicPr>
          <p:cNvPr id="41" name="Picture 40"/>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l="12174" t="5218" r="11884" b="19710"/>
          <a:stretch/>
        </p:blipFill>
        <p:spPr>
          <a:xfrm>
            <a:off x="6006129" y="5213950"/>
            <a:ext cx="397400" cy="392850"/>
          </a:xfrm>
          <a:prstGeom prst="rect">
            <a:avLst/>
          </a:prstGeom>
        </p:spPr>
      </p:pic>
      <p:pic>
        <p:nvPicPr>
          <p:cNvPr id="42" name="Picture 41"/>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l="20725" r="13767" b="16087"/>
          <a:stretch/>
        </p:blipFill>
        <p:spPr>
          <a:xfrm>
            <a:off x="8082011" y="5202543"/>
            <a:ext cx="353552" cy="452890"/>
          </a:xfrm>
          <a:prstGeom prst="rect">
            <a:avLst/>
          </a:prstGeom>
        </p:spPr>
      </p:pic>
      <p:pic>
        <p:nvPicPr>
          <p:cNvPr id="43" name="Picture 42"/>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b="14927"/>
          <a:stretch/>
        </p:blipFill>
        <p:spPr>
          <a:xfrm>
            <a:off x="6978586" y="5220298"/>
            <a:ext cx="379019" cy="322441"/>
          </a:xfrm>
          <a:prstGeom prst="rect">
            <a:avLst/>
          </a:prstGeom>
        </p:spPr>
      </p:pic>
      <p:sp>
        <p:nvSpPr>
          <p:cNvPr id="44" name="Text Placeholder 6">
            <a:extLst>
              <a:ext uri="{FF2B5EF4-FFF2-40B4-BE49-F238E27FC236}">
                <a16:creationId xmlns:a16="http://schemas.microsoft.com/office/drawing/2014/main" id="{25FC48E3-34A2-4EB7-BA99-D52B9FAB5780}"/>
              </a:ext>
            </a:extLst>
          </p:cNvPr>
          <p:cNvSpPr>
            <a:spLocks noGrp="1"/>
          </p:cNvSpPr>
          <p:nvPr>
            <p:ph type="body" sz="quarter" idx="15"/>
          </p:nvPr>
        </p:nvSpPr>
        <p:spPr>
          <a:xfrm>
            <a:off x="359997" y="1736725"/>
            <a:ext cx="8425227" cy="215900"/>
          </a:xfrm>
        </p:spPr>
        <p:txBody>
          <a:bodyPr/>
          <a:lstStyle/>
          <a:p>
            <a:r>
              <a:rPr lang="en-GB" dirty="0"/>
              <a:t>Engagement with art forms: At least once every 6 months</a:t>
            </a:r>
          </a:p>
        </p:txBody>
      </p:sp>
      <p:pic>
        <p:nvPicPr>
          <p:cNvPr id="26" name="Picture 4" descr="Maria Bayo, Orchesta, Singer, Classic, Music, Concert">
            <a:extLst>
              <a:ext uri="{FF2B5EF4-FFF2-40B4-BE49-F238E27FC236}">
                <a16:creationId xmlns:a16="http://schemas.microsoft.com/office/drawing/2014/main" id="{BC15382C-1DD8-4EF1-91D6-19E410EE52C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21549" y="2200788"/>
            <a:ext cx="1946705" cy="1275409"/>
          </a:xfrm>
          <a:prstGeom prst="roundRect">
            <a:avLst>
              <a:gd name="adj" fmla="val 8594"/>
            </a:avLst>
          </a:prstGeom>
          <a:solidFill>
            <a:srgbClr val="FFFFFF">
              <a:shade val="85000"/>
            </a:srgbClr>
          </a:solidFill>
          <a:ln>
            <a:noFill/>
          </a:ln>
          <a:effectLst/>
          <a:extLst/>
        </p:spPr>
      </p:pic>
      <p:sp>
        <p:nvSpPr>
          <p:cNvPr id="27" name="Text Placeholder 5">
            <a:extLst>
              <a:ext uri="{FF2B5EF4-FFF2-40B4-BE49-F238E27FC236}">
                <a16:creationId xmlns:a16="http://schemas.microsoft.com/office/drawing/2014/main" id="{688021A7-04FE-490B-A834-9DCB0FCE16E7}"/>
              </a:ext>
            </a:extLst>
          </p:cNvPr>
          <p:cNvSpPr txBox="1">
            <a:spLocks/>
          </p:cNvSpPr>
          <p:nvPr/>
        </p:nvSpPr>
        <p:spPr>
          <a:xfrm>
            <a:off x="359999" y="5939576"/>
            <a:ext cx="8425226" cy="322443"/>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*Music, literature and opera are more commonly consumed in live-to-digital form than ‘real-world’ form when you look at it on both a  monthly and 6 monthly basis. If you look at 'ever’, literature and opera are more commonly consumed in live-to-digital form than ‘real-world’, but 77% have ‘ever’ engaged with music in the 'real world' compared to 72% who have ‘ever’ for live-to-digital music content. For the purpose of this report, ‘real world’ engagement with ‘literature’ was defined as ‘attend a literature or poetry performance’</a:t>
            </a:r>
          </a:p>
        </p:txBody>
      </p:sp>
      <p:pic>
        <p:nvPicPr>
          <p:cNvPr id="28" name="Picture 27">
            <a:extLst>
              <a:ext uri="{FF2B5EF4-FFF2-40B4-BE49-F238E27FC236}">
                <a16:creationId xmlns:a16="http://schemas.microsoft.com/office/drawing/2014/main" id="{926D1F64-A595-409D-BA8A-E2E837AA1D1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00836" y="2200618"/>
            <a:ext cx="2200831" cy="12754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8092766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C1B74B4E-44A6-4728-8225-FA0E57B77F83}"/>
              </a:ext>
            </a:extLst>
          </p:cNvPr>
          <p:cNvGraphicFramePr/>
          <p:nvPr>
            <p:extLst>
              <p:ext uri="{D42A27DB-BD31-4B8C-83A1-F6EECF244321}">
                <p14:modId xmlns:p14="http://schemas.microsoft.com/office/powerpoint/2010/main" val="1863237885"/>
              </p:ext>
            </p:extLst>
          </p:nvPr>
        </p:nvGraphicFramePr>
        <p:xfrm>
          <a:off x="483751" y="1464165"/>
          <a:ext cx="8425226"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4CCE1D5C-DD19-423B-A434-AC79C28B9753}"/>
              </a:ext>
            </a:extLst>
          </p:cNvPr>
          <p:cNvSpPr>
            <a:spLocks noGrp="1"/>
          </p:cNvSpPr>
          <p:nvPr>
            <p:ph type="title"/>
          </p:nvPr>
        </p:nvSpPr>
        <p:spPr>
          <a:noFill/>
        </p:spPr>
        <p:txBody>
          <a:bodyPr/>
          <a:lstStyle/>
          <a:p>
            <a:r>
              <a:rPr lang="en-GB" dirty="0"/>
              <a:t>Performance events are the most commonly engaged with type of live-to-digital</a:t>
            </a:r>
          </a:p>
        </p:txBody>
      </p:sp>
      <p:sp>
        <p:nvSpPr>
          <p:cNvPr id="3" name="Text Placeholder 2">
            <a:extLst>
              <a:ext uri="{FF2B5EF4-FFF2-40B4-BE49-F238E27FC236}">
                <a16:creationId xmlns:a16="http://schemas.microsoft.com/office/drawing/2014/main" id="{FF76ED02-5B86-4AC6-85DB-60A62DC0D5CE}"/>
              </a:ext>
            </a:extLst>
          </p:cNvPr>
          <p:cNvSpPr>
            <a:spLocks noGrp="1"/>
          </p:cNvSpPr>
          <p:nvPr>
            <p:ph type="body" sz="quarter" idx="12"/>
          </p:nvPr>
        </p:nvSpPr>
        <p:spPr>
          <a:xfrm>
            <a:off x="359998" y="0"/>
            <a:ext cx="3698196" cy="289424"/>
          </a:xfrm>
        </p:spPr>
        <p:txBody>
          <a:bodyPr/>
          <a:lstStyle/>
          <a:p>
            <a:r>
              <a:rPr lang="en-GB" dirty="0"/>
              <a:t>Who is the audience?</a:t>
            </a:r>
          </a:p>
        </p:txBody>
      </p:sp>
      <p:sp>
        <p:nvSpPr>
          <p:cNvPr id="6" name="Text Placeholder 5">
            <a:extLst>
              <a:ext uri="{FF2B5EF4-FFF2-40B4-BE49-F238E27FC236}">
                <a16:creationId xmlns:a16="http://schemas.microsoft.com/office/drawing/2014/main" id="{664F6B2B-8BF4-482F-9CEB-2620826923ED}"/>
              </a:ext>
            </a:extLst>
          </p:cNvPr>
          <p:cNvSpPr>
            <a:spLocks noGrp="1"/>
          </p:cNvSpPr>
          <p:nvPr>
            <p:ph type="body" sz="quarter" idx="13"/>
          </p:nvPr>
        </p:nvSpPr>
        <p:spPr>
          <a:xfrm>
            <a:off x="359999" y="6287315"/>
            <a:ext cx="8425226" cy="368300"/>
          </a:xfrm>
        </p:spPr>
        <p:txBody>
          <a:bodyPr/>
          <a:lstStyle/>
          <a:p>
            <a:r>
              <a:rPr lang="en-GB" sz="800" dirty="0"/>
              <a:t>Source 1: Nationally representative survey conducted by MTM. C1: Below is a list of things we consider in our definition of </a:t>
            </a:r>
            <a:r>
              <a:rPr lang="en-GB" sz="800" u="sng" dirty="0"/>
              <a:t>live-to-digital</a:t>
            </a:r>
            <a:r>
              <a:rPr lang="en-GB" sz="800" dirty="0"/>
              <a:t> arts or cultural content. How often, if at all, do you typically engage with (watch, listen to or interact with) the following? </a:t>
            </a:r>
            <a:r>
              <a:rPr lang="en-GB" sz="800" i="1" dirty="0"/>
              <a:t>Base: Adults 16+ (n=1005)</a:t>
            </a:r>
            <a:r>
              <a:rPr lang="en-GB" sz="800" dirty="0"/>
              <a:t> Source 2: Arts Engaged survey conducted by MTM. Q5.Below is a list of things we consider in our definition of </a:t>
            </a:r>
            <a:r>
              <a:rPr lang="en-GB" sz="800" u="sng" dirty="0"/>
              <a:t>live-to-digital</a:t>
            </a:r>
            <a:r>
              <a:rPr lang="en-GB" sz="800" dirty="0"/>
              <a:t>. How often, if at all, do you typically engage with (watch, listen to or interact with) the following? </a:t>
            </a:r>
            <a:r>
              <a:rPr lang="en-GB" sz="800" i="1" dirty="0"/>
              <a:t>Base: all respondents (n=360)</a:t>
            </a:r>
            <a:endParaRPr lang="en-GB" sz="800" dirty="0"/>
          </a:p>
          <a:p>
            <a:endParaRPr lang="en-GB" sz="800" i="1" dirty="0"/>
          </a:p>
        </p:txBody>
      </p:sp>
      <p:sp>
        <p:nvSpPr>
          <p:cNvPr id="7" name="Text Placeholder 6">
            <a:extLst>
              <a:ext uri="{FF2B5EF4-FFF2-40B4-BE49-F238E27FC236}">
                <a16:creationId xmlns:a16="http://schemas.microsoft.com/office/drawing/2014/main" id="{4379D725-9F07-4958-ADB7-6156EE42F597}"/>
              </a:ext>
            </a:extLst>
          </p:cNvPr>
          <p:cNvSpPr>
            <a:spLocks noGrp="1"/>
          </p:cNvSpPr>
          <p:nvPr>
            <p:ph type="body" sz="quarter" idx="15"/>
          </p:nvPr>
        </p:nvSpPr>
        <p:spPr>
          <a:xfrm>
            <a:off x="359997" y="2147786"/>
            <a:ext cx="8425227" cy="215900"/>
          </a:xfrm>
        </p:spPr>
        <p:txBody>
          <a:bodyPr/>
          <a:lstStyle/>
          <a:p>
            <a:r>
              <a:rPr lang="en-GB" dirty="0"/>
              <a:t>Frequency of engaging with types of live-to-digital content</a:t>
            </a:r>
          </a:p>
        </p:txBody>
      </p:sp>
      <p:sp>
        <p:nvSpPr>
          <p:cNvPr id="52" name="TextBox 51"/>
          <p:cNvSpPr txBox="1"/>
          <p:nvPr/>
        </p:nvSpPr>
        <p:spPr>
          <a:xfrm>
            <a:off x="4094676" y="4632512"/>
            <a:ext cx="1169582" cy="651905"/>
          </a:xfrm>
          <a:prstGeom prst="rect">
            <a:avLst/>
          </a:prstGeom>
          <a:noFill/>
        </p:spPr>
        <p:txBody>
          <a:bodyPr wrap="square" lIns="18000" tIns="18000" rIns="18000" bIns="18000" rtlCol="0">
            <a:spAutoFit/>
          </a:bodyPr>
          <a:lstStyle/>
          <a:p>
            <a:pPr algn="ctr"/>
            <a:r>
              <a:rPr lang="en-GB" sz="1000" dirty="0">
                <a:solidFill>
                  <a:schemeClr val="accent6">
                    <a:lumMod val="50000"/>
                  </a:schemeClr>
                </a:solidFill>
                <a:latin typeface="+mj-lt"/>
              </a:rPr>
              <a:t>Live streamed whole performances / events</a:t>
            </a:r>
          </a:p>
        </p:txBody>
      </p:sp>
      <p:sp>
        <p:nvSpPr>
          <p:cNvPr id="53" name="TextBox 52"/>
          <p:cNvSpPr txBox="1"/>
          <p:nvPr/>
        </p:nvSpPr>
        <p:spPr>
          <a:xfrm>
            <a:off x="2724487" y="4676058"/>
            <a:ext cx="1329069" cy="498016"/>
          </a:xfrm>
          <a:prstGeom prst="rect">
            <a:avLst/>
          </a:prstGeom>
          <a:noFill/>
        </p:spPr>
        <p:txBody>
          <a:bodyPr wrap="square" lIns="18000" tIns="18000" rIns="18000" bIns="18000" rtlCol="0">
            <a:spAutoFit/>
          </a:bodyPr>
          <a:lstStyle/>
          <a:p>
            <a:pPr algn="ctr"/>
            <a:r>
              <a:rPr lang="en-GB" sz="1000" dirty="0">
                <a:solidFill>
                  <a:schemeClr val="accent6">
                    <a:lumMod val="50000"/>
                  </a:schemeClr>
                </a:solidFill>
                <a:latin typeface="+mj-lt"/>
              </a:rPr>
              <a:t>Recorded whole performances / events</a:t>
            </a:r>
          </a:p>
        </p:txBody>
      </p:sp>
      <p:sp>
        <p:nvSpPr>
          <p:cNvPr id="54" name="TextBox 53"/>
          <p:cNvSpPr txBox="1"/>
          <p:nvPr/>
        </p:nvSpPr>
        <p:spPr>
          <a:xfrm>
            <a:off x="1451641" y="4632512"/>
            <a:ext cx="1329069" cy="651905"/>
          </a:xfrm>
          <a:prstGeom prst="rect">
            <a:avLst/>
          </a:prstGeom>
          <a:noFill/>
        </p:spPr>
        <p:txBody>
          <a:bodyPr wrap="square" lIns="18000" tIns="18000" rIns="18000" bIns="18000" rtlCol="0">
            <a:spAutoFit/>
          </a:bodyPr>
          <a:lstStyle/>
          <a:p>
            <a:pPr algn="ctr"/>
            <a:r>
              <a:rPr lang="en-GB" sz="1000" dirty="0">
                <a:solidFill>
                  <a:schemeClr val="accent6">
                    <a:lumMod val="50000"/>
                  </a:schemeClr>
                </a:solidFill>
                <a:latin typeface="+mj-lt"/>
              </a:rPr>
              <a:t>Video / audio of parts of performances / events</a:t>
            </a:r>
          </a:p>
        </p:txBody>
      </p:sp>
      <p:sp>
        <p:nvSpPr>
          <p:cNvPr id="55" name="TextBox 54"/>
          <p:cNvSpPr txBox="1"/>
          <p:nvPr/>
        </p:nvSpPr>
        <p:spPr>
          <a:xfrm>
            <a:off x="6585805" y="4676058"/>
            <a:ext cx="1080109" cy="498016"/>
          </a:xfrm>
          <a:prstGeom prst="rect">
            <a:avLst/>
          </a:prstGeom>
          <a:noFill/>
        </p:spPr>
        <p:txBody>
          <a:bodyPr wrap="square" lIns="18000" tIns="18000" rIns="18000" bIns="18000" rtlCol="0">
            <a:spAutoFit/>
          </a:bodyPr>
          <a:lstStyle/>
          <a:p>
            <a:pPr algn="ctr"/>
            <a:r>
              <a:rPr lang="en-GB" sz="1000" dirty="0">
                <a:solidFill>
                  <a:schemeClr val="accent6">
                    <a:lumMod val="50000"/>
                  </a:schemeClr>
                </a:solidFill>
                <a:latin typeface="+mj-lt"/>
              </a:rPr>
              <a:t>Digital versions of installations / exhibitions</a:t>
            </a:r>
          </a:p>
        </p:txBody>
      </p:sp>
      <p:sp>
        <p:nvSpPr>
          <p:cNvPr id="56" name="TextBox 55"/>
          <p:cNvSpPr txBox="1"/>
          <p:nvPr/>
        </p:nvSpPr>
        <p:spPr>
          <a:xfrm>
            <a:off x="7725248" y="4632512"/>
            <a:ext cx="1214793" cy="651905"/>
          </a:xfrm>
          <a:prstGeom prst="rect">
            <a:avLst/>
          </a:prstGeom>
          <a:noFill/>
        </p:spPr>
        <p:txBody>
          <a:bodyPr wrap="square" lIns="18000" tIns="18000" rIns="18000" bIns="18000" rtlCol="0">
            <a:spAutoFit/>
          </a:bodyPr>
          <a:lstStyle/>
          <a:p>
            <a:pPr algn="ctr"/>
            <a:r>
              <a:rPr lang="en-GB" sz="1000" dirty="0">
                <a:solidFill>
                  <a:schemeClr val="accent6">
                    <a:lumMod val="50000"/>
                  </a:schemeClr>
                </a:solidFill>
                <a:latin typeface="+mj-lt"/>
              </a:rPr>
              <a:t>Artistic / cultural works that use live-to-digital as part of their core concept</a:t>
            </a:r>
          </a:p>
        </p:txBody>
      </p:sp>
      <p:sp>
        <p:nvSpPr>
          <p:cNvPr id="57" name="TextBox 56"/>
          <p:cNvSpPr txBox="1"/>
          <p:nvPr/>
        </p:nvSpPr>
        <p:spPr>
          <a:xfrm>
            <a:off x="5192643" y="4536051"/>
            <a:ext cx="1415004" cy="959681"/>
          </a:xfrm>
          <a:prstGeom prst="rect">
            <a:avLst/>
          </a:prstGeom>
          <a:noFill/>
        </p:spPr>
        <p:txBody>
          <a:bodyPr wrap="square" lIns="18000" tIns="18000" rIns="18000" bIns="18000" rtlCol="0">
            <a:spAutoFit/>
          </a:bodyPr>
          <a:lstStyle/>
          <a:p>
            <a:pPr algn="ctr"/>
            <a:r>
              <a:rPr lang="en-GB" sz="1000" dirty="0">
                <a:solidFill>
                  <a:schemeClr val="accent6">
                    <a:lumMod val="50000"/>
                  </a:schemeClr>
                </a:solidFill>
                <a:latin typeface="+mj-lt"/>
              </a:rPr>
              <a:t>Events / talks associated with artworks, performances, exhibitions or collections</a:t>
            </a:r>
          </a:p>
        </p:txBody>
      </p:sp>
    </p:spTree>
    <p:extLst>
      <p:ext uri="{BB962C8B-B14F-4D97-AF65-F5344CB8AC3E}">
        <p14:creationId xmlns:p14="http://schemas.microsoft.com/office/powerpoint/2010/main" val="21865075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A689-C045-44F4-A803-3B828321FBCD}"/>
              </a:ext>
            </a:extLst>
          </p:cNvPr>
          <p:cNvSpPr>
            <a:spLocks noGrp="1"/>
          </p:cNvSpPr>
          <p:nvPr>
            <p:ph type="title"/>
          </p:nvPr>
        </p:nvSpPr>
        <p:spPr>
          <a:xfrm>
            <a:off x="360000" y="514975"/>
            <a:ext cx="8425225" cy="936000"/>
          </a:xfrm>
        </p:spPr>
        <p:txBody>
          <a:bodyPr/>
          <a:lstStyle/>
          <a:p>
            <a:r>
              <a:rPr lang="en-GB" dirty="0"/>
              <a:t>The difference in accessing long and short form content is relatively modest – there is significant usage of both</a:t>
            </a:r>
          </a:p>
        </p:txBody>
      </p:sp>
      <p:sp>
        <p:nvSpPr>
          <p:cNvPr id="3" name="Text Placeholder 2">
            <a:extLst>
              <a:ext uri="{FF2B5EF4-FFF2-40B4-BE49-F238E27FC236}">
                <a16:creationId xmlns:a16="http://schemas.microsoft.com/office/drawing/2014/main" id="{B5E10248-0B1E-41DE-9B05-81B121B858B9}"/>
              </a:ext>
            </a:extLst>
          </p:cNvPr>
          <p:cNvSpPr>
            <a:spLocks noGrp="1"/>
          </p:cNvSpPr>
          <p:nvPr>
            <p:ph type="body" sz="quarter" idx="12"/>
          </p:nvPr>
        </p:nvSpPr>
        <p:spPr>
          <a:xfrm>
            <a:off x="359998" y="0"/>
            <a:ext cx="3524025" cy="289424"/>
          </a:xfrm>
        </p:spPr>
        <p:txBody>
          <a:bodyPr/>
          <a:lstStyle/>
          <a:p>
            <a:r>
              <a:rPr lang="en-GB" dirty="0"/>
              <a:t>What are they consuming, why and how frequently?</a:t>
            </a:r>
          </a:p>
        </p:txBody>
      </p:sp>
      <p:sp>
        <p:nvSpPr>
          <p:cNvPr id="7" name="Text Placeholder 6">
            <a:extLst>
              <a:ext uri="{FF2B5EF4-FFF2-40B4-BE49-F238E27FC236}">
                <a16:creationId xmlns:a16="http://schemas.microsoft.com/office/drawing/2014/main" id="{242177FD-DB62-4C43-A144-DC8D37259B07}"/>
              </a:ext>
            </a:extLst>
          </p:cNvPr>
          <p:cNvSpPr>
            <a:spLocks noGrp="1"/>
          </p:cNvSpPr>
          <p:nvPr>
            <p:ph type="body" sz="quarter" idx="15"/>
          </p:nvPr>
        </p:nvSpPr>
        <p:spPr/>
        <p:txBody>
          <a:bodyPr/>
          <a:lstStyle/>
          <a:p>
            <a:r>
              <a:rPr lang="en-GB" dirty="0"/>
              <a:t>Frequency of using live-to-digital by duration of content</a:t>
            </a:r>
          </a:p>
        </p:txBody>
      </p:sp>
      <p:graphicFrame>
        <p:nvGraphicFramePr>
          <p:cNvPr id="8" name="Chart 7">
            <a:extLst>
              <a:ext uri="{FF2B5EF4-FFF2-40B4-BE49-F238E27FC236}">
                <a16:creationId xmlns:a16="http://schemas.microsoft.com/office/drawing/2014/main" id="{BF543540-1682-4454-85CE-0A78B911FB05}"/>
              </a:ext>
            </a:extLst>
          </p:cNvPr>
          <p:cNvGraphicFramePr/>
          <p:nvPr>
            <p:extLst/>
          </p:nvPr>
        </p:nvGraphicFramePr>
        <p:xfrm>
          <a:off x="359997" y="2781903"/>
          <a:ext cx="8425226"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5">
            <a:extLst>
              <a:ext uri="{FF2B5EF4-FFF2-40B4-BE49-F238E27FC236}">
                <a16:creationId xmlns:a16="http://schemas.microsoft.com/office/drawing/2014/main" id="{36A1F3DC-E057-4A68-9BA6-1CDE6F870233}"/>
              </a:ext>
            </a:extLst>
          </p:cNvPr>
          <p:cNvSpPr txBox="1">
            <a:spLocks/>
          </p:cNvSpPr>
          <p:nvPr/>
        </p:nvSpPr>
        <p:spPr>
          <a:xfrm>
            <a:off x="359999" y="6534965"/>
            <a:ext cx="8425226" cy="368300"/>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Source: Nationally representative survey conducted by MTM. C3: How often do you consume live-to-digital arts or cultural content that lasts for the following durations? </a:t>
            </a:r>
            <a:r>
              <a:rPr lang="en-GB" sz="800" i="1" dirty="0"/>
              <a:t>Base: Live-to-digital consumers (n=649)</a:t>
            </a:r>
          </a:p>
        </p:txBody>
      </p:sp>
      <p:graphicFrame>
        <p:nvGraphicFramePr>
          <p:cNvPr id="10" name="Chart 9">
            <a:extLst>
              <a:ext uri="{FF2B5EF4-FFF2-40B4-BE49-F238E27FC236}">
                <a16:creationId xmlns:a16="http://schemas.microsoft.com/office/drawing/2014/main" id="{9303833E-3340-48FD-A743-0A42249D93F7}"/>
              </a:ext>
            </a:extLst>
          </p:cNvPr>
          <p:cNvGraphicFramePr/>
          <p:nvPr>
            <p:extLst/>
          </p:nvPr>
        </p:nvGraphicFramePr>
        <p:xfrm>
          <a:off x="748939" y="5553794"/>
          <a:ext cx="949235" cy="8075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FE712F69-B512-4487-A80C-14DC85407766}"/>
              </a:ext>
            </a:extLst>
          </p:cNvPr>
          <p:cNvGraphicFramePr/>
          <p:nvPr>
            <p:extLst/>
          </p:nvPr>
        </p:nvGraphicFramePr>
        <p:xfrm>
          <a:off x="2479062" y="5545086"/>
          <a:ext cx="949235" cy="80753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3955F269-11AC-4E05-BBE2-930B11F3E423}"/>
              </a:ext>
            </a:extLst>
          </p:cNvPr>
          <p:cNvGraphicFramePr/>
          <p:nvPr>
            <p:extLst/>
          </p:nvPr>
        </p:nvGraphicFramePr>
        <p:xfrm>
          <a:off x="4071256" y="5553794"/>
          <a:ext cx="949235" cy="80753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83A8E83E-2E8D-4EBE-A062-D4608F5EBFD6}"/>
              </a:ext>
            </a:extLst>
          </p:cNvPr>
          <p:cNvGraphicFramePr/>
          <p:nvPr>
            <p:extLst/>
          </p:nvPr>
        </p:nvGraphicFramePr>
        <p:xfrm>
          <a:off x="5680871" y="5545085"/>
          <a:ext cx="949235" cy="807539"/>
        </p:xfrm>
        <a:graphic>
          <a:graphicData uri="http://schemas.openxmlformats.org/drawingml/2006/chart">
            <c:chart xmlns:c="http://schemas.openxmlformats.org/drawingml/2006/chart" xmlns:r="http://schemas.openxmlformats.org/officeDocument/2006/relationships" r:id="rId6"/>
          </a:graphicData>
        </a:graphic>
      </p:graphicFrame>
      <p:sp>
        <p:nvSpPr>
          <p:cNvPr id="23" name="Oval 22">
            <a:extLst>
              <a:ext uri="{FF2B5EF4-FFF2-40B4-BE49-F238E27FC236}">
                <a16:creationId xmlns:a16="http://schemas.microsoft.com/office/drawing/2014/main" id="{63623ADD-3C4C-4981-B002-4252C1BBE1C0}"/>
              </a:ext>
            </a:extLst>
          </p:cNvPr>
          <p:cNvSpPr/>
          <p:nvPr/>
        </p:nvSpPr>
        <p:spPr>
          <a:xfrm>
            <a:off x="7510939" y="5665845"/>
            <a:ext cx="288000" cy="288000"/>
          </a:xfrm>
          <a:prstGeom prst="ellipse">
            <a:avLst/>
          </a:prstGeom>
          <a:solidFill>
            <a:schemeClr val="accent3">
              <a:lumMod val="60000"/>
              <a:lumOff val="4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4" name="Oval 23">
            <a:extLst>
              <a:ext uri="{FF2B5EF4-FFF2-40B4-BE49-F238E27FC236}">
                <a16:creationId xmlns:a16="http://schemas.microsoft.com/office/drawing/2014/main" id="{4790D012-EA1E-4E39-B795-39BACFC17098}"/>
              </a:ext>
            </a:extLst>
          </p:cNvPr>
          <p:cNvSpPr/>
          <p:nvPr/>
        </p:nvSpPr>
        <p:spPr>
          <a:xfrm>
            <a:off x="7828889" y="5669563"/>
            <a:ext cx="288000" cy="288000"/>
          </a:xfrm>
          <a:prstGeom prst="ellipse">
            <a:avLst/>
          </a:prstGeom>
          <a:solidFill>
            <a:schemeClr val="accent3"/>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5" name="Oval 24">
            <a:extLst>
              <a:ext uri="{FF2B5EF4-FFF2-40B4-BE49-F238E27FC236}">
                <a16:creationId xmlns:a16="http://schemas.microsoft.com/office/drawing/2014/main" id="{6B36BC29-BA60-4B5E-9E96-1F60DDF1667F}"/>
              </a:ext>
            </a:extLst>
          </p:cNvPr>
          <p:cNvSpPr/>
          <p:nvPr/>
        </p:nvSpPr>
        <p:spPr>
          <a:xfrm>
            <a:off x="7824144" y="5983011"/>
            <a:ext cx="288000" cy="288000"/>
          </a:xfrm>
          <a:prstGeom prst="ellipse">
            <a:avLst/>
          </a:prstGeom>
          <a:solidFill>
            <a:schemeClr val="accent3"/>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6" name="Oval 25">
            <a:extLst>
              <a:ext uri="{FF2B5EF4-FFF2-40B4-BE49-F238E27FC236}">
                <a16:creationId xmlns:a16="http://schemas.microsoft.com/office/drawing/2014/main" id="{7E61C0B2-5144-4844-8824-E361EDAE7098}"/>
              </a:ext>
            </a:extLst>
          </p:cNvPr>
          <p:cNvSpPr/>
          <p:nvPr/>
        </p:nvSpPr>
        <p:spPr>
          <a:xfrm>
            <a:off x="7505909" y="5978064"/>
            <a:ext cx="288000" cy="288000"/>
          </a:xfrm>
          <a:prstGeom prst="ellipse">
            <a:avLst/>
          </a:prstGeom>
          <a:solidFill>
            <a:schemeClr val="accent3"/>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Tree>
    <p:extLst>
      <p:ext uri="{BB962C8B-B14F-4D97-AF65-F5344CB8AC3E}">
        <p14:creationId xmlns:p14="http://schemas.microsoft.com/office/powerpoint/2010/main" val="28064921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085D8D8E-684F-4ADC-B8BE-49BCA721676A}"/>
              </a:ext>
            </a:extLst>
          </p:cNvPr>
          <p:cNvGraphicFramePr/>
          <p:nvPr>
            <p:extLst>
              <p:ext uri="{D42A27DB-BD31-4B8C-83A1-F6EECF244321}">
                <p14:modId xmlns:p14="http://schemas.microsoft.com/office/powerpoint/2010/main" val="2156955468"/>
              </p:ext>
            </p:extLst>
          </p:nvPr>
        </p:nvGraphicFramePr>
        <p:xfrm>
          <a:off x="359997" y="2613299"/>
          <a:ext cx="8425227"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5B66034-CDAC-4026-9484-540A9EB8032B}"/>
              </a:ext>
            </a:extLst>
          </p:cNvPr>
          <p:cNvSpPr>
            <a:spLocks noGrp="1"/>
          </p:cNvSpPr>
          <p:nvPr>
            <p:ph type="title"/>
          </p:nvPr>
        </p:nvSpPr>
        <p:spPr/>
        <p:txBody>
          <a:bodyPr/>
          <a:lstStyle/>
          <a:p>
            <a:r>
              <a:rPr lang="en-GB" dirty="0"/>
              <a:t>Facebook and YouTube are key channels for reaching, audiences </a:t>
            </a:r>
          </a:p>
        </p:txBody>
      </p:sp>
      <p:sp>
        <p:nvSpPr>
          <p:cNvPr id="3" name="Text Placeholder 2">
            <a:extLst>
              <a:ext uri="{FF2B5EF4-FFF2-40B4-BE49-F238E27FC236}">
                <a16:creationId xmlns:a16="http://schemas.microsoft.com/office/drawing/2014/main" id="{4D3A93BC-CB61-49FE-B7EB-442F00545E86}"/>
              </a:ext>
            </a:extLst>
          </p:cNvPr>
          <p:cNvSpPr>
            <a:spLocks noGrp="1"/>
          </p:cNvSpPr>
          <p:nvPr>
            <p:ph type="body" sz="quarter" idx="12"/>
          </p:nvPr>
        </p:nvSpPr>
        <p:spPr>
          <a:xfrm>
            <a:off x="359998" y="0"/>
            <a:ext cx="3532733" cy="289424"/>
          </a:xfrm>
        </p:spPr>
        <p:txBody>
          <a:bodyPr/>
          <a:lstStyle/>
          <a:p>
            <a:r>
              <a:rPr lang="en-GB" dirty="0"/>
              <a:t>What are they consuming, why and how frequently?</a:t>
            </a:r>
          </a:p>
        </p:txBody>
      </p:sp>
      <p:sp>
        <p:nvSpPr>
          <p:cNvPr id="7" name="Text Placeholder 6">
            <a:extLst>
              <a:ext uri="{FF2B5EF4-FFF2-40B4-BE49-F238E27FC236}">
                <a16:creationId xmlns:a16="http://schemas.microsoft.com/office/drawing/2014/main" id="{E0E274D8-7B88-4816-9113-179CF7265D2B}"/>
              </a:ext>
            </a:extLst>
          </p:cNvPr>
          <p:cNvSpPr>
            <a:spLocks noGrp="1"/>
          </p:cNvSpPr>
          <p:nvPr>
            <p:ph type="body" sz="quarter" idx="15"/>
          </p:nvPr>
        </p:nvSpPr>
        <p:spPr>
          <a:xfrm>
            <a:off x="358775" y="1708287"/>
            <a:ext cx="8425227" cy="215900"/>
          </a:xfrm>
        </p:spPr>
        <p:txBody>
          <a:bodyPr/>
          <a:lstStyle/>
          <a:p>
            <a:r>
              <a:rPr lang="en-GB" dirty="0"/>
              <a:t>Places </a:t>
            </a:r>
            <a:r>
              <a:rPr lang="en-GB" dirty="0">
                <a:solidFill>
                  <a:schemeClr val="tx1"/>
                </a:solidFill>
              </a:rPr>
              <a:t>where people are </a:t>
            </a:r>
            <a:r>
              <a:rPr lang="en-GB" dirty="0"/>
              <a:t>likely to come across/engage with live-to-digital content</a:t>
            </a:r>
          </a:p>
        </p:txBody>
      </p:sp>
      <p:sp>
        <p:nvSpPr>
          <p:cNvPr id="5" name="TextBox 4">
            <a:extLst>
              <a:ext uri="{FF2B5EF4-FFF2-40B4-BE49-F238E27FC236}">
                <a16:creationId xmlns:a16="http://schemas.microsoft.com/office/drawing/2014/main" id="{51D7C843-49B4-4476-A48A-38D7A9DE3046}"/>
              </a:ext>
            </a:extLst>
          </p:cNvPr>
          <p:cNvSpPr txBox="1"/>
          <p:nvPr/>
        </p:nvSpPr>
        <p:spPr>
          <a:xfrm>
            <a:off x="1071154" y="5674000"/>
            <a:ext cx="1149532" cy="451850"/>
          </a:xfrm>
          <a:prstGeom prst="rect">
            <a:avLst/>
          </a:prstGeom>
          <a:noFill/>
        </p:spPr>
        <p:txBody>
          <a:bodyPr wrap="square" lIns="18000" tIns="18000" rIns="18000" bIns="18000" rtlCol="0">
            <a:spAutoFit/>
          </a:bodyPr>
          <a:lstStyle/>
          <a:p>
            <a:pPr algn="ctr"/>
            <a:r>
              <a:rPr lang="en-GB" sz="900" dirty="0">
                <a:solidFill>
                  <a:schemeClr val="tx1">
                    <a:lumMod val="65000"/>
                    <a:lumOff val="35000"/>
                  </a:schemeClr>
                </a:solidFill>
                <a:latin typeface="+mj-lt"/>
              </a:rPr>
              <a:t>(an online ad, an ad in a magazine, an ad on the radio)</a:t>
            </a:r>
          </a:p>
        </p:txBody>
      </p:sp>
      <p:sp>
        <p:nvSpPr>
          <p:cNvPr id="13" name="Rectangle: Rounded Corners 12">
            <a:extLst>
              <a:ext uri="{FF2B5EF4-FFF2-40B4-BE49-F238E27FC236}">
                <a16:creationId xmlns:a16="http://schemas.microsoft.com/office/drawing/2014/main" id="{AB0F232A-228C-45AF-AAC6-0ADA613328D1}"/>
              </a:ext>
            </a:extLst>
          </p:cNvPr>
          <p:cNvSpPr/>
          <p:nvPr/>
        </p:nvSpPr>
        <p:spPr>
          <a:xfrm>
            <a:off x="395288" y="2172028"/>
            <a:ext cx="4068762" cy="1117983"/>
          </a:xfrm>
          <a:prstGeom prst="roundRect">
            <a:avLst>
              <a:gd name="adj" fmla="val 7622"/>
            </a:avLst>
          </a:prstGeom>
          <a:ln>
            <a:tailEnd type="triangle"/>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marL="171450" indent="-171450">
              <a:buFont typeface="Arial" panose="020B0604020202020204" pitchFamily="34" charset="0"/>
              <a:buChar char="•"/>
            </a:pPr>
            <a:r>
              <a:rPr lang="en-GB" sz="1000" b="1" dirty="0">
                <a:solidFill>
                  <a:schemeClr val="tx1"/>
                </a:solidFill>
                <a:latin typeface="Century Gothic" pitchFamily="34" charset="0"/>
              </a:rPr>
              <a:t>There is considerable passive consumption of live-to-digital with people encountering performances or events through friends’ posts on Facebook or algorithmic recommendations on YouTube </a:t>
            </a:r>
          </a:p>
          <a:p>
            <a:pPr marL="171450" indent="-171450">
              <a:buFont typeface="Arial" panose="020B0604020202020204" pitchFamily="34" charset="0"/>
              <a:buChar char="•"/>
            </a:pPr>
            <a:endParaRPr lang="en-GB" sz="1000" b="1" dirty="0">
              <a:solidFill>
                <a:schemeClr val="tx1"/>
              </a:solidFill>
              <a:latin typeface="Century Gothic" pitchFamily="34" charset="0"/>
            </a:endParaRPr>
          </a:p>
          <a:p>
            <a:pPr marL="171450" indent="-171450">
              <a:buFont typeface="Arial" panose="020B0604020202020204" pitchFamily="34" charset="0"/>
              <a:buChar char="•"/>
            </a:pPr>
            <a:r>
              <a:rPr lang="en-GB" sz="1000" b="1" dirty="0">
                <a:solidFill>
                  <a:schemeClr val="tx1"/>
                </a:solidFill>
                <a:latin typeface="Century Gothic" pitchFamily="34" charset="0"/>
              </a:rPr>
              <a:t>Those under the age of 34 are more likely to discover and engage with live-to-digital on social media and YouTube</a:t>
            </a:r>
          </a:p>
        </p:txBody>
      </p:sp>
      <p:sp>
        <p:nvSpPr>
          <p:cNvPr id="14" name="Rectangle: Rounded Corners 13">
            <a:extLst>
              <a:ext uri="{FF2B5EF4-FFF2-40B4-BE49-F238E27FC236}">
                <a16:creationId xmlns:a16="http://schemas.microsoft.com/office/drawing/2014/main" id="{3A284F4E-3430-463F-823E-DE7C59DED216}"/>
              </a:ext>
            </a:extLst>
          </p:cNvPr>
          <p:cNvSpPr/>
          <p:nvPr/>
        </p:nvSpPr>
        <p:spPr>
          <a:xfrm>
            <a:off x="4679950" y="2168525"/>
            <a:ext cx="3997367" cy="1117983"/>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endParaRPr lang="en-GB" sz="1100" dirty="0">
              <a:solidFill>
                <a:schemeClr val="tx1"/>
              </a:solidFill>
            </a:endParaRPr>
          </a:p>
        </p:txBody>
      </p:sp>
      <p:sp>
        <p:nvSpPr>
          <p:cNvPr id="15" name="Rectangle 14">
            <a:extLst>
              <a:ext uri="{FF2B5EF4-FFF2-40B4-BE49-F238E27FC236}">
                <a16:creationId xmlns:a16="http://schemas.microsoft.com/office/drawing/2014/main" id="{64C9CFE0-FB6E-43B2-B1EC-2030443FAAC9}"/>
              </a:ext>
            </a:extLst>
          </p:cNvPr>
          <p:cNvSpPr/>
          <p:nvPr/>
        </p:nvSpPr>
        <p:spPr>
          <a:xfrm>
            <a:off x="5355444" y="2244211"/>
            <a:ext cx="3219043" cy="923330"/>
          </a:xfrm>
          <a:prstGeom prst="rect">
            <a:avLst/>
          </a:prstGeom>
        </p:spPr>
        <p:txBody>
          <a:bodyPr wrap="square">
            <a:spAutoFit/>
          </a:bodyPr>
          <a:lstStyle/>
          <a:p>
            <a:r>
              <a:rPr lang="en-GB" sz="1100" dirty="0">
                <a:solidFill>
                  <a:srgbClr val="000000"/>
                </a:solidFill>
                <a:latin typeface="+mn-lt"/>
              </a:rPr>
              <a:t>I’ve watched some poetry slams before. If they appear I’ll click on them. They’ll appear on YouTube because it goes hand in hand with a lot of rap music </a:t>
            </a:r>
          </a:p>
          <a:p>
            <a:pPr algn="r"/>
            <a:r>
              <a:rPr lang="en-GB" sz="1000" dirty="0">
                <a:latin typeface="+mn-lt"/>
              </a:rPr>
              <a:t>- Discussion group participant: 18-29, Brighton</a:t>
            </a:r>
          </a:p>
        </p:txBody>
      </p:sp>
      <p:pic>
        <p:nvPicPr>
          <p:cNvPr id="16" name="Content Placeholder 7">
            <a:extLst>
              <a:ext uri="{FF2B5EF4-FFF2-40B4-BE49-F238E27FC236}">
                <a16:creationId xmlns:a16="http://schemas.microsoft.com/office/drawing/2014/main" id="{66D91EAB-482F-4D3B-B0EC-7AA07ACBBB4E}"/>
              </a:ext>
            </a:extLst>
          </p:cNvPr>
          <p:cNvPicPr>
            <a:picLocks noChangeAspect="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796709" y="2328330"/>
            <a:ext cx="455905" cy="376489"/>
          </a:xfrm>
          <a:prstGeom prst="rect">
            <a:avLst/>
          </a:prstGeom>
          <a:noFill/>
          <a:ln w="9525">
            <a:noFill/>
            <a:miter lim="800000"/>
            <a:headEnd/>
            <a:tailEnd/>
          </a:ln>
        </p:spPr>
      </p:pic>
      <p:sp>
        <p:nvSpPr>
          <p:cNvPr id="8" name="Text Placeholder 5">
            <a:extLst>
              <a:ext uri="{FF2B5EF4-FFF2-40B4-BE49-F238E27FC236}">
                <a16:creationId xmlns:a16="http://schemas.microsoft.com/office/drawing/2014/main" id="{D4318D20-884A-4BD0-B076-8FC89E7847FB}"/>
              </a:ext>
            </a:extLst>
          </p:cNvPr>
          <p:cNvSpPr txBox="1">
            <a:spLocks/>
          </p:cNvSpPr>
          <p:nvPr/>
        </p:nvSpPr>
        <p:spPr>
          <a:xfrm>
            <a:off x="359999" y="6434539"/>
            <a:ext cx="8425226" cy="368300"/>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Source: Nationally representative survey conducted by MTM. G2a: In which of the following places would you be likely to see or hear information about a piece of live-to-digital content? G2b: And in which of the following places would you be most likely to </a:t>
            </a:r>
            <a:r>
              <a:rPr lang="en-GB" sz="800" u="sng" dirty="0"/>
              <a:t>engage with</a:t>
            </a:r>
            <a:r>
              <a:rPr lang="en-GB" sz="800" dirty="0"/>
              <a:t> (watch, listen to or interact with) live-to-digital content </a:t>
            </a:r>
            <a:r>
              <a:rPr lang="en-GB" sz="800" u="sng" dirty="0"/>
              <a:t>if you were to come across it</a:t>
            </a:r>
            <a:r>
              <a:rPr lang="en-GB" sz="800" dirty="0"/>
              <a:t>? </a:t>
            </a:r>
            <a:r>
              <a:rPr lang="en-GB" sz="800" i="1" dirty="0"/>
              <a:t>Base: Adults 16+ (n=1005). *There is not 100% overlap between those likely to come across in locations &amp; engage in the same locations</a:t>
            </a:r>
          </a:p>
        </p:txBody>
      </p:sp>
    </p:spTree>
    <p:extLst>
      <p:ext uri="{BB962C8B-B14F-4D97-AF65-F5344CB8AC3E}">
        <p14:creationId xmlns:p14="http://schemas.microsoft.com/office/powerpoint/2010/main" val="40995273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127B-AA66-4DF6-B8B1-C434E599BB7A}"/>
              </a:ext>
            </a:extLst>
          </p:cNvPr>
          <p:cNvSpPr>
            <a:spLocks noGrp="1"/>
          </p:cNvSpPr>
          <p:nvPr>
            <p:ph type="title"/>
          </p:nvPr>
        </p:nvSpPr>
        <p:spPr/>
        <p:txBody>
          <a:bodyPr/>
          <a:lstStyle/>
          <a:p>
            <a:r>
              <a:rPr lang="en-GB" dirty="0"/>
              <a:t>Social media can be a key means of live-to-digital discovery and developing artistic practice </a:t>
            </a:r>
          </a:p>
        </p:txBody>
      </p:sp>
      <p:sp>
        <p:nvSpPr>
          <p:cNvPr id="4" name="Text Placeholder 3">
            <a:extLst>
              <a:ext uri="{FF2B5EF4-FFF2-40B4-BE49-F238E27FC236}">
                <a16:creationId xmlns:a16="http://schemas.microsoft.com/office/drawing/2014/main" id="{3CD1FA86-B72B-4AB7-BFF0-86823974D673}"/>
              </a:ext>
            </a:extLst>
          </p:cNvPr>
          <p:cNvSpPr>
            <a:spLocks noGrp="1"/>
          </p:cNvSpPr>
          <p:nvPr>
            <p:ph type="body" sz="quarter" idx="11"/>
          </p:nvPr>
        </p:nvSpPr>
        <p:spPr>
          <a:xfrm>
            <a:off x="343033" y="1811567"/>
            <a:ext cx="4104050" cy="4105275"/>
          </a:xfrm>
        </p:spPr>
        <p:txBody>
          <a:bodyPr/>
          <a:lstStyle/>
          <a:p>
            <a:r>
              <a:rPr lang="en-GB" sz="1100" dirty="0"/>
              <a:t>In our discussion groups participants mentioned stumbling upon live-to-digital content on YouTube and  Facebook which has fired their passion for an artform; in particular dance, visual arts and spoken word</a:t>
            </a:r>
          </a:p>
          <a:p>
            <a:r>
              <a:rPr lang="en-GB" sz="1100" dirty="0"/>
              <a:t>This content was generally not actively sought out but consumed through the news feed on Facebook or recommendations on YouTube</a:t>
            </a:r>
          </a:p>
          <a:p>
            <a:r>
              <a:rPr lang="en-GB" sz="1100" dirty="0"/>
              <a:t>Participants who were practicing artists tended to be more active in their live-to-digital consumption e.g. following dance companies or visual artists on Instagram</a:t>
            </a:r>
          </a:p>
          <a:p>
            <a:r>
              <a:rPr lang="en-GB" sz="1100" dirty="0"/>
              <a:t>Participants mentioned following choreographers and ballet troupes such as Ballet </a:t>
            </a:r>
            <a:r>
              <a:rPr lang="en-GB" sz="1100" dirty="0" err="1"/>
              <a:t>Boyz</a:t>
            </a:r>
            <a:r>
              <a:rPr lang="en-GB" sz="1100" dirty="0"/>
              <a:t> on Instagram to gain access to behind the scenes footage of rehearsals in order to develop their own practice </a:t>
            </a:r>
          </a:p>
          <a:p>
            <a:r>
              <a:rPr lang="en-GB" sz="1100" dirty="0"/>
              <a:t>Social media </a:t>
            </a:r>
            <a:r>
              <a:rPr lang="en-GB" sz="1100" dirty="0">
                <a:solidFill>
                  <a:schemeClr val="tx1"/>
                </a:solidFill>
              </a:rPr>
              <a:t>was viewed </a:t>
            </a:r>
            <a:r>
              <a:rPr lang="en-GB" sz="1100" dirty="0"/>
              <a:t>as an ideal means of sharing short videos with other arts engaged friends </a:t>
            </a:r>
          </a:p>
          <a:p>
            <a:r>
              <a:rPr lang="en-GB" sz="1100" dirty="0"/>
              <a:t>Participants also mentioned that their children who were interested in dance or visual arts would seek out performers or artists online to learn from them e.g. </a:t>
            </a:r>
            <a:r>
              <a:rPr lang="en-GB" sz="1100" dirty="0">
                <a:hlinkClick r:id="rId2"/>
              </a:rPr>
              <a:t>Twisted Poets</a:t>
            </a:r>
            <a:endParaRPr lang="en-GB" sz="1100" dirty="0"/>
          </a:p>
        </p:txBody>
      </p:sp>
      <p:sp>
        <p:nvSpPr>
          <p:cNvPr id="6" name="Text Placeholder 5">
            <a:extLst>
              <a:ext uri="{FF2B5EF4-FFF2-40B4-BE49-F238E27FC236}">
                <a16:creationId xmlns:a16="http://schemas.microsoft.com/office/drawing/2014/main" id="{C4D01487-09BD-448B-9577-4E56C80E17DC}"/>
              </a:ext>
            </a:extLst>
          </p:cNvPr>
          <p:cNvSpPr>
            <a:spLocks noGrp="1"/>
          </p:cNvSpPr>
          <p:nvPr>
            <p:ph type="body" sz="quarter" idx="13"/>
          </p:nvPr>
        </p:nvSpPr>
        <p:spPr/>
        <p:txBody>
          <a:bodyPr/>
          <a:lstStyle/>
          <a:p>
            <a:endParaRPr lang="en-GB" dirty="0"/>
          </a:p>
        </p:txBody>
      </p:sp>
      <p:sp>
        <p:nvSpPr>
          <p:cNvPr id="8" name="Rounded Rectangle 7">
            <a:extLst>
              <a:ext uri="{FF2B5EF4-FFF2-40B4-BE49-F238E27FC236}">
                <a16:creationId xmlns:a16="http://schemas.microsoft.com/office/drawing/2014/main" id="{415BC9C7-A791-4876-A85F-C69F9722B26F}"/>
              </a:ext>
            </a:extLst>
          </p:cNvPr>
          <p:cNvSpPr/>
          <p:nvPr/>
        </p:nvSpPr>
        <p:spPr>
          <a:xfrm>
            <a:off x="4753718" y="1811567"/>
            <a:ext cx="4105275" cy="4321175"/>
          </a:xfrm>
          <a:prstGeom prst="roundRect">
            <a:avLst>
              <a:gd name="adj" fmla="val 4810"/>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pSp>
        <p:nvGrpSpPr>
          <p:cNvPr id="9" name="Group 8">
            <a:extLst>
              <a:ext uri="{FF2B5EF4-FFF2-40B4-BE49-F238E27FC236}">
                <a16:creationId xmlns:a16="http://schemas.microsoft.com/office/drawing/2014/main" id="{84A5D4DB-B1C9-49F8-BCF8-F4E72FD06020}"/>
              </a:ext>
            </a:extLst>
          </p:cNvPr>
          <p:cNvGrpSpPr/>
          <p:nvPr/>
        </p:nvGrpSpPr>
        <p:grpSpPr>
          <a:xfrm>
            <a:off x="4846885" y="1895120"/>
            <a:ext cx="3802888" cy="461159"/>
            <a:chOff x="4822072" y="587984"/>
            <a:chExt cx="3802888" cy="461159"/>
          </a:xfrm>
        </p:grpSpPr>
        <p:pic>
          <p:nvPicPr>
            <p:cNvPr id="10" name="Content Placeholder 7">
              <a:extLst>
                <a:ext uri="{FF2B5EF4-FFF2-40B4-BE49-F238E27FC236}">
                  <a16:creationId xmlns:a16="http://schemas.microsoft.com/office/drawing/2014/main" id="{6B08BC64-FD80-4C82-8E33-A471EB610319}"/>
                </a:ext>
              </a:extLst>
            </p:cNvPr>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22072" y="672654"/>
              <a:ext cx="455905" cy="376489"/>
            </a:xfrm>
            <a:prstGeom prst="rect">
              <a:avLst/>
            </a:prstGeom>
            <a:noFill/>
            <a:ln w="9525">
              <a:noFill/>
              <a:miter lim="800000"/>
              <a:headEnd/>
              <a:tailEnd/>
            </a:ln>
          </p:spPr>
        </p:pic>
        <p:sp>
          <p:nvSpPr>
            <p:cNvPr id="11" name="TextBox 10">
              <a:extLst>
                <a:ext uri="{FF2B5EF4-FFF2-40B4-BE49-F238E27FC236}">
                  <a16:creationId xmlns:a16="http://schemas.microsoft.com/office/drawing/2014/main" id="{36484BB5-D1FB-4740-8EC1-B0D334D93C9B}"/>
                </a:ext>
              </a:extLst>
            </p:cNvPr>
            <p:cNvSpPr txBox="1"/>
            <p:nvPr/>
          </p:nvSpPr>
          <p:spPr>
            <a:xfrm>
              <a:off x="5456611" y="587984"/>
              <a:ext cx="3168349" cy="205629"/>
            </a:xfrm>
            <a:prstGeom prst="rect">
              <a:avLst/>
            </a:prstGeom>
            <a:noFill/>
          </p:spPr>
          <p:txBody>
            <a:bodyPr wrap="square" lIns="18000" tIns="18000" rIns="18000" bIns="18000" rtlCol="0">
              <a:spAutoFit/>
            </a:bodyPr>
            <a:lstStyle/>
            <a:p>
              <a:pPr>
                <a:spcAft>
                  <a:spcPts val="400"/>
                </a:spcAft>
              </a:pPr>
              <a:endParaRPr lang="en-GB" sz="1100" dirty="0">
                <a:latin typeface="+mj-lt"/>
              </a:endParaRPr>
            </a:p>
          </p:txBody>
        </p:sp>
      </p:grpSp>
      <p:sp>
        <p:nvSpPr>
          <p:cNvPr id="16" name="TextBox 15">
            <a:extLst>
              <a:ext uri="{FF2B5EF4-FFF2-40B4-BE49-F238E27FC236}">
                <a16:creationId xmlns:a16="http://schemas.microsoft.com/office/drawing/2014/main" id="{E2279D57-F243-4400-8A19-2EA9A4920FBD}"/>
              </a:ext>
            </a:extLst>
          </p:cNvPr>
          <p:cNvSpPr txBox="1"/>
          <p:nvPr/>
        </p:nvSpPr>
        <p:spPr>
          <a:xfrm>
            <a:off x="5481423" y="1943457"/>
            <a:ext cx="3168349" cy="1087921"/>
          </a:xfrm>
          <a:prstGeom prst="rect">
            <a:avLst/>
          </a:prstGeom>
          <a:noFill/>
        </p:spPr>
        <p:txBody>
          <a:bodyPr wrap="square" lIns="18000" tIns="18000" rIns="18000" bIns="18000" rtlCol="0">
            <a:spAutoFit/>
          </a:bodyPr>
          <a:lstStyle/>
          <a:p>
            <a:pPr>
              <a:spcAft>
                <a:spcPts val="400"/>
              </a:spcAft>
            </a:pPr>
            <a:r>
              <a:rPr lang="en-GB" sz="1100" dirty="0">
                <a:latin typeface="+mj-lt"/>
              </a:rPr>
              <a:t>My daughter is obsessed with Twisted Poets and she’ll sit on YouTube on the iPad and watch videos of them. We share an iPad so I have to wrestle it off her sometimes                                                  </a:t>
            </a:r>
            <a:r>
              <a:rPr lang="en-GB" sz="1000" dirty="0">
                <a:latin typeface="+mj-lt"/>
              </a:rPr>
              <a:t>- Discussion group participant: 45-64, Sheffield </a:t>
            </a:r>
          </a:p>
          <a:p>
            <a:pPr>
              <a:spcAft>
                <a:spcPts val="400"/>
              </a:spcAft>
            </a:pPr>
            <a:endParaRPr lang="en-GB" sz="1100" dirty="0">
              <a:latin typeface="+mj-lt"/>
            </a:endParaRPr>
          </a:p>
        </p:txBody>
      </p:sp>
      <p:grpSp>
        <p:nvGrpSpPr>
          <p:cNvPr id="18" name="Group 17">
            <a:extLst>
              <a:ext uri="{FF2B5EF4-FFF2-40B4-BE49-F238E27FC236}">
                <a16:creationId xmlns:a16="http://schemas.microsoft.com/office/drawing/2014/main" id="{BFD52854-D96A-47BD-8583-5802012246C6}"/>
              </a:ext>
            </a:extLst>
          </p:cNvPr>
          <p:cNvGrpSpPr/>
          <p:nvPr/>
        </p:nvGrpSpPr>
        <p:grpSpPr>
          <a:xfrm>
            <a:off x="4846884" y="4731449"/>
            <a:ext cx="3802888" cy="461159"/>
            <a:chOff x="4822072" y="587984"/>
            <a:chExt cx="3802888" cy="461159"/>
          </a:xfrm>
        </p:grpSpPr>
        <p:pic>
          <p:nvPicPr>
            <p:cNvPr id="19" name="Content Placeholder 7">
              <a:extLst>
                <a:ext uri="{FF2B5EF4-FFF2-40B4-BE49-F238E27FC236}">
                  <a16:creationId xmlns:a16="http://schemas.microsoft.com/office/drawing/2014/main" id="{2D654F6D-F01E-4D59-8352-D2EF372CFF53}"/>
                </a:ext>
              </a:extLst>
            </p:cNvPr>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22072" y="672654"/>
              <a:ext cx="455905" cy="376489"/>
            </a:xfrm>
            <a:prstGeom prst="rect">
              <a:avLst/>
            </a:prstGeom>
            <a:noFill/>
            <a:ln w="9525">
              <a:noFill/>
              <a:miter lim="800000"/>
              <a:headEnd/>
              <a:tailEnd/>
            </a:ln>
          </p:spPr>
        </p:pic>
        <p:sp>
          <p:nvSpPr>
            <p:cNvPr id="20" name="TextBox 19">
              <a:extLst>
                <a:ext uri="{FF2B5EF4-FFF2-40B4-BE49-F238E27FC236}">
                  <a16:creationId xmlns:a16="http://schemas.microsoft.com/office/drawing/2014/main" id="{F551D5C3-4D8D-46DA-9BEC-9B2434DC6A60}"/>
                </a:ext>
              </a:extLst>
            </p:cNvPr>
            <p:cNvSpPr txBox="1"/>
            <p:nvPr/>
          </p:nvSpPr>
          <p:spPr>
            <a:xfrm>
              <a:off x="5456611" y="587984"/>
              <a:ext cx="3168349" cy="205629"/>
            </a:xfrm>
            <a:prstGeom prst="rect">
              <a:avLst/>
            </a:prstGeom>
            <a:noFill/>
          </p:spPr>
          <p:txBody>
            <a:bodyPr wrap="square" lIns="18000" tIns="18000" rIns="18000" bIns="18000" rtlCol="0">
              <a:spAutoFit/>
            </a:bodyPr>
            <a:lstStyle/>
            <a:p>
              <a:pPr>
                <a:spcAft>
                  <a:spcPts val="400"/>
                </a:spcAft>
              </a:pPr>
              <a:endParaRPr lang="en-GB" sz="1100" dirty="0">
                <a:latin typeface="+mj-lt"/>
              </a:endParaRPr>
            </a:p>
          </p:txBody>
        </p:sp>
      </p:grpSp>
      <p:sp>
        <p:nvSpPr>
          <p:cNvPr id="21" name="TextBox 20">
            <a:extLst>
              <a:ext uri="{FF2B5EF4-FFF2-40B4-BE49-F238E27FC236}">
                <a16:creationId xmlns:a16="http://schemas.microsoft.com/office/drawing/2014/main" id="{893B0440-4A29-4CBE-B490-7ED38F3AD7CF}"/>
              </a:ext>
            </a:extLst>
          </p:cNvPr>
          <p:cNvSpPr txBox="1"/>
          <p:nvPr/>
        </p:nvSpPr>
        <p:spPr>
          <a:xfrm>
            <a:off x="5481422" y="4779786"/>
            <a:ext cx="3168349" cy="1154606"/>
          </a:xfrm>
          <a:prstGeom prst="rect">
            <a:avLst/>
          </a:prstGeom>
          <a:noFill/>
        </p:spPr>
        <p:txBody>
          <a:bodyPr wrap="square" lIns="18000" tIns="18000" rIns="18000" bIns="18000" rtlCol="0">
            <a:spAutoFit/>
          </a:bodyPr>
          <a:lstStyle/>
          <a:p>
            <a:pPr>
              <a:spcAft>
                <a:spcPts val="400"/>
              </a:spcAft>
            </a:pPr>
            <a:r>
              <a:rPr lang="en-GB" sz="1100" dirty="0">
                <a:latin typeface="+mj-lt"/>
              </a:rPr>
              <a:t>My daughter watches a lot of artists online because she wants to be an artist. She logs into online workshops and uploads live time lapses of herself painting on Instagram </a:t>
            </a:r>
          </a:p>
          <a:p>
            <a:pPr>
              <a:spcAft>
                <a:spcPts val="400"/>
              </a:spcAft>
            </a:pPr>
            <a:r>
              <a:rPr lang="en-GB" sz="1000" dirty="0">
                <a:latin typeface="+mj-lt"/>
              </a:rPr>
              <a:t>- Discussion group participant: 45-64, Sheffield </a:t>
            </a:r>
          </a:p>
          <a:p>
            <a:pPr>
              <a:spcAft>
                <a:spcPts val="400"/>
              </a:spcAft>
            </a:pPr>
            <a:endParaRPr lang="en-GB" sz="1100" dirty="0">
              <a:latin typeface="+mj-lt"/>
            </a:endParaRPr>
          </a:p>
        </p:txBody>
      </p:sp>
      <p:grpSp>
        <p:nvGrpSpPr>
          <p:cNvPr id="27" name="Group 26">
            <a:extLst>
              <a:ext uri="{FF2B5EF4-FFF2-40B4-BE49-F238E27FC236}">
                <a16:creationId xmlns:a16="http://schemas.microsoft.com/office/drawing/2014/main" id="{D28B045C-5FBE-48C3-8CC6-C1ED1E2CE333}"/>
              </a:ext>
            </a:extLst>
          </p:cNvPr>
          <p:cNvGrpSpPr/>
          <p:nvPr/>
        </p:nvGrpSpPr>
        <p:grpSpPr>
          <a:xfrm>
            <a:off x="4846884" y="2978069"/>
            <a:ext cx="3802888" cy="461159"/>
            <a:chOff x="4822072" y="587984"/>
            <a:chExt cx="3802888" cy="461159"/>
          </a:xfrm>
        </p:grpSpPr>
        <p:pic>
          <p:nvPicPr>
            <p:cNvPr id="28" name="Content Placeholder 7">
              <a:extLst>
                <a:ext uri="{FF2B5EF4-FFF2-40B4-BE49-F238E27FC236}">
                  <a16:creationId xmlns:a16="http://schemas.microsoft.com/office/drawing/2014/main" id="{EF28ECA5-38DB-40C6-AD92-833ED9D3105B}"/>
                </a:ext>
              </a:extLst>
            </p:cNvPr>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22072" y="672654"/>
              <a:ext cx="455905" cy="376489"/>
            </a:xfrm>
            <a:prstGeom prst="rect">
              <a:avLst/>
            </a:prstGeom>
            <a:noFill/>
            <a:ln w="9525">
              <a:noFill/>
              <a:miter lim="800000"/>
              <a:headEnd/>
              <a:tailEnd/>
            </a:ln>
          </p:spPr>
        </p:pic>
        <p:sp>
          <p:nvSpPr>
            <p:cNvPr id="29" name="TextBox 28">
              <a:extLst>
                <a:ext uri="{FF2B5EF4-FFF2-40B4-BE49-F238E27FC236}">
                  <a16:creationId xmlns:a16="http://schemas.microsoft.com/office/drawing/2014/main" id="{CC1A1E50-B72F-4243-AE5D-A8906194F059}"/>
                </a:ext>
              </a:extLst>
            </p:cNvPr>
            <p:cNvSpPr txBox="1"/>
            <p:nvPr/>
          </p:nvSpPr>
          <p:spPr>
            <a:xfrm>
              <a:off x="5456611" y="587984"/>
              <a:ext cx="3168349" cy="205629"/>
            </a:xfrm>
            <a:prstGeom prst="rect">
              <a:avLst/>
            </a:prstGeom>
            <a:noFill/>
          </p:spPr>
          <p:txBody>
            <a:bodyPr wrap="square" lIns="18000" tIns="18000" rIns="18000" bIns="18000" rtlCol="0">
              <a:spAutoFit/>
            </a:bodyPr>
            <a:lstStyle/>
            <a:p>
              <a:pPr>
                <a:spcAft>
                  <a:spcPts val="400"/>
                </a:spcAft>
              </a:pPr>
              <a:endParaRPr lang="en-GB" sz="1100" dirty="0">
                <a:latin typeface="+mj-lt"/>
              </a:endParaRPr>
            </a:p>
          </p:txBody>
        </p:sp>
      </p:grpSp>
      <p:sp>
        <p:nvSpPr>
          <p:cNvPr id="30" name="TextBox 29">
            <a:extLst>
              <a:ext uri="{FF2B5EF4-FFF2-40B4-BE49-F238E27FC236}">
                <a16:creationId xmlns:a16="http://schemas.microsoft.com/office/drawing/2014/main" id="{2221E149-94DB-497B-9B73-62A6DBBD78D8}"/>
              </a:ext>
            </a:extLst>
          </p:cNvPr>
          <p:cNvSpPr txBox="1"/>
          <p:nvPr/>
        </p:nvSpPr>
        <p:spPr>
          <a:xfrm>
            <a:off x="5481422" y="3026406"/>
            <a:ext cx="3168349" cy="1831715"/>
          </a:xfrm>
          <a:prstGeom prst="rect">
            <a:avLst/>
          </a:prstGeom>
          <a:noFill/>
        </p:spPr>
        <p:txBody>
          <a:bodyPr wrap="square" lIns="18000" tIns="18000" rIns="18000" bIns="18000" rtlCol="0">
            <a:spAutoFit/>
          </a:bodyPr>
          <a:lstStyle/>
          <a:p>
            <a:pPr>
              <a:spcAft>
                <a:spcPts val="400"/>
              </a:spcAft>
            </a:pPr>
            <a:r>
              <a:rPr lang="en-GB" sz="1100" dirty="0">
                <a:latin typeface="+mj-lt"/>
              </a:rPr>
              <a:t>From a dancer's point of view, there's a lot of famous dance choreographers now that film in their own dance studios when they're doing classes. They tend to record parts of the dance and post it on Instagram, Facebook and Twitter. Then you can follow or learn it. It gives you inspiration of what dances to do and it’s nice to see rehearsals too</a:t>
            </a:r>
          </a:p>
          <a:p>
            <a:pPr>
              <a:spcAft>
                <a:spcPts val="400"/>
              </a:spcAft>
            </a:pPr>
            <a:r>
              <a:rPr lang="en-GB" sz="1000" dirty="0">
                <a:latin typeface="+mj-lt"/>
              </a:rPr>
              <a:t>- Discussion group participant: 18-24, Sheffield </a:t>
            </a:r>
          </a:p>
          <a:p>
            <a:pPr>
              <a:spcAft>
                <a:spcPts val="400"/>
              </a:spcAft>
            </a:pPr>
            <a:endParaRPr lang="en-GB" sz="1100" dirty="0">
              <a:latin typeface="+mj-lt"/>
            </a:endParaRPr>
          </a:p>
        </p:txBody>
      </p:sp>
      <p:sp>
        <p:nvSpPr>
          <p:cNvPr id="22" name="Text Placeholder 2">
            <a:extLst>
              <a:ext uri="{FF2B5EF4-FFF2-40B4-BE49-F238E27FC236}">
                <a16:creationId xmlns:a16="http://schemas.microsoft.com/office/drawing/2014/main" id="{EAC42D6D-D029-4179-BF77-E29A9D7AD201}"/>
              </a:ext>
            </a:extLst>
          </p:cNvPr>
          <p:cNvSpPr>
            <a:spLocks noGrp="1"/>
          </p:cNvSpPr>
          <p:nvPr>
            <p:ph type="body" sz="quarter" idx="12"/>
          </p:nvPr>
        </p:nvSpPr>
        <p:spPr>
          <a:xfrm>
            <a:off x="359998" y="0"/>
            <a:ext cx="3532733" cy="289424"/>
          </a:xfrm>
        </p:spPr>
        <p:txBody>
          <a:bodyPr/>
          <a:lstStyle/>
          <a:p>
            <a:r>
              <a:rPr lang="en-GB" dirty="0"/>
              <a:t>What are they consuming, why and how frequently?</a:t>
            </a:r>
          </a:p>
        </p:txBody>
      </p:sp>
    </p:spTree>
    <p:extLst>
      <p:ext uri="{BB962C8B-B14F-4D97-AF65-F5344CB8AC3E}">
        <p14:creationId xmlns:p14="http://schemas.microsoft.com/office/powerpoint/2010/main" val="3758933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EEA8A-4924-450B-843B-4E478981EF82}"/>
              </a:ext>
            </a:extLst>
          </p:cNvPr>
          <p:cNvSpPr>
            <a:spLocks noGrp="1"/>
          </p:cNvSpPr>
          <p:nvPr>
            <p:ph type="title"/>
          </p:nvPr>
        </p:nvSpPr>
        <p:spPr/>
        <p:txBody>
          <a:bodyPr/>
          <a:lstStyle/>
          <a:p>
            <a:r>
              <a:rPr lang="en-GB" b="1" dirty="0">
                <a:solidFill>
                  <a:schemeClr val="accent1"/>
                </a:solidFill>
              </a:rPr>
              <a:t>Executive summary</a:t>
            </a:r>
            <a:br>
              <a:rPr lang="en-GB" b="1" dirty="0"/>
            </a:br>
            <a:endParaRPr lang="en-GB" b="1" i="1" dirty="0"/>
          </a:p>
        </p:txBody>
      </p:sp>
      <p:sp>
        <p:nvSpPr>
          <p:cNvPr id="3" name="Text Placeholder 2">
            <a:extLst>
              <a:ext uri="{FF2B5EF4-FFF2-40B4-BE49-F238E27FC236}">
                <a16:creationId xmlns:a16="http://schemas.microsoft.com/office/drawing/2014/main" id="{731264CD-63D4-4A3F-825E-0C628764A27F}"/>
              </a:ext>
            </a:extLst>
          </p:cNvPr>
          <p:cNvSpPr>
            <a:spLocks noGrp="1"/>
          </p:cNvSpPr>
          <p:nvPr>
            <p:ph type="body" sz="quarter" idx="12"/>
          </p:nvPr>
        </p:nvSpPr>
        <p:spPr/>
        <p:txBody>
          <a:bodyPr/>
          <a:lstStyle/>
          <a:p>
            <a:r>
              <a:rPr lang="en-GB" dirty="0"/>
              <a:t>Executive summary </a:t>
            </a:r>
          </a:p>
        </p:txBody>
      </p:sp>
      <p:sp>
        <p:nvSpPr>
          <p:cNvPr id="27" name="Rectangle: Rounded Corners 26">
            <a:extLst>
              <a:ext uri="{FF2B5EF4-FFF2-40B4-BE49-F238E27FC236}">
                <a16:creationId xmlns:a16="http://schemas.microsoft.com/office/drawing/2014/main" id="{BB104528-891C-4206-85E3-F77E9B676FF5}"/>
              </a:ext>
            </a:extLst>
          </p:cNvPr>
          <p:cNvSpPr/>
          <p:nvPr/>
        </p:nvSpPr>
        <p:spPr>
          <a:xfrm>
            <a:off x="359998" y="1912416"/>
            <a:ext cx="8365420" cy="289424"/>
          </a:xfrm>
          <a:prstGeom prst="roundRect">
            <a:avLst/>
          </a:prstGeom>
          <a:noFill/>
          <a:ln w="6350">
            <a:solidFill>
              <a:schemeClr val="accent6"/>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just">
              <a:lnSpc>
                <a:spcPts val="1600"/>
              </a:lnSpc>
              <a:spcBef>
                <a:spcPts val="0"/>
              </a:spcBef>
              <a:spcAft>
                <a:spcPts val="0"/>
              </a:spcAft>
            </a:pPr>
            <a:r>
              <a:rPr lang="en-GB" sz="1100" b="1" dirty="0">
                <a:solidFill>
                  <a:schemeClr val="tx1"/>
                </a:solidFill>
                <a:latin typeface="Century Gothic" panose="020B0502020202020204" pitchFamily="34" charset="0"/>
                <a:ea typeface="Times New Roman" panose="02020603050405020304" pitchFamily="18" charset="0"/>
                <a:cs typeface="Times New Roman" panose="02020603050405020304" pitchFamily="18" charset="0"/>
              </a:rPr>
              <a:t>Who is consuming live-to-digital and what are they consuming?</a:t>
            </a:r>
          </a:p>
        </p:txBody>
      </p:sp>
      <p:sp>
        <p:nvSpPr>
          <p:cNvPr id="14" name="TextBox 13">
            <a:extLst>
              <a:ext uri="{FF2B5EF4-FFF2-40B4-BE49-F238E27FC236}">
                <a16:creationId xmlns:a16="http://schemas.microsoft.com/office/drawing/2014/main" id="{7BCD87B6-9199-408C-9EC0-D9F3D693F53B}"/>
              </a:ext>
            </a:extLst>
          </p:cNvPr>
          <p:cNvSpPr txBox="1"/>
          <p:nvPr/>
        </p:nvSpPr>
        <p:spPr>
          <a:xfrm>
            <a:off x="389290" y="2244443"/>
            <a:ext cx="8634394" cy="4653000"/>
          </a:xfrm>
          <a:prstGeom prst="rect">
            <a:avLst/>
          </a:prstGeom>
          <a:noFill/>
        </p:spPr>
        <p:txBody>
          <a:bodyPr wrap="square" lIns="18000" tIns="18000" rIns="18000" bIns="18000" rtlCol="0">
            <a:spAutoFit/>
          </a:bodyPr>
          <a:lstStyle/>
          <a:p>
            <a:pPr marL="171450" indent="-171450">
              <a:spcAft>
                <a:spcPts val="600"/>
              </a:spcAft>
              <a:buFont typeface="Arial" panose="020B0604020202020204" pitchFamily="34" charset="0"/>
              <a:buChar char="•"/>
            </a:pPr>
            <a:r>
              <a:rPr lang="en-GB" sz="1100" b="1" dirty="0">
                <a:solidFill>
                  <a:schemeClr val="accent1"/>
                </a:solidFill>
                <a:latin typeface="+mj-lt"/>
              </a:rPr>
              <a:t>Those consuming ‘real world’ arts and culture are demographically similar to those consuming live-to-digital: </a:t>
            </a:r>
            <a:r>
              <a:rPr lang="en-GB" sz="1100" dirty="0">
                <a:latin typeface="+mj-lt"/>
              </a:rPr>
              <a:t>the demographic profile, including gender, age, local environment and social grade of those consuming ‘real world’ arts and culture is very similar to that of  live-to-digital consumers.</a:t>
            </a:r>
          </a:p>
          <a:p>
            <a:pPr marL="171450" indent="-171450">
              <a:spcAft>
                <a:spcPts val="600"/>
              </a:spcAft>
              <a:buFont typeface="Arial" panose="020B0604020202020204" pitchFamily="34" charset="0"/>
              <a:buChar char="•"/>
            </a:pPr>
            <a:r>
              <a:rPr lang="en-GB" sz="1100" b="1" dirty="0">
                <a:solidFill>
                  <a:schemeClr val="accent1"/>
                </a:solidFill>
                <a:latin typeface="+mj-lt"/>
              </a:rPr>
              <a:t>Live-to-digital is consumed more than ‘real-world’ arts and culture</a:t>
            </a:r>
            <a:r>
              <a:rPr lang="en-GB" sz="1100" dirty="0">
                <a:latin typeface="+mj-lt"/>
              </a:rPr>
              <a:t>: 33% of national survey respondents engage with live arts and culture once a month, while 46% claim to engage with live-to-digital work at least once a month. A fifth of adults claim to use live-to-digital monthly despite not attending any ‘real-world’ arts and cultural events.</a:t>
            </a:r>
          </a:p>
          <a:p>
            <a:pPr marL="171450" indent="-171450">
              <a:spcAft>
                <a:spcPts val="600"/>
              </a:spcAft>
              <a:buFont typeface="Arial" panose="020B0604020202020204" pitchFamily="34" charset="0"/>
              <a:buChar char="•"/>
            </a:pPr>
            <a:r>
              <a:rPr lang="en-GB" sz="1100" b="1" dirty="0">
                <a:solidFill>
                  <a:schemeClr val="accent1"/>
                </a:solidFill>
                <a:latin typeface="+mn-lt"/>
              </a:rPr>
              <a:t>Live-to-digital has considerable potential to introduce audiences to art forms and organisations they wouldn’t engage with otherwise: </a:t>
            </a:r>
            <a:r>
              <a:rPr lang="en-GB" sz="1100" dirty="0">
                <a:latin typeface="+mn-lt"/>
              </a:rPr>
              <a:t>56% of respondents to our national survey who consume live-to-digital have engaged with new artforms or with organisations that they wouldn’t have otherwise through their live-to-digital consumption. </a:t>
            </a:r>
          </a:p>
          <a:p>
            <a:pPr marL="171450" indent="-171450">
              <a:spcAft>
                <a:spcPts val="600"/>
              </a:spcAft>
              <a:buFont typeface="Arial" panose="020B0604020202020204" pitchFamily="34" charset="0"/>
              <a:buChar char="•"/>
            </a:pPr>
            <a:r>
              <a:rPr lang="en-GB" sz="1100" b="1" dirty="0">
                <a:solidFill>
                  <a:schemeClr val="accent1"/>
                </a:solidFill>
                <a:latin typeface="+mn-lt"/>
              </a:rPr>
              <a:t>Convenience and access are the most common motivations for consuming live-to-digital: </a:t>
            </a:r>
            <a:r>
              <a:rPr lang="en-GB" sz="1100" dirty="0">
                <a:latin typeface="+mn-lt"/>
              </a:rPr>
              <a:t>the most common reason for consuming live-to-digital amongst our national sample is that it allows you to engage with content at a time and place that suits you. A close second to this, is that it broadens access, allowing audiences unable to attend because of time, geography, price or ticket limitations to experience a version of the ‘real-world’ performance or event. By comparison, our arts engaged sample cited the real-world event being too far away, or not being able to make it to the real-world event or experience as the most common reasons for consuming live-to-digital.</a:t>
            </a:r>
          </a:p>
          <a:p>
            <a:pPr marL="171450" indent="-171450">
              <a:spcAft>
                <a:spcPts val="600"/>
              </a:spcAft>
              <a:buFont typeface="Arial" panose="020B0604020202020204" pitchFamily="34" charset="0"/>
              <a:buChar char="•"/>
            </a:pPr>
            <a:r>
              <a:rPr lang="en-GB" sz="1100" b="1" dirty="0">
                <a:solidFill>
                  <a:schemeClr val="accent1"/>
                </a:solidFill>
                <a:latin typeface="+mj-lt"/>
              </a:rPr>
              <a:t>Music is the most popular form of live-to-digital content and music, live literature and opera are more commonly consumed in live-to-digital form than ‘real-world’ form: </a:t>
            </a:r>
            <a:r>
              <a:rPr lang="en-GB" sz="1100" dirty="0">
                <a:latin typeface="+mj-lt"/>
              </a:rPr>
              <a:t>52% of national survey respondents said they engage with music in a live-to-digital form every six months and 35% said they did so on a monthly basis. </a:t>
            </a:r>
          </a:p>
          <a:p>
            <a:pPr marL="171450" indent="-171450">
              <a:spcAft>
                <a:spcPts val="600"/>
              </a:spcAft>
              <a:buFont typeface="Arial" panose="020B0604020202020204" pitchFamily="34" charset="0"/>
              <a:buChar char="•"/>
            </a:pPr>
            <a:r>
              <a:rPr lang="en-GB" sz="1100" b="1" dirty="0">
                <a:solidFill>
                  <a:schemeClr val="accent1"/>
                </a:solidFill>
                <a:latin typeface="+mj-lt"/>
              </a:rPr>
              <a:t>People engage more with shorter live-to-digital content, but long form live-to-digital is also popular with some: </a:t>
            </a:r>
            <a:r>
              <a:rPr lang="en-GB" sz="1100" dirty="0">
                <a:latin typeface="+mj-lt"/>
              </a:rPr>
              <a:t>22% of national survey respondents who consume live-to-digital engage with content less than 5 minutes in length on a weekly basis, whereas 15% engage with content of between one and four hours in length on a monthly basis. The prevalence of short-form live-to-digital consumption is likely linked to the fact that Facebook and YouTube are two of the key channels where respondents come across live-to-digital. The discussion groups with live-to-digital audiences highlighted considerable passive consumption of live-to-digital, with people encountering performances or events through friends’ posts on Facebook or algorithmic recommendations on YouTube.</a:t>
            </a:r>
          </a:p>
        </p:txBody>
      </p:sp>
      <p:sp>
        <p:nvSpPr>
          <p:cNvPr id="6" name="Rectangle: Rounded Corners 5">
            <a:extLst>
              <a:ext uri="{FF2B5EF4-FFF2-40B4-BE49-F238E27FC236}">
                <a16:creationId xmlns:a16="http://schemas.microsoft.com/office/drawing/2014/main" id="{00459E51-7D2A-4287-B2DB-D99EEE75DCB6}"/>
              </a:ext>
            </a:extLst>
          </p:cNvPr>
          <p:cNvSpPr/>
          <p:nvPr/>
        </p:nvSpPr>
        <p:spPr>
          <a:xfrm>
            <a:off x="358775" y="1398479"/>
            <a:ext cx="8389937" cy="464393"/>
          </a:xfrm>
          <a:prstGeom prst="roundRect">
            <a:avLst/>
          </a:prstGeom>
          <a:noFill/>
          <a:ln w="6350">
            <a:solidFill>
              <a:schemeClr val="accent2"/>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just">
              <a:lnSpc>
                <a:spcPts val="1600"/>
              </a:lnSpc>
              <a:spcBef>
                <a:spcPts val="0"/>
              </a:spcBef>
              <a:spcAft>
                <a:spcPts val="0"/>
              </a:spcAft>
            </a:pPr>
            <a:r>
              <a:rPr lang="en-GB" sz="1100" dirty="0">
                <a:solidFill>
                  <a:schemeClr val="tx1"/>
                </a:solidFill>
                <a:latin typeface="Century Gothic" panose="020B0502020202020204" pitchFamily="34" charset="0"/>
                <a:ea typeface="Times New Roman" panose="02020603050405020304" pitchFamily="18" charset="0"/>
                <a:cs typeface="Times New Roman" panose="02020603050405020304" pitchFamily="18" charset="0"/>
              </a:rPr>
              <a:t>The findings below are from a nationally representative survey of the UK population </a:t>
            </a:r>
            <a:r>
              <a:rPr lang="en-GB" sz="1100" dirty="0">
                <a:solidFill>
                  <a:schemeClr val="tx1"/>
                </a:solidFill>
                <a:latin typeface="Century Gothic" panose="020B0502020202020204" pitchFamily="34" charset="0"/>
                <a:cs typeface="Times New Roman" panose="02020603050405020304" pitchFamily="18" charset="0"/>
              </a:rPr>
              <a:t>and four </a:t>
            </a:r>
            <a:r>
              <a:rPr lang="en-GB" sz="1100" dirty="0">
                <a:solidFill>
                  <a:schemeClr val="tx1"/>
                </a:solidFill>
                <a:latin typeface="Century Gothic" panose="020B0502020202020204" pitchFamily="34" charset="0"/>
                <a:ea typeface="Times New Roman" panose="02020603050405020304" pitchFamily="18" charset="0"/>
                <a:cs typeface="Times New Roman" panose="02020603050405020304" pitchFamily="18" charset="0"/>
              </a:rPr>
              <a:t>discussion groups conducted with arts-engaged live-to-digital consumers </a:t>
            </a:r>
          </a:p>
        </p:txBody>
      </p:sp>
    </p:spTree>
    <p:extLst>
      <p:ext uri="{BB962C8B-B14F-4D97-AF65-F5344CB8AC3E}">
        <p14:creationId xmlns:p14="http://schemas.microsoft.com/office/powerpoint/2010/main" val="30166703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6034-CDAC-4026-9484-540A9EB8032B}"/>
              </a:ext>
            </a:extLst>
          </p:cNvPr>
          <p:cNvSpPr>
            <a:spLocks noGrp="1"/>
          </p:cNvSpPr>
          <p:nvPr>
            <p:ph type="title"/>
          </p:nvPr>
        </p:nvSpPr>
        <p:spPr/>
        <p:txBody>
          <a:bodyPr/>
          <a:lstStyle/>
          <a:p>
            <a:r>
              <a:rPr lang="en-GB" dirty="0"/>
              <a:t>Short-form content is consumed on smartphones but larger-screens are important for longer-form</a:t>
            </a:r>
          </a:p>
        </p:txBody>
      </p:sp>
      <p:sp>
        <p:nvSpPr>
          <p:cNvPr id="3" name="Text Placeholder 2">
            <a:extLst>
              <a:ext uri="{FF2B5EF4-FFF2-40B4-BE49-F238E27FC236}">
                <a16:creationId xmlns:a16="http://schemas.microsoft.com/office/drawing/2014/main" id="{4D3A93BC-CB61-49FE-B7EB-442F00545E86}"/>
              </a:ext>
            </a:extLst>
          </p:cNvPr>
          <p:cNvSpPr>
            <a:spLocks noGrp="1"/>
          </p:cNvSpPr>
          <p:nvPr>
            <p:ph type="body" sz="quarter" idx="12"/>
          </p:nvPr>
        </p:nvSpPr>
        <p:spPr>
          <a:xfrm>
            <a:off x="359998" y="0"/>
            <a:ext cx="3532733" cy="289424"/>
          </a:xfrm>
        </p:spPr>
        <p:txBody>
          <a:bodyPr/>
          <a:lstStyle/>
          <a:p>
            <a:r>
              <a:rPr lang="en-GB" dirty="0"/>
              <a:t>What are they consuming, why and how frequently?</a:t>
            </a:r>
          </a:p>
        </p:txBody>
      </p:sp>
      <p:sp>
        <p:nvSpPr>
          <p:cNvPr id="7" name="Text Placeholder 6">
            <a:extLst>
              <a:ext uri="{FF2B5EF4-FFF2-40B4-BE49-F238E27FC236}">
                <a16:creationId xmlns:a16="http://schemas.microsoft.com/office/drawing/2014/main" id="{E0E274D8-7B88-4816-9113-179CF7265D2B}"/>
              </a:ext>
            </a:extLst>
          </p:cNvPr>
          <p:cNvSpPr>
            <a:spLocks noGrp="1"/>
          </p:cNvSpPr>
          <p:nvPr>
            <p:ph type="body" sz="quarter" idx="15"/>
          </p:nvPr>
        </p:nvSpPr>
        <p:spPr/>
        <p:txBody>
          <a:bodyPr/>
          <a:lstStyle/>
          <a:p>
            <a:r>
              <a:rPr lang="en-GB" dirty="0"/>
              <a:t>Devices used to access live-to-digital content</a:t>
            </a:r>
          </a:p>
        </p:txBody>
      </p:sp>
      <p:graphicFrame>
        <p:nvGraphicFramePr>
          <p:cNvPr id="10" name="Chart 9">
            <a:extLst>
              <a:ext uri="{FF2B5EF4-FFF2-40B4-BE49-F238E27FC236}">
                <a16:creationId xmlns:a16="http://schemas.microsoft.com/office/drawing/2014/main" id="{085D8D8E-684F-4ADC-B8BE-49BCA721676A}"/>
              </a:ext>
            </a:extLst>
          </p:cNvPr>
          <p:cNvGraphicFramePr/>
          <p:nvPr>
            <p:extLst/>
          </p:nvPr>
        </p:nvGraphicFramePr>
        <p:xfrm>
          <a:off x="358774" y="2430573"/>
          <a:ext cx="8425227"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5">
            <a:extLst>
              <a:ext uri="{FF2B5EF4-FFF2-40B4-BE49-F238E27FC236}">
                <a16:creationId xmlns:a16="http://schemas.microsoft.com/office/drawing/2014/main" id="{D4318D20-884A-4BD0-B076-8FC89E7847FB}"/>
              </a:ext>
            </a:extLst>
          </p:cNvPr>
          <p:cNvSpPr txBox="1">
            <a:spLocks/>
          </p:cNvSpPr>
          <p:nvPr/>
        </p:nvSpPr>
        <p:spPr>
          <a:xfrm>
            <a:off x="359999" y="6535881"/>
            <a:ext cx="8425226" cy="368300"/>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Source: Nationally representative survey conducted by MTM. C4a: Do you </a:t>
            </a:r>
            <a:r>
              <a:rPr lang="en-GB" sz="800" dirty="0">
                <a:solidFill>
                  <a:schemeClr val="tx1"/>
                </a:solidFill>
              </a:rPr>
              <a:t>typically</a:t>
            </a:r>
            <a:r>
              <a:rPr lang="en-GB" sz="800" dirty="0"/>
              <a:t> access live-to-digital arts or cultural content via or at the following? C4b: And which of these do you typically use to access live-to-digital content </a:t>
            </a:r>
            <a:r>
              <a:rPr lang="en-GB" sz="800" u="sng" dirty="0"/>
              <a:t>most often</a:t>
            </a:r>
            <a:r>
              <a:rPr lang="en-GB" sz="800" dirty="0"/>
              <a:t>? </a:t>
            </a:r>
            <a:r>
              <a:rPr lang="en-GB" sz="800" i="1" dirty="0"/>
              <a:t>Base: Live-to-digital consumers (n=649)</a:t>
            </a:r>
          </a:p>
        </p:txBody>
      </p:sp>
      <p:pic>
        <p:nvPicPr>
          <p:cNvPr id="5" name="Picture 4">
            <a:extLst>
              <a:ext uri="{FF2B5EF4-FFF2-40B4-BE49-F238E27FC236}">
                <a16:creationId xmlns:a16="http://schemas.microsoft.com/office/drawing/2014/main" id="{C0BF8A3D-CB0F-45FF-A914-77EE8DE4C51A}"/>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b="16945"/>
          <a:stretch/>
        </p:blipFill>
        <p:spPr>
          <a:xfrm>
            <a:off x="664102" y="5849687"/>
            <a:ext cx="561975" cy="466751"/>
          </a:xfrm>
          <a:prstGeom prst="rect">
            <a:avLst/>
          </a:prstGeom>
        </p:spPr>
      </p:pic>
      <p:pic>
        <p:nvPicPr>
          <p:cNvPr id="12" name="Picture 11">
            <a:extLst>
              <a:ext uri="{FF2B5EF4-FFF2-40B4-BE49-F238E27FC236}">
                <a16:creationId xmlns:a16="http://schemas.microsoft.com/office/drawing/2014/main" id="{B43F7560-84C9-4502-BB2A-9B5CD2806394}"/>
              </a:ext>
            </a:extLst>
          </p:cNvPr>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b="16945"/>
          <a:stretch/>
        </p:blipFill>
        <p:spPr>
          <a:xfrm>
            <a:off x="3135027" y="5849686"/>
            <a:ext cx="561976" cy="466752"/>
          </a:xfrm>
          <a:prstGeom prst="rect">
            <a:avLst/>
          </a:prstGeom>
        </p:spPr>
      </p:pic>
      <p:pic>
        <p:nvPicPr>
          <p:cNvPr id="14" name="Picture 13">
            <a:extLst>
              <a:ext uri="{FF2B5EF4-FFF2-40B4-BE49-F238E27FC236}">
                <a16:creationId xmlns:a16="http://schemas.microsoft.com/office/drawing/2014/main" id="{7B4C39B9-5FAA-4702-AD61-502FD8FEEB02}"/>
              </a:ext>
            </a:extLst>
          </p:cNvPr>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b="16179"/>
          <a:stretch/>
        </p:blipFill>
        <p:spPr>
          <a:xfrm>
            <a:off x="4301633" y="5845754"/>
            <a:ext cx="590301" cy="494796"/>
          </a:xfrm>
          <a:prstGeom prst="rect">
            <a:avLst/>
          </a:prstGeom>
        </p:spPr>
      </p:pic>
      <p:pic>
        <p:nvPicPr>
          <p:cNvPr id="16" name="Picture 15">
            <a:extLst>
              <a:ext uri="{FF2B5EF4-FFF2-40B4-BE49-F238E27FC236}">
                <a16:creationId xmlns:a16="http://schemas.microsoft.com/office/drawing/2014/main" id="{A035AD31-1C1A-47EB-93C4-973D0E3EE48E}"/>
              </a:ext>
            </a:extLst>
          </p:cNvPr>
          <p:cNvPicPr>
            <a:picLocks noChangeAspect="1"/>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b="17639"/>
          <a:stretch/>
        </p:blipFill>
        <p:spPr>
          <a:xfrm>
            <a:off x="5478685" y="5856102"/>
            <a:ext cx="551135" cy="453921"/>
          </a:xfrm>
          <a:prstGeom prst="rect">
            <a:avLst/>
          </a:prstGeom>
        </p:spPr>
      </p:pic>
      <p:pic>
        <p:nvPicPr>
          <p:cNvPr id="21" name="Picture 20">
            <a:extLst>
              <a:ext uri="{FF2B5EF4-FFF2-40B4-BE49-F238E27FC236}">
                <a16:creationId xmlns:a16="http://schemas.microsoft.com/office/drawing/2014/main" id="{C502479E-7B25-477D-8F1C-E09AE21EC3E3}"/>
              </a:ext>
            </a:extLst>
          </p:cNvPr>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t="26284" b="17640"/>
          <a:stretch/>
        </p:blipFill>
        <p:spPr>
          <a:xfrm>
            <a:off x="6731642" y="5928534"/>
            <a:ext cx="551135" cy="309057"/>
          </a:xfrm>
          <a:prstGeom prst="rect">
            <a:avLst/>
          </a:prstGeom>
        </p:spPr>
      </p:pic>
      <p:pic>
        <p:nvPicPr>
          <p:cNvPr id="23" name="Picture 22">
            <a:extLst>
              <a:ext uri="{FF2B5EF4-FFF2-40B4-BE49-F238E27FC236}">
                <a16:creationId xmlns:a16="http://schemas.microsoft.com/office/drawing/2014/main" id="{3E4D56BC-4868-472C-9E0A-A01E970E7285}"/>
              </a:ext>
            </a:extLst>
          </p:cNvPr>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b="13681"/>
          <a:stretch/>
        </p:blipFill>
        <p:spPr>
          <a:xfrm>
            <a:off x="7953441" y="5895828"/>
            <a:ext cx="433823" cy="374469"/>
          </a:xfrm>
          <a:prstGeom prst="rect">
            <a:avLst/>
          </a:prstGeom>
        </p:spPr>
      </p:pic>
      <p:pic>
        <p:nvPicPr>
          <p:cNvPr id="25" name="Picture 24">
            <a:extLst>
              <a:ext uri="{FF2B5EF4-FFF2-40B4-BE49-F238E27FC236}">
                <a16:creationId xmlns:a16="http://schemas.microsoft.com/office/drawing/2014/main" id="{71AEC1C3-6ECB-4B5E-952D-51300588708A}"/>
              </a:ext>
            </a:extLst>
          </p:cNvPr>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l="25110" r="24985" b="14993"/>
          <a:stretch/>
        </p:blipFill>
        <p:spPr>
          <a:xfrm>
            <a:off x="2026360" y="5856102"/>
            <a:ext cx="266482" cy="453921"/>
          </a:xfrm>
          <a:prstGeom prst="rect">
            <a:avLst/>
          </a:prstGeom>
        </p:spPr>
      </p:pic>
      <p:sp>
        <p:nvSpPr>
          <p:cNvPr id="17" name="Rectangle: Rounded Corners 16">
            <a:extLst>
              <a:ext uri="{FF2B5EF4-FFF2-40B4-BE49-F238E27FC236}">
                <a16:creationId xmlns:a16="http://schemas.microsoft.com/office/drawing/2014/main" id="{3D390E88-B901-4B8E-96E1-D727D5169444}"/>
              </a:ext>
            </a:extLst>
          </p:cNvPr>
          <p:cNvSpPr/>
          <p:nvPr/>
        </p:nvSpPr>
        <p:spPr>
          <a:xfrm>
            <a:off x="395288" y="2172028"/>
            <a:ext cx="4068762" cy="1117983"/>
          </a:xfrm>
          <a:prstGeom prst="roundRect">
            <a:avLst>
              <a:gd name="adj" fmla="val 7622"/>
            </a:avLst>
          </a:prstGeom>
          <a:ln>
            <a:tailEnd type="triangle"/>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r>
              <a:rPr lang="en-GB" sz="1000" b="1" dirty="0">
                <a:latin typeface="Century Gothic" pitchFamily="34" charset="0"/>
              </a:rPr>
              <a:t>Discussion group participants said </a:t>
            </a:r>
            <a:r>
              <a:rPr lang="en-GB" sz="1000" b="1" dirty="0">
                <a:solidFill>
                  <a:schemeClr val="tx1"/>
                </a:solidFill>
                <a:latin typeface="Century Gothic" pitchFamily="34" charset="0"/>
              </a:rPr>
              <a:t>short form content was generally consumed on smartphones, with snippets of performances or events being viewed through social media. For full longer-form performances larger screens were preferred to create a more immersive </a:t>
            </a:r>
            <a:r>
              <a:rPr lang="en-GB" sz="1000" b="1" dirty="0">
                <a:latin typeface="Century Gothic" pitchFamily="34" charset="0"/>
              </a:rPr>
              <a:t>audio-visual experience</a:t>
            </a:r>
            <a:r>
              <a:rPr lang="en-GB" sz="1000" b="1" dirty="0">
                <a:solidFill>
                  <a:schemeClr val="tx1"/>
                </a:solidFill>
                <a:latin typeface="Century Gothic" pitchFamily="34" charset="0"/>
              </a:rPr>
              <a:t>. This was particularly the case </a:t>
            </a:r>
            <a:r>
              <a:rPr lang="en-GB" sz="1000" b="1" dirty="0">
                <a:latin typeface="Century Gothic" pitchFamily="34" charset="0"/>
              </a:rPr>
              <a:t>with the </a:t>
            </a:r>
            <a:r>
              <a:rPr lang="en-GB" sz="1000" b="1" dirty="0">
                <a:solidFill>
                  <a:schemeClr val="tx1"/>
                </a:solidFill>
                <a:latin typeface="Century Gothic" pitchFamily="34" charset="0"/>
              </a:rPr>
              <a:t>performing arts, with opera in the cinema being a prime example</a:t>
            </a:r>
          </a:p>
        </p:txBody>
      </p:sp>
      <p:sp>
        <p:nvSpPr>
          <p:cNvPr id="19" name="Rectangle: Rounded Corners 18">
            <a:extLst>
              <a:ext uri="{FF2B5EF4-FFF2-40B4-BE49-F238E27FC236}">
                <a16:creationId xmlns:a16="http://schemas.microsoft.com/office/drawing/2014/main" id="{1755CD4E-9A11-429F-83C4-4B264ED5CF3A}"/>
              </a:ext>
            </a:extLst>
          </p:cNvPr>
          <p:cNvSpPr/>
          <p:nvPr/>
        </p:nvSpPr>
        <p:spPr>
          <a:xfrm>
            <a:off x="4679950" y="1928922"/>
            <a:ext cx="3997367" cy="1953965"/>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endParaRPr lang="en-GB" sz="1100" dirty="0">
              <a:solidFill>
                <a:schemeClr val="tx1"/>
              </a:solidFill>
            </a:endParaRPr>
          </a:p>
        </p:txBody>
      </p:sp>
      <p:sp>
        <p:nvSpPr>
          <p:cNvPr id="22" name="Rectangle 21">
            <a:extLst>
              <a:ext uri="{FF2B5EF4-FFF2-40B4-BE49-F238E27FC236}">
                <a16:creationId xmlns:a16="http://schemas.microsoft.com/office/drawing/2014/main" id="{28814BD9-1EFE-401C-BD79-2AE3B80F7F62}"/>
              </a:ext>
            </a:extLst>
          </p:cNvPr>
          <p:cNvSpPr/>
          <p:nvPr/>
        </p:nvSpPr>
        <p:spPr>
          <a:xfrm>
            <a:off x="5355444" y="2004608"/>
            <a:ext cx="3219043" cy="923330"/>
          </a:xfrm>
          <a:prstGeom prst="rect">
            <a:avLst/>
          </a:prstGeom>
        </p:spPr>
        <p:txBody>
          <a:bodyPr wrap="square">
            <a:spAutoFit/>
          </a:bodyPr>
          <a:lstStyle/>
          <a:p>
            <a:r>
              <a:rPr lang="en-GB" sz="1100" dirty="0">
                <a:solidFill>
                  <a:srgbClr val="000000"/>
                </a:solidFill>
                <a:latin typeface="+mn-lt"/>
              </a:rPr>
              <a:t>I wouldn’t be interested in watching opera on a small screen because </a:t>
            </a:r>
            <a:r>
              <a:rPr lang="en-GB" sz="1100" b="1" dirty="0">
                <a:solidFill>
                  <a:schemeClr val="accent1"/>
                </a:solidFill>
                <a:latin typeface="+mn-lt"/>
              </a:rPr>
              <a:t>I lose the experience.</a:t>
            </a:r>
            <a:r>
              <a:rPr lang="en-GB" sz="1100" dirty="0">
                <a:solidFill>
                  <a:srgbClr val="000000"/>
                </a:solidFill>
                <a:latin typeface="+mn-lt"/>
              </a:rPr>
              <a:t> If it’s big I sit there and I feel part of it, it becomes an event</a:t>
            </a:r>
          </a:p>
          <a:p>
            <a:pPr algn="r"/>
            <a:r>
              <a:rPr lang="en-GB" sz="1000" dirty="0">
                <a:latin typeface="+mn-lt"/>
              </a:rPr>
              <a:t>- Discussion group participant: 45-64, Brighton</a:t>
            </a:r>
          </a:p>
        </p:txBody>
      </p:sp>
      <p:pic>
        <p:nvPicPr>
          <p:cNvPr id="24" name="Content Placeholder 7">
            <a:extLst>
              <a:ext uri="{FF2B5EF4-FFF2-40B4-BE49-F238E27FC236}">
                <a16:creationId xmlns:a16="http://schemas.microsoft.com/office/drawing/2014/main" id="{DBC27AAA-3FB3-4980-907F-39030EC7AA82}"/>
              </a:ext>
            </a:extLst>
          </p:cNvPr>
          <p:cNvPicPr>
            <a:picLocks noChangeAspect="1"/>
          </p:cNvPicPr>
          <p:nvPr/>
        </p:nvPicPr>
        <p:blipFill>
          <a:blip r:embed="rId10"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796709" y="2088727"/>
            <a:ext cx="455905" cy="376489"/>
          </a:xfrm>
          <a:prstGeom prst="rect">
            <a:avLst/>
          </a:prstGeom>
          <a:noFill/>
          <a:ln w="9525">
            <a:noFill/>
            <a:miter lim="800000"/>
            <a:headEnd/>
            <a:tailEnd/>
          </a:ln>
        </p:spPr>
      </p:pic>
      <p:sp>
        <p:nvSpPr>
          <p:cNvPr id="26" name="Rectangle 25">
            <a:extLst>
              <a:ext uri="{FF2B5EF4-FFF2-40B4-BE49-F238E27FC236}">
                <a16:creationId xmlns:a16="http://schemas.microsoft.com/office/drawing/2014/main" id="{1F6C805C-182C-43C9-8D4D-165216108699}"/>
              </a:ext>
            </a:extLst>
          </p:cNvPr>
          <p:cNvSpPr/>
          <p:nvPr/>
        </p:nvSpPr>
        <p:spPr>
          <a:xfrm>
            <a:off x="5369373" y="3169104"/>
            <a:ext cx="3219043" cy="584775"/>
          </a:xfrm>
          <a:prstGeom prst="rect">
            <a:avLst/>
          </a:prstGeom>
        </p:spPr>
        <p:txBody>
          <a:bodyPr wrap="square">
            <a:spAutoFit/>
          </a:bodyPr>
          <a:lstStyle/>
          <a:p>
            <a:r>
              <a:rPr lang="en-GB" sz="1100" dirty="0">
                <a:solidFill>
                  <a:srgbClr val="000000"/>
                </a:solidFill>
                <a:latin typeface="+mn-lt"/>
              </a:rPr>
              <a:t>I follow Ballet </a:t>
            </a:r>
            <a:r>
              <a:rPr lang="en-GB" sz="1100" dirty="0" err="1">
                <a:solidFill>
                  <a:srgbClr val="000000"/>
                </a:solidFill>
                <a:latin typeface="+mn-lt"/>
              </a:rPr>
              <a:t>Boyz</a:t>
            </a:r>
            <a:r>
              <a:rPr lang="en-GB" sz="1100" dirty="0">
                <a:solidFill>
                  <a:srgbClr val="000000"/>
                </a:solidFill>
                <a:latin typeface="+mn-lt"/>
              </a:rPr>
              <a:t> on Instagram and they post clips of them live on stage each night</a:t>
            </a:r>
          </a:p>
          <a:p>
            <a:pPr algn="r"/>
            <a:r>
              <a:rPr lang="en-GB" sz="1000" dirty="0">
                <a:latin typeface="+mn-lt"/>
              </a:rPr>
              <a:t>- Discussion group participant: 18-29, Sheffield </a:t>
            </a:r>
          </a:p>
        </p:txBody>
      </p:sp>
      <p:pic>
        <p:nvPicPr>
          <p:cNvPr id="27" name="Content Placeholder 7">
            <a:extLst>
              <a:ext uri="{FF2B5EF4-FFF2-40B4-BE49-F238E27FC236}">
                <a16:creationId xmlns:a16="http://schemas.microsoft.com/office/drawing/2014/main" id="{61130FE1-1869-4DFE-88D9-75C0FB49AFDD}"/>
              </a:ext>
            </a:extLst>
          </p:cNvPr>
          <p:cNvPicPr>
            <a:picLocks noChangeAspect="1"/>
          </p:cNvPicPr>
          <p:nvPr/>
        </p:nvPicPr>
        <p:blipFill>
          <a:blip r:embed="rId10"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01472" y="3188260"/>
            <a:ext cx="455905" cy="376489"/>
          </a:xfrm>
          <a:prstGeom prst="rect">
            <a:avLst/>
          </a:prstGeom>
          <a:noFill/>
          <a:ln w="9525">
            <a:noFill/>
            <a:miter lim="800000"/>
            <a:headEnd/>
            <a:tailEnd/>
          </a:ln>
        </p:spPr>
      </p:pic>
    </p:spTree>
    <p:extLst>
      <p:ext uri="{BB962C8B-B14F-4D97-AF65-F5344CB8AC3E}">
        <p14:creationId xmlns:p14="http://schemas.microsoft.com/office/powerpoint/2010/main" val="18831885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CFE46-7A3F-4274-8A0F-1CB591D06F21}"/>
              </a:ext>
            </a:extLst>
          </p:cNvPr>
          <p:cNvSpPr>
            <a:spLocks noGrp="1"/>
          </p:cNvSpPr>
          <p:nvPr>
            <p:ph type="title"/>
          </p:nvPr>
        </p:nvSpPr>
        <p:spPr/>
        <p:txBody>
          <a:bodyPr/>
          <a:lstStyle/>
          <a:p>
            <a:r>
              <a:rPr lang="en-GB" dirty="0"/>
              <a:t>More people tend to engage with live-to-digital content when they are at home on their own</a:t>
            </a:r>
          </a:p>
        </p:txBody>
      </p:sp>
      <p:sp>
        <p:nvSpPr>
          <p:cNvPr id="3" name="Text Placeholder 2">
            <a:extLst>
              <a:ext uri="{FF2B5EF4-FFF2-40B4-BE49-F238E27FC236}">
                <a16:creationId xmlns:a16="http://schemas.microsoft.com/office/drawing/2014/main" id="{8EF9004A-B079-41CC-A9E4-4FD9D10B3526}"/>
              </a:ext>
            </a:extLst>
          </p:cNvPr>
          <p:cNvSpPr>
            <a:spLocks noGrp="1"/>
          </p:cNvSpPr>
          <p:nvPr>
            <p:ph type="body" sz="quarter" idx="12"/>
          </p:nvPr>
        </p:nvSpPr>
        <p:spPr>
          <a:xfrm>
            <a:off x="359998" y="0"/>
            <a:ext cx="3497899" cy="289424"/>
          </a:xfrm>
        </p:spPr>
        <p:txBody>
          <a:bodyPr/>
          <a:lstStyle/>
          <a:p>
            <a:r>
              <a:rPr lang="en-GB" dirty="0"/>
              <a:t>What are they consuming, why and how frequently?</a:t>
            </a:r>
          </a:p>
        </p:txBody>
      </p:sp>
      <p:sp>
        <p:nvSpPr>
          <p:cNvPr id="7" name="Text Placeholder 6">
            <a:extLst>
              <a:ext uri="{FF2B5EF4-FFF2-40B4-BE49-F238E27FC236}">
                <a16:creationId xmlns:a16="http://schemas.microsoft.com/office/drawing/2014/main" id="{8DE755A0-9A8F-4142-8B3C-B9EEA04B9A4C}"/>
              </a:ext>
            </a:extLst>
          </p:cNvPr>
          <p:cNvSpPr>
            <a:spLocks noGrp="1"/>
          </p:cNvSpPr>
          <p:nvPr>
            <p:ph type="body" sz="quarter" idx="15"/>
          </p:nvPr>
        </p:nvSpPr>
        <p:spPr/>
        <p:txBody>
          <a:bodyPr/>
          <a:lstStyle/>
          <a:p>
            <a:r>
              <a:rPr lang="en-GB" dirty="0">
                <a:solidFill>
                  <a:schemeClr val="tx1"/>
                </a:solidFill>
              </a:rPr>
              <a:t>When do people typically engage with live-to-digital?</a:t>
            </a:r>
          </a:p>
        </p:txBody>
      </p:sp>
      <p:graphicFrame>
        <p:nvGraphicFramePr>
          <p:cNvPr id="10" name="Chart 9">
            <a:extLst>
              <a:ext uri="{FF2B5EF4-FFF2-40B4-BE49-F238E27FC236}">
                <a16:creationId xmlns:a16="http://schemas.microsoft.com/office/drawing/2014/main" id="{EB455F17-9684-4C56-A74E-AD5E87A429B2}"/>
              </a:ext>
            </a:extLst>
          </p:cNvPr>
          <p:cNvGraphicFramePr/>
          <p:nvPr>
            <p:extLst/>
          </p:nvPr>
        </p:nvGraphicFramePr>
        <p:xfrm>
          <a:off x="350678" y="2238375"/>
          <a:ext cx="8425225"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5">
            <a:extLst>
              <a:ext uri="{FF2B5EF4-FFF2-40B4-BE49-F238E27FC236}">
                <a16:creationId xmlns:a16="http://schemas.microsoft.com/office/drawing/2014/main" id="{F7113357-7FD6-4F50-9408-6AC99CC332D0}"/>
              </a:ext>
            </a:extLst>
          </p:cNvPr>
          <p:cNvSpPr txBox="1">
            <a:spLocks/>
          </p:cNvSpPr>
          <p:nvPr/>
        </p:nvSpPr>
        <p:spPr>
          <a:xfrm>
            <a:off x="359387" y="6544018"/>
            <a:ext cx="8425226" cy="368300"/>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Source: Nationally representative survey conducted by MTM. C5: When do you typically engage with live-to-digital arts content? </a:t>
            </a:r>
            <a:r>
              <a:rPr lang="en-GB" sz="800" i="1" dirty="0"/>
              <a:t>Base: Live-to-digital consumers (n=649)</a:t>
            </a:r>
          </a:p>
        </p:txBody>
      </p:sp>
      <p:pic>
        <p:nvPicPr>
          <p:cNvPr id="5" name="Picture 4">
            <a:extLst>
              <a:ext uri="{FF2B5EF4-FFF2-40B4-BE49-F238E27FC236}">
                <a16:creationId xmlns:a16="http://schemas.microsoft.com/office/drawing/2014/main" id="{35853E62-12CC-431D-8A59-0737D95171A2}"/>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b="21143"/>
          <a:stretch/>
        </p:blipFill>
        <p:spPr>
          <a:xfrm>
            <a:off x="640981" y="5472045"/>
            <a:ext cx="703217" cy="554537"/>
          </a:xfrm>
          <a:prstGeom prst="rect">
            <a:avLst/>
          </a:prstGeom>
        </p:spPr>
      </p:pic>
      <p:pic>
        <p:nvPicPr>
          <p:cNvPr id="11" name="Picture 10">
            <a:extLst>
              <a:ext uri="{FF2B5EF4-FFF2-40B4-BE49-F238E27FC236}">
                <a16:creationId xmlns:a16="http://schemas.microsoft.com/office/drawing/2014/main" id="{6106C20E-B4B2-4F6C-9FEF-0E3A7DDA47BB}"/>
              </a:ext>
            </a:extLst>
          </p:cNvPr>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10255" t="8820" r="9746" b="21991"/>
          <a:stretch/>
        </p:blipFill>
        <p:spPr>
          <a:xfrm>
            <a:off x="1854383" y="5532299"/>
            <a:ext cx="501841" cy="434028"/>
          </a:xfrm>
          <a:prstGeom prst="rect">
            <a:avLst/>
          </a:prstGeom>
        </p:spPr>
      </p:pic>
      <p:pic>
        <p:nvPicPr>
          <p:cNvPr id="13" name="Picture 12">
            <a:extLst>
              <a:ext uri="{FF2B5EF4-FFF2-40B4-BE49-F238E27FC236}">
                <a16:creationId xmlns:a16="http://schemas.microsoft.com/office/drawing/2014/main" id="{951B48BF-F4E6-4F80-AE4A-27D875FF058B}"/>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014778" y="5491826"/>
            <a:ext cx="514975" cy="514975"/>
          </a:xfrm>
          <a:prstGeom prst="rect">
            <a:avLst/>
          </a:prstGeom>
        </p:spPr>
      </p:pic>
      <p:pic>
        <p:nvPicPr>
          <p:cNvPr id="15" name="Picture 14">
            <a:extLst>
              <a:ext uri="{FF2B5EF4-FFF2-40B4-BE49-F238E27FC236}">
                <a16:creationId xmlns:a16="http://schemas.microsoft.com/office/drawing/2014/main" id="{69C8AACC-5433-4D64-AFF2-4A4BE1FC0385}"/>
              </a:ext>
            </a:extLst>
          </p:cNvPr>
          <p:cNvPicPr>
            <a:picLocks noChangeAspect="1"/>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b="15937"/>
          <a:stretch/>
        </p:blipFill>
        <p:spPr>
          <a:xfrm>
            <a:off x="4188307" y="5521953"/>
            <a:ext cx="540924" cy="454720"/>
          </a:xfrm>
          <a:prstGeom prst="rect">
            <a:avLst/>
          </a:prstGeom>
        </p:spPr>
      </p:pic>
      <p:pic>
        <p:nvPicPr>
          <p:cNvPr id="17" name="Picture 16">
            <a:extLst>
              <a:ext uri="{FF2B5EF4-FFF2-40B4-BE49-F238E27FC236}">
                <a16:creationId xmlns:a16="http://schemas.microsoft.com/office/drawing/2014/main" id="{A2F82A3C-EB94-4887-A78F-49B7D1362288}"/>
              </a:ext>
            </a:extLst>
          </p:cNvPr>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b="18730"/>
          <a:stretch/>
        </p:blipFill>
        <p:spPr>
          <a:xfrm>
            <a:off x="5387785" y="5491826"/>
            <a:ext cx="633660" cy="514975"/>
          </a:xfrm>
          <a:prstGeom prst="rect">
            <a:avLst/>
          </a:prstGeom>
        </p:spPr>
      </p:pic>
      <p:pic>
        <p:nvPicPr>
          <p:cNvPr id="19" name="Picture 18">
            <a:extLst>
              <a:ext uri="{FF2B5EF4-FFF2-40B4-BE49-F238E27FC236}">
                <a16:creationId xmlns:a16="http://schemas.microsoft.com/office/drawing/2014/main" id="{32D631B6-0CB5-4FAC-9D6B-0280536ADE6B}"/>
              </a:ext>
            </a:extLst>
          </p:cNvPr>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b="16826"/>
          <a:stretch/>
        </p:blipFill>
        <p:spPr>
          <a:xfrm>
            <a:off x="6617208" y="5520206"/>
            <a:ext cx="550906" cy="458214"/>
          </a:xfrm>
          <a:prstGeom prst="rect">
            <a:avLst/>
          </a:prstGeom>
        </p:spPr>
      </p:pic>
      <p:pic>
        <p:nvPicPr>
          <p:cNvPr id="21" name="Picture 20">
            <a:extLst>
              <a:ext uri="{FF2B5EF4-FFF2-40B4-BE49-F238E27FC236}">
                <a16:creationId xmlns:a16="http://schemas.microsoft.com/office/drawing/2014/main" id="{6F8705DE-2583-42A5-AAE6-B5BEC1955DF5}"/>
              </a:ext>
            </a:extLst>
          </p:cNvPr>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b="13262"/>
          <a:stretch/>
        </p:blipFill>
        <p:spPr>
          <a:xfrm>
            <a:off x="7763877" y="5531670"/>
            <a:ext cx="501841" cy="435286"/>
          </a:xfrm>
          <a:prstGeom prst="rect">
            <a:avLst/>
          </a:prstGeom>
        </p:spPr>
      </p:pic>
      <p:sp>
        <p:nvSpPr>
          <p:cNvPr id="14" name="Rectangle: Rounded Corners 13">
            <a:extLst>
              <a:ext uri="{FF2B5EF4-FFF2-40B4-BE49-F238E27FC236}">
                <a16:creationId xmlns:a16="http://schemas.microsoft.com/office/drawing/2014/main" id="{543BDAFB-7980-446C-A2CA-FEF1CCE31354}"/>
              </a:ext>
            </a:extLst>
          </p:cNvPr>
          <p:cNvSpPr/>
          <p:nvPr/>
        </p:nvSpPr>
        <p:spPr>
          <a:xfrm>
            <a:off x="4679950" y="2167460"/>
            <a:ext cx="3997367" cy="1212741"/>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endParaRPr lang="en-GB" sz="1100" dirty="0">
              <a:solidFill>
                <a:schemeClr val="tx1"/>
              </a:solidFill>
            </a:endParaRPr>
          </a:p>
        </p:txBody>
      </p:sp>
      <p:sp>
        <p:nvSpPr>
          <p:cNvPr id="16" name="Rectangle 15">
            <a:extLst>
              <a:ext uri="{FF2B5EF4-FFF2-40B4-BE49-F238E27FC236}">
                <a16:creationId xmlns:a16="http://schemas.microsoft.com/office/drawing/2014/main" id="{337EAEEF-D3EB-410B-9D8E-B3ABCB573606}"/>
              </a:ext>
            </a:extLst>
          </p:cNvPr>
          <p:cNvSpPr/>
          <p:nvPr/>
        </p:nvSpPr>
        <p:spPr>
          <a:xfrm>
            <a:off x="5355444" y="2243146"/>
            <a:ext cx="3219043" cy="1092607"/>
          </a:xfrm>
          <a:prstGeom prst="rect">
            <a:avLst/>
          </a:prstGeom>
        </p:spPr>
        <p:txBody>
          <a:bodyPr wrap="square">
            <a:spAutoFit/>
          </a:bodyPr>
          <a:lstStyle/>
          <a:p>
            <a:r>
              <a:rPr lang="en-GB" sz="1100" dirty="0">
                <a:solidFill>
                  <a:srgbClr val="000000"/>
                </a:solidFill>
                <a:latin typeface="+mn-lt"/>
              </a:rPr>
              <a:t>I project everything I watch in the comfort of my living room. The Opera Platform gives you all of the European Opera Houses. Digital Concert Hall is the Berlin Philharmonic and they stream live.</a:t>
            </a:r>
          </a:p>
          <a:p>
            <a:pPr algn="r"/>
            <a:r>
              <a:rPr lang="en-GB" sz="1000" dirty="0">
                <a:latin typeface="+mn-lt"/>
              </a:rPr>
              <a:t>- Discussion group participant: 45-64, Brighton</a:t>
            </a:r>
          </a:p>
        </p:txBody>
      </p:sp>
      <p:pic>
        <p:nvPicPr>
          <p:cNvPr id="18" name="Content Placeholder 7">
            <a:extLst>
              <a:ext uri="{FF2B5EF4-FFF2-40B4-BE49-F238E27FC236}">
                <a16:creationId xmlns:a16="http://schemas.microsoft.com/office/drawing/2014/main" id="{0C64861D-AD86-48E2-A7EF-CB2A1A8E59F7}"/>
              </a:ext>
            </a:extLst>
          </p:cNvPr>
          <p:cNvPicPr>
            <a:picLocks noChangeAspect="1"/>
          </p:cNvPicPr>
          <p:nvPr/>
        </p:nvPicPr>
        <p:blipFill>
          <a:blip r:embed="rId10"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796709" y="2327265"/>
            <a:ext cx="455905" cy="376489"/>
          </a:xfrm>
          <a:prstGeom prst="rect">
            <a:avLst/>
          </a:prstGeom>
          <a:noFill/>
          <a:ln w="9525">
            <a:noFill/>
            <a:miter lim="800000"/>
            <a:headEnd/>
            <a:tailEnd/>
          </a:ln>
        </p:spPr>
      </p:pic>
    </p:spTree>
    <p:extLst>
      <p:ext uri="{BB962C8B-B14F-4D97-AF65-F5344CB8AC3E}">
        <p14:creationId xmlns:p14="http://schemas.microsoft.com/office/powerpoint/2010/main" val="38971652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8A8808A-9E35-49EF-BA15-AC747A29F9C0}"/>
              </a:ext>
            </a:extLst>
          </p:cNvPr>
          <p:cNvGraphicFramePr>
            <a:graphicFrameLocks noGrp="1"/>
          </p:cNvGraphicFramePr>
          <p:nvPr>
            <p:extLst/>
          </p:nvPr>
        </p:nvGraphicFramePr>
        <p:xfrm>
          <a:off x="8077680" y="2144409"/>
          <a:ext cx="623331" cy="3513748"/>
        </p:xfrm>
        <a:graphic>
          <a:graphicData uri="http://schemas.openxmlformats.org/drawingml/2006/table">
            <a:tbl>
              <a:tblPr firstRow="1" bandRow="1">
                <a:tableStyleId>{5940675A-B579-460E-94D1-54222C63F5DA}</a:tableStyleId>
              </a:tblPr>
              <a:tblGrid>
                <a:gridCol w="623331">
                  <a:extLst>
                    <a:ext uri="{9D8B030D-6E8A-4147-A177-3AD203B41FA5}">
                      <a16:colId xmlns:a16="http://schemas.microsoft.com/office/drawing/2014/main" val="2562114862"/>
                    </a:ext>
                  </a:extLst>
                </a:gridCol>
              </a:tblGrid>
              <a:tr h="250982">
                <a:tc>
                  <a:txBody>
                    <a:bodyPr/>
                    <a:lstStyle/>
                    <a:p>
                      <a:r>
                        <a:rPr lang="en-GB" sz="1000" dirty="0">
                          <a:solidFill>
                            <a:srgbClr val="009AD6"/>
                          </a:solidFill>
                        </a:rPr>
                        <a:t>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66424375"/>
                  </a:ext>
                </a:extLst>
              </a:tr>
              <a:tr h="250982">
                <a:tc>
                  <a:txBody>
                    <a:bodyPr/>
                    <a:lstStyle/>
                    <a:p>
                      <a:r>
                        <a:rPr lang="en-GB" sz="1000" dirty="0">
                          <a:solidFill>
                            <a:srgbClr val="009AD6"/>
                          </a:solidFill>
                        </a:rPr>
                        <a:t>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9361298"/>
                  </a:ext>
                </a:extLst>
              </a:tr>
              <a:tr h="250982">
                <a:tc>
                  <a:txBody>
                    <a:bodyPr/>
                    <a:lstStyle/>
                    <a:p>
                      <a:r>
                        <a:rPr lang="en-GB" sz="1000" dirty="0">
                          <a:solidFill>
                            <a:srgbClr val="009AD6"/>
                          </a:solidFill>
                        </a:rPr>
                        <a:t>56%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22417723"/>
                  </a:ext>
                </a:extLst>
              </a:tr>
              <a:tr h="250982">
                <a:tc>
                  <a:txBody>
                    <a:bodyPr/>
                    <a:lstStyle/>
                    <a:p>
                      <a:r>
                        <a:rPr lang="en-GB" sz="1000" dirty="0">
                          <a:solidFill>
                            <a:srgbClr val="009AD6"/>
                          </a:solidFill>
                        </a:rPr>
                        <a:t>44%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11664985"/>
                  </a:ext>
                </a:extLst>
              </a:tr>
              <a:tr h="250982">
                <a:tc>
                  <a:txBody>
                    <a:bodyPr/>
                    <a:lstStyle/>
                    <a:p>
                      <a:r>
                        <a:rPr lang="en-GB" sz="1000" dirty="0">
                          <a:solidFill>
                            <a:srgbClr val="009AD6"/>
                          </a:solidFill>
                        </a:rPr>
                        <a:t>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48207388"/>
                  </a:ext>
                </a:extLst>
              </a:tr>
              <a:tr h="250982">
                <a:tc>
                  <a:txBody>
                    <a:bodyPr/>
                    <a:lstStyle/>
                    <a:p>
                      <a:r>
                        <a:rPr lang="en-GB" sz="1000" dirty="0">
                          <a:solidFill>
                            <a:srgbClr val="009AD6"/>
                          </a:solidFill>
                        </a:rPr>
                        <a:t>38%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91773112"/>
                  </a:ext>
                </a:extLst>
              </a:tr>
              <a:tr h="250982">
                <a:tc>
                  <a:txBody>
                    <a:bodyPr/>
                    <a:lstStyle/>
                    <a:p>
                      <a:r>
                        <a:rPr lang="en-GB" sz="1000" dirty="0">
                          <a:solidFill>
                            <a:srgbClr val="009AD6"/>
                          </a:solidFill>
                        </a:rPr>
                        <a:t>37%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78435486"/>
                  </a:ext>
                </a:extLst>
              </a:tr>
              <a:tr h="250982">
                <a:tc>
                  <a:txBody>
                    <a:bodyPr/>
                    <a:lstStyle/>
                    <a:p>
                      <a:r>
                        <a:rPr lang="en-GB" sz="1000" dirty="0">
                          <a:solidFill>
                            <a:srgbClr val="009AD6"/>
                          </a:solidFill>
                        </a:rPr>
                        <a:t>63%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17449566"/>
                  </a:ext>
                </a:extLst>
              </a:tr>
              <a:tr h="250982">
                <a:tc>
                  <a:txBody>
                    <a:bodyPr/>
                    <a:lstStyle/>
                    <a:p>
                      <a:r>
                        <a:rPr lang="en-GB" sz="1000" dirty="0">
                          <a:solidFill>
                            <a:srgbClr val="009AD6"/>
                          </a:solidFill>
                        </a:rPr>
                        <a:t>40%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16282002"/>
                  </a:ext>
                </a:extLst>
              </a:tr>
              <a:tr h="250982">
                <a:tc>
                  <a:txBody>
                    <a:bodyPr/>
                    <a:lstStyle/>
                    <a:p>
                      <a:r>
                        <a:rPr lang="en-GB" sz="1000" dirty="0">
                          <a:solidFill>
                            <a:srgbClr val="009AD6"/>
                          </a:solidFill>
                        </a:rPr>
                        <a:t>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94759"/>
                  </a:ext>
                </a:extLst>
              </a:tr>
              <a:tr h="250982">
                <a:tc>
                  <a:txBody>
                    <a:bodyPr/>
                    <a:lstStyle/>
                    <a:p>
                      <a:r>
                        <a:rPr lang="en-GB" sz="1000" dirty="0">
                          <a:solidFill>
                            <a:srgbClr val="009AD6"/>
                          </a:solidFill>
                        </a:rPr>
                        <a:t>13%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02454827"/>
                  </a:ext>
                </a:extLst>
              </a:tr>
              <a:tr h="250982">
                <a:tc>
                  <a:txBody>
                    <a:bodyPr/>
                    <a:lstStyle/>
                    <a:p>
                      <a:r>
                        <a:rPr lang="en-GB" sz="1000" dirty="0">
                          <a:solidFill>
                            <a:srgbClr val="009AD6"/>
                          </a:solidFill>
                        </a:rPr>
                        <a:t>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17980979"/>
                  </a:ext>
                </a:extLst>
              </a:tr>
              <a:tr h="250982">
                <a:tc>
                  <a:txBody>
                    <a:bodyPr/>
                    <a:lstStyle/>
                    <a:p>
                      <a:r>
                        <a:rPr lang="en-GB" sz="1000" dirty="0">
                          <a:solidFill>
                            <a:srgbClr val="009AD6"/>
                          </a:solidFill>
                        </a:rPr>
                        <a:t>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7109388"/>
                  </a:ext>
                </a:extLst>
              </a:tr>
              <a:tr h="250982">
                <a:tc>
                  <a:txBody>
                    <a:bodyPr/>
                    <a:lstStyle/>
                    <a:p>
                      <a:r>
                        <a:rPr lang="en-GB" sz="1000" dirty="0">
                          <a:solidFill>
                            <a:srgbClr val="009AD6"/>
                          </a:solidFill>
                        </a:rPr>
                        <a:t>12%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21760061"/>
                  </a:ext>
                </a:extLst>
              </a:tr>
            </a:tbl>
          </a:graphicData>
        </a:graphic>
      </p:graphicFrame>
      <p:grpSp>
        <p:nvGrpSpPr>
          <p:cNvPr id="5" name="Group 4"/>
          <p:cNvGrpSpPr/>
          <p:nvPr/>
        </p:nvGrpSpPr>
        <p:grpSpPr>
          <a:xfrm>
            <a:off x="-2908377" y="2040757"/>
            <a:ext cx="10528662" cy="4064000"/>
            <a:chOff x="-2530280" y="2040757"/>
            <a:chExt cx="10528662" cy="4064000"/>
          </a:xfrm>
        </p:grpSpPr>
        <p:graphicFrame>
          <p:nvGraphicFramePr>
            <p:cNvPr id="8" name="Chart 7">
              <a:extLst>
                <a:ext uri="{FF2B5EF4-FFF2-40B4-BE49-F238E27FC236}">
                  <a16:creationId xmlns:a16="http://schemas.microsoft.com/office/drawing/2014/main" id="{762E8C96-68A4-4F86-A453-0AF9A51129AA}"/>
                </a:ext>
              </a:extLst>
            </p:cNvPr>
            <p:cNvGraphicFramePr/>
            <p:nvPr>
              <p:extLst/>
            </p:nvPr>
          </p:nvGraphicFramePr>
          <p:xfrm>
            <a:off x="-2530280" y="2040757"/>
            <a:ext cx="10528662"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747704" y="5358660"/>
              <a:ext cx="3661395" cy="344128"/>
            </a:xfrm>
            <a:prstGeom prst="rect">
              <a:avLst/>
            </a:prstGeom>
            <a:noFill/>
          </p:spPr>
          <p:txBody>
            <a:bodyPr wrap="square" lIns="18000" tIns="18000" rIns="18000" bIns="18000" rtlCol="0">
              <a:spAutoFit/>
            </a:bodyPr>
            <a:lstStyle/>
            <a:p>
              <a:pPr algn="r"/>
              <a:r>
                <a:rPr lang="en-GB" sz="1000" dirty="0">
                  <a:solidFill>
                    <a:schemeClr val="accent6">
                      <a:lumMod val="50000"/>
                    </a:schemeClr>
                  </a:solidFill>
                  <a:latin typeface="+mj-lt"/>
                </a:rPr>
                <a:t>Live-to-digital experience offered more than the real-world experience</a:t>
              </a:r>
            </a:p>
          </p:txBody>
        </p:sp>
      </p:grpSp>
      <p:cxnSp>
        <p:nvCxnSpPr>
          <p:cNvPr id="22" name="Straight Connector 21">
            <a:extLst>
              <a:ext uri="{FF2B5EF4-FFF2-40B4-BE49-F238E27FC236}">
                <a16:creationId xmlns:a16="http://schemas.microsoft.com/office/drawing/2014/main" id="{4B2C170D-917E-450C-A05A-C04729968641}"/>
              </a:ext>
            </a:extLst>
          </p:cNvPr>
          <p:cNvCxnSpPr>
            <a:cxnSpLocks/>
          </p:cNvCxnSpPr>
          <p:nvPr/>
        </p:nvCxnSpPr>
        <p:spPr>
          <a:xfrm>
            <a:off x="607429" y="2421978"/>
            <a:ext cx="7858395"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D707368-FC1D-4D78-99A5-72A8BCEB00FC}"/>
              </a:ext>
            </a:extLst>
          </p:cNvPr>
          <p:cNvCxnSpPr>
            <a:cxnSpLocks/>
          </p:cNvCxnSpPr>
          <p:nvPr/>
        </p:nvCxnSpPr>
        <p:spPr>
          <a:xfrm>
            <a:off x="1127767" y="2670445"/>
            <a:ext cx="7338057"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A91ABC4-E49F-46CB-8120-00436A991647}"/>
              </a:ext>
            </a:extLst>
          </p:cNvPr>
          <p:cNvCxnSpPr>
            <a:cxnSpLocks/>
          </p:cNvCxnSpPr>
          <p:nvPr/>
        </p:nvCxnSpPr>
        <p:spPr>
          <a:xfrm>
            <a:off x="900121" y="2910303"/>
            <a:ext cx="7565703"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0B58B5F-FBC0-427A-91F4-0ECD5F9225F6}"/>
              </a:ext>
            </a:extLst>
          </p:cNvPr>
          <p:cNvCxnSpPr>
            <a:cxnSpLocks/>
          </p:cNvCxnSpPr>
          <p:nvPr/>
        </p:nvCxnSpPr>
        <p:spPr>
          <a:xfrm>
            <a:off x="1127767" y="3150905"/>
            <a:ext cx="7338057"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27A2639-43C3-4E46-8038-14EFC2047A3C}"/>
              </a:ext>
            </a:extLst>
          </p:cNvPr>
          <p:cNvCxnSpPr>
            <a:cxnSpLocks/>
          </p:cNvCxnSpPr>
          <p:nvPr/>
        </p:nvCxnSpPr>
        <p:spPr>
          <a:xfrm>
            <a:off x="1019364" y="3410842"/>
            <a:ext cx="7446460"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38A0117-DC20-4F1B-9322-14F70C0DE935}"/>
              </a:ext>
            </a:extLst>
          </p:cNvPr>
          <p:cNvCxnSpPr>
            <a:cxnSpLocks/>
          </p:cNvCxnSpPr>
          <p:nvPr/>
        </p:nvCxnSpPr>
        <p:spPr>
          <a:xfrm>
            <a:off x="2287683" y="3657641"/>
            <a:ext cx="6178141"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E2BA612-34F0-448C-8717-0B21DC022AE3}"/>
              </a:ext>
            </a:extLst>
          </p:cNvPr>
          <p:cNvCxnSpPr>
            <a:cxnSpLocks/>
          </p:cNvCxnSpPr>
          <p:nvPr/>
        </p:nvCxnSpPr>
        <p:spPr>
          <a:xfrm flipV="1">
            <a:off x="1127767" y="3904440"/>
            <a:ext cx="7338057"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042D2BA-0474-4642-8584-C86809F44003}"/>
              </a:ext>
            </a:extLst>
          </p:cNvPr>
          <p:cNvCxnSpPr>
            <a:cxnSpLocks/>
          </p:cNvCxnSpPr>
          <p:nvPr/>
        </p:nvCxnSpPr>
        <p:spPr>
          <a:xfrm>
            <a:off x="1247012" y="4151239"/>
            <a:ext cx="7218812"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3F541EF-842B-4278-B680-2915329F1642}"/>
              </a:ext>
            </a:extLst>
          </p:cNvPr>
          <p:cNvCxnSpPr>
            <a:cxnSpLocks/>
          </p:cNvCxnSpPr>
          <p:nvPr/>
        </p:nvCxnSpPr>
        <p:spPr>
          <a:xfrm>
            <a:off x="607429" y="4398038"/>
            <a:ext cx="7858395"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AA5753E-AD5C-445A-83C4-0061A2C9041B}"/>
              </a:ext>
            </a:extLst>
          </p:cNvPr>
          <p:cNvCxnSpPr>
            <a:cxnSpLocks/>
          </p:cNvCxnSpPr>
          <p:nvPr/>
        </p:nvCxnSpPr>
        <p:spPr>
          <a:xfrm>
            <a:off x="1572220" y="4644837"/>
            <a:ext cx="6893604"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FE76D3D-F610-4449-998A-93B7D5FB6CAD}"/>
              </a:ext>
            </a:extLst>
          </p:cNvPr>
          <p:cNvCxnSpPr>
            <a:cxnSpLocks/>
          </p:cNvCxnSpPr>
          <p:nvPr/>
        </p:nvCxnSpPr>
        <p:spPr>
          <a:xfrm flipV="1">
            <a:off x="268464" y="4891636"/>
            <a:ext cx="8197360" cy="1279"/>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F3A5499-D550-41F6-8CA4-F18369BAAA1A}"/>
              </a:ext>
            </a:extLst>
          </p:cNvPr>
          <p:cNvCxnSpPr>
            <a:cxnSpLocks/>
          </p:cNvCxnSpPr>
          <p:nvPr/>
        </p:nvCxnSpPr>
        <p:spPr>
          <a:xfrm>
            <a:off x="268464" y="5138435"/>
            <a:ext cx="8197360"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3F27663-B5C8-4914-9452-2FCD5FF13004}"/>
              </a:ext>
            </a:extLst>
          </p:cNvPr>
          <p:cNvCxnSpPr>
            <a:cxnSpLocks/>
          </p:cNvCxnSpPr>
          <p:nvPr/>
        </p:nvCxnSpPr>
        <p:spPr>
          <a:xfrm>
            <a:off x="509868" y="5368185"/>
            <a:ext cx="7955956"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457643" y="5861325"/>
            <a:ext cx="3661395" cy="374906"/>
          </a:xfrm>
          <a:prstGeom prst="rect">
            <a:avLst/>
          </a:prstGeom>
          <a:noFill/>
        </p:spPr>
        <p:txBody>
          <a:bodyPr wrap="square" lIns="18000" tIns="18000" rIns="18000" bIns="18000" rtlCol="0">
            <a:spAutoFit/>
          </a:bodyPr>
          <a:lstStyle/>
          <a:p>
            <a:r>
              <a:rPr lang="en-GB" sz="1100" dirty="0">
                <a:latin typeface="+mj-lt"/>
              </a:rPr>
              <a:t>Only a small minority say that live-to-digital content offers more than the real-world experience</a:t>
            </a:r>
          </a:p>
        </p:txBody>
      </p:sp>
      <p:graphicFrame>
        <p:nvGraphicFramePr>
          <p:cNvPr id="20" name="Table 19">
            <a:extLst>
              <a:ext uri="{FF2B5EF4-FFF2-40B4-BE49-F238E27FC236}">
                <a16:creationId xmlns:a16="http://schemas.microsoft.com/office/drawing/2014/main" id="{FC7F70AA-65A9-4BC2-B359-C674C3B81292}"/>
              </a:ext>
            </a:extLst>
          </p:cNvPr>
          <p:cNvGraphicFramePr>
            <a:graphicFrameLocks noGrp="1"/>
          </p:cNvGraphicFramePr>
          <p:nvPr>
            <p:extLst/>
          </p:nvPr>
        </p:nvGraphicFramePr>
        <p:xfrm>
          <a:off x="8077875" y="2117694"/>
          <a:ext cx="397634" cy="3585094"/>
        </p:xfrm>
        <a:graphic>
          <a:graphicData uri="http://schemas.openxmlformats.org/drawingml/2006/table">
            <a:tbl>
              <a:tblPr/>
              <a:tblGrid>
                <a:gridCol w="397634">
                  <a:extLst>
                    <a:ext uri="{9D8B030D-6E8A-4147-A177-3AD203B41FA5}">
                      <a16:colId xmlns:a16="http://schemas.microsoft.com/office/drawing/2014/main" val="2691103466"/>
                    </a:ext>
                  </a:extLst>
                </a:gridCol>
              </a:tblGrid>
              <a:tr h="3585094">
                <a:tc>
                  <a:txBody>
                    <a:bodyPr/>
                    <a:lstStyle/>
                    <a:p>
                      <a:endParaRPr lang="en-GB" dirty="0"/>
                    </a:p>
                  </a:txBody>
                  <a:tcPr>
                    <a:lnL w="28575" cmpd="sng">
                      <a:solidFill>
                        <a:schemeClr val="accent3">
                          <a:lumMod val="60000"/>
                          <a:lumOff val="40000"/>
                        </a:schemeClr>
                      </a:solidFill>
                      <a:prstDash val="sysDot"/>
                    </a:lnL>
                    <a:lnR w="28575" cmpd="sng">
                      <a:solidFill>
                        <a:schemeClr val="accent3">
                          <a:lumMod val="60000"/>
                          <a:lumOff val="40000"/>
                        </a:schemeClr>
                      </a:solidFill>
                      <a:prstDash val="sysDot"/>
                    </a:lnR>
                    <a:lnT w="28575" cmpd="sng">
                      <a:solidFill>
                        <a:schemeClr val="accent3">
                          <a:lumMod val="60000"/>
                          <a:lumOff val="40000"/>
                        </a:schemeClr>
                      </a:solidFill>
                      <a:prstDash val="sysDot"/>
                    </a:lnT>
                    <a:lnB w="28575" cmpd="sng">
                      <a:solidFill>
                        <a:schemeClr val="accent3">
                          <a:lumMod val="60000"/>
                          <a:lumOff val="40000"/>
                        </a:schemeClr>
                      </a:solidFill>
                      <a:prstDash val="sysDot"/>
                    </a:lnB>
                  </a:tcPr>
                </a:tc>
                <a:extLst>
                  <a:ext uri="{0D108BD9-81ED-4DB2-BD59-A6C34878D82A}">
                    <a16:rowId xmlns:a16="http://schemas.microsoft.com/office/drawing/2014/main" val="2795767484"/>
                  </a:ext>
                </a:extLst>
              </a:tr>
            </a:tbl>
          </a:graphicData>
        </a:graphic>
      </p:graphicFrame>
      <p:sp>
        <p:nvSpPr>
          <p:cNvPr id="2" name="Title 1">
            <a:extLst>
              <a:ext uri="{FF2B5EF4-FFF2-40B4-BE49-F238E27FC236}">
                <a16:creationId xmlns:a16="http://schemas.microsoft.com/office/drawing/2014/main" id="{3A375D53-6657-46BB-81DA-E32E9B6BA2E6}"/>
              </a:ext>
            </a:extLst>
          </p:cNvPr>
          <p:cNvSpPr>
            <a:spLocks noGrp="1"/>
          </p:cNvSpPr>
          <p:nvPr>
            <p:ph type="title"/>
          </p:nvPr>
        </p:nvSpPr>
        <p:spPr>
          <a:xfrm>
            <a:off x="360000" y="514975"/>
            <a:ext cx="8496617" cy="936000"/>
          </a:xfrm>
        </p:spPr>
        <p:txBody>
          <a:bodyPr/>
          <a:lstStyle/>
          <a:p>
            <a:r>
              <a:rPr lang="en-GB" dirty="0"/>
              <a:t>Convenience and affordable access are the most common motivations for consuming live-to-digital</a:t>
            </a:r>
          </a:p>
        </p:txBody>
      </p:sp>
      <p:sp>
        <p:nvSpPr>
          <p:cNvPr id="3" name="Text Placeholder 2">
            <a:extLst>
              <a:ext uri="{FF2B5EF4-FFF2-40B4-BE49-F238E27FC236}">
                <a16:creationId xmlns:a16="http://schemas.microsoft.com/office/drawing/2014/main" id="{97396ECE-250E-41E7-943C-24CDA01B8FE6}"/>
              </a:ext>
            </a:extLst>
          </p:cNvPr>
          <p:cNvSpPr>
            <a:spLocks noGrp="1"/>
          </p:cNvSpPr>
          <p:nvPr>
            <p:ph type="body" sz="quarter" idx="12"/>
          </p:nvPr>
        </p:nvSpPr>
        <p:spPr>
          <a:xfrm>
            <a:off x="359998" y="0"/>
            <a:ext cx="3454356" cy="289424"/>
          </a:xfrm>
        </p:spPr>
        <p:txBody>
          <a:bodyPr/>
          <a:lstStyle/>
          <a:p>
            <a:r>
              <a:rPr lang="en-GB" dirty="0"/>
              <a:t>What are they consuming, why and how frequently?</a:t>
            </a:r>
          </a:p>
        </p:txBody>
      </p:sp>
      <p:sp>
        <p:nvSpPr>
          <p:cNvPr id="7" name="Text Placeholder 6">
            <a:extLst>
              <a:ext uri="{FF2B5EF4-FFF2-40B4-BE49-F238E27FC236}">
                <a16:creationId xmlns:a16="http://schemas.microsoft.com/office/drawing/2014/main" id="{3D055401-81A4-46C0-91C2-182165975C16}"/>
              </a:ext>
            </a:extLst>
          </p:cNvPr>
          <p:cNvSpPr>
            <a:spLocks noGrp="1"/>
          </p:cNvSpPr>
          <p:nvPr>
            <p:ph type="body" sz="quarter" idx="15"/>
          </p:nvPr>
        </p:nvSpPr>
        <p:spPr>
          <a:xfrm>
            <a:off x="359997" y="1736725"/>
            <a:ext cx="8425227" cy="215900"/>
          </a:xfrm>
        </p:spPr>
        <p:txBody>
          <a:bodyPr/>
          <a:lstStyle/>
          <a:p>
            <a:r>
              <a:rPr lang="en-GB" dirty="0"/>
              <a:t>Reasons for engaging with live-to-digital arts and cultural content</a:t>
            </a:r>
          </a:p>
        </p:txBody>
      </p:sp>
      <p:sp>
        <p:nvSpPr>
          <p:cNvPr id="9" name="Text Placeholder 5">
            <a:extLst>
              <a:ext uri="{FF2B5EF4-FFF2-40B4-BE49-F238E27FC236}">
                <a16:creationId xmlns:a16="http://schemas.microsoft.com/office/drawing/2014/main" id="{BFC353CF-313F-4FC1-950C-3F3C8F22CFD0}"/>
              </a:ext>
            </a:extLst>
          </p:cNvPr>
          <p:cNvSpPr txBox="1">
            <a:spLocks/>
          </p:cNvSpPr>
          <p:nvPr/>
        </p:nvSpPr>
        <p:spPr>
          <a:xfrm>
            <a:off x="359387" y="6423025"/>
            <a:ext cx="8425226" cy="368300"/>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Source 1: Nationally representative survey conducted by MTM. D3: Which of the following are reasons why you have engaged with live-to-digital arts content? D4: And which is the </a:t>
            </a:r>
            <a:r>
              <a:rPr lang="en-GB" sz="800" u="sng" dirty="0"/>
              <a:t>main</a:t>
            </a:r>
            <a:r>
              <a:rPr lang="en-GB" sz="800" dirty="0"/>
              <a:t> reason you have engaged with live-to-digital arts content?  </a:t>
            </a:r>
            <a:r>
              <a:rPr lang="en-GB" sz="800" i="1" dirty="0"/>
              <a:t>Base: Live-to-digital consumers (n=649). </a:t>
            </a:r>
            <a:r>
              <a:rPr lang="en-GB" sz="800" dirty="0"/>
              <a:t>Source 2: Arts Engaged survey conducted by MTM. Q8. Which of the following are reasons why you have engaged with live-to-digital arts or cultural content? </a:t>
            </a:r>
            <a:r>
              <a:rPr lang="en-GB" sz="800" i="1" dirty="0"/>
              <a:t>Base: all respondents (n=360)</a:t>
            </a:r>
            <a:endParaRPr lang="en-GB" sz="800" dirty="0"/>
          </a:p>
          <a:p>
            <a:endParaRPr lang="en-GB" sz="800" i="1" dirty="0"/>
          </a:p>
        </p:txBody>
      </p:sp>
      <p:sp>
        <p:nvSpPr>
          <p:cNvPr id="11" name="Oval 10">
            <a:extLst>
              <a:ext uri="{FF2B5EF4-FFF2-40B4-BE49-F238E27FC236}">
                <a16:creationId xmlns:a16="http://schemas.microsoft.com/office/drawing/2014/main" id="{AE5C2772-E72D-4E64-A2A8-2A536D78B852}"/>
              </a:ext>
            </a:extLst>
          </p:cNvPr>
          <p:cNvSpPr/>
          <p:nvPr/>
        </p:nvSpPr>
        <p:spPr>
          <a:xfrm rot="993089">
            <a:off x="6625681" y="2118551"/>
            <a:ext cx="359904" cy="259200"/>
          </a:xfrm>
          <a:prstGeom prst="ellipse">
            <a:avLst/>
          </a:prstGeom>
          <a:no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2" name="Oval 11">
            <a:extLst>
              <a:ext uri="{FF2B5EF4-FFF2-40B4-BE49-F238E27FC236}">
                <a16:creationId xmlns:a16="http://schemas.microsoft.com/office/drawing/2014/main" id="{97B393EF-1994-4693-AE0F-9E11465762B3}"/>
              </a:ext>
            </a:extLst>
          </p:cNvPr>
          <p:cNvSpPr/>
          <p:nvPr/>
        </p:nvSpPr>
        <p:spPr>
          <a:xfrm rot="993089">
            <a:off x="6413364" y="2379511"/>
            <a:ext cx="359904" cy="233415"/>
          </a:xfrm>
          <a:prstGeom prst="ellipse">
            <a:avLst/>
          </a:prstGeom>
          <a:no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3" name="Oval 12">
            <a:extLst>
              <a:ext uri="{FF2B5EF4-FFF2-40B4-BE49-F238E27FC236}">
                <a16:creationId xmlns:a16="http://schemas.microsoft.com/office/drawing/2014/main" id="{19D3F240-2F18-4365-9D80-EDDD2B1FEEBC}"/>
              </a:ext>
            </a:extLst>
          </p:cNvPr>
          <p:cNvSpPr/>
          <p:nvPr/>
        </p:nvSpPr>
        <p:spPr>
          <a:xfrm rot="993089">
            <a:off x="6311231" y="2611026"/>
            <a:ext cx="359904" cy="266923"/>
          </a:xfrm>
          <a:prstGeom prst="ellipse">
            <a:avLst/>
          </a:prstGeom>
          <a:noFill/>
          <a:ln w="63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4" name="Oval 13">
            <a:extLst>
              <a:ext uri="{FF2B5EF4-FFF2-40B4-BE49-F238E27FC236}">
                <a16:creationId xmlns:a16="http://schemas.microsoft.com/office/drawing/2014/main" id="{8D56B873-4AE2-40AE-832D-C060B3EB4B81}"/>
              </a:ext>
            </a:extLst>
          </p:cNvPr>
          <p:cNvSpPr/>
          <p:nvPr/>
        </p:nvSpPr>
        <p:spPr>
          <a:xfrm rot="993089">
            <a:off x="6304248" y="2880960"/>
            <a:ext cx="359904" cy="241297"/>
          </a:xfrm>
          <a:prstGeom prst="ellipse">
            <a:avLst/>
          </a:prstGeom>
          <a:noFill/>
          <a:ln w="63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5" name="Oval 14">
            <a:extLst>
              <a:ext uri="{FF2B5EF4-FFF2-40B4-BE49-F238E27FC236}">
                <a16:creationId xmlns:a16="http://schemas.microsoft.com/office/drawing/2014/main" id="{2B092E62-7A8F-4133-8B98-0F655782C14E}"/>
              </a:ext>
            </a:extLst>
          </p:cNvPr>
          <p:cNvSpPr/>
          <p:nvPr/>
        </p:nvSpPr>
        <p:spPr>
          <a:xfrm rot="993089">
            <a:off x="6844741" y="3383032"/>
            <a:ext cx="359904" cy="241297"/>
          </a:xfrm>
          <a:prstGeom prst="ellipse">
            <a:avLst/>
          </a:prstGeom>
          <a:no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6" name="Oval 15">
            <a:extLst>
              <a:ext uri="{FF2B5EF4-FFF2-40B4-BE49-F238E27FC236}">
                <a16:creationId xmlns:a16="http://schemas.microsoft.com/office/drawing/2014/main" id="{26FFA80B-FA77-4FC1-9B24-D265544E22C5}"/>
              </a:ext>
            </a:extLst>
          </p:cNvPr>
          <p:cNvSpPr/>
          <p:nvPr/>
        </p:nvSpPr>
        <p:spPr>
          <a:xfrm rot="993089">
            <a:off x="6500481" y="3879678"/>
            <a:ext cx="359904" cy="241297"/>
          </a:xfrm>
          <a:prstGeom prst="ellipse">
            <a:avLst/>
          </a:prstGeom>
          <a:noFill/>
          <a:ln w="63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7" name="Oval 16">
            <a:extLst>
              <a:ext uri="{FF2B5EF4-FFF2-40B4-BE49-F238E27FC236}">
                <a16:creationId xmlns:a16="http://schemas.microsoft.com/office/drawing/2014/main" id="{E06FFD9B-00E2-45EE-8639-587086FD84F4}"/>
              </a:ext>
            </a:extLst>
          </p:cNvPr>
          <p:cNvSpPr/>
          <p:nvPr/>
        </p:nvSpPr>
        <p:spPr>
          <a:xfrm rot="993089">
            <a:off x="6500482" y="3630234"/>
            <a:ext cx="359904" cy="241297"/>
          </a:xfrm>
          <a:prstGeom prst="ellipse">
            <a:avLst/>
          </a:prstGeom>
          <a:noFill/>
          <a:ln w="63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400" b="1" dirty="0">
                <a:solidFill>
                  <a:schemeClr val="bg1"/>
                </a:solidFill>
                <a:latin typeface="Century Gothic" pitchFamily="34" charset="0"/>
              </a:rPr>
              <a:t>             </a:t>
            </a:r>
          </a:p>
        </p:txBody>
      </p:sp>
      <p:sp>
        <p:nvSpPr>
          <p:cNvPr id="18" name="Oval 17">
            <a:extLst>
              <a:ext uri="{FF2B5EF4-FFF2-40B4-BE49-F238E27FC236}">
                <a16:creationId xmlns:a16="http://schemas.microsoft.com/office/drawing/2014/main" id="{D60C67DC-86BD-4622-B541-6B747A90DB74}"/>
              </a:ext>
            </a:extLst>
          </p:cNvPr>
          <p:cNvSpPr/>
          <p:nvPr/>
        </p:nvSpPr>
        <p:spPr>
          <a:xfrm rot="993089">
            <a:off x="5255392" y="4368706"/>
            <a:ext cx="359904" cy="241297"/>
          </a:xfrm>
          <a:prstGeom prst="ellipse">
            <a:avLst/>
          </a:prstGeom>
          <a:noFill/>
          <a:ln w="63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cxnSp>
        <p:nvCxnSpPr>
          <p:cNvPr id="25" name="Straight Arrow Connector 24"/>
          <p:cNvCxnSpPr>
            <a:cxnSpLocks/>
          </p:cNvCxnSpPr>
          <p:nvPr/>
        </p:nvCxnSpPr>
        <p:spPr>
          <a:xfrm flipV="1">
            <a:off x="5245953" y="5530725"/>
            <a:ext cx="0" cy="37184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8D56B873-4AE2-40AE-832D-C060B3EB4B81}"/>
              </a:ext>
            </a:extLst>
          </p:cNvPr>
          <p:cNvSpPr/>
          <p:nvPr/>
        </p:nvSpPr>
        <p:spPr>
          <a:xfrm rot="993089">
            <a:off x="6206499" y="3118358"/>
            <a:ext cx="359904" cy="241297"/>
          </a:xfrm>
          <a:prstGeom prst="ellipse">
            <a:avLst/>
          </a:prstGeom>
          <a:noFill/>
          <a:ln w="63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2" name="Oval 31">
            <a:extLst>
              <a:ext uri="{FF2B5EF4-FFF2-40B4-BE49-F238E27FC236}">
                <a16:creationId xmlns:a16="http://schemas.microsoft.com/office/drawing/2014/main" id="{8D56B873-4AE2-40AE-832D-C060B3EB4B81}"/>
              </a:ext>
            </a:extLst>
          </p:cNvPr>
          <p:cNvSpPr/>
          <p:nvPr/>
        </p:nvSpPr>
        <p:spPr>
          <a:xfrm rot="993089">
            <a:off x="5074648" y="4605353"/>
            <a:ext cx="359904" cy="241297"/>
          </a:xfrm>
          <a:prstGeom prst="ellipse">
            <a:avLst/>
          </a:prstGeom>
          <a:noFill/>
          <a:ln w="63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3" name="Oval 32">
            <a:extLst>
              <a:ext uri="{FF2B5EF4-FFF2-40B4-BE49-F238E27FC236}">
                <a16:creationId xmlns:a16="http://schemas.microsoft.com/office/drawing/2014/main" id="{8D56B873-4AE2-40AE-832D-C060B3EB4B81}"/>
              </a:ext>
            </a:extLst>
          </p:cNvPr>
          <p:cNvSpPr/>
          <p:nvPr/>
        </p:nvSpPr>
        <p:spPr>
          <a:xfrm rot="993089">
            <a:off x="5255392" y="4867094"/>
            <a:ext cx="359904" cy="241297"/>
          </a:xfrm>
          <a:prstGeom prst="ellipse">
            <a:avLst/>
          </a:prstGeom>
          <a:noFill/>
          <a:ln w="63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5" name="Oval 34">
            <a:extLst>
              <a:ext uri="{FF2B5EF4-FFF2-40B4-BE49-F238E27FC236}">
                <a16:creationId xmlns:a16="http://schemas.microsoft.com/office/drawing/2014/main" id="{AE5C2772-E72D-4E64-A2A8-2A536D78B852}"/>
              </a:ext>
            </a:extLst>
          </p:cNvPr>
          <p:cNvSpPr/>
          <p:nvPr/>
        </p:nvSpPr>
        <p:spPr>
          <a:xfrm rot="993089">
            <a:off x="6684859" y="4543544"/>
            <a:ext cx="307161" cy="183212"/>
          </a:xfrm>
          <a:prstGeom prst="ellipse">
            <a:avLst/>
          </a:prstGeom>
          <a:no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6" name="Oval 35">
            <a:extLst>
              <a:ext uri="{FF2B5EF4-FFF2-40B4-BE49-F238E27FC236}">
                <a16:creationId xmlns:a16="http://schemas.microsoft.com/office/drawing/2014/main" id="{AE5C2772-E72D-4E64-A2A8-2A536D78B852}"/>
              </a:ext>
            </a:extLst>
          </p:cNvPr>
          <p:cNvSpPr/>
          <p:nvPr/>
        </p:nvSpPr>
        <p:spPr>
          <a:xfrm rot="993089">
            <a:off x="6684859" y="4824584"/>
            <a:ext cx="307161" cy="183212"/>
          </a:xfrm>
          <a:prstGeom prst="ellipse">
            <a:avLst/>
          </a:prstGeom>
          <a:noFill/>
          <a:ln w="63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7" name="Oval 36">
            <a:extLst>
              <a:ext uri="{FF2B5EF4-FFF2-40B4-BE49-F238E27FC236}">
                <a16:creationId xmlns:a16="http://schemas.microsoft.com/office/drawing/2014/main" id="{AE5C2772-E72D-4E64-A2A8-2A536D78B852}"/>
              </a:ext>
            </a:extLst>
          </p:cNvPr>
          <p:cNvSpPr/>
          <p:nvPr/>
        </p:nvSpPr>
        <p:spPr>
          <a:xfrm rot="993089">
            <a:off x="6684859" y="5105624"/>
            <a:ext cx="307161" cy="183212"/>
          </a:xfrm>
          <a:prstGeom prst="ellipse">
            <a:avLst/>
          </a:prstGeom>
          <a:noFill/>
          <a:ln w="63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8" name="Oval 37">
            <a:extLst>
              <a:ext uri="{FF2B5EF4-FFF2-40B4-BE49-F238E27FC236}">
                <a16:creationId xmlns:a16="http://schemas.microsoft.com/office/drawing/2014/main" id="{AE5C2772-E72D-4E64-A2A8-2A536D78B852}"/>
              </a:ext>
            </a:extLst>
          </p:cNvPr>
          <p:cNvSpPr/>
          <p:nvPr/>
        </p:nvSpPr>
        <p:spPr>
          <a:xfrm rot="993089">
            <a:off x="6684859" y="5386664"/>
            <a:ext cx="307161" cy="183212"/>
          </a:xfrm>
          <a:prstGeom prst="ellipse">
            <a:avLst/>
          </a:prstGeom>
          <a:noFill/>
          <a:ln w="63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9" name="TextBox 38"/>
          <p:cNvSpPr txBox="1"/>
          <p:nvPr/>
        </p:nvSpPr>
        <p:spPr>
          <a:xfrm>
            <a:off x="6665126" y="4257647"/>
            <a:ext cx="428833" cy="197934"/>
          </a:xfrm>
          <a:prstGeom prst="rect">
            <a:avLst/>
          </a:prstGeom>
          <a:noFill/>
        </p:spPr>
        <p:txBody>
          <a:bodyPr wrap="square" lIns="18000" tIns="18000" rIns="18000" bIns="18000" rtlCol="0">
            <a:spAutoFit/>
          </a:bodyPr>
          <a:lstStyle/>
          <a:p>
            <a:r>
              <a:rPr lang="en-GB" sz="1050" b="1" dirty="0">
                <a:latin typeface="+mj-lt"/>
              </a:rPr>
              <a:t>Key:</a:t>
            </a:r>
            <a:endParaRPr lang="en-GB" sz="1400" b="1" dirty="0">
              <a:latin typeface="+mj-lt"/>
            </a:endParaRPr>
          </a:p>
        </p:txBody>
      </p:sp>
      <p:sp>
        <p:nvSpPr>
          <p:cNvPr id="40" name="TextBox 39"/>
          <p:cNvSpPr txBox="1"/>
          <p:nvPr/>
        </p:nvSpPr>
        <p:spPr>
          <a:xfrm>
            <a:off x="7065742" y="4536183"/>
            <a:ext cx="1053296" cy="205629"/>
          </a:xfrm>
          <a:prstGeom prst="rect">
            <a:avLst/>
          </a:prstGeom>
          <a:noFill/>
        </p:spPr>
        <p:txBody>
          <a:bodyPr wrap="square" lIns="18000" tIns="18000" rIns="18000" bIns="18000" rtlCol="0">
            <a:spAutoFit/>
          </a:bodyPr>
          <a:lstStyle/>
          <a:p>
            <a:r>
              <a:rPr lang="en-GB" sz="1100" dirty="0">
                <a:latin typeface="+mj-lt"/>
              </a:rPr>
              <a:t>Convenience</a:t>
            </a:r>
            <a:endParaRPr lang="en-GB" sz="1400" dirty="0">
              <a:latin typeface="+mj-lt"/>
            </a:endParaRPr>
          </a:p>
        </p:txBody>
      </p:sp>
      <p:sp>
        <p:nvSpPr>
          <p:cNvPr id="41" name="TextBox 40"/>
          <p:cNvSpPr txBox="1"/>
          <p:nvPr/>
        </p:nvSpPr>
        <p:spPr>
          <a:xfrm>
            <a:off x="7065742" y="4811892"/>
            <a:ext cx="606729" cy="205629"/>
          </a:xfrm>
          <a:prstGeom prst="rect">
            <a:avLst/>
          </a:prstGeom>
          <a:noFill/>
        </p:spPr>
        <p:txBody>
          <a:bodyPr wrap="square" lIns="18000" tIns="18000" rIns="18000" bIns="18000" rtlCol="0">
            <a:spAutoFit/>
          </a:bodyPr>
          <a:lstStyle/>
          <a:p>
            <a:r>
              <a:rPr lang="en-GB" sz="1100" dirty="0">
                <a:latin typeface="+mj-lt"/>
              </a:rPr>
              <a:t>Access</a:t>
            </a:r>
            <a:endParaRPr lang="en-GB" sz="1400" dirty="0">
              <a:latin typeface="+mj-lt"/>
            </a:endParaRPr>
          </a:p>
        </p:txBody>
      </p:sp>
      <p:sp>
        <p:nvSpPr>
          <p:cNvPr id="42" name="TextBox 41"/>
          <p:cNvSpPr txBox="1"/>
          <p:nvPr/>
        </p:nvSpPr>
        <p:spPr>
          <a:xfrm>
            <a:off x="7065742" y="5065668"/>
            <a:ext cx="871400" cy="205629"/>
          </a:xfrm>
          <a:prstGeom prst="rect">
            <a:avLst/>
          </a:prstGeom>
          <a:noFill/>
        </p:spPr>
        <p:txBody>
          <a:bodyPr wrap="square" lIns="18000" tIns="18000" rIns="18000" bIns="18000" rtlCol="0">
            <a:spAutoFit/>
          </a:bodyPr>
          <a:lstStyle/>
          <a:p>
            <a:r>
              <a:rPr lang="en-GB" sz="1100" dirty="0">
                <a:latin typeface="+mj-lt"/>
              </a:rPr>
              <a:t>Trial</a:t>
            </a:r>
            <a:endParaRPr lang="en-GB" sz="1400" dirty="0">
              <a:latin typeface="+mj-lt"/>
            </a:endParaRPr>
          </a:p>
        </p:txBody>
      </p:sp>
      <p:sp>
        <p:nvSpPr>
          <p:cNvPr id="43" name="TextBox 42"/>
          <p:cNvSpPr txBox="1"/>
          <p:nvPr/>
        </p:nvSpPr>
        <p:spPr>
          <a:xfrm>
            <a:off x="7065742" y="5363765"/>
            <a:ext cx="871400" cy="205629"/>
          </a:xfrm>
          <a:prstGeom prst="rect">
            <a:avLst/>
          </a:prstGeom>
          <a:noFill/>
        </p:spPr>
        <p:txBody>
          <a:bodyPr wrap="square" lIns="18000" tIns="18000" rIns="18000" bIns="18000" rtlCol="0">
            <a:spAutoFit/>
          </a:bodyPr>
          <a:lstStyle/>
          <a:p>
            <a:r>
              <a:rPr lang="en-GB" sz="1100" dirty="0">
                <a:latin typeface="+mj-lt"/>
              </a:rPr>
              <a:t>Passion</a:t>
            </a:r>
            <a:endParaRPr lang="en-GB" sz="1400" dirty="0">
              <a:latin typeface="+mj-lt"/>
            </a:endParaRPr>
          </a:p>
        </p:txBody>
      </p:sp>
      <p:sp>
        <p:nvSpPr>
          <p:cNvPr id="82" name="TextBox 81">
            <a:extLst>
              <a:ext uri="{FF2B5EF4-FFF2-40B4-BE49-F238E27FC236}">
                <a16:creationId xmlns:a16="http://schemas.microsoft.com/office/drawing/2014/main" id="{B6A98756-A902-4F13-BFAE-AA2D4AF06CA3}"/>
              </a:ext>
            </a:extLst>
          </p:cNvPr>
          <p:cNvSpPr txBox="1"/>
          <p:nvPr/>
        </p:nvSpPr>
        <p:spPr>
          <a:xfrm>
            <a:off x="7137400" y="1742943"/>
            <a:ext cx="1360411" cy="359517"/>
          </a:xfrm>
          <a:prstGeom prst="rect">
            <a:avLst/>
          </a:prstGeom>
          <a:noFill/>
        </p:spPr>
        <p:txBody>
          <a:bodyPr wrap="square" lIns="18000" tIns="18000" rIns="18000" bIns="18000" rtlCol="0">
            <a:spAutoFit/>
          </a:bodyPr>
          <a:lstStyle/>
          <a:p>
            <a:pPr algn="r"/>
            <a:r>
              <a:rPr lang="en-GB" sz="1050" b="1" dirty="0">
                <a:solidFill>
                  <a:schemeClr val="accent3">
                    <a:lumMod val="60000"/>
                    <a:lumOff val="40000"/>
                  </a:schemeClr>
                </a:solidFill>
                <a:latin typeface="+mj-lt"/>
              </a:rPr>
              <a:t>From arts engaged survey:</a:t>
            </a:r>
            <a:endParaRPr lang="en-GB" sz="1400" b="1" dirty="0">
              <a:solidFill>
                <a:schemeClr val="accent3">
                  <a:lumMod val="60000"/>
                  <a:lumOff val="40000"/>
                </a:schemeClr>
              </a:solidFill>
              <a:latin typeface="+mj-lt"/>
            </a:endParaRPr>
          </a:p>
        </p:txBody>
      </p:sp>
    </p:spTree>
    <p:extLst>
      <p:ext uri="{BB962C8B-B14F-4D97-AF65-F5344CB8AC3E}">
        <p14:creationId xmlns:p14="http://schemas.microsoft.com/office/powerpoint/2010/main" val="6497317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DF4B3FBB-D1ED-4CE8-B054-726C1F40588D}"/>
              </a:ext>
            </a:extLst>
          </p:cNvPr>
          <p:cNvSpPr>
            <a:spLocks noGrp="1"/>
          </p:cNvSpPr>
          <p:nvPr>
            <p:ph type="body" sz="quarter" idx="11"/>
          </p:nvPr>
        </p:nvSpPr>
        <p:spPr>
          <a:xfrm>
            <a:off x="336332" y="3527558"/>
            <a:ext cx="4104050" cy="2185346"/>
          </a:xfrm>
        </p:spPr>
        <p:txBody>
          <a:bodyPr/>
          <a:lstStyle/>
          <a:p>
            <a:r>
              <a:rPr lang="en-GB" sz="1100" dirty="0"/>
              <a:t>The most common reason for consuming live-to-digital is that it allows you to engage with content at a time and place that suits you</a:t>
            </a:r>
          </a:p>
          <a:p>
            <a:r>
              <a:rPr lang="en-GB" sz="1100" dirty="0"/>
              <a:t>A close second to this, is that it broadens access, allowing audiences unable to attend because of time, geography, price or ticket limitations  to experience a version of the ‘real life’ performance or event</a:t>
            </a:r>
          </a:p>
          <a:p>
            <a:r>
              <a:rPr lang="en-GB" sz="1100" dirty="0"/>
              <a:t>Live-to-digital also offers a low-cost, low-risk means of trialling a piece of artistic or cultural work before you commit to attending the real thing </a:t>
            </a:r>
            <a:endParaRPr lang="en-GB" sz="1100" dirty="0">
              <a:solidFill>
                <a:schemeClr val="tx1"/>
              </a:solidFill>
            </a:endParaRPr>
          </a:p>
          <a:p>
            <a:endParaRPr lang="en-GB" sz="1100" dirty="0"/>
          </a:p>
          <a:p>
            <a:pPr marL="0" indent="0">
              <a:buNone/>
            </a:pPr>
            <a:endParaRPr lang="en-GB" dirty="0"/>
          </a:p>
          <a:p>
            <a:endParaRPr lang="en-GB" dirty="0"/>
          </a:p>
        </p:txBody>
      </p:sp>
      <p:sp>
        <p:nvSpPr>
          <p:cNvPr id="2" name="Title 1">
            <a:extLst>
              <a:ext uri="{FF2B5EF4-FFF2-40B4-BE49-F238E27FC236}">
                <a16:creationId xmlns:a16="http://schemas.microsoft.com/office/drawing/2014/main" id="{AAD76E4A-EAAF-4323-B742-320A21E029C0}"/>
              </a:ext>
            </a:extLst>
          </p:cNvPr>
          <p:cNvSpPr>
            <a:spLocks noGrp="1"/>
          </p:cNvSpPr>
          <p:nvPr>
            <p:ph type="title"/>
          </p:nvPr>
        </p:nvSpPr>
        <p:spPr>
          <a:xfrm>
            <a:off x="360000" y="514975"/>
            <a:ext cx="8507955" cy="936000"/>
          </a:xfrm>
        </p:spPr>
        <p:txBody>
          <a:bodyPr/>
          <a:lstStyle/>
          <a:p>
            <a:r>
              <a:rPr lang="en-GB" dirty="0"/>
              <a:t>Live-to-digital also allows you to trial an arts performance or event before committing to attending the real thing </a:t>
            </a:r>
            <a:endParaRPr lang="en-GB" dirty="0">
              <a:solidFill>
                <a:srgbClr val="FF0000"/>
              </a:solidFill>
            </a:endParaRPr>
          </a:p>
        </p:txBody>
      </p:sp>
      <p:sp>
        <p:nvSpPr>
          <p:cNvPr id="3" name="Text Placeholder 2">
            <a:extLst>
              <a:ext uri="{FF2B5EF4-FFF2-40B4-BE49-F238E27FC236}">
                <a16:creationId xmlns:a16="http://schemas.microsoft.com/office/drawing/2014/main" id="{1A88D7A6-1B49-40DD-900E-FB3C71B3EFD6}"/>
              </a:ext>
            </a:extLst>
          </p:cNvPr>
          <p:cNvSpPr>
            <a:spLocks noGrp="1"/>
          </p:cNvSpPr>
          <p:nvPr>
            <p:ph type="body" sz="quarter" idx="12"/>
          </p:nvPr>
        </p:nvSpPr>
        <p:spPr>
          <a:xfrm>
            <a:off x="359998" y="0"/>
            <a:ext cx="3488102" cy="289424"/>
          </a:xfrm>
        </p:spPr>
        <p:txBody>
          <a:bodyPr/>
          <a:lstStyle/>
          <a:p>
            <a:r>
              <a:rPr lang="en-GB" dirty="0"/>
              <a:t>What are they consuming, why and how frequently?</a:t>
            </a:r>
          </a:p>
        </p:txBody>
      </p:sp>
      <p:sp>
        <p:nvSpPr>
          <p:cNvPr id="10" name="Rounded Rectangle 7">
            <a:extLst>
              <a:ext uri="{FF2B5EF4-FFF2-40B4-BE49-F238E27FC236}">
                <a16:creationId xmlns:a16="http://schemas.microsoft.com/office/drawing/2014/main" id="{A6132768-C4A7-4681-9B31-730745A08C16}"/>
              </a:ext>
            </a:extLst>
          </p:cNvPr>
          <p:cNvSpPr/>
          <p:nvPr/>
        </p:nvSpPr>
        <p:spPr>
          <a:xfrm>
            <a:off x="4695692" y="1751493"/>
            <a:ext cx="4105275" cy="4321175"/>
          </a:xfrm>
          <a:prstGeom prst="roundRect">
            <a:avLst>
              <a:gd name="adj" fmla="val 4810"/>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pSp>
        <p:nvGrpSpPr>
          <p:cNvPr id="11" name="Group 10">
            <a:extLst>
              <a:ext uri="{FF2B5EF4-FFF2-40B4-BE49-F238E27FC236}">
                <a16:creationId xmlns:a16="http://schemas.microsoft.com/office/drawing/2014/main" id="{E96A7929-5E3F-4B98-B733-48592BF4F80A}"/>
              </a:ext>
            </a:extLst>
          </p:cNvPr>
          <p:cNvGrpSpPr/>
          <p:nvPr/>
        </p:nvGrpSpPr>
        <p:grpSpPr>
          <a:xfrm>
            <a:off x="4846885" y="2006630"/>
            <a:ext cx="3802888" cy="1457253"/>
            <a:chOff x="4822072" y="587984"/>
            <a:chExt cx="3802888" cy="1457253"/>
          </a:xfrm>
        </p:grpSpPr>
        <p:pic>
          <p:nvPicPr>
            <p:cNvPr id="13" name="Content Placeholder 7">
              <a:extLst>
                <a:ext uri="{FF2B5EF4-FFF2-40B4-BE49-F238E27FC236}">
                  <a16:creationId xmlns:a16="http://schemas.microsoft.com/office/drawing/2014/main" id="{57321A81-1563-4324-AFA6-80F512CA21B5}"/>
                </a:ext>
              </a:extLst>
            </p:cNvPr>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22072" y="672654"/>
              <a:ext cx="455905" cy="376489"/>
            </a:xfrm>
            <a:prstGeom prst="rect">
              <a:avLst/>
            </a:prstGeom>
            <a:noFill/>
            <a:ln w="9525">
              <a:noFill/>
              <a:miter lim="800000"/>
              <a:headEnd/>
              <a:tailEnd/>
            </a:ln>
          </p:spPr>
        </p:pic>
        <p:sp>
          <p:nvSpPr>
            <p:cNvPr id="15" name="TextBox 14">
              <a:extLst>
                <a:ext uri="{FF2B5EF4-FFF2-40B4-BE49-F238E27FC236}">
                  <a16:creationId xmlns:a16="http://schemas.microsoft.com/office/drawing/2014/main" id="{D2BCE13D-E706-49C4-A9F2-65E02D27B935}"/>
                </a:ext>
              </a:extLst>
            </p:cNvPr>
            <p:cNvSpPr txBox="1"/>
            <p:nvPr/>
          </p:nvSpPr>
          <p:spPr>
            <a:xfrm>
              <a:off x="5456611" y="587984"/>
              <a:ext cx="3168349" cy="1457253"/>
            </a:xfrm>
            <a:prstGeom prst="rect">
              <a:avLst/>
            </a:prstGeom>
            <a:noFill/>
          </p:spPr>
          <p:txBody>
            <a:bodyPr wrap="square" lIns="18000" tIns="18000" rIns="18000" bIns="18000" rtlCol="0">
              <a:spAutoFit/>
            </a:bodyPr>
            <a:lstStyle/>
            <a:p>
              <a:pPr>
                <a:spcAft>
                  <a:spcPts val="400"/>
                </a:spcAft>
              </a:pPr>
              <a:r>
                <a:rPr lang="en-GB" sz="1100" dirty="0">
                  <a:latin typeface="+mj-lt"/>
                </a:rPr>
                <a:t>I prefer to go to specific live performances of these when it particularly interests me.  There are some things that I really don’t know much about and maybe </a:t>
              </a:r>
              <a:r>
                <a:rPr lang="en-GB" sz="1100" b="1" dirty="0">
                  <a:solidFill>
                    <a:schemeClr val="accent2"/>
                  </a:solidFill>
                  <a:latin typeface="+mj-lt"/>
                </a:rPr>
                <a:t>live-to-digital would be a good first introduction to these, without having to travel and waste time and money on something you find you hate!</a:t>
              </a:r>
            </a:p>
            <a:p>
              <a:pPr>
                <a:spcAft>
                  <a:spcPts val="400"/>
                </a:spcAft>
              </a:pPr>
              <a:r>
                <a:rPr lang="en-GB" sz="1200" dirty="0">
                  <a:latin typeface="+mj-lt"/>
                </a:rPr>
                <a:t>                                    </a:t>
              </a:r>
              <a:r>
                <a:rPr lang="en-GB" sz="1000" dirty="0">
                  <a:latin typeface="+mj-lt"/>
                </a:rPr>
                <a:t>- 65+, East of England</a:t>
              </a:r>
            </a:p>
          </p:txBody>
        </p:sp>
      </p:grpSp>
      <p:pic>
        <p:nvPicPr>
          <p:cNvPr id="16" name="Content Placeholder 7">
            <a:extLst>
              <a:ext uri="{FF2B5EF4-FFF2-40B4-BE49-F238E27FC236}">
                <a16:creationId xmlns:a16="http://schemas.microsoft.com/office/drawing/2014/main" id="{2D0DFC8D-204C-45A6-83FA-CA52ADDB0AD4}"/>
              </a:ext>
            </a:extLst>
          </p:cNvPr>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46885" y="4105001"/>
            <a:ext cx="455905" cy="376489"/>
          </a:xfrm>
          <a:prstGeom prst="rect">
            <a:avLst/>
          </a:prstGeom>
          <a:noFill/>
          <a:ln w="9525">
            <a:noFill/>
            <a:miter lim="800000"/>
            <a:headEnd/>
            <a:tailEnd/>
          </a:ln>
        </p:spPr>
      </p:pic>
      <p:sp>
        <p:nvSpPr>
          <p:cNvPr id="17" name="TextBox 16">
            <a:extLst>
              <a:ext uri="{FF2B5EF4-FFF2-40B4-BE49-F238E27FC236}">
                <a16:creationId xmlns:a16="http://schemas.microsoft.com/office/drawing/2014/main" id="{3D754B19-DD8E-4C1B-8BBB-A9FB36B03F5A}"/>
              </a:ext>
            </a:extLst>
          </p:cNvPr>
          <p:cNvSpPr txBox="1"/>
          <p:nvPr/>
        </p:nvSpPr>
        <p:spPr>
          <a:xfrm>
            <a:off x="5493635" y="4055959"/>
            <a:ext cx="3168349" cy="2000992"/>
          </a:xfrm>
          <a:prstGeom prst="rect">
            <a:avLst/>
          </a:prstGeom>
          <a:noFill/>
        </p:spPr>
        <p:txBody>
          <a:bodyPr wrap="square" lIns="18000" tIns="18000" rIns="18000" bIns="18000" rtlCol="0">
            <a:spAutoFit/>
          </a:bodyPr>
          <a:lstStyle/>
          <a:p>
            <a:pPr>
              <a:spcAft>
                <a:spcPts val="400"/>
              </a:spcAft>
            </a:pPr>
            <a:r>
              <a:rPr lang="en-GB" sz="1100" dirty="0">
                <a:latin typeface="+mj-lt"/>
              </a:rPr>
              <a:t>I can start watching something on digital and if I am enjoying it I'll watch to the end.  If I've no idea what the topic is supposed to be showing I can take a look to find out. Plus </a:t>
            </a:r>
            <a:r>
              <a:rPr lang="en-GB" sz="1100" b="1" dirty="0">
                <a:solidFill>
                  <a:schemeClr val="accent2"/>
                </a:solidFill>
                <a:latin typeface="+mj-lt"/>
              </a:rPr>
              <a:t>with digital forms, I can find comments on it to get a better idea as to what I can expect</a:t>
            </a:r>
            <a:r>
              <a:rPr lang="en-GB" sz="1100" dirty="0">
                <a:latin typeface="+mj-lt"/>
              </a:rPr>
              <a:t>.  Going to a live event could result in paying for the ticket to something I reluctantly sit through just because I paid.</a:t>
            </a:r>
            <a:endParaRPr lang="en-GB" sz="1000" dirty="0">
              <a:latin typeface="+mj-lt"/>
            </a:endParaRPr>
          </a:p>
          <a:p>
            <a:pPr>
              <a:spcAft>
                <a:spcPts val="400"/>
              </a:spcAft>
            </a:pPr>
            <a:r>
              <a:rPr lang="en-GB" sz="1000" dirty="0">
                <a:latin typeface="+mj-lt"/>
              </a:rPr>
              <a:t>                                                 -55-64, North West</a:t>
            </a:r>
          </a:p>
          <a:p>
            <a:pPr>
              <a:spcAft>
                <a:spcPts val="400"/>
              </a:spcAft>
            </a:pPr>
            <a:endParaRPr lang="en-GB" sz="1100" dirty="0">
              <a:latin typeface="+mj-lt"/>
            </a:endParaRPr>
          </a:p>
        </p:txBody>
      </p:sp>
      <p:sp>
        <p:nvSpPr>
          <p:cNvPr id="18" name="Text Placeholder 3">
            <a:extLst>
              <a:ext uri="{FF2B5EF4-FFF2-40B4-BE49-F238E27FC236}">
                <a16:creationId xmlns:a16="http://schemas.microsoft.com/office/drawing/2014/main" id="{6408F4E5-A86B-4631-9775-A469E22BC791}"/>
              </a:ext>
            </a:extLst>
          </p:cNvPr>
          <p:cNvSpPr txBox="1">
            <a:spLocks/>
          </p:cNvSpPr>
          <p:nvPr/>
        </p:nvSpPr>
        <p:spPr>
          <a:xfrm>
            <a:off x="359999" y="6612338"/>
            <a:ext cx="8425226" cy="245662"/>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Source: Expert interviews conducted by MTM</a:t>
            </a:r>
          </a:p>
        </p:txBody>
      </p:sp>
      <p:pic>
        <p:nvPicPr>
          <p:cNvPr id="14" name="Picture 2" descr="The British Museum, Museum, British, London">
            <a:extLst>
              <a:ext uri="{FF2B5EF4-FFF2-40B4-BE49-F238E27FC236}">
                <a16:creationId xmlns:a16="http://schemas.microsoft.com/office/drawing/2014/main" id="{27960DFC-1C08-4E6D-BC19-D84840CD4A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4448" y="1751493"/>
            <a:ext cx="2614706" cy="1478944"/>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8103668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CACCD-00B6-49E9-B86A-E17810195383}"/>
              </a:ext>
            </a:extLst>
          </p:cNvPr>
          <p:cNvSpPr>
            <a:spLocks noGrp="1"/>
          </p:cNvSpPr>
          <p:nvPr>
            <p:ph type="title"/>
          </p:nvPr>
        </p:nvSpPr>
        <p:spPr>
          <a:xfrm>
            <a:off x="145968" y="423710"/>
            <a:ext cx="8862302" cy="936000"/>
          </a:xfrm>
        </p:spPr>
        <p:txBody>
          <a:bodyPr/>
          <a:lstStyle/>
          <a:p>
            <a:r>
              <a:rPr lang="en-GB" dirty="0"/>
              <a:t>56% of consumers said live-to-digital had encouraged them to engage with organisations they wouldn’t have otherwise</a:t>
            </a:r>
          </a:p>
        </p:txBody>
      </p:sp>
      <p:sp>
        <p:nvSpPr>
          <p:cNvPr id="3" name="Text Placeholder 2">
            <a:extLst>
              <a:ext uri="{FF2B5EF4-FFF2-40B4-BE49-F238E27FC236}">
                <a16:creationId xmlns:a16="http://schemas.microsoft.com/office/drawing/2014/main" id="{86818B7F-BE0E-43D6-9BD6-C3B5242897C7}"/>
              </a:ext>
            </a:extLst>
          </p:cNvPr>
          <p:cNvSpPr>
            <a:spLocks noGrp="1"/>
          </p:cNvSpPr>
          <p:nvPr>
            <p:ph type="body" sz="quarter" idx="12"/>
          </p:nvPr>
        </p:nvSpPr>
        <p:spPr>
          <a:xfrm>
            <a:off x="359998" y="0"/>
            <a:ext cx="3450002" cy="289424"/>
          </a:xfrm>
        </p:spPr>
        <p:txBody>
          <a:bodyPr/>
          <a:lstStyle/>
          <a:p>
            <a:r>
              <a:rPr lang="en-GB" dirty="0"/>
              <a:t>What are they consuming, why and how frequently?</a:t>
            </a:r>
          </a:p>
        </p:txBody>
      </p:sp>
      <p:graphicFrame>
        <p:nvGraphicFramePr>
          <p:cNvPr id="7" name="Chart 6">
            <a:extLst>
              <a:ext uri="{FF2B5EF4-FFF2-40B4-BE49-F238E27FC236}">
                <a16:creationId xmlns:a16="http://schemas.microsoft.com/office/drawing/2014/main" id="{50AE1F09-E9B0-4458-B98E-40A63716FEEB}"/>
              </a:ext>
            </a:extLst>
          </p:cNvPr>
          <p:cNvGraphicFramePr/>
          <p:nvPr>
            <p:extLst>
              <p:ext uri="{D42A27DB-BD31-4B8C-83A1-F6EECF244321}">
                <p14:modId xmlns:p14="http://schemas.microsoft.com/office/powerpoint/2010/main" val="1772590618"/>
              </p:ext>
            </p:extLst>
          </p:nvPr>
        </p:nvGraphicFramePr>
        <p:xfrm>
          <a:off x="706983" y="3733441"/>
          <a:ext cx="2164330" cy="26145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2FCAF840-AEC9-46B7-911D-F9850A85FCD5}"/>
              </a:ext>
            </a:extLst>
          </p:cNvPr>
          <p:cNvSpPr txBox="1"/>
          <p:nvPr/>
        </p:nvSpPr>
        <p:spPr>
          <a:xfrm>
            <a:off x="333486" y="4098871"/>
            <a:ext cx="1013758" cy="205629"/>
          </a:xfrm>
          <a:prstGeom prst="rect">
            <a:avLst/>
          </a:prstGeom>
          <a:noFill/>
        </p:spPr>
        <p:txBody>
          <a:bodyPr wrap="square" lIns="18000" tIns="18000" rIns="18000" bIns="18000" rtlCol="0">
            <a:spAutoFit/>
          </a:bodyPr>
          <a:lstStyle/>
          <a:p>
            <a:pPr algn="ctr"/>
            <a:r>
              <a:rPr lang="en-GB" sz="1100" b="1" dirty="0">
                <a:solidFill>
                  <a:schemeClr val="accent1">
                    <a:lumMod val="50000"/>
                  </a:schemeClr>
                </a:solidFill>
                <a:latin typeface="+mj-lt"/>
              </a:rPr>
              <a:t>Strongly agree</a:t>
            </a:r>
          </a:p>
        </p:txBody>
      </p:sp>
      <p:sp>
        <p:nvSpPr>
          <p:cNvPr id="9" name="TextBox 8">
            <a:extLst>
              <a:ext uri="{FF2B5EF4-FFF2-40B4-BE49-F238E27FC236}">
                <a16:creationId xmlns:a16="http://schemas.microsoft.com/office/drawing/2014/main" id="{F77BF8F9-6EF0-46C2-A00C-A55EB828AE7C}"/>
              </a:ext>
            </a:extLst>
          </p:cNvPr>
          <p:cNvSpPr txBox="1"/>
          <p:nvPr/>
        </p:nvSpPr>
        <p:spPr>
          <a:xfrm>
            <a:off x="288842" y="4664870"/>
            <a:ext cx="1085627" cy="205629"/>
          </a:xfrm>
          <a:prstGeom prst="rect">
            <a:avLst/>
          </a:prstGeom>
          <a:noFill/>
        </p:spPr>
        <p:txBody>
          <a:bodyPr wrap="square" lIns="18000" tIns="18000" rIns="18000" bIns="18000" rtlCol="0">
            <a:spAutoFit/>
          </a:bodyPr>
          <a:lstStyle/>
          <a:p>
            <a:pPr algn="ctr"/>
            <a:r>
              <a:rPr lang="en-GB" sz="1100" b="1" dirty="0">
                <a:solidFill>
                  <a:schemeClr val="accent1"/>
                </a:solidFill>
                <a:latin typeface="+mj-lt"/>
              </a:rPr>
              <a:t>Agree</a:t>
            </a:r>
          </a:p>
        </p:txBody>
      </p:sp>
      <p:sp>
        <p:nvSpPr>
          <p:cNvPr id="10" name="TextBox 9">
            <a:extLst>
              <a:ext uri="{FF2B5EF4-FFF2-40B4-BE49-F238E27FC236}">
                <a16:creationId xmlns:a16="http://schemas.microsoft.com/office/drawing/2014/main" id="{C80F491A-CFE0-4B24-99E2-8894DAD2FB66}"/>
              </a:ext>
            </a:extLst>
          </p:cNvPr>
          <p:cNvSpPr txBox="1"/>
          <p:nvPr/>
        </p:nvSpPr>
        <p:spPr>
          <a:xfrm>
            <a:off x="240946" y="5100619"/>
            <a:ext cx="1181420" cy="374906"/>
          </a:xfrm>
          <a:prstGeom prst="rect">
            <a:avLst/>
          </a:prstGeom>
          <a:noFill/>
        </p:spPr>
        <p:txBody>
          <a:bodyPr wrap="square" lIns="18000" tIns="18000" rIns="18000" bIns="18000" rtlCol="0">
            <a:spAutoFit/>
          </a:bodyPr>
          <a:lstStyle/>
          <a:p>
            <a:pPr algn="ctr"/>
            <a:r>
              <a:rPr lang="en-GB" sz="1100" b="1" dirty="0">
                <a:solidFill>
                  <a:schemeClr val="accent6"/>
                </a:solidFill>
                <a:latin typeface="+mj-lt"/>
              </a:rPr>
              <a:t>Neither agree nor disagree</a:t>
            </a:r>
          </a:p>
        </p:txBody>
      </p:sp>
      <p:sp>
        <p:nvSpPr>
          <p:cNvPr id="11" name="TextBox 10">
            <a:extLst>
              <a:ext uri="{FF2B5EF4-FFF2-40B4-BE49-F238E27FC236}">
                <a16:creationId xmlns:a16="http://schemas.microsoft.com/office/drawing/2014/main" id="{F1525877-6DB3-49DD-B4E8-72212162BD21}"/>
              </a:ext>
            </a:extLst>
          </p:cNvPr>
          <p:cNvSpPr txBox="1"/>
          <p:nvPr/>
        </p:nvSpPr>
        <p:spPr>
          <a:xfrm>
            <a:off x="240946" y="5680116"/>
            <a:ext cx="1181420" cy="205629"/>
          </a:xfrm>
          <a:prstGeom prst="rect">
            <a:avLst/>
          </a:prstGeom>
          <a:noFill/>
        </p:spPr>
        <p:txBody>
          <a:bodyPr wrap="square" lIns="18000" tIns="18000" rIns="18000" bIns="18000" rtlCol="0">
            <a:spAutoFit/>
          </a:bodyPr>
          <a:lstStyle/>
          <a:p>
            <a:pPr algn="ctr"/>
            <a:r>
              <a:rPr lang="en-GB" sz="1100" b="1" dirty="0">
                <a:solidFill>
                  <a:schemeClr val="accent5"/>
                </a:solidFill>
                <a:latin typeface="+mj-lt"/>
              </a:rPr>
              <a:t>Disagree</a:t>
            </a:r>
          </a:p>
        </p:txBody>
      </p:sp>
      <p:sp>
        <p:nvSpPr>
          <p:cNvPr id="12" name="TextBox 11">
            <a:extLst>
              <a:ext uri="{FF2B5EF4-FFF2-40B4-BE49-F238E27FC236}">
                <a16:creationId xmlns:a16="http://schemas.microsoft.com/office/drawing/2014/main" id="{6B3E5068-129D-493B-8EFC-9B3A51233815}"/>
              </a:ext>
            </a:extLst>
          </p:cNvPr>
          <p:cNvSpPr txBox="1"/>
          <p:nvPr/>
        </p:nvSpPr>
        <p:spPr>
          <a:xfrm>
            <a:off x="240946" y="5922172"/>
            <a:ext cx="1181420" cy="374906"/>
          </a:xfrm>
          <a:prstGeom prst="rect">
            <a:avLst/>
          </a:prstGeom>
          <a:noFill/>
        </p:spPr>
        <p:txBody>
          <a:bodyPr wrap="square" lIns="18000" tIns="18000" rIns="18000" bIns="18000" rtlCol="0">
            <a:spAutoFit/>
          </a:bodyPr>
          <a:lstStyle/>
          <a:p>
            <a:pPr algn="ctr"/>
            <a:r>
              <a:rPr lang="en-GB" sz="1100" b="1" dirty="0">
                <a:solidFill>
                  <a:schemeClr val="accent5">
                    <a:lumMod val="50000"/>
                  </a:schemeClr>
                </a:solidFill>
                <a:latin typeface="+mj-lt"/>
              </a:rPr>
              <a:t>Strongly disagree</a:t>
            </a:r>
          </a:p>
        </p:txBody>
      </p:sp>
      <p:graphicFrame>
        <p:nvGraphicFramePr>
          <p:cNvPr id="15" name="Chart 14">
            <a:extLst>
              <a:ext uri="{FF2B5EF4-FFF2-40B4-BE49-F238E27FC236}">
                <a16:creationId xmlns:a16="http://schemas.microsoft.com/office/drawing/2014/main" id="{70CACBC2-9EF4-42D9-BABE-617BB9264C64}"/>
              </a:ext>
            </a:extLst>
          </p:cNvPr>
          <p:cNvGraphicFramePr/>
          <p:nvPr>
            <p:extLst>
              <p:ext uri="{D42A27DB-BD31-4B8C-83A1-F6EECF244321}">
                <p14:modId xmlns:p14="http://schemas.microsoft.com/office/powerpoint/2010/main" val="1010356596"/>
              </p:ext>
            </p:extLst>
          </p:nvPr>
        </p:nvGraphicFramePr>
        <p:xfrm>
          <a:off x="1762628" y="3733442"/>
          <a:ext cx="2164330" cy="2627846"/>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AECF7928-8A20-4801-8277-468E051B6139}"/>
              </a:ext>
            </a:extLst>
          </p:cNvPr>
          <p:cNvSpPr txBox="1"/>
          <p:nvPr/>
        </p:nvSpPr>
        <p:spPr>
          <a:xfrm>
            <a:off x="545561" y="2644923"/>
            <a:ext cx="3474616" cy="405683"/>
          </a:xfrm>
          <a:prstGeom prst="rect">
            <a:avLst/>
          </a:prstGeom>
          <a:noFill/>
        </p:spPr>
        <p:txBody>
          <a:bodyPr wrap="square" lIns="18000" tIns="18000" rIns="18000" bIns="18000" rtlCol="0">
            <a:spAutoFit/>
          </a:bodyPr>
          <a:lstStyle/>
          <a:p>
            <a:pPr algn="ctr"/>
            <a:r>
              <a:rPr lang="en-GB" sz="1200" b="1" i="1" dirty="0">
                <a:latin typeface="+mj-lt"/>
              </a:rPr>
              <a:t>“The availability of live-to-digital content has encouraged me to…</a:t>
            </a:r>
          </a:p>
        </p:txBody>
      </p:sp>
      <p:sp>
        <p:nvSpPr>
          <p:cNvPr id="22" name="TextBox 21">
            <a:extLst>
              <a:ext uri="{FF2B5EF4-FFF2-40B4-BE49-F238E27FC236}">
                <a16:creationId xmlns:a16="http://schemas.microsoft.com/office/drawing/2014/main" id="{CDEC718D-56BE-4A5F-8CE5-426B41068E66}"/>
              </a:ext>
            </a:extLst>
          </p:cNvPr>
          <p:cNvSpPr txBox="1"/>
          <p:nvPr/>
        </p:nvSpPr>
        <p:spPr>
          <a:xfrm>
            <a:off x="145967" y="2293424"/>
            <a:ext cx="4375377" cy="251795"/>
          </a:xfrm>
          <a:prstGeom prst="rect">
            <a:avLst/>
          </a:prstGeom>
          <a:noFill/>
        </p:spPr>
        <p:txBody>
          <a:bodyPr wrap="square" lIns="18000" tIns="18000" rIns="18000" bIns="18000" rtlCol="0">
            <a:spAutoFit/>
          </a:bodyPr>
          <a:lstStyle/>
          <a:p>
            <a:pPr algn="ctr"/>
            <a:r>
              <a:rPr lang="en-GB" sz="1400" b="1" dirty="0">
                <a:solidFill>
                  <a:schemeClr val="accent1"/>
                </a:solidFill>
                <a:latin typeface="+mj-lt"/>
              </a:rPr>
              <a:t>Live-to-digital consumers</a:t>
            </a:r>
          </a:p>
        </p:txBody>
      </p:sp>
      <p:sp>
        <p:nvSpPr>
          <p:cNvPr id="19" name="TextBox 18">
            <a:extLst>
              <a:ext uri="{FF2B5EF4-FFF2-40B4-BE49-F238E27FC236}">
                <a16:creationId xmlns:a16="http://schemas.microsoft.com/office/drawing/2014/main" id="{87F55D24-EFCD-4543-A052-DAA9DCE3CFD2}"/>
              </a:ext>
            </a:extLst>
          </p:cNvPr>
          <p:cNvSpPr txBox="1"/>
          <p:nvPr/>
        </p:nvSpPr>
        <p:spPr>
          <a:xfrm>
            <a:off x="2446774" y="3179917"/>
            <a:ext cx="1934302" cy="498016"/>
          </a:xfrm>
          <a:prstGeom prst="rect">
            <a:avLst/>
          </a:prstGeom>
          <a:noFill/>
        </p:spPr>
        <p:txBody>
          <a:bodyPr wrap="square" lIns="18000" tIns="18000" rIns="18000" bIns="18000" rtlCol="0">
            <a:spAutoFit/>
          </a:bodyPr>
          <a:lstStyle/>
          <a:p>
            <a:r>
              <a:rPr lang="en-GB" sz="1000" b="1" i="1" dirty="0">
                <a:latin typeface="+mj-lt"/>
              </a:rPr>
              <a:t>…engage with new arts or cultural </a:t>
            </a:r>
            <a:r>
              <a:rPr lang="en-GB" sz="1000" b="1" i="1" u="sng" dirty="0">
                <a:latin typeface="+mj-lt"/>
              </a:rPr>
              <a:t>organisations</a:t>
            </a:r>
            <a:r>
              <a:rPr lang="en-GB" sz="1000" b="1" i="1" dirty="0">
                <a:latin typeface="+mj-lt"/>
              </a:rPr>
              <a:t> I wouldn’t have otherwise”</a:t>
            </a:r>
          </a:p>
        </p:txBody>
      </p:sp>
      <p:sp>
        <p:nvSpPr>
          <p:cNvPr id="23" name="TextBox 22">
            <a:extLst>
              <a:ext uri="{FF2B5EF4-FFF2-40B4-BE49-F238E27FC236}">
                <a16:creationId xmlns:a16="http://schemas.microsoft.com/office/drawing/2014/main" id="{CD86DD5F-F625-4F00-96A9-E418DD293571}"/>
              </a:ext>
            </a:extLst>
          </p:cNvPr>
          <p:cNvSpPr txBox="1"/>
          <p:nvPr/>
        </p:nvSpPr>
        <p:spPr>
          <a:xfrm>
            <a:off x="455948" y="3173596"/>
            <a:ext cx="1722144" cy="498016"/>
          </a:xfrm>
          <a:prstGeom prst="rect">
            <a:avLst/>
          </a:prstGeom>
          <a:noFill/>
        </p:spPr>
        <p:txBody>
          <a:bodyPr wrap="square" lIns="18000" tIns="18000" rIns="18000" bIns="18000" rtlCol="0">
            <a:spAutoFit/>
          </a:bodyPr>
          <a:lstStyle/>
          <a:p>
            <a:pPr algn="r"/>
            <a:r>
              <a:rPr lang="en-GB" sz="1000" b="1" i="1" dirty="0">
                <a:latin typeface="+mj-lt"/>
              </a:rPr>
              <a:t>…experience new </a:t>
            </a:r>
            <a:r>
              <a:rPr lang="en-GB" sz="1000" b="1" i="1" u="sng" dirty="0">
                <a:latin typeface="+mj-lt"/>
              </a:rPr>
              <a:t>art forms or culture</a:t>
            </a:r>
            <a:r>
              <a:rPr lang="en-GB" sz="1000" b="1" i="1" dirty="0">
                <a:latin typeface="+mj-lt"/>
              </a:rPr>
              <a:t> I wouldn’t have otherwise”</a:t>
            </a:r>
          </a:p>
        </p:txBody>
      </p:sp>
      <p:sp>
        <p:nvSpPr>
          <p:cNvPr id="24" name="Text Placeholder 5">
            <a:extLst>
              <a:ext uri="{FF2B5EF4-FFF2-40B4-BE49-F238E27FC236}">
                <a16:creationId xmlns:a16="http://schemas.microsoft.com/office/drawing/2014/main" id="{573A2994-38ED-4087-8ED2-B8B007F296F2}"/>
              </a:ext>
            </a:extLst>
          </p:cNvPr>
          <p:cNvSpPr txBox="1">
            <a:spLocks/>
          </p:cNvSpPr>
          <p:nvPr/>
        </p:nvSpPr>
        <p:spPr>
          <a:xfrm>
            <a:off x="359999" y="6415000"/>
            <a:ext cx="8425226" cy="323995"/>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Source 1: Nationally representative survey conducted by MTM. D5. To what extent do you agree or disagree with the following statements? </a:t>
            </a:r>
            <a:r>
              <a:rPr lang="en-GB" sz="800" i="1" dirty="0"/>
              <a:t>Base: Live-to-digital consumers (n=649) Non live-to-digital customers (n=356).</a:t>
            </a:r>
            <a:r>
              <a:rPr lang="en-GB" sz="800" dirty="0"/>
              <a:t> Source 2: Arts Engaged survey conducted by MTM. Q7. To what extent do you agree or disagree with the following statements? </a:t>
            </a:r>
            <a:r>
              <a:rPr lang="en-GB" sz="800" i="1" dirty="0"/>
              <a:t>Base: all respondents (n=360)</a:t>
            </a:r>
            <a:endParaRPr lang="en-GB" sz="800" dirty="0"/>
          </a:p>
          <a:p>
            <a:endParaRPr lang="en-GB" sz="800" i="1" dirty="0"/>
          </a:p>
          <a:p>
            <a:endParaRPr lang="en-GB" sz="800" dirty="0"/>
          </a:p>
        </p:txBody>
      </p:sp>
      <p:graphicFrame>
        <p:nvGraphicFramePr>
          <p:cNvPr id="25" name="Chart 24">
            <a:extLst>
              <a:ext uri="{FF2B5EF4-FFF2-40B4-BE49-F238E27FC236}">
                <a16:creationId xmlns:a16="http://schemas.microsoft.com/office/drawing/2014/main" id="{31E662DC-2215-412B-BA7E-75146C55BC9D}"/>
              </a:ext>
            </a:extLst>
          </p:cNvPr>
          <p:cNvGraphicFramePr/>
          <p:nvPr>
            <p:extLst>
              <p:ext uri="{D42A27DB-BD31-4B8C-83A1-F6EECF244321}">
                <p14:modId xmlns:p14="http://schemas.microsoft.com/office/powerpoint/2010/main" val="2392475564"/>
              </p:ext>
            </p:extLst>
          </p:nvPr>
        </p:nvGraphicFramePr>
        <p:xfrm>
          <a:off x="4821855" y="3733440"/>
          <a:ext cx="2164330" cy="26278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Chart 25">
            <a:extLst>
              <a:ext uri="{FF2B5EF4-FFF2-40B4-BE49-F238E27FC236}">
                <a16:creationId xmlns:a16="http://schemas.microsoft.com/office/drawing/2014/main" id="{14D3C11E-7742-4E89-AC18-C38C9C46420B}"/>
              </a:ext>
            </a:extLst>
          </p:cNvPr>
          <p:cNvGraphicFramePr/>
          <p:nvPr>
            <p:extLst>
              <p:ext uri="{D42A27DB-BD31-4B8C-83A1-F6EECF244321}">
                <p14:modId xmlns:p14="http://schemas.microsoft.com/office/powerpoint/2010/main" val="2292967989"/>
              </p:ext>
            </p:extLst>
          </p:nvPr>
        </p:nvGraphicFramePr>
        <p:xfrm>
          <a:off x="5858450" y="3733440"/>
          <a:ext cx="2164330" cy="2627847"/>
        </p:xfrm>
        <a:graphic>
          <a:graphicData uri="http://schemas.openxmlformats.org/drawingml/2006/chart">
            <c:chart xmlns:c="http://schemas.openxmlformats.org/drawingml/2006/chart" xmlns:r="http://schemas.openxmlformats.org/officeDocument/2006/relationships" r:id="rId5"/>
          </a:graphicData>
        </a:graphic>
      </p:graphicFrame>
      <p:sp>
        <p:nvSpPr>
          <p:cNvPr id="28" name="TextBox 27">
            <a:extLst>
              <a:ext uri="{FF2B5EF4-FFF2-40B4-BE49-F238E27FC236}">
                <a16:creationId xmlns:a16="http://schemas.microsoft.com/office/drawing/2014/main" id="{2F666148-54DA-42FB-B9C1-6FE20677B085}"/>
              </a:ext>
            </a:extLst>
          </p:cNvPr>
          <p:cNvSpPr txBox="1"/>
          <p:nvPr/>
        </p:nvSpPr>
        <p:spPr>
          <a:xfrm>
            <a:off x="4231070" y="2289919"/>
            <a:ext cx="4375377" cy="251795"/>
          </a:xfrm>
          <a:prstGeom prst="rect">
            <a:avLst/>
          </a:prstGeom>
          <a:noFill/>
        </p:spPr>
        <p:txBody>
          <a:bodyPr wrap="square" lIns="18000" tIns="18000" rIns="18000" bIns="18000" rtlCol="0">
            <a:spAutoFit/>
          </a:bodyPr>
          <a:lstStyle/>
          <a:p>
            <a:pPr algn="ctr"/>
            <a:r>
              <a:rPr lang="en-GB" sz="1400" b="1" dirty="0">
                <a:solidFill>
                  <a:schemeClr val="accent5"/>
                </a:solidFill>
                <a:latin typeface="+mj-lt"/>
              </a:rPr>
              <a:t>Non live-to-digital consumers</a:t>
            </a:r>
          </a:p>
        </p:txBody>
      </p:sp>
      <p:sp>
        <p:nvSpPr>
          <p:cNvPr id="29" name="TextBox 28">
            <a:extLst>
              <a:ext uri="{FF2B5EF4-FFF2-40B4-BE49-F238E27FC236}">
                <a16:creationId xmlns:a16="http://schemas.microsoft.com/office/drawing/2014/main" id="{6EF5AD52-C431-4970-83DF-BC5C8B33A38E}"/>
              </a:ext>
            </a:extLst>
          </p:cNvPr>
          <p:cNvSpPr txBox="1"/>
          <p:nvPr/>
        </p:nvSpPr>
        <p:spPr>
          <a:xfrm>
            <a:off x="6533071" y="3179917"/>
            <a:ext cx="1934302" cy="498016"/>
          </a:xfrm>
          <a:prstGeom prst="rect">
            <a:avLst/>
          </a:prstGeom>
          <a:noFill/>
        </p:spPr>
        <p:txBody>
          <a:bodyPr wrap="square" lIns="18000" tIns="18000" rIns="18000" bIns="18000" rtlCol="0">
            <a:spAutoFit/>
          </a:bodyPr>
          <a:lstStyle/>
          <a:p>
            <a:r>
              <a:rPr lang="en-GB" sz="1000" b="1" i="1" dirty="0">
                <a:latin typeface="+mj-lt"/>
              </a:rPr>
              <a:t>…from arts and cultural </a:t>
            </a:r>
            <a:r>
              <a:rPr lang="en-GB" sz="1000" b="1" i="1" u="sng" dirty="0">
                <a:latin typeface="+mj-lt"/>
              </a:rPr>
              <a:t>organisations</a:t>
            </a:r>
            <a:r>
              <a:rPr lang="en-GB" sz="1000" b="1" i="1" dirty="0">
                <a:latin typeface="+mj-lt"/>
              </a:rPr>
              <a:t> I don’t normally engage with”</a:t>
            </a:r>
          </a:p>
        </p:txBody>
      </p:sp>
      <p:sp>
        <p:nvSpPr>
          <p:cNvPr id="30" name="TextBox 29">
            <a:extLst>
              <a:ext uri="{FF2B5EF4-FFF2-40B4-BE49-F238E27FC236}">
                <a16:creationId xmlns:a16="http://schemas.microsoft.com/office/drawing/2014/main" id="{180B5727-2535-413E-84F3-931979AE264B}"/>
              </a:ext>
            </a:extLst>
          </p:cNvPr>
          <p:cNvSpPr txBox="1"/>
          <p:nvPr/>
        </p:nvSpPr>
        <p:spPr>
          <a:xfrm>
            <a:off x="4751500" y="3173596"/>
            <a:ext cx="1513184" cy="498016"/>
          </a:xfrm>
          <a:prstGeom prst="rect">
            <a:avLst/>
          </a:prstGeom>
          <a:noFill/>
        </p:spPr>
        <p:txBody>
          <a:bodyPr wrap="square" lIns="18000" tIns="18000" rIns="18000" bIns="18000" rtlCol="0">
            <a:spAutoFit/>
          </a:bodyPr>
          <a:lstStyle/>
          <a:p>
            <a:pPr algn="r"/>
            <a:r>
              <a:rPr lang="en-GB" sz="1000" b="1" i="1" dirty="0">
                <a:latin typeface="+mj-lt"/>
              </a:rPr>
              <a:t>…for </a:t>
            </a:r>
            <a:r>
              <a:rPr lang="en-GB" sz="1000" b="1" i="1" u="sng" dirty="0">
                <a:latin typeface="+mj-lt"/>
              </a:rPr>
              <a:t>art forms and culture</a:t>
            </a:r>
            <a:r>
              <a:rPr lang="en-GB" sz="1000" b="1" i="1" dirty="0">
                <a:latin typeface="+mj-lt"/>
              </a:rPr>
              <a:t> I don’t normally engage with”</a:t>
            </a:r>
          </a:p>
        </p:txBody>
      </p:sp>
      <p:sp>
        <p:nvSpPr>
          <p:cNvPr id="31" name="TextBox 30">
            <a:extLst>
              <a:ext uri="{FF2B5EF4-FFF2-40B4-BE49-F238E27FC236}">
                <a16:creationId xmlns:a16="http://schemas.microsoft.com/office/drawing/2014/main" id="{548BD35D-640D-4907-8686-F63F2F4DC251}"/>
              </a:ext>
            </a:extLst>
          </p:cNvPr>
          <p:cNvSpPr txBox="1"/>
          <p:nvPr/>
        </p:nvSpPr>
        <p:spPr>
          <a:xfrm>
            <a:off x="4690988" y="2641769"/>
            <a:ext cx="3474616" cy="405683"/>
          </a:xfrm>
          <a:prstGeom prst="rect">
            <a:avLst/>
          </a:prstGeom>
          <a:noFill/>
        </p:spPr>
        <p:txBody>
          <a:bodyPr wrap="square" lIns="18000" tIns="18000" rIns="18000" bIns="18000" rtlCol="0">
            <a:spAutoFit/>
          </a:bodyPr>
          <a:lstStyle/>
          <a:p>
            <a:pPr algn="ctr"/>
            <a:r>
              <a:rPr lang="en-GB" sz="1200" b="1" i="1" dirty="0">
                <a:latin typeface="+mj-lt"/>
              </a:rPr>
              <a:t>“I would be open to engaging with live-to-digital content…</a:t>
            </a:r>
          </a:p>
        </p:txBody>
      </p:sp>
      <p:sp>
        <p:nvSpPr>
          <p:cNvPr id="35" name="TextBox 34">
            <a:extLst>
              <a:ext uri="{FF2B5EF4-FFF2-40B4-BE49-F238E27FC236}">
                <a16:creationId xmlns:a16="http://schemas.microsoft.com/office/drawing/2014/main" id="{D774C425-C2DF-4702-AEAA-250BDAFCA0D4}"/>
              </a:ext>
            </a:extLst>
          </p:cNvPr>
          <p:cNvSpPr txBox="1"/>
          <p:nvPr/>
        </p:nvSpPr>
        <p:spPr>
          <a:xfrm>
            <a:off x="3278234" y="4088676"/>
            <a:ext cx="1357785" cy="1867622"/>
          </a:xfrm>
          <a:prstGeom prst="rect">
            <a:avLst/>
          </a:prstGeom>
          <a:noFill/>
        </p:spPr>
        <p:txBody>
          <a:bodyPr wrap="square" lIns="18000" tIns="18000" rIns="18000" bIns="18000" rtlCol="0">
            <a:spAutoFit/>
          </a:bodyPr>
          <a:lstStyle/>
          <a:p>
            <a:pPr algn="ctr"/>
            <a:r>
              <a:rPr lang="en-GB" sz="2800" b="1" dirty="0">
                <a:solidFill>
                  <a:schemeClr val="accent1">
                    <a:lumMod val="75000"/>
                  </a:schemeClr>
                </a:solidFill>
                <a:latin typeface="+mj-lt"/>
              </a:rPr>
              <a:t>56% </a:t>
            </a:r>
          </a:p>
          <a:p>
            <a:pPr algn="ctr"/>
            <a:r>
              <a:rPr lang="en-GB" sz="1100" dirty="0">
                <a:latin typeface="+mj-lt"/>
              </a:rPr>
              <a:t>Had either engaged with new</a:t>
            </a:r>
          </a:p>
          <a:p>
            <a:pPr algn="ctr"/>
            <a:r>
              <a:rPr lang="en-GB" sz="1200" b="1" dirty="0">
                <a:solidFill>
                  <a:schemeClr val="accent1">
                    <a:lumMod val="75000"/>
                  </a:schemeClr>
                </a:solidFill>
                <a:latin typeface="+mj-lt"/>
              </a:rPr>
              <a:t>art forms or culture</a:t>
            </a:r>
            <a:r>
              <a:rPr lang="en-GB" sz="1200" dirty="0">
                <a:latin typeface="+mj-lt"/>
              </a:rPr>
              <a:t> </a:t>
            </a:r>
          </a:p>
          <a:p>
            <a:pPr algn="ctr"/>
            <a:r>
              <a:rPr lang="en-GB" sz="1100" u="sng" dirty="0">
                <a:latin typeface="+mj-lt"/>
              </a:rPr>
              <a:t>or</a:t>
            </a:r>
            <a:r>
              <a:rPr lang="en-GB" sz="1100" dirty="0">
                <a:latin typeface="+mj-lt"/>
              </a:rPr>
              <a:t> </a:t>
            </a:r>
          </a:p>
          <a:p>
            <a:pPr algn="ctr"/>
            <a:r>
              <a:rPr lang="en-GB" sz="1200" b="1" dirty="0">
                <a:solidFill>
                  <a:schemeClr val="accent1">
                    <a:lumMod val="75000"/>
                  </a:schemeClr>
                </a:solidFill>
                <a:latin typeface="+mj-lt"/>
              </a:rPr>
              <a:t>organisations</a:t>
            </a:r>
            <a:r>
              <a:rPr lang="en-GB" sz="1200" b="1" dirty="0">
                <a:latin typeface="+mj-lt"/>
              </a:rPr>
              <a:t> </a:t>
            </a:r>
          </a:p>
          <a:p>
            <a:pPr algn="ctr"/>
            <a:r>
              <a:rPr lang="en-GB" sz="1100" dirty="0">
                <a:latin typeface="+mj-lt"/>
              </a:rPr>
              <a:t>that they wouldn’t have otherwise</a:t>
            </a:r>
          </a:p>
        </p:txBody>
      </p:sp>
      <p:sp>
        <p:nvSpPr>
          <p:cNvPr id="36" name="TextBox 35">
            <a:extLst>
              <a:ext uri="{FF2B5EF4-FFF2-40B4-BE49-F238E27FC236}">
                <a16:creationId xmlns:a16="http://schemas.microsoft.com/office/drawing/2014/main" id="{B0D7D6E1-F371-406C-A690-367A3CF0F4CA}"/>
              </a:ext>
            </a:extLst>
          </p:cNvPr>
          <p:cNvSpPr txBox="1"/>
          <p:nvPr/>
        </p:nvSpPr>
        <p:spPr>
          <a:xfrm>
            <a:off x="7490516" y="3895428"/>
            <a:ext cx="1357785" cy="2375453"/>
          </a:xfrm>
          <a:prstGeom prst="rect">
            <a:avLst/>
          </a:prstGeom>
          <a:noFill/>
        </p:spPr>
        <p:txBody>
          <a:bodyPr wrap="square" lIns="18000" tIns="18000" rIns="18000" bIns="18000" rtlCol="0">
            <a:spAutoFit/>
          </a:bodyPr>
          <a:lstStyle/>
          <a:p>
            <a:pPr algn="ctr"/>
            <a:r>
              <a:rPr lang="en-GB" sz="2800" b="1" dirty="0">
                <a:solidFill>
                  <a:schemeClr val="accent1">
                    <a:lumMod val="75000"/>
                  </a:schemeClr>
                </a:solidFill>
                <a:latin typeface="+mj-lt"/>
              </a:rPr>
              <a:t>17% </a:t>
            </a:r>
          </a:p>
          <a:p>
            <a:pPr algn="ctr"/>
            <a:r>
              <a:rPr lang="en-GB" sz="1100" dirty="0">
                <a:latin typeface="+mj-lt"/>
              </a:rPr>
              <a:t>Said they would be open to engaging with live-to-digital for new</a:t>
            </a:r>
          </a:p>
          <a:p>
            <a:pPr algn="ctr"/>
            <a:r>
              <a:rPr lang="en-GB" sz="1200" b="1" dirty="0">
                <a:solidFill>
                  <a:schemeClr val="accent1">
                    <a:lumMod val="75000"/>
                  </a:schemeClr>
                </a:solidFill>
                <a:latin typeface="+mj-lt"/>
              </a:rPr>
              <a:t>art forms or culture</a:t>
            </a:r>
            <a:r>
              <a:rPr lang="en-GB" sz="1200" dirty="0">
                <a:latin typeface="+mj-lt"/>
              </a:rPr>
              <a:t> </a:t>
            </a:r>
          </a:p>
          <a:p>
            <a:pPr algn="ctr"/>
            <a:r>
              <a:rPr lang="en-GB" sz="1100" u="sng" dirty="0">
                <a:latin typeface="+mj-lt"/>
              </a:rPr>
              <a:t>or</a:t>
            </a:r>
            <a:r>
              <a:rPr lang="en-GB" sz="1100" dirty="0">
                <a:latin typeface="+mj-lt"/>
              </a:rPr>
              <a:t> </a:t>
            </a:r>
          </a:p>
          <a:p>
            <a:pPr algn="ctr"/>
            <a:r>
              <a:rPr lang="en-GB" sz="1200" b="1" dirty="0">
                <a:solidFill>
                  <a:schemeClr val="accent1">
                    <a:lumMod val="75000"/>
                  </a:schemeClr>
                </a:solidFill>
                <a:latin typeface="+mj-lt"/>
              </a:rPr>
              <a:t>organisations</a:t>
            </a:r>
            <a:r>
              <a:rPr lang="en-GB" sz="1200" b="1" dirty="0">
                <a:latin typeface="+mj-lt"/>
              </a:rPr>
              <a:t> </a:t>
            </a:r>
          </a:p>
          <a:p>
            <a:pPr algn="ctr"/>
            <a:r>
              <a:rPr lang="en-GB" sz="1100" dirty="0">
                <a:latin typeface="+mj-lt"/>
              </a:rPr>
              <a:t>that they don’t normally engage with</a:t>
            </a:r>
          </a:p>
        </p:txBody>
      </p:sp>
      <p:sp>
        <p:nvSpPr>
          <p:cNvPr id="39" name="TextBox 38">
            <a:extLst>
              <a:ext uri="{FF2B5EF4-FFF2-40B4-BE49-F238E27FC236}">
                <a16:creationId xmlns:a16="http://schemas.microsoft.com/office/drawing/2014/main" id="{8C3AA9BB-47CB-4CAE-8321-B24C8314F983}"/>
              </a:ext>
            </a:extLst>
          </p:cNvPr>
          <p:cNvSpPr txBox="1"/>
          <p:nvPr/>
        </p:nvSpPr>
        <p:spPr>
          <a:xfrm>
            <a:off x="306479" y="1650411"/>
            <a:ext cx="677330" cy="405683"/>
          </a:xfrm>
          <a:prstGeom prst="rect">
            <a:avLst/>
          </a:prstGeom>
          <a:noFill/>
        </p:spPr>
        <p:txBody>
          <a:bodyPr wrap="square" lIns="18000" tIns="18000" rIns="18000" bIns="18000" rtlCol="0">
            <a:spAutoFit/>
          </a:bodyPr>
          <a:lstStyle/>
          <a:p>
            <a:pPr algn="ctr"/>
            <a:r>
              <a:rPr lang="en-GB" sz="2400" b="1" dirty="0">
                <a:solidFill>
                  <a:schemeClr val="accent3">
                    <a:lumMod val="60000"/>
                    <a:lumOff val="40000"/>
                  </a:schemeClr>
                </a:solidFill>
                <a:latin typeface="+mj-lt"/>
              </a:rPr>
              <a:t>72% </a:t>
            </a:r>
          </a:p>
        </p:txBody>
      </p:sp>
      <p:sp>
        <p:nvSpPr>
          <p:cNvPr id="40" name="Rectangle: Rounded Corners 39">
            <a:extLst>
              <a:ext uri="{FF2B5EF4-FFF2-40B4-BE49-F238E27FC236}">
                <a16:creationId xmlns:a16="http://schemas.microsoft.com/office/drawing/2014/main" id="{B791674A-64DA-4EA1-AA21-2AA803D44D04}"/>
              </a:ext>
            </a:extLst>
          </p:cNvPr>
          <p:cNvSpPr/>
          <p:nvPr/>
        </p:nvSpPr>
        <p:spPr>
          <a:xfrm>
            <a:off x="251729" y="1556799"/>
            <a:ext cx="8425226" cy="611132"/>
          </a:xfrm>
          <a:prstGeom prst="roundRect">
            <a:avLst/>
          </a:prstGeom>
          <a:noFill/>
          <a:ln w="19050">
            <a:solidFill>
              <a:schemeClr val="accent3">
                <a:lumMod val="60000"/>
                <a:lumOff val="4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41" name="TextBox 40">
            <a:extLst>
              <a:ext uri="{FF2B5EF4-FFF2-40B4-BE49-F238E27FC236}">
                <a16:creationId xmlns:a16="http://schemas.microsoft.com/office/drawing/2014/main" id="{9E7D9792-0774-4850-87E5-6DCEF548C50E}"/>
              </a:ext>
            </a:extLst>
          </p:cNvPr>
          <p:cNvSpPr txBox="1"/>
          <p:nvPr/>
        </p:nvSpPr>
        <p:spPr>
          <a:xfrm>
            <a:off x="1038559" y="1586836"/>
            <a:ext cx="7584868" cy="544183"/>
          </a:xfrm>
          <a:prstGeom prst="rect">
            <a:avLst/>
          </a:prstGeom>
          <a:noFill/>
        </p:spPr>
        <p:txBody>
          <a:bodyPr wrap="square" lIns="18000" tIns="18000" rIns="18000" bIns="18000" rtlCol="0">
            <a:spAutoFit/>
          </a:bodyPr>
          <a:lstStyle/>
          <a:p>
            <a:r>
              <a:rPr lang="en-GB" sz="1100" dirty="0">
                <a:latin typeface="+mj-lt"/>
              </a:rPr>
              <a:t>of arts-engaged survey respondents agreed that the availability of live-to-digital content could encourage them to experience new art forms or culture, or to engage with new arts and cultural organisations they wouldn’t have otherwise</a:t>
            </a:r>
          </a:p>
        </p:txBody>
      </p:sp>
    </p:spTree>
    <p:extLst>
      <p:ext uri="{BB962C8B-B14F-4D97-AF65-F5344CB8AC3E}">
        <p14:creationId xmlns:p14="http://schemas.microsoft.com/office/powerpoint/2010/main" val="22461199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F3F2-0B30-4288-8208-BA5FAF2D0432}"/>
              </a:ext>
            </a:extLst>
          </p:cNvPr>
          <p:cNvSpPr>
            <a:spLocks noGrp="1"/>
          </p:cNvSpPr>
          <p:nvPr>
            <p:ph type="title"/>
          </p:nvPr>
        </p:nvSpPr>
        <p:spPr/>
        <p:txBody>
          <a:bodyPr/>
          <a:lstStyle/>
          <a:p>
            <a:r>
              <a:rPr lang="en-GB" dirty="0"/>
              <a:t>Participants in the discussion groups also highlighted live-to-digital’s potential to engage them in new artforms</a:t>
            </a:r>
          </a:p>
        </p:txBody>
      </p:sp>
      <p:sp>
        <p:nvSpPr>
          <p:cNvPr id="4" name="Text Placeholder 3">
            <a:extLst>
              <a:ext uri="{FF2B5EF4-FFF2-40B4-BE49-F238E27FC236}">
                <a16:creationId xmlns:a16="http://schemas.microsoft.com/office/drawing/2014/main" id="{AD072D5C-B368-4BA7-A8C3-48F515663364}"/>
              </a:ext>
            </a:extLst>
          </p:cNvPr>
          <p:cNvSpPr>
            <a:spLocks noGrp="1"/>
          </p:cNvSpPr>
          <p:nvPr>
            <p:ph type="body" sz="quarter" idx="11"/>
          </p:nvPr>
        </p:nvSpPr>
        <p:spPr>
          <a:xfrm>
            <a:off x="391908" y="1820956"/>
            <a:ext cx="3910918" cy="4105275"/>
          </a:xfrm>
        </p:spPr>
        <p:txBody>
          <a:bodyPr/>
          <a:lstStyle/>
          <a:p>
            <a:r>
              <a:rPr lang="en-GB" sz="1100" dirty="0">
                <a:solidFill>
                  <a:schemeClr val="tx1"/>
                </a:solidFill>
              </a:rPr>
              <a:t>Prior to the session, we invited participants to watch a piece of live-to-digital in an artform they wouldn’t ordinarily engage with </a:t>
            </a:r>
          </a:p>
          <a:p>
            <a:r>
              <a:rPr lang="en-GB" sz="1100" dirty="0"/>
              <a:t>Many participants were surprised how much they enjoyed the live-to-digital they watched and claimed they would continue to consume content related to the artform</a:t>
            </a:r>
          </a:p>
        </p:txBody>
      </p:sp>
      <p:sp>
        <p:nvSpPr>
          <p:cNvPr id="5" name="Text Placeholder 4">
            <a:extLst>
              <a:ext uri="{FF2B5EF4-FFF2-40B4-BE49-F238E27FC236}">
                <a16:creationId xmlns:a16="http://schemas.microsoft.com/office/drawing/2014/main" id="{563C18D0-C3D4-4577-8BD6-5B4966EB59A8}"/>
              </a:ext>
            </a:extLst>
          </p:cNvPr>
          <p:cNvSpPr>
            <a:spLocks noGrp="1"/>
          </p:cNvSpPr>
          <p:nvPr>
            <p:ph type="body" sz="quarter" idx="13"/>
          </p:nvPr>
        </p:nvSpPr>
        <p:spPr/>
        <p:txBody>
          <a:bodyPr/>
          <a:lstStyle/>
          <a:p>
            <a:endParaRPr lang="en-GB"/>
          </a:p>
        </p:txBody>
      </p:sp>
      <p:sp>
        <p:nvSpPr>
          <p:cNvPr id="7" name="Rounded Rectangle 7">
            <a:extLst>
              <a:ext uri="{FF2B5EF4-FFF2-40B4-BE49-F238E27FC236}">
                <a16:creationId xmlns:a16="http://schemas.microsoft.com/office/drawing/2014/main" id="{99CE4133-335B-42DD-95E0-1DE4A2C18B47}"/>
              </a:ext>
            </a:extLst>
          </p:cNvPr>
          <p:cNvSpPr/>
          <p:nvPr/>
        </p:nvSpPr>
        <p:spPr>
          <a:xfrm>
            <a:off x="4695692" y="1751493"/>
            <a:ext cx="4105275" cy="4321175"/>
          </a:xfrm>
          <a:prstGeom prst="roundRect">
            <a:avLst>
              <a:gd name="adj" fmla="val 4810"/>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pic>
        <p:nvPicPr>
          <p:cNvPr id="14" name="Content Placeholder 7">
            <a:extLst>
              <a:ext uri="{FF2B5EF4-FFF2-40B4-BE49-F238E27FC236}">
                <a16:creationId xmlns:a16="http://schemas.microsoft.com/office/drawing/2014/main" id="{52026E06-473D-4514-A6FF-E0F77ADAC184}"/>
              </a:ext>
            </a:extLst>
          </p:cNvPr>
          <p:cNvPicPr>
            <a:picLocks noChangeAspect="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69974" y="3497105"/>
            <a:ext cx="455905" cy="376489"/>
          </a:xfrm>
          <a:prstGeom prst="rect">
            <a:avLst/>
          </a:prstGeom>
          <a:noFill/>
          <a:ln w="9525">
            <a:noFill/>
            <a:miter lim="800000"/>
            <a:headEnd/>
            <a:tailEnd/>
          </a:ln>
        </p:spPr>
      </p:pic>
      <p:sp>
        <p:nvSpPr>
          <p:cNvPr id="15" name="TextBox 14">
            <a:extLst>
              <a:ext uri="{FF2B5EF4-FFF2-40B4-BE49-F238E27FC236}">
                <a16:creationId xmlns:a16="http://schemas.microsoft.com/office/drawing/2014/main" id="{86D050ED-7052-4617-9184-53C9C53BC609}"/>
              </a:ext>
            </a:extLst>
          </p:cNvPr>
          <p:cNvSpPr txBox="1"/>
          <p:nvPr/>
        </p:nvSpPr>
        <p:spPr>
          <a:xfrm>
            <a:off x="5504513" y="3412435"/>
            <a:ext cx="3168349" cy="1303365"/>
          </a:xfrm>
          <a:prstGeom prst="rect">
            <a:avLst/>
          </a:prstGeom>
          <a:noFill/>
        </p:spPr>
        <p:txBody>
          <a:bodyPr wrap="square" lIns="18000" tIns="18000" rIns="18000" bIns="18000" rtlCol="0">
            <a:spAutoFit/>
          </a:bodyPr>
          <a:lstStyle/>
          <a:p>
            <a:pPr>
              <a:spcAft>
                <a:spcPts val="400"/>
              </a:spcAft>
            </a:pPr>
            <a:r>
              <a:rPr lang="en-GB" sz="1100" dirty="0">
                <a:latin typeface="+mj-lt"/>
              </a:rPr>
              <a:t>I watched the Royal Opera House opera on YouTube, and I actually sat and watched it for an hour and half last night and I got right into it. I didn’t want to turn off. I wanted to know what happened at the end. I thought it was really interesting </a:t>
            </a:r>
            <a:r>
              <a:rPr lang="en-GB" sz="1200" dirty="0">
                <a:latin typeface="+mj-lt"/>
              </a:rPr>
              <a:t>                                   </a:t>
            </a:r>
          </a:p>
          <a:p>
            <a:pPr>
              <a:spcAft>
                <a:spcPts val="400"/>
              </a:spcAft>
            </a:pPr>
            <a:r>
              <a:rPr lang="en-GB" sz="1200" dirty="0">
                <a:latin typeface="+mj-lt"/>
              </a:rPr>
              <a:t> -</a:t>
            </a:r>
            <a:r>
              <a:rPr lang="en-GB" sz="1100" dirty="0">
                <a:latin typeface="+mj-lt"/>
              </a:rPr>
              <a:t>Discussion Group Participant: 18-29, Sheffield </a:t>
            </a:r>
          </a:p>
        </p:txBody>
      </p:sp>
      <p:pic>
        <p:nvPicPr>
          <p:cNvPr id="16" name="Content Placeholder 7">
            <a:extLst>
              <a:ext uri="{FF2B5EF4-FFF2-40B4-BE49-F238E27FC236}">
                <a16:creationId xmlns:a16="http://schemas.microsoft.com/office/drawing/2014/main" id="{35B6FBB1-BE3F-4B2E-8910-43688FAAEA0D}"/>
              </a:ext>
            </a:extLst>
          </p:cNvPr>
          <p:cNvPicPr>
            <a:picLocks noChangeAspect="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908414" y="4987580"/>
            <a:ext cx="455905" cy="376489"/>
          </a:xfrm>
          <a:prstGeom prst="rect">
            <a:avLst/>
          </a:prstGeom>
          <a:noFill/>
          <a:ln w="9525">
            <a:noFill/>
            <a:miter lim="800000"/>
            <a:headEnd/>
            <a:tailEnd/>
          </a:ln>
        </p:spPr>
      </p:pic>
      <p:sp>
        <p:nvSpPr>
          <p:cNvPr id="17" name="TextBox 16">
            <a:extLst>
              <a:ext uri="{FF2B5EF4-FFF2-40B4-BE49-F238E27FC236}">
                <a16:creationId xmlns:a16="http://schemas.microsoft.com/office/drawing/2014/main" id="{26C4F43A-3C90-4002-B3F1-2EBB13EBF5FC}"/>
              </a:ext>
            </a:extLst>
          </p:cNvPr>
          <p:cNvSpPr txBox="1"/>
          <p:nvPr/>
        </p:nvSpPr>
        <p:spPr>
          <a:xfrm>
            <a:off x="5542953" y="4902910"/>
            <a:ext cx="3168349" cy="949422"/>
          </a:xfrm>
          <a:prstGeom prst="rect">
            <a:avLst/>
          </a:prstGeom>
          <a:noFill/>
        </p:spPr>
        <p:txBody>
          <a:bodyPr wrap="square" lIns="18000" tIns="18000" rIns="18000" bIns="18000" rtlCol="0">
            <a:spAutoFit/>
          </a:bodyPr>
          <a:lstStyle/>
          <a:p>
            <a:pPr>
              <a:spcAft>
                <a:spcPts val="400"/>
              </a:spcAft>
            </a:pPr>
            <a:r>
              <a:rPr lang="en-GB" sz="1100" dirty="0">
                <a:latin typeface="+mj-lt"/>
              </a:rPr>
              <a:t>I thought [the Hockney 360 experience] was very interesting. I’d not really thought about going to see the exhibition but having seen the taster it inspired me to want to go</a:t>
            </a:r>
            <a:endParaRPr lang="en-GB" sz="1200" dirty="0">
              <a:latin typeface="+mj-lt"/>
            </a:endParaRPr>
          </a:p>
          <a:p>
            <a:pPr>
              <a:spcAft>
                <a:spcPts val="400"/>
              </a:spcAft>
            </a:pPr>
            <a:r>
              <a:rPr lang="en-GB" sz="1200" dirty="0">
                <a:latin typeface="+mj-lt"/>
              </a:rPr>
              <a:t> -</a:t>
            </a:r>
            <a:r>
              <a:rPr lang="en-GB" sz="1100" dirty="0">
                <a:latin typeface="+mj-lt"/>
              </a:rPr>
              <a:t>Discussion Group Participant: 45-64, Sheffield </a:t>
            </a:r>
          </a:p>
        </p:txBody>
      </p:sp>
      <p:pic>
        <p:nvPicPr>
          <p:cNvPr id="18" name="Content Placeholder 7">
            <a:extLst>
              <a:ext uri="{FF2B5EF4-FFF2-40B4-BE49-F238E27FC236}">
                <a16:creationId xmlns:a16="http://schemas.microsoft.com/office/drawing/2014/main" id="{D6BA65F8-C882-47F8-B980-3DDF7442430B}"/>
              </a:ext>
            </a:extLst>
          </p:cNvPr>
          <p:cNvPicPr>
            <a:picLocks noChangeAspect="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69974" y="2064981"/>
            <a:ext cx="455905" cy="376489"/>
          </a:xfrm>
          <a:prstGeom prst="rect">
            <a:avLst/>
          </a:prstGeom>
          <a:noFill/>
          <a:ln w="9525">
            <a:noFill/>
            <a:miter lim="800000"/>
            <a:headEnd/>
            <a:tailEnd/>
          </a:ln>
        </p:spPr>
      </p:pic>
      <p:sp>
        <p:nvSpPr>
          <p:cNvPr id="19" name="TextBox 18">
            <a:extLst>
              <a:ext uri="{FF2B5EF4-FFF2-40B4-BE49-F238E27FC236}">
                <a16:creationId xmlns:a16="http://schemas.microsoft.com/office/drawing/2014/main" id="{E6BFD9DA-9B71-4694-B218-0858D7293111}"/>
              </a:ext>
            </a:extLst>
          </p:cNvPr>
          <p:cNvSpPr txBox="1"/>
          <p:nvPr/>
        </p:nvSpPr>
        <p:spPr>
          <a:xfrm>
            <a:off x="5504513" y="1980311"/>
            <a:ext cx="3168349" cy="1287976"/>
          </a:xfrm>
          <a:prstGeom prst="rect">
            <a:avLst/>
          </a:prstGeom>
          <a:noFill/>
        </p:spPr>
        <p:txBody>
          <a:bodyPr wrap="square" lIns="18000" tIns="18000" rIns="18000" bIns="18000" rtlCol="0">
            <a:spAutoFit/>
          </a:bodyPr>
          <a:lstStyle/>
          <a:p>
            <a:pPr>
              <a:spcAft>
                <a:spcPts val="400"/>
              </a:spcAft>
            </a:pPr>
            <a:r>
              <a:rPr lang="en-GB" sz="1100" dirty="0">
                <a:latin typeface="+mj-lt"/>
              </a:rPr>
              <a:t>I picked the Wolf Works one. It said it’s a ballet but it’s like a contemporary ballet, it’s different. I don’t understand dance because I can’t dance, but you watch it and just lose yourself. I’m in awe of people that can dance professionally, I just think they’re amazing</a:t>
            </a:r>
            <a:endParaRPr lang="en-GB" sz="1200" dirty="0">
              <a:latin typeface="+mj-lt"/>
            </a:endParaRPr>
          </a:p>
          <a:p>
            <a:pPr>
              <a:spcAft>
                <a:spcPts val="400"/>
              </a:spcAft>
            </a:pPr>
            <a:r>
              <a:rPr lang="en-GB" sz="1200" dirty="0">
                <a:latin typeface="+mj-lt"/>
              </a:rPr>
              <a:t> -</a:t>
            </a:r>
            <a:r>
              <a:rPr lang="en-GB" sz="1100" dirty="0">
                <a:latin typeface="+mj-lt"/>
              </a:rPr>
              <a:t>Discussion Group Participant: 45-64, Sheffield </a:t>
            </a:r>
          </a:p>
        </p:txBody>
      </p:sp>
      <p:pic>
        <p:nvPicPr>
          <p:cNvPr id="8" name="Picture 7">
            <a:extLst>
              <a:ext uri="{FF2B5EF4-FFF2-40B4-BE49-F238E27FC236}">
                <a16:creationId xmlns:a16="http://schemas.microsoft.com/office/drawing/2014/main" id="{E641B7EC-85FC-41D8-9ABC-C8FBA1C6BDBD}"/>
              </a:ext>
            </a:extLst>
          </p:cNvPr>
          <p:cNvPicPr>
            <a:picLocks noChangeAspect="1"/>
          </p:cNvPicPr>
          <p:nvPr/>
        </p:nvPicPr>
        <p:blipFill>
          <a:blip r:embed="rId3"/>
          <a:stretch>
            <a:fillRect/>
          </a:stretch>
        </p:blipFill>
        <p:spPr>
          <a:xfrm>
            <a:off x="639635" y="3819616"/>
            <a:ext cx="3415463" cy="1940252"/>
          </a:xfrm>
          <a:prstGeom prst="roundRect">
            <a:avLst/>
          </a:prstGeom>
        </p:spPr>
      </p:pic>
      <p:sp>
        <p:nvSpPr>
          <p:cNvPr id="20" name="Text Placeholder 2">
            <a:extLst>
              <a:ext uri="{FF2B5EF4-FFF2-40B4-BE49-F238E27FC236}">
                <a16:creationId xmlns:a16="http://schemas.microsoft.com/office/drawing/2014/main" id="{36C798F2-2CB4-4D94-AA08-4C2A4BDEBC8D}"/>
              </a:ext>
            </a:extLst>
          </p:cNvPr>
          <p:cNvSpPr>
            <a:spLocks noGrp="1"/>
          </p:cNvSpPr>
          <p:nvPr>
            <p:ph type="body" sz="quarter" idx="12"/>
          </p:nvPr>
        </p:nvSpPr>
        <p:spPr>
          <a:xfrm>
            <a:off x="359998" y="0"/>
            <a:ext cx="3532733" cy="289424"/>
          </a:xfrm>
        </p:spPr>
        <p:txBody>
          <a:bodyPr/>
          <a:lstStyle/>
          <a:p>
            <a:r>
              <a:rPr lang="en-GB" dirty="0"/>
              <a:t>What are they consuming, why and how frequently?</a:t>
            </a:r>
          </a:p>
        </p:txBody>
      </p:sp>
    </p:spTree>
    <p:extLst>
      <p:ext uri="{BB962C8B-B14F-4D97-AF65-F5344CB8AC3E}">
        <p14:creationId xmlns:p14="http://schemas.microsoft.com/office/powerpoint/2010/main" val="5509398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762E8C96-68A4-4F86-A453-0AF9A51129AA}"/>
              </a:ext>
            </a:extLst>
          </p:cNvPr>
          <p:cNvGraphicFramePr/>
          <p:nvPr>
            <p:extLst/>
          </p:nvPr>
        </p:nvGraphicFramePr>
        <p:xfrm>
          <a:off x="-1393769" y="2805028"/>
          <a:ext cx="9615031"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21" name="Rounded Rectangle 3">
            <a:extLst>
              <a:ext uri="{FF2B5EF4-FFF2-40B4-BE49-F238E27FC236}">
                <a16:creationId xmlns:a16="http://schemas.microsoft.com/office/drawing/2014/main" id="{6BE94C45-C25D-4901-957E-60214F3CF0B9}"/>
              </a:ext>
            </a:extLst>
          </p:cNvPr>
          <p:cNvSpPr/>
          <p:nvPr/>
        </p:nvSpPr>
        <p:spPr>
          <a:xfrm>
            <a:off x="1464287" y="2908567"/>
            <a:ext cx="6570159" cy="3519941"/>
          </a:xfrm>
          <a:prstGeom prst="roundRect">
            <a:avLst>
              <a:gd name="adj" fmla="val 3149"/>
            </a:avLst>
          </a:prstGeom>
          <a:noFill/>
          <a:ln w="28575">
            <a:solidFill>
              <a:schemeClr val="accent3">
                <a:lumMod val="60000"/>
                <a:lumOff val="40000"/>
              </a:schemeClr>
            </a:solidFill>
            <a:prstDash val="sysDot"/>
          </a:ln>
        </p:spPr>
        <p:style>
          <a:lnRef idx="2">
            <a:schemeClr val="accent2"/>
          </a:lnRef>
          <a:fillRef idx="1">
            <a:schemeClr val="lt1"/>
          </a:fillRef>
          <a:effectRef idx="0">
            <a:schemeClr val="accent2"/>
          </a:effectRef>
          <a:fontRef idx="minor">
            <a:schemeClr val="dk1"/>
          </a:fontRef>
        </p:style>
        <p:txBody>
          <a:bodyPr wrap="square" anchor="ctr">
            <a:noAutofit/>
          </a:bodyPr>
          <a:lstStyle/>
          <a:p>
            <a:pPr algn="just"/>
            <a:endParaRPr lang="en-GB" sz="1100" dirty="0">
              <a:latin typeface="+mj-lt"/>
            </a:endParaRPr>
          </a:p>
        </p:txBody>
      </p:sp>
      <p:sp>
        <p:nvSpPr>
          <p:cNvPr id="2" name="Title 1">
            <a:extLst>
              <a:ext uri="{FF2B5EF4-FFF2-40B4-BE49-F238E27FC236}">
                <a16:creationId xmlns:a16="http://schemas.microsoft.com/office/drawing/2014/main" id="{3A375D53-6657-46BB-81DA-E32E9B6BA2E6}"/>
              </a:ext>
            </a:extLst>
          </p:cNvPr>
          <p:cNvSpPr>
            <a:spLocks noGrp="1"/>
          </p:cNvSpPr>
          <p:nvPr>
            <p:ph type="title"/>
          </p:nvPr>
        </p:nvSpPr>
        <p:spPr>
          <a:xfrm>
            <a:off x="360000" y="514975"/>
            <a:ext cx="8496617" cy="936000"/>
          </a:xfrm>
        </p:spPr>
        <p:txBody>
          <a:bodyPr/>
          <a:lstStyle/>
          <a:p>
            <a:r>
              <a:rPr lang="en-GB" dirty="0"/>
              <a:t>Almost three in ten of our arts engaged audience seemed unsure where to look for live-to-digital content</a:t>
            </a:r>
          </a:p>
        </p:txBody>
      </p:sp>
      <p:sp>
        <p:nvSpPr>
          <p:cNvPr id="3" name="Text Placeholder 2">
            <a:extLst>
              <a:ext uri="{FF2B5EF4-FFF2-40B4-BE49-F238E27FC236}">
                <a16:creationId xmlns:a16="http://schemas.microsoft.com/office/drawing/2014/main" id="{97396ECE-250E-41E7-943C-24CDA01B8FE6}"/>
              </a:ext>
            </a:extLst>
          </p:cNvPr>
          <p:cNvSpPr>
            <a:spLocks noGrp="1"/>
          </p:cNvSpPr>
          <p:nvPr>
            <p:ph type="body" sz="quarter" idx="12"/>
          </p:nvPr>
        </p:nvSpPr>
        <p:spPr>
          <a:xfrm>
            <a:off x="359998" y="0"/>
            <a:ext cx="3773852" cy="289424"/>
          </a:xfrm>
        </p:spPr>
        <p:txBody>
          <a:bodyPr/>
          <a:lstStyle/>
          <a:p>
            <a:r>
              <a:rPr lang="en-GB" dirty="0"/>
              <a:t>How does live-to-digital compare to the live experience?</a:t>
            </a:r>
          </a:p>
        </p:txBody>
      </p:sp>
      <p:sp>
        <p:nvSpPr>
          <p:cNvPr id="7" name="Text Placeholder 6">
            <a:extLst>
              <a:ext uri="{FF2B5EF4-FFF2-40B4-BE49-F238E27FC236}">
                <a16:creationId xmlns:a16="http://schemas.microsoft.com/office/drawing/2014/main" id="{3D055401-81A4-46C0-91C2-182165975C16}"/>
              </a:ext>
            </a:extLst>
          </p:cNvPr>
          <p:cNvSpPr>
            <a:spLocks noGrp="1"/>
          </p:cNvSpPr>
          <p:nvPr>
            <p:ph type="body" sz="quarter" idx="15"/>
          </p:nvPr>
        </p:nvSpPr>
        <p:spPr>
          <a:xfrm>
            <a:off x="359997" y="2589128"/>
            <a:ext cx="8425227" cy="215900"/>
          </a:xfrm>
        </p:spPr>
        <p:txBody>
          <a:bodyPr/>
          <a:lstStyle/>
          <a:p>
            <a:r>
              <a:rPr lang="en-GB" dirty="0"/>
              <a:t>Barriers to engaging with live-to-digital amongst </a:t>
            </a:r>
            <a:r>
              <a:rPr lang="en-GB" dirty="0">
                <a:solidFill>
                  <a:schemeClr val="accent3">
                    <a:lumMod val="60000"/>
                    <a:lumOff val="40000"/>
                  </a:schemeClr>
                </a:solidFill>
              </a:rPr>
              <a:t>an arts engaged audience</a:t>
            </a:r>
          </a:p>
        </p:txBody>
      </p:sp>
      <p:sp>
        <p:nvSpPr>
          <p:cNvPr id="9" name="Text Placeholder 5">
            <a:extLst>
              <a:ext uri="{FF2B5EF4-FFF2-40B4-BE49-F238E27FC236}">
                <a16:creationId xmlns:a16="http://schemas.microsoft.com/office/drawing/2014/main" id="{BFC353CF-313F-4FC1-950C-3F3C8F22CFD0}"/>
              </a:ext>
            </a:extLst>
          </p:cNvPr>
          <p:cNvSpPr txBox="1">
            <a:spLocks/>
          </p:cNvSpPr>
          <p:nvPr/>
        </p:nvSpPr>
        <p:spPr>
          <a:xfrm>
            <a:off x="359387" y="6534965"/>
            <a:ext cx="8425226" cy="368300"/>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Source: Arts Engaged survey conducted by MTM. Q9. Which of the following are the main things which might prevent you from engaging with live-to-digital arts content?  </a:t>
            </a:r>
            <a:r>
              <a:rPr lang="en-GB" sz="800" i="1" dirty="0"/>
              <a:t>Base: all respondents(n=360)</a:t>
            </a:r>
          </a:p>
        </p:txBody>
      </p:sp>
      <p:sp>
        <p:nvSpPr>
          <p:cNvPr id="15" name="Rectangle: Rounded Corners 14">
            <a:extLst>
              <a:ext uri="{FF2B5EF4-FFF2-40B4-BE49-F238E27FC236}">
                <a16:creationId xmlns:a16="http://schemas.microsoft.com/office/drawing/2014/main" id="{4A0EC107-71A6-4D19-9780-F2ABB8446A90}"/>
              </a:ext>
            </a:extLst>
          </p:cNvPr>
          <p:cNvSpPr/>
          <p:nvPr/>
        </p:nvSpPr>
        <p:spPr>
          <a:xfrm>
            <a:off x="363239" y="1708738"/>
            <a:ext cx="8424005" cy="747603"/>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endParaRPr lang="en-GB" sz="1100" dirty="0">
              <a:solidFill>
                <a:schemeClr val="tx1"/>
              </a:solidFill>
            </a:endParaRPr>
          </a:p>
        </p:txBody>
      </p:sp>
      <p:sp>
        <p:nvSpPr>
          <p:cNvPr id="17" name="TextBox 16">
            <a:extLst>
              <a:ext uri="{FF2B5EF4-FFF2-40B4-BE49-F238E27FC236}">
                <a16:creationId xmlns:a16="http://schemas.microsoft.com/office/drawing/2014/main" id="{B68E96BC-C1F4-4602-9FBA-EBAFDDBC8ADC}"/>
              </a:ext>
            </a:extLst>
          </p:cNvPr>
          <p:cNvSpPr txBox="1"/>
          <p:nvPr/>
        </p:nvSpPr>
        <p:spPr>
          <a:xfrm>
            <a:off x="526473" y="1872052"/>
            <a:ext cx="7849532" cy="374906"/>
          </a:xfrm>
          <a:prstGeom prst="rect">
            <a:avLst/>
          </a:prstGeom>
          <a:noFill/>
        </p:spPr>
        <p:txBody>
          <a:bodyPr wrap="square" lIns="18000" tIns="18000" rIns="18000" bIns="18000" rtlCol="0">
            <a:spAutoFit/>
          </a:bodyPr>
          <a:lstStyle/>
          <a:p>
            <a:r>
              <a:rPr lang="en-GB" sz="1100" dirty="0">
                <a:latin typeface="+mj-lt"/>
              </a:rPr>
              <a:t>For each ‘barrier’ we asked about in our survey, only a minority of arts engaged audiences considered each a potential barrier to engagement. In 10 out of 13 cases, over 75% did not perceive these as main barriers.</a:t>
            </a:r>
          </a:p>
        </p:txBody>
      </p:sp>
      <p:sp>
        <p:nvSpPr>
          <p:cNvPr id="18" name="Oval 17">
            <a:extLst>
              <a:ext uri="{FF2B5EF4-FFF2-40B4-BE49-F238E27FC236}">
                <a16:creationId xmlns:a16="http://schemas.microsoft.com/office/drawing/2014/main" id="{72585EFE-B582-4C5E-B350-F1D990B8913E}"/>
              </a:ext>
            </a:extLst>
          </p:cNvPr>
          <p:cNvSpPr/>
          <p:nvPr/>
        </p:nvSpPr>
        <p:spPr>
          <a:xfrm rot="993089">
            <a:off x="6827447" y="3431005"/>
            <a:ext cx="359904" cy="259200"/>
          </a:xfrm>
          <a:prstGeom prst="ellipse">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9" name="Oval 18">
            <a:extLst>
              <a:ext uri="{FF2B5EF4-FFF2-40B4-BE49-F238E27FC236}">
                <a16:creationId xmlns:a16="http://schemas.microsoft.com/office/drawing/2014/main" id="{53685C54-68E0-439D-88C4-88E350E770A4}"/>
              </a:ext>
            </a:extLst>
          </p:cNvPr>
          <p:cNvSpPr/>
          <p:nvPr/>
        </p:nvSpPr>
        <p:spPr>
          <a:xfrm rot="993089">
            <a:off x="5986443" y="4429954"/>
            <a:ext cx="359904" cy="233415"/>
          </a:xfrm>
          <a:prstGeom prst="ellipse">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3" name="Oval 22">
            <a:extLst>
              <a:ext uri="{FF2B5EF4-FFF2-40B4-BE49-F238E27FC236}">
                <a16:creationId xmlns:a16="http://schemas.microsoft.com/office/drawing/2014/main" id="{37169081-3AAE-4EB6-BE67-74CE8617E2C9}"/>
              </a:ext>
            </a:extLst>
          </p:cNvPr>
          <p:cNvSpPr/>
          <p:nvPr/>
        </p:nvSpPr>
        <p:spPr>
          <a:xfrm rot="993089">
            <a:off x="5957869" y="4692101"/>
            <a:ext cx="359904" cy="233415"/>
          </a:xfrm>
          <a:prstGeom prst="ellipse">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Tree>
    <p:extLst>
      <p:ext uri="{BB962C8B-B14F-4D97-AF65-F5344CB8AC3E}">
        <p14:creationId xmlns:p14="http://schemas.microsoft.com/office/powerpoint/2010/main" val="35194319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146E55-D792-4DC3-BA83-F80E99F030DF}"/>
              </a:ext>
            </a:extLst>
          </p:cNvPr>
          <p:cNvSpPr>
            <a:spLocks noGrp="1"/>
          </p:cNvSpPr>
          <p:nvPr>
            <p:ph type="title"/>
          </p:nvPr>
        </p:nvSpPr>
        <p:spPr>
          <a:xfrm>
            <a:off x="685800" y="3110235"/>
            <a:ext cx="7772400" cy="637531"/>
          </a:xfrm>
        </p:spPr>
        <p:txBody>
          <a:bodyPr/>
          <a:lstStyle/>
          <a:p>
            <a:pPr marL="0" indent="0">
              <a:buNone/>
            </a:pPr>
            <a:r>
              <a:rPr lang="en-GB" dirty="0"/>
              <a:t>How does the live-to-digital experience compare to the ‘real world’ one?</a:t>
            </a:r>
          </a:p>
        </p:txBody>
      </p:sp>
    </p:spTree>
    <p:extLst>
      <p:ext uri="{BB962C8B-B14F-4D97-AF65-F5344CB8AC3E}">
        <p14:creationId xmlns:p14="http://schemas.microsoft.com/office/powerpoint/2010/main" val="34566890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1DABE-E5A2-4E8E-82B6-937B8C1668FA}"/>
              </a:ext>
            </a:extLst>
          </p:cNvPr>
          <p:cNvSpPr>
            <a:spLocks noGrp="1"/>
          </p:cNvSpPr>
          <p:nvPr>
            <p:ph type="title"/>
          </p:nvPr>
        </p:nvSpPr>
        <p:spPr/>
        <p:txBody>
          <a:bodyPr/>
          <a:lstStyle/>
          <a:p>
            <a:r>
              <a:rPr lang="en-GB" dirty="0"/>
              <a:t>People still tend to prefer the ‘real world’ experience to the live-to-digital one</a:t>
            </a:r>
          </a:p>
        </p:txBody>
      </p:sp>
      <p:sp>
        <p:nvSpPr>
          <p:cNvPr id="3" name="Text Placeholder 2">
            <a:extLst>
              <a:ext uri="{FF2B5EF4-FFF2-40B4-BE49-F238E27FC236}">
                <a16:creationId xmlns:a16="http://schemas.microsoft.com/office/drawing/2014/main" id="{8D6A0386-3472-4A37-ABDA-1ADE220F4241}"/>
              </a:ext>
            </a:extLst>
          </p:cNvPr>
          <p:cNvSpPr>
            <a:spLocks noGrp="1"/>
          </p:cNvSpPr>
          <p:nvPr>
            <p:ph type="body" sz="quarter" idx="12"/>
          </p:nvPr>
        </p:nvSpPr>
        <p:spPr>
          <a:xfrm>
            <a:off x="359998" y="0"/>
            <a:ext cx="3802699" cy="289424"/>
          </a:xfrm>
        </p:spPr>
        <p:txBody>
          <a:bodyPr/>
          <a:lstStyle/>
          <a:p>
            <a:r>
              <a:rPr lang="en-GB" dirty="0"/>
              <a:t>How does live-to-digital compare to the live experience?</a:t>
            </a:r>
          </a:p>
        </p:txBody>
      </p:sp>
      <p:sp>
        <p:nvSpPr>
          <p:cNvPr id="9" name="TextBox 8">
            <a:extLst>
              <a:ext uri="{FF2B5EF4-FFF2-40B4-BE49-F238E27FC236}">
                <a16:creationId xmlns:a16="http://schemas.microsoft.com/office/drawing/2014/main" id="{19E41C8A-945E-4ACE-B706-1A02A28647B9}"/>
              </a:ext>
            </a:extLst>
          </p:cNvPr>
          <p:cNvSpPr txBox="1"/>
          <p:nvPr/>
        </p:nvSpPr>
        <p:spPr>
          <a:xfrm>
            <a:off x="439076" y="3292988"/>
            <a:ext cx="1013758" cy="205629"/>
          </a:xfrm>
          <a:prstGeom prst="rect">
            <a:avLst/>
          </a:prstGeom>
          <a:noFill/>
        </p:spPr>
        <p:txBody>
          <a:bodyPr wrap="square" lIns="18000" tIns="18000" rIns="18000" bIns="18000" rtlCol="0">
            <a:spAutoFit/>
          </a:bodyPr>
          <a:lstStyle/>
          <a:p>
            <a:pPr algn="ctr"/>
            <a:r>
              <a:rPr lang="en-GB" sz="1100" b="1" dirty="0">
                <a:solidFill>
                  <a:schemeClr val="accent1">
                    <a:lumMod val="50000"/>
                  </a:schemeClr>
                </a:solidFill>
                <a:latin typeface="+mj-lt"/>
              </a:rPr>
              <a:t>Strongly agree</a:t>
            </a:r>
          </a:p>
        </p:txBody>
      </p:sp>
      <p:sp>
        <p:nvSpPr>
          <p:cNvPr id="10" name="TextBox 9">
            <a:extLst>
              <a:ext uri="{FF2B5EF4-FFF2-40B4-BE49-F238E27FC236}">
                <a16:creationId xmlns:a16="http://schemas.microsoft.com/office/drawing/2014/main" id="{0A14510A-2D8B-4D02-8792-E5054E19A868}"/>
              </a:ext>
            </a:extLst>
          </p:cNvPr>
          <p:cNvSpPr txBox="1"/>
          <p:nvPr/>
        </p:nvSpPr>
        <p:spPr>
          <a:xfrm>
            <a:off x="403142" y="4230109"/>
            <a:ext cx="1085627" cy="205629"/>
          </a:xfrm>
          <a:prstGeom prst="rect">
            <a:avLst/>
          </a:prstGeom>
          <a:noFill/>
        </p:spPr>
        <p:txBody>
          <a:bodyPr wrap="square" lIns="18000" tIns="18000" rIns="18000" bIns="18000" rtlCol="0">
            <a:spAutoFit/>
          </a:bodyPr>
          <a:lstStyle/>
          <a:p>
            <a:pPr algn="ctr"/>
            <a:r>
              <a:rPr lang="en-GB" sz="1100" b="1" dirty="0">
                <a:solidFill>
                  <a:schemeClr val="accent1"/>
                </a:solidFill>
                <a:latin typeface="+mj-lt"/>
              </a:rPr>
              <a:t>Agree</a:t>
            </a:r>
          </a:p>
        </p:txBody>
      </p:sp>
      <p:sp>
        <p:nvSpPr>
          <p:cNvPr id="11" name="TextBox 10">
            <a:extLst>
              <a:ext uri="{FF2B5EF4-FFF2-40B4-BE49-F238E27FC236}">
                <a16:creationId xmlns:a16="http://schemas.microsoft.com/office/drawing/2014/main" id="{DF995005-409C-4783-8861-FA5FBFEC3D8A}"/>
              </a:ext>
            </a:extLst>
          </p:cNvPr>
          <p:cNvSpPr txBox="1"/>
          <p:nvPr/>
        </p:nvSpPr>
        <p:spPr>
          <a:xfrm>
            <a:off x="355246" y="5238483"/>
            <a:ext cx="1181420" cy="374906"/>
          </a:xfrm>
          <a:prstGeom prst="rect">
            <a:avLst/>
          </a:prstGeom>
          <a:noFill/>
        </p:spPr>
        <p:txBody>
          <a:bodyPr wrap="square" lIns="18000" tIns="18000" rIns="18000" bIns="18000" rtlCol="0">
            <a:spAutoFit/>
          </a:bodyPr>
          <a:lstStyle/>
          <a:p>
            <a:pPr algn="ctr"/>
            <a:r>
              <a:rPr lang="en-GB" sz="1100" b="1" dirty="0">
                <a:solidFill>
                  <a:schemeClr val="accent6"/>
                </a:solidFill>
                <a:latin typeface="+mj-lt"/>
              </a:rPr>
              <a:t>Neither agree nor disagree</a:t>
            </a:r>
          </a:p>
        </p:txBody>
      </p:sp>
      <p:sp>
        <p:nvSpPr>
          <p:cNvPr id="12" name="TextBox 11">
            <a:extLst>
              <a:ext uri="{FF2B5EF4-FFF2-40B4-BE49-F238E27FC236}">
                <a16:creationId xmlns:a16="http://schemas.microsoft.com/office/drawing/2014/main" id="{44917603-D2D2-482A-A3C6-8056279F3CC1}"/>
              </a:ext>
            </a:extLst>
          </p:cNvPr>
          <p:cNvSpPr txBox="1"/>
          <p:nvPr/>
        </p:nvSpPr>
        <p:spPr>
          <a:xfrm>
            <a:off x="355246" y="5818351"/>
            <a:ext cx="1181420" cy="205629"/>
          </a:xfrm>
          <a:prstGeom prst="rect">
            <a:avLst/>
          </a:prstGeom>
          <a:noFill/>
        </p:spPr>
        <p:txBody>
          <a:bodyPr wrap="square" lIns="18000" tIns="18000" rIns="18000" bIns="18000" rtlCol="0">
            <a:spAutoFit/>
          </a:bodyPr>
          <a:lstStyle/>
          <a:p>
            <a:pPr algn="ctr"/>
            <a:r>
              <a:rPr lang="en-GB" sz="1100" b="1" dirty="0">
                <a:solidFill>
                  <a:schemeClr val="accent5"/>
                </a:solidFill>
                <a:latin typeface="+mj-lt"/>
              </a:rPr>
              <a:t>Disagree</a:t>
            </a:r>
          </a:p>
        </p:txBody>
      </p:sp>
      <p:sp>
        <p:nvSpPr>
          <p:cNvPr id="13" name="TextBox 12">
            <a:extLst>
              <a:ext uri="{FF2B5EF4-FFF2-40B4-BE49-F238E27FC236}">
                <a16:creationId xmlns:a16="http://schemas.microsoft.com/office/drawing/2014/main" id="{F7C45A16-D068-4CF5-AA14-2FA9528AA2A2}"/>
              </a:ext>
            </a:extLst>
          </p:cNvPr>
          <p:cNvSpPr txBox="1"/>
          <p:nvPr/>
        </p:nvSpPr>
        <p:spPr>
          <a:xfrm>
            <a:off x="327261" y="5973147"/>
            <a:ext cx="1181420" cy="374906"/>
          </a:xfrm>
          <a:prstGeom prst="rect">
            <a:avLst/>
          </a:prstGeom>
          <a:noFill/>
        </p:spPr>
        <p:txBody>
          <a:bodyPr wrap="square" lIns="18000" tIns="18000" rIns="18000" bIns="18000" rtlCol="0">
            <a:spAutoFit/>
          </a:bodyPr>
          <a:lstStyle/>
          <a:p>
            <a:pPr algn="ctr"/>
            <a:r>
              <a:rPr lang="en-GB" sz="1100" b="1" dirty="0">
                <a:solidFill>
                  <a:schemeClr val="accent5">
                    <a:lumMod val="50000"/>
                  </a:schemeClr>
                </a:solidFill>
                <a:latin typeface="+mj-lt"/>
              </a:rPr>
              <a:t>Strongly disagree</a:t>
            </a:r>
          </a:p>
        </p:txBody>
      </p:sp>
      <p:sp>
        <p:nvSpPr>
          <p:cNvPr id="14" name="TextBox 13">
            <a:extLst>
              <a:ext uri="{FF2B5EF4-FFF2-40B4-BE49-F238E27FC236}">
                <a16:creationId xmlns:a16="http://schemas.microsoft.com/office/drawing/2014/main" id="{58A0CFA8-ABC9-467F-853C-BA0DE46C539A}"/>
              </a:ext>
            </a:extLst>
          </p:cNvPr>
          <p:cNvSpPr txBox="1"/>
          <p:nvPr/>
        </p:nvSpPr>
        <p:spPr>
          <a:xfrm>
            <a:off x="533178" y="2052634"/>
            <a:ext cx="3733101" cy="1082792"/>
          </a:xfrm>
          <a:prstGeom prst="rect">
            <a:avLst/>
          </a:prstGeom>
          <a:noFill/>
        </p:spPr>
        <p:txBody>
          <a:bodyPr wrap="square" lIns="18000" tIns="18000" rIns="18000" bIns="18000" rtlCol="0">
            <a:spAutoFit/>
          </a:bodyPr>
          <a:lstStyle/>
          <a:p>
            <a:pPr algn="ctr"/>
            <a:r>
              <a:rPr lang="en-GB" sz="1050" b="1" dirty="0">
                <a:latin typeface="+mj-lt"/>
              </a:rPr>
              <a:t>Level of agreement/ disagreement with:</a:t>
            </a:r>
          </a:p>
          <a:p>
            <a:pPr algn="ctr"/>
            <a:r>
              <a:rPr lang="en-GB" sz="1400" b="1" i="1" dirty="0">
                <a:latin typeface="+mj-lt"/>
              </a:rPr>
              <a:t>“Live-to-digital is a valuable replication of the ‘real world’ experience but will never be able to compete with the ‘real world’ experience”</a:t>
            </a:r>
          </a:p>
        </p:txBody>
      </p:sp>
      <p:graphicFrame>
        <p:nvGraphicFramePr>
          <p:cNvPr id="33" name="Chart 32">
            <a:extLst>
              <a:ext uri="{FF2B5EF4-FFF2-40B4-BE49-F238E27FC236}">
                <a16:creationId xmlns:a16="http://schemas.microsoft.com/office/drawing/2014/main" id="{9208A321-7E0B-451B-A195-8188F6438E89}"/>
              </a:ext>
            </a:extLst>
          </p:cNvPr>
          <p:cNvGraphicFramePr/>
          <p:nvPr>
            <p:extLst/>
          </p:nvPr>
        </p:nvGraphicFramePr>
        <p:xfrm>
          <a:off x="1131803" y="3095426"/>
          <a:ext cx="2164330" cy="3127589"/>
        </p:xfrm>
        <a:graphic>
          <a:graphicData uri="http://schemas.openxmlformats.org/drawingml/2006/chart">
            <c:chart xmlns:c="http://schemas.openxmlformats.org/drawingml/2006/chart" xmlns:r="http://schemas.openxmlformats.org/officeDocument/2006/relationships" r:id="rId2"/>
          </a:graphicData>
        </a:graphic>
      </p:graphicFrame>
      <p:sp>
        <p:nvSpPr>
          <p:cNvPr id="39" name="Right Brace 38">
            <a:extLst>
              <a:ext uri="{FF2B5EF4-FFF2-40B4-BE49-F238E27FC236}">
                <a16:creationId xmlns:a16="http://schemas.microsoft.com/office/drawing/2014/main" id="{032C690D-276B-4318-B249-E505B5FC7478}"/>
              </a:ext>
            </a:extLst>
          </p:cNvPr>
          <p:cNvSpPr/>
          <p:nvPr/>
        </p:nvSpPr>
        <p:spPr>
          <a:xfrm>
            <a:off x="2661566" y="3218568"/>
            <a:ext cx="182880" cy="1626498"/>
          </a:xfrm>
          <a:prstGeom prst="rightBrace">
            <a:avLst>
              <a:gd name="adj1" fmla="val 140277"/>
              <a:gd name="adj2" fmla="val 50000"/>
            </a:avLst>
          </a:prstGeom>
          <a:ln>
            <a:gradFill>
              <a:gsLst>
                <a:gs pos="0">
                  <a:schemeClr val="accent1">
                    <a:lumMod val="5000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 name="TextBox 39">
            <a:extLst>
              <a:ext uri="{FF2B5EF4-FFF2-40B4-BE49-F238E27FC236}">
                <a16:creationId xmlns:a16="http://schemas.microsoft.com/office/drawing/2014/main" id="{AB833566-AA38-43A5-9A48-5F680C1EEFEF}"/>
              </a:ext>
            </a:extLst>
          </p:cNvPr>
          <p:cNvSpPr txBox="1"/>
          <p:nvPr/>
        </p:nvSpPr>
        <p:spPr>
          <a:xfrm>
            <a:off x="3024188" y="3717270"/>
            <a:ext cx="763768" cy="682682"/>
          </a:xfrm>
          <a:prstGeom prst="rect">
            <a:avLst/>
          </a:prstGeom>
          <a:noFill/>
        </p:spPr>
        <p:txBody>
          <a:bodyPr wrap="square" lIns="18000" tIns="18000" rIns="18000" bIns="18000" rtlCol="0">
            <a:spAutoFit/>
          </a:bodyPr>
          <a:lstStyle/>
          <a:p>
            <a:r>
              <a:rPr lang="en-GB" sz="2000" b="1" dirty="0">
                <a:solidFill>
                  <a:schemeClr val="accent1">
                    <a:lumMod val="75000"/>
                  </a:schemeClr>
                </a:solidFill>
                <a:latin typeface="+mj-lt"/>
              </a:rPr>
              <a:t>58% </a:t>
            </a:r>
          </a:p>
          <a:p>
            <a:r>
              <a:rPr lang="en-GB" sz="1100" dirty="0">
                <a:latin typeface="+mj-lt"/>
              </a:rPr>
              <a:t>Agree </a:t>
            </a:r>
          </a:p>
          <a:p>
            <a:r>
              <a:rPr lang="en-GB" sz="1100" dirty="0">
                <a:latin typeface="+mj-lt"/>
              </a:rPr>
              <a:t>overall</a:t>
            </a:r>
          </a:p>
        </p:txBody>
      </p:sp>
      <p:sp>
        <p:nvSpPr>
          <p:cNvPr id="51" name="TextBox 50">
            <a:extLst>
              <a:ext uri="{FF2B5EF4-FFF2-40B4-BE49-F238E27FC236}">
                <a16:creationId xmlns:a16="http://schemas.microsoft.com/office/drawing/2014/main" id="{08ACE99C-4D2E-4D5C-BF9B-3657892BCB4D}"/>
              </a:ext>
            </a:extLst>
          </p:cNvPr>
          <p:cNvSpPr txBox="1"/>
          <p:nvPr/>
        </p:nvSpPr>
        <p:spPr>
          <a:xfrm>
            <a:off x="2028206" y="6094655"/>
            <a:ext cx="371523" cy="190240"/>
          </a:xfrm>
          <a:prstGeom prst="rect">
            <a:avLst/>
          </a:prstGeom>
          <a:noFill/>
        </p:spPr>
        <p:txBody>
          <a:bodyPr wrap="square" lIns="18000" tIns="18000" rIns="18000" bIns="18000" rtlCol="0">
            <a:spAutoFit/>
          </a:bodyPr>
          <a:lstStyle/>
          <a:p>
            <a:pPr algn="ctr"/>
            <a:r>
              <a:rPr lang="en-GB" sz="1000" b="1" dirty="0">
                <a:solidFill>
                  <a:schemeClr val="accent5">
                    <a:lumMod val="50000"/>
                  </a:schemeClr>
                </a:solidFill>
                <a:latin typeface="+mj-lt"/>
              </a:rPr>
              <a:t>1%</a:t>
            </a:r>
          </a:p>
        </p:txBody>
      </p:sp>
      <p:sp>
        <p:nvSpPr>
          <p:cNvPr id="52" name="Text Placeholder 5">
            <a:extLst>
              <a:ext uri="{FF2B5EF4-FFF2-40B4-BE49-F238E27FC236}">
                <a16:creationId xmlns:a16="http://schemas.microsoft.com/office/drawing/2014/main" id="{F56808B8-EB4C-4434-8666-C45249309E86}"/>
              </a:ext>
            </a:extLst>
          </p:cNvPr>
          <p:cNvSpPr txBox="1">
            <a:spLocks/>
          </p:cNvSpPr>
          <p:nvPr/>
        </p:nvSpPr>
        <p:spPr>
          <a:xfrm>
            <a:off x="359999" y="6400034"/>
            <a:ext cx="8425226" cy="331423"/>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Source 1: Nationally representative survey conducted by MTM. E2/D5: To what extent do you agree or disagree with the following statements? </a:t>
            </a:r>
            <a:r>
              <a:rPr lang="en-GB" sz="800" i="1" dirty="0"/>
              <a:t>Base: Live-to-digital consumers (n=649). </a:t>
            </a:r>
            <a:r>
              <a:rPr lang="en-GB" sz="800" dirty="0"/>
              <a:t>Source 2: Arts Engaged survey conducted by MTM. Q7. To what extent do you agree or disagree with the following statements? </a:t>
            </a:r>
            <a:r>
              <a:rPr lang="en-GB" sz="800" i="1" dirty="0"/>
              <a:t>Base: all respondents (n=360)</a:t>
            </a:r>
            <a:endParaRPr lang="en-GB" sz="800" dirty="0"/>
          </a:p>
          <a:p>
            <a:endParaRPr lang="en-GB" sz="800" i="1" dirty="0"/>
          </a:p>
        </p:txBody>
      </p:sp>
      <p:sp>
        <p:nvSpPr>
          <p:cNvPr id="17" name="Rectangle: Rounded Corners 16">
            <a:extLst>
              <a:ext uri="{FF2B5EF4-FFF2-40B4-BE49-F238E27FC236}">
                <a16:creationId xmlns:a16="http://schemas.microsoft.com/office/drawing/2014/main" id="{70D64640-7442-42A3-BF5C-8906A02D4F4D}"/>
              </a:ext>
            </a:extLst>
          </p:cNvPr>
          <p:cNvSpPr/>
          <p:nvPr/>
        </p:nvSpPr>
        <p:spPr>
          <a:xfrm>
            <a:off x="4689101" y="3538005"/>
            <a:ext cx="4113834" cy="2735795"/>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endParaRPr lang="en-GB" sz="1100" dirty="0">
              <a:solidFill>
                <a:schemeClr val="tx1"/>
              </a:solidFill>
            </a:endParaRPr>
          </a:p>
        </p:txBody>
      </p:sp>
      <p:sp>
        <p:nvSpPr>
          <p:cNvPr id="18" name="Rectangle 17">
            <a:extLst>
              <a:ext uri="{FF2B5EF4-FFF2-40B4-BE49-F238E27FC236}">
                <a16:creationId xmlns:a16="http://schemas.microsoft.com/office/drawing/2014/main" id="{BBCE0451-34F5-425A-9EDF-A1B6F9D25528}"/>
              </a:ext>
            </a:extLst>
          </p:cNvPr>
          <p:cNvSpPr/>
          <p:nvPr/>
        </p:nvSpPr>
        <p:spPr>
          <a:xfrm>
            <a:off x="5280450" y="3788065"/>
            <a:ext cx="3482736" cy="990015"/>
          </a:xfrm>
          <a:prstGeom prst="rect">
            <a:avLst/>
          </a:prstGeom>
        </p:spPr>
        <p:txBody>
          <a:bodyPr wrap="square">
            <a:spAutoFit/>
          </a:bodyPr>
          <a:lstStyle/>
          <a:p>
            <a:pPr>
              <a:spcAft>
                <a:spcPts val="400"/>
              </a:spcAft>
            </a:pPr>
            <a:r>
              <a:rPr lang="en-GB" sz="1100" dirty="0">
                <a:latin typeface="+mj-lt"/>
              </a:rPr>
              <a:t>When you’re at something live, you feel like the artist is performing to you</a:t>
            </a:r>
            <a:r>
              <a:rPr lang="en-GB" sz="1100" b="1" dirty="0">
                <a:solidFill>
                  <a:schemeClr val="accent1"/>
                </a:solidFill>
                <a:latin typeface="+mj-lt"/>
              </a:rPr>
              <a:t>. If you’re behind a screen you lose that and the social aspect a little bit </a:t>
            </a:r>
          </a:p>
          <a:p>
            <a:pPr algn="r">
              <a:spcAft>
                <a:spcPts val="400"/>
              </a:spcAft>
            </a:pPr>
            <a:r>
              <a:rPr lang="en-GB" sz="1000" dirty="0">
                <a:latin typeface="+mj-lt"/>
              </a:rPr>
              <a:t>- 18-29, Sheffield </a:t>
            </a:r>
          </a:p>
        </p:txBody>
      </p:sp>
      <p:pic>
        <p:nvPicPr>
          <p:cNvPr id="19" name="Content Placeholder 7">
            <a:extLst>
              <a:ext uri="{FF2B5EF4-FFF2-40B4-BE49-F238E27FC236}">
                <a16:creationId xmlns:a16="http://schemas.microsoft.com/office/drawing/2014/main" id="{869B7C40-B966-4DC0-ADFA-F09D924E2775}"/>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784853" y="3900011"/>
            <a:ext cx="455905" cy="376489"/>
          </a:xfrm>
          <a:prstGeom prst="rect">
            <a:avLst/>
          </a:prstGeom>
          <a:noFill/>
          <a:ln w="9525">
            <a:noFill/>
            <a:miter lim="800000"/>
            <a:headEnd/>
            <a:tailEnd/>
          </a:ln>
        </p:spPr>
      </p:pic>
      <p:sp>
        <p:nvSpPr>
          <p:cNvPr id="22" name="Rectangle 21">
            <a:extLst>
              <a:ext uri="{FF2B5EF4-FFF2-40B4-BE49-F238E27FC236}">
                <a16:creationId xmlns:a16="http://schemas.microsoft.com/office/drawing/2014/main" id="{9004C4ED-0D4E-4039-8B5D-F7E55C086033}"/>
              </a:ext>
            </a:extLst>
          </p:cNvPr>
          <p:cNvSpPr/>
          <p:nvPr/>
        </p:nvSpPr>
        <p:spPr>
          <a:xfrm>
            <a:off x="5264822" y="5130292"/>
            <a:ext cx="3482736" cy="974626"/>
          </a:xfrm>
          <a:prstGeom prst="rect">
            <a:avLst/>
          </a:prstGeom>
        </p:spPr>
        <p:txBody>
          <a:bodyPr wrap="square">
            <a:spAutoFit/>
          </a:bodyPr>
          <a:lstStyle/>
          <a:p>
            <a:pPr>
              <a:spcAft>
                <a:spcPts val="400"/>
              </a:spcAft>
            </a:pPr>
            <a:r>
              <a:rPr lang="en-GB" sz="1100" dirty="0">
                <a:latin typeface="+mj-lt"/>
              </a:rPr>
              <a:t>It's difficult to replace the live. With the TV you can have full surround sound, six speakers in your lounge but </a:t>
            </a:r>
            <a:r>
              <a:rPr lang="en-GB" sz="1100" b="1" dirty="0">
                <a:solidFill>
                  <a:schemeClr val="accent1"/>
                </a:solidFill>
                <a:latin typeface="+mj-lt"/>
              </a:rPr>
              <a:t>it's still not the same as actually being there. </a:t>
            </a:r>
          </a:p>
          <a:p>
            <a:pPr algn="r">
              <a:spcAft>
                <a:spcPts val="400"/>
              </a:spcAft>
            </a:pPr>
            <a:r>
              <a:rPr lang="en-GB" sz="1000" dirty="0">
                <a:latin typeface="+mj-lt"/>
              </a:rPr>
              <a:t>- 45-64, Brighton</a:t>
            </a:r>
            <a:r>
              <a:rPr lang="en-GB" sz="1000" dirty="0">
                <a:latin typeface="+mn-lt"/>
              </a:rPr>
              <a:t>  </a:t>
            </a:r>
          </a:p>
        </p:txBody>
      </p:sp>
      <p:pic>
        <p:nvPicPr>
          <p:cNvPr id="23" name="Content Placeholder 7">
            <a:extLst>
              <a:ext uri="{FF2B5EF4-FFF2-40B4-BE49-F238E27FC236}">
                <a16:creationId xmlns:a16="http://schemas.microsoft.com/office/drawing/2014/main" id="{EA21BAC6-BCF6-4027-ADEC-0798D8EBE7FA}"/>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769225" y="5242238"/>
            <a:ext cx="455905" cy="376489"/>
          </a:xfrm>
          <a:prstGeom prst="rect">
            <a:avLst/>
          </a:prstGeom>
          <a:noFill/>
          <a:ln w="9525">
            <a:noFill/>
            <a:miter lim="800000"/>
            <a:headEnd/>
            <a:tailEnd/>
          </a:ln>
        </p:spPr>
      </p:pic>
      <p:sp>
        <p:nvSpPr>
          <p:cNvPr id="28" name="Rectangle: Rounded Corners 27">
            <a:extLst>
              <a:ext uri="{FF2B5EF4-FFF2-40B4-BE49-F238E27FC236}">
                <a16:creationId xmlns:a16="http://schemas.microsoft.com/office/drawing/2014/main" id="{1F4DC5A4-428F-4B6D-8399-53864777ABA8}"/>
              </a:ext>
            </a:extLst>
          </p:cNvPr>
          <p:cNvSpPr/>
          <p:nvPr/>
        </p:nvSpPr>
        <p:spPr>
          <a:xfrm>
            <a:off x="4689101" y="1957126"/>
            <a:ext cx="4072687" cy="1230281"/>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r>
              <a:rPr lang="en-GB" sz="1100" dirty="0">
                <a:solidFill>
                  <a:schemeClr val="tx1"/>
                </a:solidFill>
              </a:rPr>
              <a:t>People prefer  the ‘real world’ artistic experience to the live-to-digital one</a:t>
            </a: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r>
              <a:rPr lang="en-GB" sz="1100" dirty="0">
                <a:solidFill>
                  <a:schemeClr val="tx1"/>
                </a:solidFill>
              </a:rPr>
              <a:t>That said, live-to-digital was generally viewed as a valuable alternative </a:t>
            </a: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p:txBody>
      </p:sp>
      <p:sp>
        <p:nvSpPr>
          <p:cNvPr id="24" name="TextBox 23">
            <a:extLst>
              <a:ext uri="{FF2B5EF4-FFF2-40B4-BE49-F238E27FC236}">
                <a16:creationId xmlns:a16="http://schemas.microsoft.com/office/drawing/2014/main" id="{B3CDEAA4-2DE9-4EED-A568-6A5793D856B0}"/>
              </a:ext>
            </a:extLst>
          </p:cNvPr>
          <p:cNvSpPr txBox="1"/>
          <p:nvPr/>
        </p:nvSpPr>
        <p:spPr>
          <a:xfrm>
            <a:off x="3052944" y="5106986"/>
            <a:ext cx="1168347" cy="1021237"/>
          </a:xfrm>
          <a:prstGeom prst="rect">
            <a:avLst/>
          </a:prstGeom>
          <a:noFill/>
        </p:spPr>
        <p:txBody>
          <a:bodyPr wrap="square" lIns="18000" tIns="18000" rIns="18000" bIns="18000" rtlCol="0">
            <a:spAutoFit/>
          </a:bodyPr>
          <a:lstStyle/>
          <a:p>
            <a:pPr algn="ctr"/>
            <a:r>
              <a:rPr lang="en-GB" sz="2000" b="1" dirty="0">
                <a:solidFill>
                  <a:schemeClr val="accent3">
                    <a:lumMod val="60000"/>
                    <a:lumOff val="40000"/>
                  </a:schemeClr>
                </a:solidFill>
                <a:latin typeface="+mj-lt"/>
              </a:rPr>
              <a:t>71% </a:t>
            </a:r>
          </a:p>
          <a:p>
            <a:pPr algn="ctr"/>
            <a:r>
              <a:rPr lang="en-GB" sz="1100" dirty="0">
                <a:latin typeface="+mj-lt"/>
              </a:rPr>
              <a:t>Of arts-engaged survey respondents agree</a:t>
            </a:r>
          </a:p>
        </p:txBody>
      </p:sp>
      <p:sp>
        <p:nvSpPr>
          <p:cNvPr id="4" name="Rectangle: Rounded Corners 3">
            <a:extLst>
              <a:ext uri="{FF2B5EF4-FFF2-40B4-BE49-F238E27FC236}">
                <a16:creationId xmlns:a16="http://schemas.microsoft.com/office/drawing/2014/main" id="{362377A9-F79D-4702-A570-4F6576E0597D}"/>
              </a:ext>
            </a:extLst>
          </p:cNvPr>
          <p:cNvSpPr/>
          <p:nvPr/>
        </p:nvSpPr>
        <p:spPr>
          <a:xfrm>
            <a:off x="2975450" y="5020202"/>
            <a:ext cx="1290829" cy="1188753"/>
          </a:xfrm>
          <a:prstGeom prst="roundRect">
            <a:avLst/>
          </a:prstGeom>
          <a:noFill/>
          <a:ln w="19050">
            <a:solidFill>
              <a:schemeClr val="accent3">
                <a:lumMod val="60000"/>
                <a:lumOff val="4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Tree>
    <p:extLst>
      <p:ext uri="{BB962C8B-B14F-4D97-AF65-F5344CB8AC3E}">
        <p14:creationId xmlns:p14="http://schemas.microsoft.com/office/powerpoint/2010/main" val="14711960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F8F78-1A2C-484E-B812-13EF39F52150}"/>
              </a:ext>
            </a:extLst>
          </p:cNvPr>
          <p:cNvSpPr>
            <a:spLocks noGrp="1"/>
          </p:cNvSpPr>
          <p:nvPr>
            <p:ph type="title"/>
          </p:nvPr>
        </p:nvSpPr>
        <p:spPr>
          <a:xfrm>
            <a:off x="277092" y="514975"/>
            <a:ext cx="8579526" cy="936000"/>
          </a:xfrm>
        </p:spPr>
        <p:txBody>
          <a:bodyPr/>
          <a:lstStyle/>
          <a:p>
            <a:r>
              <a:rPr lang="en-GB" dirty="0"/>
              <a:t>Only a minority of those interested in each art form would rule out live-to-digital content – and some now prefer it</a:t>
            </a:r>
          </a:p>
        </p:txBody>
      </p:sp>
      <p:sp>
        <p:nvSpPr>
          <p:cNvPr id="7" name="Text Placeholder 6">
            <a:extLst>
              <a:ext uri="{FF2B5EF4-FFF2-40B4-BE49-F238E27FC236}">
                <a16:creationId xmlns:a16="http://schemas.microsoft.com/office/drawing/2014/main" id="{25FE1728-D2C6-43DB-9704-97103229E5D3}"/>
              </a:ext>
            </a:extLst>
          </p:cNvPr>
          <p:cNvSpPr>
            <a:spLocks noGrp="1"/>
          </p:cNvSpPr>
          <p:nvPr>
            <p:ph type="body" sz="quarter" idx="15"/>
          </p:nvPr>
        </p:nvSpPr>
        <p:spPr/>
        <p:txBody>
          <a:bodyPr/>
          <a:lstStyle/>
          <a:p>
            <a:r>
              <a:rPr lang="en-GB" dirty="0"/>
              <a:t>Preference for ‘real world’ vs live-to-digital by artform</a:t>
            </a:r>
          </a:p>
        </p:txBody>
      </p:sp>
      <p:graphicFrame>
        <p:nvGraphicFramePr>
          <p:cNvPr id="10" name="Chart 9">
            <a:extLst>
              <a:ext uri="{FF2B5EF4-FFF2-40B4-BE49-F238E27FC236}">
                <a16:creationId xmlns:a16="http://schemas.microsoft.com/office/drawing/2014/main" id="{BCD0F0D5-D123-4EB7-9522-016D0680FB2A}"/>
              </a:ext>
            </a:extLst>
          </p:cNvPr>
          <p:cNvGraphicFramePr/>
          <p:nvPr>
            <p:extLst>
              <p:ext uri="{D42A27DB-BD31-4B8C-83A1-F6EECF244321}">
                <p14:modId xmlns:p14="http://schemas.microsoft.com/office/powerpoint/2010/main" val="1465968878"/>
              </p:ext>
            </p:extLst>
          </p:nvPr>
        </p:nvGraphicFramePr>
        <p:xfrm>
          <a:off x="360000" y="2067560"/>
          <a:ext cx="8348572"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Placeholder 2">
            <a:extLst>
              <a:ext uri="{FF2B5EF4-FFF2-40B4-BE49-F238E27FC236}">
                <a16:creationId xmlns:a16="http://schemas.microsoft.com/office/drawing/2014/main" id="{C11C2CCA-24D0-4B08-997B-9A1F2C5F8D2E}"/>
              </a:ext>
            </a:extLst>
          </p:cNvPr>
          <p:cNvSpPr txBox="1">
            <a:spLocks/>
          </p:cNvSpPr>
          <p:nvPr/>
        </p:nvSpPr>
        <p:spPr>
          <a:xfrm>
            <a:off x="359998" y="0"/>
            <a:ext cx="3802699" cy="289424"/>
          </a:xfrm>
          <a:prstGeom prst="rect">
            <a:avLst/>
          </a:prstGeom>
        </p:spPr>
        <p:txBody>
          <a:bodyPr anchor="b"/>
          <a:lstStyle>
            <a:lvl1pPr marL="0" indent="0" algn="l" rtl="0" eaLnBrk="1" fontAlgn="base" hangingPunct="1">
              <a:spcBef>
                <a:spcPts val="800"/>
              </a:spcBef>
              <a:spcAft>
                <a:spcPts val="800"/>
              </a:spcAft>
              <a:buFont typeface="Arial" charset="0"/>
              <a:buNone/>
              <a:defRPr lang="en-US" sz="1000" kern="120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How does live-to-digital compare to the live experience?</a:t>
            </a:r>
          </a:p>
        </p:txBody>
      </p:sp>
      <p:sp>
        <p:nvSpPr>
          <p:cNvPr id="13" name="Text Placeholder 5">
            <a:extLst>
              <a:ext uri="{FF2B5EF4-FFF2-40B4-BE49-F238E27FC236}">
                <a16:creationId xmlns:a16="http://schemas.microsoft.com/office/drawing/2014/main" id="{03345710-07B6-4A71-9ACB-F357C1CB30E3}"/>
              </a:ext>
            </a:extLst>
          </p:cNvPr>
          <p:cNvSpPr txBox="1">
            <a:spLocks/>
          </p:cNvSpPr>
          <p:nvPr/>
        </p:nvSpPr>
        <p:spPr>
          <a:xfrm>
            <a:off x="359999" y="6428778"/>
            <a:ext cx="8496618" cy="368300"/>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Source: Nationally representative survey conducted by MTM. F1: Now please think about each of the following art forms/ types of cultural experience. Which best describes your feelings about how the ‘real-world’ experience compares to live-to-digital content for each? </a:t>
            </a:r>
            <a:r>
              <a:rPr lang="en-GB" sz="800" i="1" dirty="0"/>
              <a:t>Base: Those interested in each art form. Museums (n=480) Music (n=755) Theatre (n=448) Dance (n=262) Visual arts (n=207) Opera (n=126) Literature (n=403) Combined arts (n=113) </a:t>
            </a:r>
          </a:p>
        </p:txBody>
      </p:sp>
    </p:spTree>
    <p:extLst>
      <p:ext uri="{BB962C8B-B14F-4D97-AF65-F5344CB8AC3E}">
        <p14:creationId xmlns:p14="http://schemas.microsoft.com/office/powerpoint/2010/main" val="3655291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EEA8A-4924-450B-843B-4E478981EF82}"/>
              </a:ext>
            </a:extLst>
          </p:cNvPr>
          <p:cNvSpPr>
            <a:spLocks noGrp="1"/>
          </p:cNvSpPr>
          <p:nvPr>
            <p:ph type="title"/>
          </p:nvPr>
        </p:nvSpPr>
        <p:spPr/>
        <p:txBody>
          <a:bodyPr/>
          <a:lstStyle/>
          <a:p>
            <a:r>
              <a:rPr lang="en-GB" b="1" dirty="0">
                <a:solidFill>
                  <a:schemeClr val="accent1"/>
                </a:solidFill>
              </a:rPr>
              <a:t>Executive summary</a:t>
            </a:r>
            <a:br>
              <a:rPr lang="en-GB" b="1" dirty="0"/>
            </a:br>
            <a:endParaRPr lang="en-GB" b="1" i="1" dirty="0"/>
          </a:p>
        </p:txBody>
      </p:sp>
      <p:sp>
        <p:nvSpPr>
          <p:cNvPr id="3" name="Text Placeholder 2">
            <a:extLst>
              <a:ext uri="{FF2B5EF4-FFF2-40B4-BE49-F238E27FC236}">
                <a16:creationId xmlns:a16="http://schemas.microsoft.com/office/drawing/2014/main" id="{731264CD-63D4-4A3F-825E-0C628764A27F}"/>
              </a:ext>
            </a:extLst>
          </p:cNvPr>
          <p:cNvSpPr>
            <a:spLocks noGrp="1"/>
          </p:cNvSpPr>
          <p:nvPr>
            <p:ph type="body" sz="quarter" idx="12"/>
          </p:nvPr>
        </p:nvSpPr>
        <p:spPr/>
        <p:txBody>
          <a:bodyPr/>
          <a:lstStyle/>
          <a:p>
            <a:r>
              <a:rPr lang="en-GB" dirty="0"/>
              <a:t>Executive summary </a:t>
            </a:r>
          </a:p>
        </p:txBody>
      </p:sp>
      <p:sp>
        <p:nvSpPr>
          <p:cNvPr id="27" name="Rectangle: Rounded Corners 26">
            <a:extLst>
              <a:ext uri="{FF2B5EF4-FFF2-40B4-BE49-F238E27FC236}">
                <a16:creationId xmlns:a16="http://schemas.microsoft.com/office/drawing/2014/main" id="{BB104528-891C-4206-85E3-F77E9B676FF5}"/>
              </a:ext>
            </a:extLst>
          </p:cNvPr>
          <p:cNvSpPr/>
          <p:nvPr/>
        </p:nvSpPr>
        <p:spPr>
          <a:xfrm>
            <a:off x="359998" y="1358946"/>
            <a:ext cx="8365420" cy="289424"/>
          </a:xfrm>
          <a:prstGeom prst="roundRect">
            <a:avLst/>
          </a:prstGeom>
          <a:noFill/>
          <a:ln w="6350">
            <a:solidFill>
              <a:schemeClr val="accent6"/>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just">
              <a:lnSpc>
                <a:spcPts val="1600"/>
              </a:lnSpc>
              <a:spcBef>
                <a:spcPts val="0"/>
              </a:spcBef>
              <a:spcAft>
                <a:spcPts val="0"/>
              </a:spcAft>
            </a:pPr>
            <a:r>
              <a:rPr lang="en-GB" sz="1100" b="1" dirty="0">
                <a:solidFill>
                  <a:schemeClr val="tx1"/>
                </a:solidFill>
                <a:latin typeface="Century Gothic" panose="020B0502020202020204" pitchFamily="34" charset="0"/>
                <a:ea typeface="Times New Roman" panose="02020603050405020304" pitchFamily="18" charset="0"/>
                <a:cs typeface="Times New Roman" panose="02020603050405020304" pitchFamily="18" charset="0"/>
              </a:rPr>
              <a:t>How does the live-to-digital experience compare to the ‘real world’ one?</a:t>
            </a:r>
          </a:p>
        </p:txBody>
      </p:sp>
      <p:sp>
        <p:nvSpPr>
          <p:cNvPr id="14" name="TextBox 13">
            <a:extLst>
              <a:ext uri="{FF2B5EF4-FFF2-40B4-BE49-F238E27FC236}">
                <a16:creationId xmlns:a16="http://schemas.microsoft.com/office/drawing/2014/main" id="{222AD05E-FB69-4CF5-B502-807E9618705B}"/>
              </a:ext>
            </a:extLst>
          </p:cNvPr>
          <p:cNvSpPr txBox="1"/>
          <p:nvPr/>
        </p:nvSpPr>
        <p:spPr>
          <a:xfrm>
            <a:off x="389290" y="1767918"/>
            <a:ext cx="8610330" cy="544183"/>
          </a:xfrm>
          <a:prstGeom prst="rect">
            <a:avLst/>
          </a:prstGeom>
          <a:noFill/>
        </p:spPr>
        <p:txBody>
          <a:bodyPr wrap="square" lIns="18000" tIns="18000" rIns="18000" bIns="18000" rtlCol="0">
            <a:spAutoFit/>
          </a:bodyPr>
          <a:lstStyle/>
          <a:p>
            <a:pPr marL="171450" indent="-171450">
              <a:spcAft>
                <a:spcPts val="600"/>
              </a:spcAft>
              <a:buFont typeface="Arial" panose="020B0604020202020204" pitchFamily="34" charset="0"/>
              <a:buChar char="•"/>
            </a:pPr>
            <a:r>
              <a:rPr lang="en-GB" sz="1100" b="1" dirty="0">
                <a:solidFill>
                  <a:schemeClr val="accent1"/>
                </a:solidFill>
                <a:latin typeface="+mj-lt"/>
              </a:rPr>
              <a:t>Live-to-digital is thought of as a valuable replication of the real-world experience, but not a replacement</a:t>
            </a:r>
            <a:r>
              <a:rPr lang="en-GB" sz="1100" b="1">
                <a:solidFill>
                  <a:schemeClr val="accent1"/>
                </a:solidFill>
                <a:latin typeface="+mj-lt"/>
              </a:rPr>
              <a:t>: </a:t>
            </a:r>
            <a:r>
              <a:rPr lang="en-GB" sz="1100">
                <a:latin typeface="+mj-lt"/>
              </a:rPr>
              <a:t>57% </a:t>
            </a:r>
            <a:r>
              <a:rPr lang="en-GB" sz="1100" dirty="0">
                <a:latin typeface="+mj-lt"/>
              </a:rPr>
              <a:t>of respondents to our nationally representative survey who consume live-to-digital agree that live-to-digital is a valuable replication of the ‘real world’ experience but will never compete with it and only 8% disagree. </a:t>
            </a:r>
          </a:p>
        </p:txBody>
      </p:sp>
      <p:sp>
        <p:nvSpPr>
          <p:cNvPr id="17" name="Rectangle: Rounded Corners 16">
            <a:extLst>
              <a:ext uri="{FF2B5EF4-FFF2-40B4-BE49-F238E27FC236}">
                <a16:creationId xmlns:a16="http://schemas.microsoft.com/office/drawing/2014/main" id="{18AF6DB2-4883-4651-9656-7A6BA63827C3}"/>
              </a:ext>
            </a:extLst>
          </p:cNvPr>
          <p:cNvSpPr/>
          <p:nvPr/>
        </p:nvSpPr>
        <p:spPr>
          <a:xfrm>
            <a:off x="359998" y="2620389"/>
            <a:ext cx="8365420" cy="289424"/>
          </a:xfrm>
          <a:prstGeom prst="roundRect">
            <a:avLst/>
          </a:prstGeom>
          <a:noFill/>
          <a:ln w="6350">
            <a:solidFill>
              <a:schemeClr val="accent6"/>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just">
              <a:lnSpc>
                <a:spcPts val="1600"/>
              </a:lnSpc>
              <a:spcBef>
                <a:spcPts val="0"/>
              </a:spcBef>
              <a:spcAft>
                <a:spcPts val="0"/>
              </a:spcAft>
            </a:pPr>
            <a:r>
              <a:rPr lang="en-GB" sz="1100" b="1" dirty="0">
                <a:solidFill>
                  <a:schemeClr val="tx1"/>
                </a:solidFill>
                <a:latin typeface="Century Gothic" panose="020B0502020202020204" pitchFamily="34" charset="0"/>
                <a:ea typeface="Times New Roman" panose="02020603050405020304" pitchFamily="18" charset="0"/>
                <a:cs typeface="Times New Roman" panose="02020603050405020304" pitchFamily="18" charset="0"/>
              </a:rPr>
              <a:t>What role will live-to-digital have for arts organisations and audiences in the future?</a:t>
            </a:r>
          </a:p>
        </p:txBody>
      </p:sp>
      <p:sp>
        <p:nvSpPr>
          <p:cNvPr id="18" name="TextBox 17">
            <a:extLst>
              <a:ext uri="{FF2B5EF4-FFF2-40B4-BE49-F238E27FC236}">
                <a16:creationId xmlns:a16="http://schemas.microsoft.com/office/drawing/2014/main" id="{9CFCE6CF-E02F-424E-84D1-0360E226711A}"/>
              </a:ext>
            </a:extLst>
          </p:cNvPr>
          <p:cNvSpPr txBox="1"/>
          <p:nvPr/>
        </p:nvSpPr>
        <p:spPr>
          <a:xfrm>
            <a:off x="359997" y="2993798"/>
            <a:ext cx="8639623" cy="3714281"/>
          </a:xfrm>
          <a:prstGeom prst="rect">
            <a:avLst/>
          </a:prstGeom>
          <a:noFill/>
        </p:spPr>
        <p:txBody>
          <a:bodyPr wrap="square" lIns="18000" tIns="18000" rIns="18000" bIns="18000" rtlCol="0">
            <a:spAutoFit/>
          </a:bodyPr>
          <a:lstStyle/>
          <a:p>
            <a:pPr marL="171450" indent="-171450">
              <a:spcAft>
                <a:spcPts val="600"/>
              </a:spcAft>
              <a:buFont typeface="Arial" panose="020B0604020202020204" pitchFamily="34" charset="0"/>
              <a:buChar char="•"/>
            </a:pPr>
            <a:r>
              <a:rPr lang="en-GB" sz="1100" b="1" dirty="0">
                <a:solidFill>
                  <a:schemeClr val="accent1"/>
                </a:solidFill>
                <a:latin typeface="+mj-lt"/>
              </a:rPr>
              <a:t>A substantial majority of those who did not produce live-to-digital in 2016/17 would be interested to do so in the future: </a:t>
            </a:r>
            <a:r>
              <a:rPr lang="en-GB" sz="1100" dirty="0">
                <a:latin typeface="+mj-lt"/>
              </a:rPr>
              <a:t>83% of organisations surveyed who did not produce live-to-digital in 2016/17 would like to produce it in the future.</a:t>
            </a:r>
          </a:p>
          <a:p>
            <a:pPr marL="171450" indent="-171450">
              <a:spcAft>
                <a:spcPts val="600"/>
              </a:spcAft>
              <a:buFont typeface="Arial" panose="020B0604020202020204" pitchFamily="34" charset="0"/>
              <a:buChar char="•"/>
            </a:pPr>
            <a:r>
              <a:rPr lang="en-GB" sz="1100" b="1" dirty="0">
                <a:solidFill>
                  <a:schemeClr val="accent1"/>
                </a:solidFill>
                <a:latin typeface="+mj-lt"/>
              </a:rPr>
              <a:t>Across all live-to-digital formats, there is an appetite for producing more rather than less in the coming years: </a:t>
            </a:r>
            <a:r>
              <a:rPr lang="en-GB" sz="1100" dirty="0">
                <a:latin typeface="+mj-lt"/>
              </a:rPr>
              <a:t>the format most organisations who produced live-to-digital in 2016/17 expected to do more of was events and talks associated with artworks performances or exhibitions.</a:t>
            </a:r>
          </a:p>
          <a:p>
            <a:pPr marL="171450" indent="-171450">
              <a:spcAft>
                <a:spcPts val="600"/>
              </a:spcAft>
              <a:buFont typeface="Arial" panose="020B0604020202020204" pitchFamily="34" charset="0"/>
              <a:buChar char="•"/>
            </a:pPr>
            <a:r>
              <a:rPr lang="en-GB" sz="1100" b="1" dirty="0">
                <a:solidFill>
                  <a:schemeClr val="accent1"/>
                </a:solidFill>
                <a:latin typeface="+mj-lt"/>
              </a:rPr>
              <a:t>There is clear appetite amongst organisations to engage in VR, AR and 360-degree video: </a:t>
            </a:r>
            <a:r>
              <a:rPr lang="en-GB" sz="1100" dirty="0">
                <a:latin typeface="+mj-lt"/>
              </a:rPr>
              <a:t>50% of organisations surveyed who had not undertaken live-to-digital in 2016/17 would like to produce 360 degree video, 38% virtual reality and 38% augmented reality. Expert interviewees saw VR and AR as facilitating a more immersive and involving live-to-digital experience. </a:t>
            </a:r>
          </a:p>
          <a:p>
            <a:pPr marL="171450" indent="-171450">
              <a:spcAft>
                <a:spcPts val="600"/>
              </a:spcAft>
              <a:buFont typeface="Arial" panose="020B0604020202020204" pitchFamily="34" charset="0"/>
              <a:buChar char="•"/>
            </a:pPr>
            <a:r>
              <a:rPr lang="en-GB" sz="1100" b="1" dirty="0">
                <a:solidFill>
                  <a:schemeClr val="accent1"/>
                </a:solidFill>
                <a:latin typeface="+mj-lt"/>
              </a:rPr>
              <a:t>Expert interviewees identified a number of additional live-to-digital growth areas: </a:t>
            </a:r>
            <a:r>
              <a:rPr lang="en-GB" sz="1100" dirty="0">
                <a:latin typeface="+mj-lt"/>
              </a:rPr>
              <a:t>interviewees felt live-to-digital could result in more interactive artworks using social media; increased incorporation of the medium into artistic practice; more partnerships between organisations of different types; and making historical sites and museum collections more accessible for educational purposes.</a:t>
            </a:r>
          </a:p>
          <a:p>
            <a:pPr marL="171450" indent="-171450">
              <a:spcAft>
                <a:spcPts val="600"/>
              </a:spcAft>
              <a:buFont typeface="Arial" panose="020B0604020202020204" pitchFamily="34" charset="0"/>
              <a:buChar char="•"/>
            </a:pPr>
            <a:r>
              <a:rPr lang="en-GB" sz="1100" b="1" dirty="0">
                <a:solidFill>
                  <a:schemeClr val="accent1"/>
                </a:solidFill>
                <a:latin typeface="+mj-lt"/>
              </a:rPr>
              <a:t>VR was seen by audiences as creating a more immersive but potentially isolating live-to-digital experience: </a:t>
            </a:r>
            <a:r>
              <a:rPr lang="en-GB" sz="1100" dirty="0">
                <a:latin typeface="+mj-lt"/>
              </a:rPr>
              <a:t>participants in our discussion groups frequently mentioned the potential of virtual reality to create a more immersive live-to-digital experience but they expressed concern that VR, with its individual headsets, might lead to solitary experiences. </a:t>
            </a:r>
          </a:p>
          <a:p>
            <a:pPr marL="171450" indent="-171450">
              <a:spcAft>
                <a:spcPts val="600"/>
              </a:spcAft>
              <a:buFont typeface="Arial" panose="020B0604020202020204" pitchFamily="34" charset="0"/>
              <a:buChar char="•"/>
            </a:pPr>
            <a:r>
              <a:rPr lang="en-GB" sz="1100" b="1" dirty="0">
                <a:solidFill>
                  <a:schemeClr val="accent1"/>
                </a:solidFill>
                <a:latin typeface="+mn-lt"/>
              </a:rPr>
              <a:t>There is a clear desire amongst potential and current consumers to engage in live-to-digital in the future: </a:t>
            </a:r>
            <a:r>
              <a:rPr lang="en-GB" sz="1100" dirty="0">
                <a:latin typeface="+mn-lt"/>
              </a:rPr>
              <a:t>amongst the respondents to our nationally representative survey, 41% anticipated engaging with live-to-digital on at least a monthly basis. </a:t>
            </a:r>
          </a:p>
          <a:p>
            <a:pPr marL="171450" indent="-171450">
              <a:spcAft>
                <a:spcPts val="600"/>
              </a:spcAft>
              <a:buFont typeface="Arial" panose="020B0604020202020204" pitchFamily="34" charset="0"/>
              <a:buChar char="•"/>
            </a:pPr>
            <a:endParaRPr lang="en-GB" sz="1100" dirty="0">
              <a:latin typeface="+mj-lt"/>
            </a:endParaRPr>
          </a:p>
        </p:txBody>
      </p:sp>
    </p:spTree>
    <p:extLst>
      <p:ext uri="{BB962C8B-B14F-4D97-AF65-F5344CB8AC3E}">
        <p14:creationId xmlns:p14="http://schemas.microsoft.com/office/powerpoint/2010/main" val="530609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E76BB-1FA0-450A-ADF4-979B6954CE11}"/>
              </a:ext>
            </a:extLst>
          </p:cNvPr>
          <p:cNvSpPr>
            <a:spLocks noGrp="1"/>
          </p:cNvSpPr>
          <p:nvPr>
            <p:ph type="title"/>
          </p:nvPr>
        </p:nvSpPr>
        <p:spPr>
          <a:xfrm>
            <a:off x="228600" y="514975"/>
            <a:ext cx="8674100" cy="936000"/>
          </a:xfrm>
        </p:spPr>
        <p:txBody>
          <a:bodyPr/>
          <a:lstStyle/>
          <a:p>
            <a:r>
              <a:rPr lang="en-GB" dirty="0"/>
              <a:t>Opinions were divided on the importance of the ‘live-ness’ of the live-to-digital experience</a:t>
            </a:r>
          </a:p>
        </p:txBody>
      </p:sp>
      <p:sp>
        <p:nvSpPr>
          <p:cNvPr id="3" name="Text Placeholder 2">
            <a:extLst>
              <a:ext uri="{FF2B5EF4-FFF2-40B4-BE49-F238E27FC236}">
                <a16:creationId xmlns:a16="http://schemas.microsoft.com/office/drawing/2014/main" id="{0FF06F5C-9DC8-43DC-A77B-D78315885508}"/>
              </a:ext>
            </a:extLst>
          </p:cNvPr>
          <p:cNvSpPr>
            <a:spLocks noGrp="1"/>
          </p:cNvSpPr>
          <p:nvPr>
            <p:ph type="body" sz="quarter" idx="12"/>
          </p:nvPr>
        </p:nvSpPr>
        <p:spPr>
          <a:xfrm>
            <a:off x="359997" y="0"/>
            <a:ext cx="3814991" cy="289424"/>
          </a:xfrm>
        </p:spPr>
        <p:txBody>
          <a:bodyPr/>
          <a:lstStyle/>
          <a:p>
            <a:r>
              <a:rPr lang="en-GB" dirty="0"/>
              <a:t>How does live-to-digital compare to the live experience?</a:t>
            </a:r>
          </a:p>
        </p:txBody>
      </p:sp>
      <p:graphicFrame>
        <p:nvGraphicFramePr>
          <p:cNvPr id="8" name="Chart 7">
            <a:extLst>
              <a:ext uri="{FF2B5EF4-FFF2-40B4-BE49-F238E27FC236}">
                <a16:creationId xmlns:a16="http://schemas.microsoft.com/office/drawing/2014/main" id="{62FCE01F-374F-42FC-900F-F8B1CCD734A5}"/>
              </a:ext>
            </a:extLst>
          </p:cNvPr>
          <p:cNvGraphicFramePr/>
          <p:nvPr>
            <p:extLst/>
          </p:nvPr>
        </p:nvGraphicFramePr>
        <p:xfrm>
          <a:off x="359997" y="2615833"/>
          <a:ext cx="2164330" cy="383381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10DD1EC5-0B38-4DFA-9D3B-E09C25E938C4}"/>
              </a:ext>
            </a:extLst>
          </p:cNvPr>
          <p:cNvSpPr txBox="1"/>
          <p:nvPr/>
        </p:nvSpPr>
        <p:spPr>
          <a:xfrm>
            <a:off x="455791" y="2727456"/>
            <a:ext cx="536986" cy="344128"/>
          </a:xfrm>
          <a:prstGeom prst="rect">
            <a:avLst/>
          </a:prstGeom>
          <a:noFill/>
        </p:spPr>
        <p:txBody>
          <a:bodyPr wrap="square" lIns="18000" tIns="18000" rIns="18000" bIns="18000" rtlCol="0">
            <a:spAutoFit/>
          </a:bodyPr>
          <a:lstStyle/>
          <a:p>
            <a:pPr algn="r"/>
            <a:r>
              <a:rPr lang="en-GB" sz="1000" b="1" dirty="0">
                <a:solidFill>
                  <a:schemeClr val="accent5">
                    <a:lumMod val="50000"/>
                  </a:schemeClr>
                </a:solidFill>
                <a:latin typeface="+mj-lt"/>
              </a:rPr>
              <a:t>Strongly agree</a:t>
            </a:r>
          </a:p>
        </p:txBody>
      </p:sp>
      <p:sp>
        <p:nvSpPr>
          <p:cNvPr id="10" name="TextBox 9">
            <a:extLst>
              <a:ext uri="{FF2B5EF4-FFF2-40B4-BE49-F238E27FC236}">
                <a16:creationId xmlns:a16="http://schemas.microsoft.com/office/drawing/2014/main" id="{25B878BB-BA00-4F17-84EA-BE3167DA8E3F}"/>
              </a:ext>
            </a:extLst>
          </p:cNvPr>
          <p:cNvSpPr txBox="1"/>
          <p:nvPr/>
        </p:nvSpPr>
        <p:spPr>
          <a:xfrm>
            <a:off x="455791" y="3448587"/>
            <a:ext cx="536986" cy="190240"/>
          </a:xfrm>
          <a:prstGeom prst="rect">
            <a:avLst/>
          </a:prstGeom>
          <a:noFill/>
        </p:spPr>
        <p:txBody>
          <a:bodyPr wrap="square" lIns="18000" tIns="18000" rIns="18000" bIns="18000" rtlCol="0">
            <a:spAutoFit/>
          </a:bodyPr>
          <a:lstStyle/>
          <a:p>
            <a:pPr algn="r"/>
            <a:r>
              <a:rPr lang="en-GB" sz="1000" b="1" dirty="0">
                <a:solidFill>
                  <a:schemeClr val="accent5"/>
                </a:solidFill>
                <a:latin typeface="+mj-lt"/>
              </a:rPr>
              <a:t>Agree</a:t>
            </a:r>
          </a:p>
        </p:txBody>
      </p:sp>
      <p:sp>
        <p:nvSpPr>
          <p:cNvPr id="11" name="TextBox 10">
            <a:extLst>
              <a:ext uri="{FF2B5EF4-FFF2-40B4-BE49-F238E27FC236}">
                <a16:creationId xmlns:a16="http://schemas.microsoft.com/office/drawing/2014/main" id="{BFBA91A8-40FC-4083-B08C-09EBB0C8A74C}"/>
              </a:ext>
            </a:extLst>
          </p:cNvPr>
          <p:cNvSpPr txBox="1"/>
          <p:nvPr/>
        </p:nvSpPr>
        <p:spPr>
          <a:xfrm>
            <a:off x="359997" y="4388977"/>
            <a:ext cx="632780" cy="651905"/>
          </a:xfrm>
          <a:prstGeom prst="rect">
            <a:avLst/>
          </a:prstGeom>
          <a:noFill/>
        </p:spPr>
        <p:txBody>
          <a:bodyPr wrap="square" lIns="18000" tIns="18000" rIns="18000" bIns="18000" rtlCol="0">
            <a:spAutoFit/>
          </a:bodyPr>
          <a:lstStyle/>
          <a:p>
            <a:pPr algn="r"/>
            <a:r>
              <a:rPr lang="en-GB" sz="1000" b="1" dirty="0">
                <a:solidFill>
                  <a:schemeClr val="accent6"/>
                </a:solidFill>
                <a:latin typeface="+mj-lt"/>
              </a:rPr>
              <a:t>Neither agree nor disagree</a:t>
            </a:r>
          </a:p>
        </p:txBody>
      </p:sp>
      <p:sp>
        <p:nvSpPr>
          <p:cNvPr id="12" name="TextBox 11">
            <a:extLst>
              <a:ext uri="{FF2B5EF4-FFF2-40B4-BE49-F238E27FC236}">
                <a16:creationId xmlns:a16="http://schemas.microsoft.com/office/drawing/2014/main" id="{D2E77E0C-1A5F-4F29-B836-A425A925BCF9}"/>
              </a:ext>
            </a:extLst>
          </p:cNvPr>
          <p:cNvSpPr txBox="1"/>
          <p:nvPr/>
        </p:nvSpPr>
        <p:spPr>
          <a:xfrm>
            <a:off x="359997" y="5647362"/>
            <a:ext cx="632780" cy="190240"/>
          </a:xfrm>
          <a:prstGeom prst="rect">
            <a:avLst/>
          </a:prstGeom>
          <a:noFill/>
        </p:spPr>
        <p:txBody>
          <a:bodyPr wrap="square" lIns="18000" tIns="18000" rIns="18000" bIns="18000" rtlCol="0">
            <a:spAutoFit/>
          </a:bodyPr>
          <a:lstStyle/>
          <a:p>
            <a:pPr algn="r"/>
            <a:r>
              <a:rPr lang="en-GB" sz="1000" b="1" dirty="0">
                <a:solidFill>
                  <a:schemeClr val="accent1"/>
                </a:solidFill>
                <a:latin typeface="+mj-lt"/>
              </a:rPr>
              <a:t>Disagree</a:t>
            </a:r>
          </a:p>
        </p:txBody>
      </p:sp>
      <p:sp>
        <p:nvSpPr>
          <p:cNvPr id="13" name="TextBox 12">
            <a:extLst>
              <a:ext uri="{FF2B5EF4-FFF2-40B4-BE49-F238E27FC236}">
                <a16:creationId xmlns:a16="http://schemas.microsoft.com/office/drawing/2014/main" id="{86EFFFA1-4FE6-440D-AAA7-313417019E76}"/>
              </a:ext>
            </a:extLst>
          </p:cNvPr>
          <p:cNvSpPr txBox="1"/>
          <p:nvPr/>
        </p:nvSpPr>
        <p:spPr>
          <a:xfrm>
            <a:off x="359997" y="6001248"/>
            <a:ext cx="632780" cy="344128"/>
          </a:xfrm>
          <a:prstGeom prst="rect">
            <a:avLst/>
          </a:prstGeom>
          <a:noFill/>
        </p:spPr>
        <p:txBody>
          <a:bodyPr wrap="square" lIns="18000" tIns="18000" rIns="18000" bIns="18000" rtlCol="0">
            <a:spAutoFit/>
          </a:bodyPr>
          <a:lstStyle/>
          <a:p>
            <a:pPr algn="r"/>
            <a:r>
              <a:rPr lang="en-GB" sz="1000" b="1" dirty="0">
                <a:solidFill>
                  <a:schemeClr val="accent1">
                    <a:lumMod val="50000"/>
                  </a:schemeClr>
                </a:solidFill>
                <a:latin typeface="+mj-lt"/>
              </a:rPr>
              <a:t>Strongly disagree</a:t>
            </a:r>
          </a:p>
        </p:txBody>
      </p:sp>
      <p:sp>
        <p:nvSpPr>
          <p:cNvPr id="14" name="TextBox 13">
            <a:extLst>
              <a:ext uri="{FF2B5EF4-FFF2-40B4-BE49-F238E27FC236}">
                <a16:creationId xmlns:a16="http://schemas.microsoft.com/office/drawing/2014/main" id="{BE749664-5996-4190-B8DE-4254187B5438}"/>
              </a:ext>
            </a:extLst>
          </p:cNvPr>
          <p:cNvSpPr txBox="1"/>
          <p:nvPr/>
        </p:nvSpPr>
        <p:spPr>
          <a:xfrm>
            <a:off x="342580" y="1969481"/>
            <a:ext cx="4229420" cy="682682"/>
          </a:xfrm>
          <a:prstGeom prst="rect">
            <a:avLst/>
          </a:prstGeom>
          <a:noFill/>
        </p:spPr>
        <p:txBody>
          <a:bodyPr wrap="square" lIns="18000" tIns="18000" rIns="18000" bIns="18000" rtlCol="0">
            <a:spAutoFit/>
          </a:bodyPr>
          <a:lstStyle/>
          <a:p>
            <a:pPr algn="ctr"/>
            <a:r>
              <a:rPr lang="en-GB" sz="1050" b="1" i="1" dirty="0">
                <a:latin typeface="+mj-lt"/>
              </a:rPr>
              <a:t>“</a:t>
            </a:r>
            <a:r>
              <a:rPr lang="en-GB" sz="1400" b="1" i="1" dirty="0">
                <a:latin typeface="+mj-lt"/>
              </a:rPr>
              <a:t>Live-to-digital content would only be of interest if it was streamed live rather than recorded live but watched/ listened to later”</a:t>
            </a:r>
          </a:p>
        </p:txBody>
      </p:sp>
      <p:sp>
        <p:nvSpPr>
          <p:cNvPr id="15" name="Right Brace 14">
            <a:extLst>
              <a:ext uri="{FF2B5EF4-FFF2-40B4-BE49-F238E27FC236}">
                <a16:creationId xmlns:a16="http://schemas.microsoft.com/office/drawing/2014/main" id="{BEEE0F8A-B573-4F0D-91AB-BE60F929225F}"/>
              </a:ext>
            </a:extLst>
          </p:cNvPr>
          <p:cNvSpPr/>
          <p:nvPr/>
        </p:nvSpPr>
        <p:spPr>
          <a:xfrm>
            <a:off x="1889760" y="2800166"/>
            <a:ext cx="119344" cy="1200704"/>
          </a:xfrm>
          <a:prstGeom prst="rightBrace">
            <a:avLst>
              <a:gd name="adj1" fmla="val 140277"/>
              <a:gd name="adj2" fmla="val 50000"/>
            </a:avLst>
          </a:prstGeom>
          <a:ln>
            <a:gradFill>
              <a:gsLst>
                <a:gs pos="0">
                  <a:schemeClr val="accent5">
                    <a:lumMod val="50000"/>
                  </a:schemeClr>
                </a:gs>
                <a:gs pos="100000">
                  <a:schemeClr val="accent5"/>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F355C38D-5CCC-4217-8C24-A1D46DAE8E28}"/>
              </a:ext>
            </a:extLst>
          </p:cNvPr>
          <p:cNvSpPr txBox="1"/>
          <p:nvPr/>
        </p:nvSpPr>
        <p:spPr>
          <a:xfrm>
            <a:off x="2258831" y="3152601"/>
            <a:ext cx="1916158" cy="851959"/>
          </a:xfrm>
          <a:prstGeom prst="rect">
            <a:avLst/>
          </a:prstGeom>
          <a:noFill/>
        </p:spPr>
        <p:txBody>
          <a:bodyPr wrap="square" lIns="18000" tIns="18000" rIns="18000" bIns="18000" rtlCol="0">
            <a:spAutoFit/>
          </a:bodyPr>
          <a:lstStyle/>
          <a:p>
            <a:r>
              <a:rPr lang="en-GB" sz="2000" b="1" dirty="0">
                <a:solidFill>
                  <a:schemeClr val="accent5">
                    <a:lumMod val="75000"/>
                  </a:schemeClr>
                </a:solidFill>
                <a:latin typeface="+mj-lt"/>
              </a:rPr>
              <a:t>35% </a:t>
            </a:r>
          </a:p>
          <a:p>
            <a:r>
              <a:rPr lang="en-GB" sz="1100" dirty="0">
                <a:latin typeface="+mj-lt"/>
              </a:rPr>
              <a:t>Agreed they would only be interested in live streamed content</a:t>
            </a:r>
          </a:p>
        </p:txBody>
      </p:sp>
      <p:sp>
        <p:nvSpPr>
          <p:cNvPr id="17" name="Text Placeholder 5">
            <a:extLst>
              <a:ext uri="{FF2B5EF4-FFF2-40B4-BE49-F238E27FC236}">
                <a16:creationId xmlns:a16="http://schemas.microsoft.com/office/drawing/2014/main" id="{8775F8B8-72A6-4D47-88A2-6223BDDCC8A2}"/>
              </a:ext>
            </a:extLst>
          </p:cNvPr>
          <p:cNvSpPr txBox="1">
            <a:spLocks/>
          </p:cNvSpPr>
          <p:nvPr/>
        </p:nvSpPr>
        <p:spPr>
          <a:xfrm>
            <a:off x="359999" y="6411141"/>
            <a:ext cx="8425226" cy="368300"/>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Source 1: Nationally representative survey conducted by MTM. D5: To what extent do you agree or disagree with the following statements? </a:t>
            </a:r>
            <a:r>
              <a:rPr lang="en-GB" sz="800" i="1" dirty="0"/>
              <a:t>Base: Live-to-digital consumers (n=649). </a:t>
            </a:r>
            <a:r>
              <a:rPr lang="en-GB" sz="800" dirty="0"/>
              <a:t>Source 2: Arts Engaged survey conducted by MTM. Q7. To what extent do you agree or disagree with the following statements? </a:t>
            </a:r>
            <a:r>
              <a:rPr lang="en-GB" sz="800" i="1" dirty="0"/>
              <a:t>Base: all respondents (n=360)</a:t>
            </a:r>
            <a:endParaRPr lang="en-GB" sz="800" dirty="0"/>
          </a:p>
          <a:p>
            <a:endParaRPr lang="en-GB" sz="800" dirty="0"/>
          </a:p>
        </p:txBody>
      </p:sp>
      <p:sp>
        <p:nvSpPr>
          <p:cNvPr id="18" name="Rectangle: Rounded Corners 17">
            <a:extLst>
              <a:ext uri="{FF2B5EF4-FFF2-40B4-BE49-F238E27FC236}">
                <a16:creationId xmlns:a16="http://schemas.microsoft.com/office/drawing/2014/main" id="{DD29A7F2-BBE7-4A31-8807-244074108AB3}"/>
              </a:ext>
            </a:extLst>
          </p:cNvPr>
          <p:cNvSpPr/>
          <p:nvPr/>
        </p:nvSpPr>
        <p:spPr>
          <a:xfrm>
            <a:off x="3987800" y="4504998"/>
            <a:ext cx="4815135" cy="1768802"/>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endParaRPr lang="en-GB" sz="1100" dirty="0">
              <a:solidFill>
                <a:schemeClr val="tx1"/>
              </a:solidFill>
            </a:endParaRPr>
          </a:p>
        </p:txBody>
      </p:sp>
      <p:sp>
        <p:nvSpPr>
          <p:cNvPr id="21" name="Rectangle 20">
            <a:extLst>
              <a:ext uri="{FF2B5EF4-FFF2-40B4-BE49-F238E27FC236}">
                <a16:creationId xmlns:a16="http://schemas.microsoft.com/office/drawing/2014/main" id="{C8A8D5C0-94D5-4494-9A51-9C3B1D0C54F0}"/>
              </a:ext>
            </a:extLst>
          </p:cNvPr>
          <p:cNvSpPr/>
          <p:nvPr/>
        </p:nvSpPr>
        <p:spPr>
          <a:xfrm>
            <a:off x="4698265" y="4688529"/>
            <a:ext cx="1811282" cy="1143903"/>
          </a:xfrm>
          <a:prstGeom prst="rect">
            <a:avLst/>
          </a:prstGeom>
        </p:spPr>
        <p:txBody>
          <a:bodyPr wrap="square">
            <a:spAutoFit/>
          </a:bodyPr>
          <a:lstStyle/>
          <a:p>
            <a:pPr>
              <a:spcAft>
                <a:spcPts val="400"/>
              </a:spcAft>
            </a:pPr>
            <a:r>
              <a:rPr lang="en-GB" sz="1100" dirty="0">
                <a:latin typeface="+mj-lt"/>
              </a:rPr>
              <a:t>The live version </a:t>
            </a:r>
            <a:r>
              <a:rPr lang="en-GB" sz="1100" b="1" dirty="0">
                <a:solidFill>
                  <a:schemeClr val="accent1"/>
                </a:solidFill>
                <a:latin typeface="+mj-lt"/>
              </a:rPr>
              <a:t>makes me feel like I belong there</a:t>
            </a:r>
            <a:r>
              <a:rPr lang="en-GB" sz="1100" dirty="0">
                <a:latin typeface="+mj-lt"/>
              </a:rPr>
              <a:t> and feel the same as the people who are physically there</a:t>
            </a:r>
          </a:p>
          <a:p>
            <a:pPr>
              <a:spcAft>
                <a:spcPts val="400"/>
              </a:spcAft>
            </a:pPr>
            <a:r>
              <a:rPr lang="en-GB" sz="1000" dirty="0">
                <a:latin typeface="+mj-lt"/>
              </a:rPr>
              <a:t>- 18-24, Greater London</a:t>
            </a:r>
            <a:r>
              <a:rPr lang="en-GB" sz="1000" dirty="0">
                <a:latin typeface="+mn-lt"/>
              </a:rPr>
              <a:t>  </a:t>
            </a:r>
          </a:p>
        </p:txBody>
      </p:sp>
      <p:pic>
        <p:nvPicPr>
          <p:cNvPr id="22" name="Content Placeholder 7">
            <a:extLst>
              <a:ext uri="{FF2B5EF4-FFF2-40B4-BE49-F238E27FC236}">
                <a16:creationId xmlns:a16="http://schemas.microsoft.com/office/drawing/2014/main" id="{B150E3E6-C3BB-48AC-A24D-7B935312703B}"/>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188917" y="4825144"/>
            <a:ext cx="455905" cy="376489"/>
          </a:xfrm>
          <a:prstGeom prst="rect">
            <a:avLst/>
          </a:prstGeom>
          <a:noFill/>
          <a:ln w="9525">
            <a:noFill/>
            <a:miter lim="800000"/>
            <a:headEnd/>
            <a:tailEnd/>
          </a:ln>
        </p:spPr>
      </p:pic>
      <p:sp>
        <p:nvSpPr>
          <p:cNvPr id="23" name="Rectangle: Rounded Corners 22">
            <a:extLst>
              <a:ext uri="{FF2B5EF4-FFF2-40B4-BE49-F238E27FC236}">
                <a16:creationId xmlns:a16="http://schemas.microsoft.com/office/drawing/2014/main" id="{4D3E99CE-3778-4186-B818-E4538E091F4A}"/>
              </a:ext>
            </a:extLst>
          </p:cNvPr>
          <p:cNvSpPr/>
          <p:nvPr/>
        </p:nvSpPr>
        <p:spPr>
          <a:xfrm>
            <a:off x="4712538" y="1969482"/>
            <a:ext cx="4072687" cy="2359632"/>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r>
              <a:rPr lang="en-GB" sz="1100" dirty="0">
                <a:solidFill>
                  <a:schemeClr val="tx1"/>
                </a:solidFill>
              </a:rPr>
              <a:t>Some favour the “rare”, “special” and “authentic” aspects of the live experience </a:t>
            </a: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r>
              <a:rPr lang="en-GB" sz="1100" dirty="0">
                <a:solidFill>
                  <a:schemeClr val="tx1"/>
                </a:solidFill>
              </a:rPr>
              <a:t>Others feel the convenience of being able to watch a recorded performance as and when you want is preferable to live </a:t>
            </a: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r>
              <a:rPr lang="en-GB" sz="1100" dirty="0">
                <a:solidFill>
                  <a:schemeClr val="tx1"/>
                </a:solidFill>
              </a:rPr>
              <a:t>It was also noted that it might vary according to art form e.g. music might benefit from not being live if the final output was of a higher quality and that for museums or visual arts the liveness was fairly inconsequential </a:t>
            </a: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p:txBody>
      </p:sp>
      <p:sp>
        <p:nvSpPr>
          <p:cNvPr id="32" name="Rectangle 31">
            <a:extLst>
              <a:ext uri="{FF2B5EF4-FFF2-40B4-BE49-F238E27FC236}">
                <a16:creationId xmlns:a16="http://schemas.microsoft.com/office/drawing/2014/main" id="{B0D31702-49D4-43FE-B2B7-4DF1114D322D}"/>
              </a:ext>
            </a:extLst>
          </p:cNvPr>
          <p:cNvSpPr/>
          <p:nvPr/>
        </p:nvSpPr>
        <p:spPr>
          <a:xfrm>
            <a:off x="7004540" y="4692315"/>
            <a:ext cx="1746187" cy="1328569"/>
          </a:xfrm>
          <a:prstGeom prst="rect">
            <a:avLst/>
          </a:prstGeom>
        </p:spPr>
        <p:txBody>
          <a:bodyPr wrap="square">
            <a:spAutoFit/>
          </a:bodyPr>
          <a:lstStyle/>
          <a:p>
            <a:pPr>
              <a:spcAft>
                <a:spcPts val="400"/>
              </a:spcAft>
            </a:pPr>
            <a:r>
              <a:rPr lang="en-GB" sz="1100" dirty="0">
                <a:latin typeface="+mj-lt"/>
              </a:rPr>
              <a:t>The live experience </a:t>
            </a:r>
            <a:r>
              <a:rPr lang="en-GB" sz="1100" b="1" dirty="0">
                <a:solidFill>
                  <a:schemeClr val="accent1"/>
                </a:solidFill>
                <a:latin typeface="+mj-lt"/>
              </a:rPr>
              <a:t>adds to the authenticity of some forms of media</a:t>
            </a:r>
            <a:r>
              <a:rPr lang="en-GB" sz="1100" dirty="0">
                <a:latin typeface="+mj-lt"/>
              </a:rPr>
              <a:t>, others, it isn’t quite as big of a deal</a:t>
            </a:r>
          </a:p>
          <a:p>
            <a:pPr algn="r">
              <a:spcAft>
                <a:spcPts val="400"/>
              </a:spcAft>
            </a:pPr>
            <a:r>
              <a:rPr lang="en-GB" sz="1000" dirty="0">
                <a:latin typeface="+mj-lt"/>
              </a:rPr>
              <a:t>- 35-44, Yorkshire</a:t>
            </a:r>
            <a:r>
              <a:rPr lang="en-GB" sz="1000" dirty="0">
                <a:latin typeface="+mn-lt"/>
              </a:rPr>
              <a:t>  </a:t>
            </a:r>
          </a:p>
        </p:txBody>
      </p:sp>
      <p:pic>
        <p:nvPicPr>
          <p:cNvPr id="33" name="Content Placeholder 7">
            <a:extLst>
              <a:ext uri="{FF2B5EF4-FFF2-40B4-BE49-F238E27FC236}">
                <a16:creationId xmlns:a16="http://schemas.microsoft.com/office/drawing/2014/main" id="{493E0471-C829-49FD-BCA9-94FD7A469D25}"/>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6562585" y="4825144"/>
            <a:ext cx="455905" cy="376489"/>
          </a:xfrm>
          <a:prstGeom prst="rect">
            <a:avLst/>
          </a:prstGeom>
          <a:noFill/>
          <a:ln w="9525">
            <a:noFill/>
            <a:miter lim="800000"/>
            <a:headEnd/>
            <a:tailEnd/>
          </a:ln>
        </p:spPr>
      </p:pic>
      <p:sp>
        <p:nvSpPr>
          <p:cNvPr id="25" name="TextBox 24">
            <a:extLst>
              <a:ext uri="{FF2B5EF4-FFF2-40B4-BE49-F238E27FC236}">
                <a16:creationId xmlns:a16="http://schemas.microsoft.com/office/drawing/2014/main" id="{2E23B8EF-BB50-40A2-A2E0-B0587F1A195D}"/>
              </a:ext>
            </a:extLst>
          </p:cNvPr>
          <p:cNvSpPr txBox="1"/>
          <p:nvPr/>
        </p:nvSpPr>
        <p:spPr>
          <a:xfrm>
            <a:off x="2160857" y="5136743"/>
            <a:ext cx="1168347" cy="1021237"/>
          </a:xfrm>
          <a:prstGeom prst="rect">
            <a:avLst/>
          </a:prstGeom>
          <a:noFill/>
        </p:spPr>
        <p:txBody>
          <a:bodyPr wrap="square" lIns="18000" tIns="18000" rIns="18000" bIns="18000" rtlCol="0">
            <a:spAutoFit/>
          </a:bodyPr>
          <a:lstStyle/>
          <a:p>
            <a:pPr algn="ctr"/>
            <a:r>
              <a:rPr lang="en-GB" sz="2000" b="1" dirty="0">
                <a:solidFill>
                  <a:schemeClr val="accent3">
                    <a:lumMod val="60000"/>
                    <a:lumOff val="40000"/>
                  </a:schemeClr>
                </a:solidFill>
                <a:latin typeface="+mj-lt"/>
              </a:rPr>
              <a:t>56% </a:t>
            </a:r>
          </a:p>
          <a:p>
            <a:pPr algn="ctr"/>
            <a:r>
              <a:rPr lang="en-GB" sz="1100" dirty="0">
                <a:latin typeface="+mj-lt"/>
              </a:rPr>
              <a:t>Of arts-engaged survey respondents </a:t>
            </a:r>
            <a:r>
              <a:rPr lang="en-GB" sz="1100" u="sng" dirty="0">
                <a:latin typeface="+mj-lt"/>
              </a:rPr>
              <a:t>dis</a:t>
            </a:r>
            <a:r>
              <a:rPr lang="en-GB" sz="1100" dirty="0">
                <a:latin typeface="+mj-lt"/>
              </a:rPr>
              <a:t>agree</a:t>
            </a:r>
          </a:p>
        </p:txBody>
      </p:sp>
      <p:sp>
        <p:nvSpPr>
          <p:cNvPr id="26" name="Rectangle: Rounded Corners 25">
            <a:extLst>
              <a:ext uri="{FF2B5EF4-FFF2-40B4-BE49-F238E27FC236}">
                <a16:creationId xmlns:a16="http://schemas.microsoft.com/office/drawing/2014/main" id="{737FA543-CCDC-4711-A5DA-9B36CF7FD547}"/>
              </a:ext>
            </a:extLst>
          </p:cNvPr>
          <p:cNvSpPr/>
          <p:nvPr/>
        </p:nvSpPr>
        <p:spPr>
          <a:xfrm>
            <a:off x="2083363" y="5049959"/>
            <a:ext cx="1290829" cy="1188753"/>
          </a:xfrm>
          <a:prstGeom prst="roundRect">
            <a:avLst/>
          </a:prstGeom>
          <a:noFill/>
          <a:ln w="19050">
            <a:solidFill>
              <a:schemeClr val="accent3">
                <a:lumMod val="60000"/>
                <a:lumOff val="40000"/>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Tree>
    <p:extLst>
      <p:ext uri="{BB962C8B-B14F-4D97-AF65-F5344CB8AC3E}">
        <p14:creationId xmlns:p14="http://schemas.microsoft.com/office/powerpoint/2010/main" val="25947982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erson painting while wearing an Oculus virtual reality headset"/>
          <p:cNvPicPr>
            <a:picLocks noChangeAspect="1" noChangeArrowheads="1"/>
          </p:cNvPicPr>
          <p:nvPr/>
        </p:nvPicPr>
        <p:blipFill rotWithShape="1">
          <a:blip r:embed="rId2">
            <a:extLst>
              <a:ext uri="{28A0092B-C50C-407E-A947-70E740481C1C}">
                <a14:useLocalDpi xmlns:a14="http://schemas.microsoft.com/office/drawing/2010/main" val="0"/>
              </a:ext>
            </a:extLst>
          </a:blip>
          <a:srcRect l="4671"/>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
          <p:cNvSpPr>
            <a:spLocks noGrp="1"/>
          </p:cNvSpPr>
          <p:nvPr>
            <p:ph type="body" sz="quarter" idx="11"/>
          </p:nvPr>
        </p:nvSpPr>
        <p:spPr>
          <a:xfrm>
            <a:off x="383025" y="581026"/>
            <a:ext cx="8596313" cy="904875"/>
          </a:xfrm>
        </p:spPr>
        <p:txBody>
          <a:bodyPr/>
          <a:lstStyle/>
          <a:p>
            <a:pPr marL="0" lvl="0" indent="0">
              <a:buNone/>
            </a:pPr>
            <a:r>
              <a:rPr lang="en-GB" b="1" dirty="0"/>
              <a:t>5. The future – where next for live-to-digital? </a:t>
            </a:r>
          </a:p>
        </p:txBody>
      </p:sp>
    </p:spTree>
    <p:extLst>
      <p:ext uri="{BB962C8B-B14F-4D97-AF65-F5344CB8AC3E}">
        <p14:creationId xmlns:p14="http://schemas.microsoft.com/office/powerpoint/2010/main" val="30236178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146E55-D792-4DC3-BA83-F80E99F030DF}"/>
              </a:ext>
            </a:extLst>
          </p:cNvPr>
          <p:cNvSpPr>
            <a:spLocks noGrp="1"/>
          </p:cNvSpPr>
          <p:nvPr>
            <p:ph type="title"/>
          </p:nvPr>
        </p:nvSpPr>
        <p:spPr>
          <a:xfrm>
            <a:off x="685800" y="3110235"/>
            <a:ext cx="7772400" cy="637531"/>
          </a:xfrm>
        </p:spPr>
        <p:txBody>
          <a:bodyPr/>
          <a:lstStyle/>
          <a:p>
            <a:pPr marL="0" indent="0">
              <a:buNone/>
            </a:pPr>
            <a:r>
              <a:rPr lang="en-GB" dirty="0"/>
              <a:t>What role will live-to-digital have for arts organisations in the future?</a:t>
            </a:r>
          </a:p>
        </p:txBody>
      </p:sp>
    </p:spTree>
    <p:extLst>
      <p:ext uri="{BB962C8B-B14F-4D97-AF65-F5344CB8AC3E}">
        <p14:creationId xmlns:p14="http://schemas.microsoft.com/office/powerpoint/2010/main" val="36492200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AF1B-5E25-4872-9985-7AA245865A42}"/>
              </a:ext>
            </a:extLst>
          </p:cNvPr>
          <p:cNvSpPr>
            <a:spLocks noGrp="1"/>
          </p:cNvSpPr>
          <p:nvPr>
            <p:ph type="title"/>
          </p:nvPr>
        </p:nvSpPr>
        <p:spPr>
          <a:xfrm>
            <a:off x="440539" y="725564"/>
            <a:ext cx="8569405" cy="936000"/>
          </a:xfrm>
        </p:spPr>
        <p:txBody>
          <a:bodyPr/>
          <a:lstStyle/>
          <a:p>
            <a:r>
              <a:rPr lang="en-GB" dirty="0"/>
              <a:t>A substantial majority of those who did not produce live-to-digital in 2016/17 would be interested to do so in future</a:t>
            </a:r>
          </a:p>
        </p:txBody>
      </p:sp>
      <p:sp>
        <p:nvSpPr>
          <p:cNvPr id="3" name="Text Placeholder 2">
            <a:extLst>
              <a:ext uri="{FF2B5EF4-FFF2-40B4-BE49-F238E27FC236}">
                <a16:creationId xmlns:a16="http://schemas.microsoft.com/office/drawing/2014/main" id="{1F137B63-5BAE-42EC-8398-8018D7019983}"/>
              </a:ext>
            </a:extLst>
          </p:cNvPr>
          <p:cNvSpPr>
            <a:spLocks noGrp="1"/>
          </p:cNvSpPr>
          <p:nvPr>
            <p:ph type="body" sz="quarter" idx="12"/>
          </p:nvPr>
        </p:nvSpPr>
        <p:spPr>
          <a:xfrm>
            <a:off x="359998" y="0"/>
            <a:ext cx="3497899" cy="289424"/>
          </a:xfrm>
        </p:spPr>
        <p:txBody>
          <a:bodyPr/>
          <a:lstStyle/>
          <a:p>
            <a:r>
              <a:rPr lang="en-GB" dirty="0"/>
              <a:t>The role of live-to-digital in the future</a:t>
            </a:r>
          </a:p>
        </p:txBody>
      </p:sp>
      <p:sp>
        <p:nvSpPr>
          <p:cNvPr id="6" name="Text Placeholder 5">
            <a:extLst>
              <a:ext uri="{FF2B5EF4-FFF2-40B4-BE49-F238E27FC236}">
                <a16:creationId xmlns:a16="http://schemas.microsoft.com/office/drawing/2014/main" id="{39408BFE-F6A1-4EAC-A773-57E12D50E6DA}"/>
              </a:ext>
            </a:extLst>
          </p:cNvPr>
          <p:cNvSpPr>
            <a:spLocks noGrp="1"/>
          </p:cNvSpPr>
          <p:nvPr>
            <p:ph type="body" sz="quarter" idx="13"/>
          </p:nvPr>
        </p:nvSpPr>
        <p:spPr>
          <a:xfrm>
            <a:off x="359999" y="6507807"/>
            <a:ext cx="8425226" cy="368300"/>
          </a:xfrm>
        </p:spPr>
        <p:txBody>
          <a:bodyPr/>
          <a:lstStyle/>
          <a:p>
            <a:r>
              <a:rPr lang="en-GB" sz="800" dirty="0"/>
              <a:t>Source: B2B survey conducted by MTM. Q47: Which of these best describes your organisation’s plans/ feelings towards producing live-to-digital content in the future? </a:t>
            </a:r>
            <a:r>
              <a:rPr lang="en-GB" sz="800" i="1" dirty="0"/>
              <a:t>Base: Organisations who have not produced live-to-digital content in 2016/17 (n=73)</a:t>
            </a:r>
            <a:endParaRPr lang="en-GB" sz="800" dirty="0"/>
          </a:p>
        </p:txBody>
      </p:sp>
      <p:sp>
        <p:nvSpPr>
          <p:cNvPr id="7" name="Text Placeholder 6">
            <a:extLst>
              <a:ext uri="{FF2B5EF4-FFF2-40B4-BE49-F238E27FC236}">
                <a16:creationId xmlns:a16="http://schemas.microsoft.com/office/drawing/2014/main" id="{6B24B625-344D-4874-A7C0-7C7B4ECA6112}"/>
              </a:ext>
            </a:extLst>
          </p:cNvPr>
          <p:cNvSpPr>
            <a:spLocks noGrp="1"/>
          </p:cNvSpPr>
          <p:nvPr>
            <p:ph type="body" sz="quarter" idx="15"/>
          </p:nvPr>
        </p:nvSpPr>
        <p:spPr>
          <a:xfrm>
            <a:off x="359998" y="1736725"/>
            <a:ext cx="3227934" cy="215900"/>
          </a:xfrm>
        </p:spPr>
        <p:txBody>
          <a:bodyPr/>
          <a:lstStyle/>
          <a:p>
            <a:r>
              <a:rPr lang="en-GB" dirty="0"/>
              <a:t>Organisations who did not produce live-to-digital: future plans</a:t>
            </a:r>
          </a:p>
        </p:txBody>
      </p:sp>
      <p:graphicFrame>
        <p:nvGraphicFramePr>
          <p:cNvPr id="10" name="Chart 9">
            <a:extLst>
              <a:ext uri="{FF2B5EF4-FFF2-40B4-BE49-F238E27FC236}">
                <a16:creationId xmlns:a16="http://schemas.microsoft.com/office/drawing/2014/main" id="{DEE2DB4E-E3BB-4937-AA8C-EBDABF0AF10A}"/>
              </a:ext>
            </a:extLst>
          </p:cNvPr>
          <p:cNvGraphicFramePr/>
          <p:nvPr>
            <p:extLst/>
          </p:nvPr>
        </p:nvGraphicFramePr>
        <p:xfrm>
          <a:off x="-235131" y="2189162"/>
          <a:ext cx="2211977"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C2BB075C-E054-4A14-AC90-415C3A4E3F3C}"/>
              </a:ext>
            </a:extLst>
          </p:cNvPr>
          <p:cNvSpPr txBox="1"/>
          <p:nvPr/>
        </p:nvSpPr>
        <p:spPr>
          <a:xfrm>
            <a:off x="1372324" y="2339484"/>
            <a:ext cx="1919515" cy="544183"/>
          </a:xfrm>
          <a:prstGeom prst="rect">
            <a:avLst/>
          </a:prstGeom>
          <a:noFill/>
        </p:spPr>
        <p:txBody>
          <a:bodyPr wrap="square" lIns="18000" tIns="18000" rIns="18000" bIns="18000" rtlCol="0">
            <a:spAutoFit/>
          </a:bodyPr>
          <a:lstStyle/>
          <a:p>
            <a:r>
              <a:rPr lang="en-GB" sz="1100" b="1" dirty="0">
                <a:solidFill>
                  <a:schemeClr val="accent1">
                    <a:lumMod val="50000"/>
                  </a:schemeClr>
                </a:solidFill>
                <a:latin typeface="+mj-lt"/>
              </a:rPr>
              <a:t>Currently working on, or planning, live-to-digital content in the near future</a:t>
            </a:r>
          </a:p>
        </p:txBody>
      </p:sp>
      <p:sp>
        <p:nvSpPr>
          <p:cNvPr id="12" name="TextBox 11">
            <a:extLst>
              <a:ext uri="{FF2B5EF4-FFF2-40B4-BE49-F238E27FC236}">
                <a16:creationId xmlns:a16="http://schemas.microsoft.com/office/drawing/2014/main" id="{440F388B-4300-41F4-851A-44D7514AC19F}"/>
              </a:ext>
            </a:extLst>
          </p:cNvPr>
          <p:cNvSpPr txBox="1"/>
          <p:nvPr/>
        </p:nvSpPr>
        <p:spPr>
          <a:xfrm>
            <a:off x="1372324" y="3154063"/>
            <a:ext cx="1919515" cy="544183"/>
          </a:xfrm>
          <a:prstGeom prst="rect">
            <a:avLst/>
          </a:prstGeom>
          <a:noFill/>
        </p:spPr>
        <p:txBody>
          <a:bodyPr wrap="square" lIns="18000" tIns="18000" rIns="18000" bIns="18000" rtlCol="0">
            <a:spAutoFit/>
          </a:bodyPr>
          <a:lstStyle/>
          <a:p>
            <a:r>
              <a:rPr lang="en-GB" sz="1100" b="1" dirty="0">
                <a:solidFill>
                  <a:schemeClr val="accent1"/>
                </a:solidFill>
                <a:latin typeface="+mj-lt"/>
              </a:rPr>
              <a:t>Interested in producing live-to-digital, but uncertain what this could look like</a:t>
            </a:r>
          </a:p>
        </p:txBody>
      </p:sp>
      <p:sp>
        <p:nvSpPr>
          <p:cNvPr id="13" name="TextBox 12">
            <a:extLst>
              <a:ext uri="{FF2B5EF4-FFF2-40B4-BE49-F238E27FC236}">
                <a16:creationId xmlns:a16="http://schemas.microsoft.com/office/drawing/2014/main" id="{7E28D0B2-AB82-4DCC-BCE3-CA66C46816AC}"/>
              </a:ext>
            </a:extLst>
          </p:cNvPr>
          <p:cNvSpPr txBox="1"/>
          <p:nvPr/>
        </p:nvSpPr>
        <p:spPr>
          <a:xfrm>
            <a:off x="1372324" y="4419537"/>
            <a:ext cx="1919515" cy="713460"/>
          </a:xfrm>
          <a:prstGeom prst="rect">
            <a:avLst/>
          </a:prstGeom>
          <a:noFill/>
        </p:spPr>
        <p:txBody>
          <a:bodyPr wrap="square" lIns="18000" tIns="18000" rIns="18000" bIns="18000" rtlCol="0">
            <a:spAutoFit/>
          </a:bodyPr>
          <a:lstStyle/>
          <a:p>
            <a:r>
              <a:rPr lang="en-GB" sz="1100" b="1" dirty="0">
                <a:solidFill>
                  <a:schemeClr val="accent1">
                    <a:lumMod val="40000"/>
                    <a:lumOff val="60000"/>
                  </a:schemeClr>
                </a:solidFill>
                <a:latin typeface="+mj-lt"/>
              </a:rPr>
              <a:t>Would like to produce live-to-digital, but does not seem feasible at our organisation</a:t>
            </a:r>
          </a:p>
        </p:txBody>
      </p:sp>
      <p:sp>
        <p:nvSpPr>
          <p:cNvPr id="14" name="TextBox 13">
            <a:extLst>
              <a:ext uri="{FF2B5EF4-FFF2-40B4-BE49-F238E27FC236}">
                <a16:creationId xmlns:a16="http://schemas.microsoft.com/office/drawing/2014/main" id="{D72373E0-C47C-4D27-B586-44EEBA48C970}"/>
              </a:ext>
            </a:extLst>
          </p:cNvPr>
          <p:cNvSpPr txBox="1"/>
          <p:nvPr/>
        </p:nvSpPr>
        <p:spPr>
          <a:xfrm>
            <a:off x="1372325" y="5613144"/>
            <a:ext cx="1919515" cy="374906"/>
          </a:xfrm>
          <a:prstGeom prst="rect">
            <a:avLst/>
          </a:prstGeom>
          <a:noFill/>
        </p:spPr>
        <p:txBody>
          <a:bodyPr wrap="square" lIns="18000" tIns="18000" rIns="18000" bIns="18000" rtlCol="0">
            <a:spAutoFit/>
          </a:bodyPr>
          <a:lstStyle/>
          <a:p>
            <a:r>
              <a:rPr lang="en-GB" sz="1100" b="1" dirty="0">
                <a:solidFill>
                  <a:schemeClr val="accent6"/>
                </a:solidFill>
                <a:latin typeface="+mj-lt"/>
              </a:rPr>
              <a:t>No plans or interest in producing live-to-digital</a:t>
            </a:r>
          </a:p>
        </p:txBody>
      </p:sp>
      <p:sp>
        <p:nvSpPr>
          <p:cNvPr id="16" name="Oval 15">
            <a:extLst>
              <a:ext uri="{FF2B5EF4-FFF2-40B4-BE49-F238E27FC236}">
                <a16:creationId xmlns:a16="http://schemas.microsoft.com/office/drawing/2014/main" id="{614FD3EA-9870-4415-9DC4-DE4D51256B95}"/>
              </a:ext>
            </a:extLst>
          </p:cNvPr>
          <p:cNvSpPr/>
          <p:nvPr/>
        </p:nvSpPr>
        <p:spPr>
          <a:xfrm>
            <a:off x="3572203" y="2811022"/>
            <a:ext cx="2000817" cy="1919515"/>
          </a:xfrm>
          <a:prstGeom prst="ellipse">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2400" b="1" dirty="0">
                <a:solidFill>
                  <a:schemeClr val="bg1"/>
                </a:solidFill>
                <a:latin typeface="Century Gothic" pitchFamily="34" charset="0"/>
              </a:rPr>
              <a:t>83% </a:t>
            </a:r>
            <a:r>
              <a:rPr lang="en-GB" sz="1100" b="1" dirty="0">
                <a:solidFill>
                  <a:schemeClr val="bg1"/>
                </a:solidFill>
                <a:latin typeface="Century Gothic" pitchFamily="34" charset="0"/>
              </a:rPr>
              <a:t>would like to produce live-to-digital in the future</a:t>
            </a:r>
          </a:p>
        </p:txBody>
      </p:sp>
      <p:sp>
        <p:nvSpPr>
          <p:cNvPr id="17" name="Right Brace 16">
            <a:extLst>
              <a:ext uri="{FF2B5EF4-FFF2-40B4-BE49-F238E27FC236}">
                <a16:creationId xmlns:a16="http://schemas.microsoft.com/office/drawing/2014/main" id="{15D8C2A0-2ADB-4F52-8F0E-558AEF0F1BF4}"/>
              </a:ext>
            </a:extLst>
          </p:cNvPr>
          <p:cNvSpPr/>
          <p:nvPr/>
        </p:nvSpPr>
        <p:spPr>
          <a:xfrm>
            <a:off x="3240088" y="2283759"/>
            <a:ext cx="172553" cy="2974042"/>
          </a:xfrm>
          <a:prstGeom prst="rightBrace">
            <a:avLst>
              <a:gd name="adj1" fmla="val 140277"/>
              <a:gd name="adj2" fmla="val 5000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9" name="Right Brace 18">
            <a:extLst>
              <a:ext uri="{FF2B5EF4-FFF2-40B4-BE49-F238E27FC236}">
                <a16:creationId xmlns:a16="http://schemas.microsoft.com/office/drawing/2014/main" id="{15D8C2A0-2ADB-4F52-8F0E-558AEF0F1BF4}"/>
              </a:ext>
            </a:extLst>
          </p:cNvPr>
          <p:cNvSpPr/>
          <p:nvPr/>
        </p:nvSpPr>
        <p:spPr>
          <a:xfrm>
            <a:off x="5732582" y="2283759"/>
            <a:ext cx="172553" cy="2974042"/>
          </a:xfrm>
          <a:prstGeom prst="rightBrace">
            <a:avLst>
              <a:gd name="adj1" fmla="val 140277"/>
              <a:gd name="adj2" fmla="val 5000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grpSp>
        <p:nvGrpSpPr>
          <p:cNvPr id="29" name="Group 28"/>
          <p:cNvGrpSpPr/>
          <p:nvPr/>
        </p:nvGrpSpPr>
        <p:grpSpPr>
          <a:xfrm>
            <a:off x="5912421" y="2173729"/>
            <a:ext cx="3061054" cy="1003454"/>
            <a:chOff x="5912421" y="2173729"/>
            <a:chExt cx="3061054" cy="1003454"/>
          </a:xfrm>
        </p:grpSpPr>
        <p:pic>
          <p:nvPicPr>
            <p:cNvPr id="20" name="Picture 19"/>
            <p:cNvPicPr>
              <a:picLocks noChangeAspect="1"/>
            </p:cNvPicPr>
            <p:nvPr/>
          </p:nvPicPr>
          <p:blipFill>
            <a:blip r:embed="rId3"/>
            <a:stretch>
              <a:fillRect/>
            </a:stretch>
          </p:blipFill>
          <p:spPr>
            <a:xfrm>
              <a:off x="5912421" y="2173729"/>
              <a:ext cx="1003454" cy="1003454"/>
            </a:xfrm>
            <a:prstGeom prst="rect">
              <a:avLst/>
            </a:prstGeom>
          </p:spPr>
        </p:pic>
        <p:pic>
          <p:nvPicPr>
            <p:cNvPr id="3078" name="Picture 6" descr="Image result for RBSA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2880" y="2342532"/>
              <a:ext cx="660522" cy="66584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5"/>
            <a:stretch>
              <a:fillRect/>
            </a:stretch>
          </p:blipFill>
          <p:spPr>
            <a:xfrm>
              <a:off x="8090408" y="2314303"/>
              <a:ext cx="883067" cy="722306"/>
            </a:xfrm>
            <a:prstGeom prst="rect">
              <a:avLst/>
            </a:prstGeom>
          </p:spPr>
        </p:pic>
      </p:grpSp>
      <p:grpSp>
        <p:nvGrpSpPr>
          <p:cNvPr id="27" name="Group 26"/>
          <p:cNvGrpSpPr/>
          <p:nvPr/>
        </p:nvGrpSpPr>
        <p:grpSpPr>
          <a:xfrm>
            <a:off x="5983176" y="4435403"/>
            <a:ext cx="2909131" cy="874627"/>
            <a:chOff x="5983176" y="4435403"/>
            <a:chExt cx="2909131" cy="874627"/>
          </a:xfrm>
        </p:grpSpPr>
        <p:pic>
          <p:nvPicPr>
            <p:cNvPr id="3082" name="Picture 10" descr="Image result for manchester pride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71575" y="4435403"/>
              <a:ext cx="720732" cy="8746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7"/>
            <a:stretch>
              <a:fillRect/>
            </a:stretch>
          </p:blipFill>
          <p:spPr>
            <a:xfrm>
              <a:off x="5983176" y="4444700"/>
              <a:ext cx="843404" cy="813102"/>
            </a:xfrm>
            <a:prstGeom prst="rect">
              <a:avLst/>
            </a:prstGeom>
          </p:spPr>
        </p:pic>
        <p:pic>
          <p:nvPicPr>
            <p:cNvPr id="25" name="Picture 24"/>
            <p:cNvPicPr>
              <a:picLocks noChangeAspect="1"/>
            </p:cNvPicPr>
            <p:nvPr/>
          </p:nvPicPr>
          <p:blipFill>
            <a:blip r:embed="rId8"/>
            <a:stretch>
              <a:fillRect/>
            </a:stretch>
          </p:blipFill>
          <p:spPr>
            <a:xfrm>
              <a:off x="6816252" y="4628685"/>
              <a:ext cx="1327303" cy="445132"/>
            </a:xfrm>
            <a:prstGeom prst="rect">
              <a:avLst/>
            </a:prstGeom>
          </p:spPr>
        </p:pic>
      </p:grpSp>
      <p:grpSp>
        <p:nvGrpSpPr>
          <p:cNvPr id="28" name="Group 27"/>
          <p:cNvGrpSpPr/>
          <p:nvPr/>
        </p:nvGrpSpPr>
        <p:grpSpPr>
          <a:xfrm>
            <a:off x="6033927" y="3460273"/>
            <a:ext cx="2976017" cy="692040"/>
            <a:chOff x="6033927" y="3380043"/>
            <a:chExt cx="2976017" cy="692040"/>
          </a:xfrm>
        </p:grpSpPr>
        <p:pic>
          <p:nvPicPr>
            <p:cNvPr id="21" name="Picture 20"/>
            <p:cNvPicPr>
              <a:picLocks noChangeAspect="1"/>
            </p:cNvPicPr>
            <p:nvPr/>
          </p:nvPicPr>
          <p:blipFill>
            <a:blip r:embed="rId9"/>
            <a:stretch>
              <a:fillRect/>
            </a:stretch>
          </p:blipFill>
          <p:spPr>
            <a:xfrm>
              <a:off x="6033927" y="3380043"/>
              <a:ext cx="703574" cy="692040"/>
            </a:xfrm>
            <a:prstGeom prst="rect">
              <a:avLst/>
            </a:prstGeom>
          </p:spPr>
        </p:pic>
        <p:pic>
          <p:nvPicPr>
            <p:cNvPr id="22" name="Picture 21"/>
            <p:cNvPicPr>
              <a:picLocks noChangeAspect="1"/>
            </p:cNvPicPr>
            <p:nvPr/>
          </p:nvPicPr>
          <p:blipFill>
            <a:blip r:embed="rId10"/>
            <a:stretch>
              <a:fillRect/>
            </a:stretch>
          </p:blipFill>
          <p:spPr>
            <a:xfrm>
              <a:off x="6810383" y="3454714"/>
              <a:ext cx="956507" cy="542699"/>
            </a:xfrm>
            <a:prstGeom prst="rect">
              <a:avLst/>
            </a:prstGeom>
          </p:spPr>
        </p:pic>
        <p:pic>
          <p:nvPicPr>
            <p:cNvPr id="26" name="Picture 25"/>
            <p:cNvPicPr>
              <a:picLocks noChangeAspect="1"/>
            </p:cNvPicPr>
            <p:nvPr/>
          </p:nvPicPr>
          <p:blipFill>
            <a:blip r:embed="rId11"/>
            <a:stretch>
              <a:fillRect/>
            </a:stretch>
          </p:blipFill>
          <p:spPr>
            <a:xfrm>
              <a:off x="7839773" y="3532199"/>
              <a:ext cx="1170171" cy="387728"/>
            </a:xfrm>
            <a:prstGeom prst="rect">
              <a:avLst/>
            </a:prstGeom>
          </p:spPr>
        </p:pic>
      </p:grpSp>
      <p:sp>
        <p:nvSpPr>
          <p:cNvPr id="30" name="Text Placeholder 5">
            <a:extLst>
              <a:ext uri="{FF2B5EF4-FFF2-40B4-BE49-F238E27FC236}">
                <a16:creationId xmlns:a16="http://schemas.microsoft.com/office/drawing/2014/main" id="{28539B66-F080-4649-9C61-CDFE9A0811E5}"/>
              </a:ext>
            </a:extLst>
          </p:cNvPr>
          <p:cNvSpPr txBox="1">
            <a:spLocks/>
          </p:cNvSpPr>
          <p:nvPr/>
        </p:nvSpPr>
        <p:spPr>
          <a:xfrm>
            <a:off x="5983175" y="5387476"/>
            <a:ext cx="2990300" cy="368300"/>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b="1" dirty="0"/>
              <a:t>NB: the organisations above are </a:t>
            </a:r>
            <a:r>
              <a:rPr lang="en-GB" sz="800" b="1" dirty="0">
                <a:solidFill>
                  <a:schemeClr val="tx1"/>
                </a:solidFill>
              </a:rPr>
              <a:t>examples </a:t>
            </a:r>
            <a:r>
              <a:rPr lang="en-GB" sz="800" b="1" dirty="0"/>
              <a:t>of those who expressed interest in doing live-to-digital in the future </a:t>
            </a:r>
          </a:p>
        </p:txBody>
      </p:sp>
    </p:spTree>
    <p:extLst>
      <p:ext uri="{BB962C8B-B14F-4D97-AF65-F5344CB8AC3E}">
        <p14:creationId xmlns:p14="http://schemas.microsoft.com/office/powerpoint/2010/main" val="19252871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7559D9E0-34D6-4BD5-A35A-522BB60E17A4}"/>
              </a:ext>
            </a:extLst>
          </p:cNvPr>
          <p:cNvGraphicFramePr/>
          <p:nvPr>
            <p:extLst>
              <p:ext uri="{D42A27DB-BD31-4B8C-83A1-F6EECF244321}">
                <p14:modId xmlns:p14="http://schemas.microsoft.com/office/powerpoint/2010/main" val="3261564337"/>
              </p:ext>
            </p:extLst>
          </p:nvPr>
        </p:nvGraphicFramePr>
        <p:xfrm>
          <a:off x="371488" y="2075084"/>
          <a:ext cx="8425226" cy="323389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245660" y="503876"/>
            <a:ext cx="8645792" cy="936000"/>
          </a:xfrm>
        </p:spPr>
        <p:txBody>
          <a:bodyPr/>
          <a:lstStyle/>
          <a:p>
            <a:r>
              <a:rPr lang="en-GB" dirty="0"/>
              <a:t>Across all live-to-digital formats, there was an appetite for producing more rather than less in the coming years</a:t>
            </a:r>
          </a:p>
        </p:txBody>
      </p:sp>
      <p:sp>
        <p:nvSpPr>
          <p:cNvPr id="11" name="Text Placeholder 10">
            <a:extLst>
              <a:ext uri="{FF2B5EF4-FFF2-40B4-BE49-F238E27FC236}">
                <a16:creationId xmlns:a16="http://schemas.microsoft.com/office/drawing/2014/main" id="{B66D5BE6-FE2E-4F87-96C4-094BDFFC33E5}"/>
              </a:ext>
            </a:extLst>
          </p:cNvPr>
          <p:cNvSpPr>
            <a:spLocks noGrp="1"/>
          </p:cNvSpPr>
          <p:nvPr>
            <p:ph type="body" sz="quarter" idx="12"/>
          </p:nvPr>
        </p:nvSpPr>
        <p:spPr>
          <a:xfrm>
            <a:off x="359998" y="0"/>
            <a:ext cx="3863659" cy="289424"/>
          </a:xfrm>
        </p:spPr>
        <p:txBody>
          <a:bodyPr/>
          <a:lstStyle/>
          <a:p>
            <a:r>
              <a:rPr lang="en-GB" dirty="0"/>
              <a:t>The role of live-to-digital in the future</a:t>
            </a:r>
          </a:p>
        </p:txBody>
      </p:sp>
      <p:sp>
        <p:nvSpPr>
          <p:cNvPr id="12" name="Text Placeholder 11">
            <a:extLst>
              <a:ext uri="{FF2B5EF4-FFF2-40B4-BE49-F238E27FC236}">
                <a16:creationId xmlns:a16="http://schemas.microsoft.com/office/drawing/2014/main" id="{89123E6A-E365-4383-917B-23B11C532B79}"/>
              </a:ext>
            </a:extLst>
          </p:cNvPr>
          <p:cNvSpPr>
            <a:spLocks noGrp="1"/>
          </p:cNvSpPr>
          <p:nvPr>
            <p:ph type="body" sz="quarter" idx="13"/>
          </p:nvPr>
        </p:nvSpPr>
        <p:spPr>
          <a:xfrm>
            <a:off x="359999" y="6544018"/>
            <a:ext cx="8425226" cy="368300"/>
          </a:xfrm>
        </p:spPr>
        <p:txBody>
          <a:bodyPr/>
          <a:lstStyle/>
          <a:p>
            <a:r>
              <a:rPr lang="en-GB" sz="800" dirty="0"/>
              <a:t>Source: B2B survey conducted by MTM. Q29: We’d like to know how you expect your live-to-digital activities to change over the next few years. Going forward, do you expect to be producing more or less live-to-digital content? </a:t>
            </a:r>
            <a:r>
              <a:rPr lang="en-GB" sz="800" i="1" dirty="0"/>
              <a:t>Base: Organisations who have produced live-to-digital content in 2016/2017 (n=138) </a:t>
            </a:r>
            <a:endParaRPr lang="en-GB" sz="800" dirty="0"/>
          </a:p>
        </p:txBody>
      </p:sp>
      <p:sp>
        <p:nvSpPr>
          <p:cNvPr id="13" name="Text Placeholder 12">
            <a:extLst>
              <a:ext uri="{FF2B5EF4-FFF2-40B4-BE49-F238E27FC236}">
                <a16:creationId xmlns:a16="http://schemas.microsoft.com/office/drawing/2014/main" id="{FEDF9B7F-6898-45EF-9FB4-B7746918689C}"/>
              </a:ext>
            </a:extLst>
          </p:cNvPr>
          <p:cNvSpPr>
            <a:spLocks noGrp="1"/>
          </p:cNvSpPr>
          <p:nvPr>
            <p:ph type="body" sz="quarter" idx="14"/>
          </p:nvPr>
        </p:nvSpPr>
        <p:spPr/>
        <p:txBody>
          <a:bodyPr/>
          <a:lstStyle/>
          <a:p>
            <a:r>
              <a:rPr lang="en-GB" dirty="0"/>
              <a:t>Expected change in type of live-to-digital produced over the next few years</a:t>
            </a:r>
          </a:p>
        </p:txBody>
      </p:sp>
      <p:sp>
        <p:nvSpPr>
          <p:cNvPr id="26" name="TextBox 25"/>
          <p:cNvSpPr txBox="1"/>
          <p:nvPr/>
        </p:nvSpPr>
        <p:spPr>
          <a:xfrm>
            <a:off x="1467294" y="4472977"/>
            <a:ext cx="1169582" cy="651905"/>
          </a:xfrm>
          <a:prstGeom prst="rect">
            <a:avLst/>
          </a:prstGeom>
          <a:noFill/>
        </p:spPr>
        <p:txBody>
          <a:bodyPr wrap="square" lIns="18000" tIns="18000" rIns="18000" bIns="18000" rtlCol="0">
            <a:spAutoFit/>
          </a:bodyPr>
          <a:lstStyle/>
          <a:p>
            <a:pPr algn="ctr"/>
            <a:r>
              <a:rPr lang="en-GB" sz="1000" dirty="0">
                <a:solidFill>
                  <a:schemeClr val="accent6">
                    <a:lumMod val="50000"/>
                  </a:schemeClr>
                </a:solidFill>
                <a:latin typeface="+mj-lt"/>
              </a:rPr>
              <a:t>Live streamed whole performances / events</a:t>
            </a:r>
          </a:p>
        </p:txBody>
      </p:sp>
      <p:sp>
        <p:nvSpPr>
          <p:cNvPr id="27" name="TextBox 26"/>
          <p:cNvSpPr txBox="1"/>
          <p:nvPr/>
        </p:nvSpPr>
        <p:spPr>
          <a:xfrm>
            <a:off x="2636876" y="4549921"/>
            <a:ext cx="1329069" cy="498016"/>
          </a:xfrm>
          <a:prstGeom prst="rect">
            <a:avLst/>
          </a:prstGeom>
          <a:noFill/>
        </p:spPr>
        <p:txBody>
          <a:bodyPr wrap="square" lIns="18000" tIns="18000" rIns="18000" bIns="18000" rtlCol="0">
            <a:spAutoFit/>
          </a:bodyPr>
          <a:lstStyle/>
          <a:p>
            <a:pPr algn="ctr"/>
            <a:r>
              <a:rPr lang="en-GB" sz="1000" dirty="0">
                <a:solidFill>
                  <a:schemeClr val="accent6">
                    <a:lumMod val="50000"/>
                  </a:schemeClr>
                </a:solidFill>
                <a:latin typeface="+mj-lt"/>
              </a:rPr>
              <a:t>Recorded whole performances / events</a:t>
            </a:r>
          </a:p>
        </p:txBody>
      </p:sp>
      <p:sp>
        <p:nvSpPr>
          <p:cNvPr id="28" name="TextBox 27"/>
          <p:cNvSpPr txBox="1"/>
          <p:nvPr/>
        </p:nvSpPr>
        <p:spPr>
          <a:xfrm>
            <a:off x="3831261" y="4472977"/>
            <a:ext cx="1329069" cy="651905"/>
          </a:xfrm>
          <a:prstGeom prst="rect">
            <a:avLst/>
          </a:prstGeom>
          <a:noFill/>
        </p:spPr>
        <p:txBody>
          <a:bodyPr wrap="square" lIns="18000" tIns="18000" rIns="18000" bIns="18000" rtlCol="0">
            <a:spAutoFit/>
          </a:bodyPr>
          <a:lstStyle/>
          <a:p>
            <a:pPr algn="ctr"/>
            <a:r>
              <a:rPr lang="en-GB" sz="1000" dirty="0">
                <a:solidFill>
                  <a:schemeClr val="accent6">
                    <a:lumMod val="50000"/>
                  </a:schemeClr>
                </a:solidFill>
                <a:latin typeface="+mj-lt"/>
              </a:rPr>
              <a:t>Video / audio of parts of performances / events</a:t>
            </a:r>
          </a:p>
        </p:txBody>
      </p:sp>
      <p:sp>
        <p:nvSpPr>
          <p:cNvPr id="29" name="TextBox 28"/>
          <p:cNvSpPr txBox="1"/>
          <p:nvPr/>
        </p:nvSpPr>
        <p:spPr>
          <a:xfrm>
            <a:off x="5160330" y="4533304"/>
            <a:ext cx="1080109" cy="498016"/>
          </a:xfrm>
          <a:prstGeom prst="rect">
            <a:avLst/>
          </a:prstGeom>
          <a:noFill/>
        </p:spPr>
        <p:txBody>
          <a:bodyPr wrap="square" lIns="18000" tIns="18000" rIns="18000" bIns="18000" rtlCol="0">
            <a:spAutoFit/>
          </a:bodyPr>
          <a:lstStyle/>
          <a:p>
            <a:pPr algn="ctr"/>
            <a:r>
              <a:rPr lang="en-GB" sz="1000" dirty="0">
                <a:solidFill>
                  <a:schemeClr val="accent6">
                    <a:lumMod val="50000"/>
                  </a:schemeClr>
                </a:solidFill>
                <a:latin typeface="+mj-lt"/>
              </a:rPr>
              <a:t>Digital versions of installations / exhibitions</a:t>
            </a:r>
          </a:p>
        </p:txBody>
      </p:sp>
      <p:sp>
        <p:nvSpPr>
          <p:cNvPr id="30" name="TextBox 29"/>
          <p:cNvSpPr txBox="1"/>
          <p:nvPr/>
        </p:nvSpPr>
        <p:spPr>
          <a:xfrm>
            <a:off x="6354715" y="4456359"/>
            <a:ext cx="1214793" cy="651905"/>
          </a:xfrm>
          <a:prstGeom prst="rect">
            <a:avLst/>
          </a:prstGeom>
          <a:noFill/>
        </p:spPr>
        <p:txBody>
          <a:bodyPr wrap="square" lIns="18000" tIns="18000" rIns="18000" bIns="18000" rtlCol="0">
            <a:spAutoFit/>
          </a:bodyPr>
          <a:lstStyle/>
          <a:p>
            <a:pPr algn="ctr"/>
            <a:r>
              <a:rPr lang="en-GB" sz="1000" dirty="0">
                <a:solidFill>
                  <a:schemeClr val="accent6">
                    <a:lumMod val="50000"/>
                  </a:schemeClr>
                </a:solidFill>
                <a:latin typeface="+mj-lt"/>
              </a:rPr>
              <a:t>Artistic / cultural works that use live-to-digital as part of their core concept</a:t>
            </a:r>
          </a:p>
        </p:txBody>
      </p:sp>
      <p:sp>
        <p:nvSpPr>
          <p:cNvPr id="31" name="TextBox 30"/>
          <p:cNvSpPr txBox="1"/>
          <p:nvPr/>
        </p:nvSpPr>
        <p:spPr>
          <a:xfrm>
            <a:off x="7476447" y="4344658"/>
            <a:ext cx="1415004" cy="959681"/>
          </a:xfrm>
          <a:prstGeom prst="rect">
            <a:avLst/>
          </a:prstGeom>
          <a:noFill/>
        </p:spPr>
        <p:txBody>
          <a:bodyPr wrap="square" lIns="18000" tIns="18000" rIns="18000" bIns="18000" rtlCol="0">
            <a:spAutoFit/>
          </a:bodyPr>
          <a:lstStyle/>
          <a:p>
            <a:pPr algn="ctr"/>
            <a:r>
              <a:rPr lang="en-GB" sz="1000" dirty="0">
                <a:solidFill>
                  <a:schemeClr val="accent6">
                    <a:lumMod val="50000"/>
                  </a:schemeClr>
                </a:solidFill>
                <a:latin typeface="+mj-lt"/>
              </a:rPr>
              <a:t>Events / talks associated with artworks, performances, exhibitions or collections</a:t>
            </a:r>
          </a:p>
        </p:txBody>
      </p:sp>
      <p:pic>
        <p:nvPicPr>
          <p:cNvPr id="32" name="Picture 31"/>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9691" t="9923" r="9380" b="24961"/>
          <a:stretch/>
        </p:blipFill>
        <p:spPr>
          <a:xfrm>
            <a:off x="1818168" y="5382955"/>
            <a:ext cx="457199" cy="367861"/>
          </a:xfrm>
          <a:prstGeom prst="rect">
            <a:avLst/>
          </a:prstGeom>
        </p:spPr>
      </p:pic>
      <p:pic>
        <p:nvPicPr>
          <p:cNvPr id="33" name="Picture 32"/>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t="17830" b="32868"/>
          <a:stretch/>
        </p:blipFill>
        <p:spPr>
          <a:xfrm>
            <a:off x="2889634" y="5344786"/>
            <a:ext cx="823551" cy="406030"/>
          </a:xfrm>
          <a:prstGeom prst="rect">
            <a:avLst/>
          </a:prstGeom>
        </p:spPr>
      </p:pic>
      <p:pic>
        <p:nvPicPr>
          <p:cNvPr id="34" name="Picture 33"/>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t="15660" b="30542"/>
          <a:stretch/>
        </p:blipFill>
        <p:spPr>
          <a:xfrm>
            <a:off x="4136218" y="5351989"/>
            <a:ext cx="719474" cy="387066"/>
          </a:xfrm>
          <a:prstGeom prst="rect">
            <a:avLst/>
          </a:prstGeom>
        </p:spPr>
      </p:pic>
      <p:pic>
        <p:nvPicPr>
          <p:cNvPr id="35" name="Picture 34"/>
          <p:cNvPicPr>
            <a:picLocks noChangeAspect="1"/>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t="4031" b="18914"/>
          <a:stretch/>
        </p:blipFill>
        <p:spPr>
          <a:xfrm>
            <a:off x="5443708" y="5344786"/>
            <a:ext cx="513351" cy="395559"/>
          </a:xfrm>
          <a:prstGeom prst="rect">
            <a:avLst/>
          </a:prstGeom>
        </p:spPr>
      </p:pic>
      <p:pic>
        <p:nvPicPr>
          <p:cNvPr id="36" name="Picture 35"/>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t="1550" b="16434"/>
          <a:stretch/>
        </p:blipFill>
        <p:spPr>
          <a:xfrm>
            <a:off x="7946202" y="5344809"/>
            <a:ext cx="475494" cy="389979"/>
          </a:xfrm>
          <a:prstGeom prst="rect">
            <a:avLst/>
          </a:prstGeom>
        </p:spPr>
      </p:pic>
      <p:pic>
        <p:nvPicPr>
          <p:cNvPr id="37" name="Picture 36"/>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3411" b="17365"/>
          <a:stretch/>
        </p:blipFill>
        <p:spPr>
          <a:xfrm>
            <a:off x="6688474" y="5344786"/>
            <a:ext cx="541666" cy="429134"/>
          </a:xfrm>
          <a:prstGeom prst="rect">
            <a:avLst/>
          </a:prstGeom>
        </p:spPr>
      </p:pic>
      <p:sp>
        <p:nvSpPr>
          <p:cNvPr id="3" name="Rectangle: Rounded Corners 2">
            <a:extLst>
              <a:ext uri="{FF2B5EF4-FFF2-40B4-BE49-F238E27FC236}">
                <a16:creationId xmlns:a16="http://schemas.microsoft.com/office/drawing/2014/main" id="{6815A5C5-99E2-449B-9FA2-48E750234DD1}"/>
              </a:ext>
            </a:extLst>
          </p:cNvPr>
          <p:cNvSpPr/>
          <p:nvPr/>
        </p:nvSpPr>
        <p:spPr>
          <a:xfrm>
            <a:off x="245659" y="5997691"/>
            <a:ext cx="8645791" cy="406030"/>
          </a:xfrm>
          <a:prstGeom prst="roundRect">
            <a:avLst/>
          </a:prstGeom>
          <a:solidFill>
            <a:schemeClr val="bg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1100" dirty="0">
                <a:solidFill>
                  <a:schemeClr val="tx1"/>
                </a:solidFill>
                <a:latin typeface="Century Gothic" pitchFamily="34" charset="0"/>
              </a:rPr>
              <a:t>Whilst an upward trajectory is clearly predicted for performances, events and talks, a significant minority of organisations who are currently creating digital versions of exhibitions and works that use digital as part of their core concept expect to do less.</a:t>
            </a:r>
          </a:p>
        </p:txBody>
      </p:sp>
    </p:spTree>
    <p:extLst>
      <p:ext uri="{BB962C8B-B14F-4D97-AF65-F5344CB8AC3E}">
        <p14:creationId xmlns:p14="http://schemas.microsoft.com/office/powerpoint/2010/main" val="35239273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59AF8BC2-93F4-407A-8E41-4393AB0B098F}"/>
              </a:ext>
            </a:extLst>
          </p:cNvPr>
          <p:cNvGraphicFramePr/>
          <p:nvPr>
            <p:extLst>
              <p:ext uri="{D42A27DB-BD31-4B8C-83A1-F6EECF244321}">
                <p14:modId xmlns:p14="http://schemas.microsoft.com/office/powerpoint/2010/main" val="3503894886"/>
              </p:ext>
            </p:extLst>
          </p:nvPr>
        </p:nvGraphicFramePr>
        <p:xfrm>
          <a:off x="-1045493" y="2226207"/>
          <a:ext cx="4960195" cy="40645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3E3C43AC-4326-4DB6-A9FB-E3B17F473902}"/>
              </a:ext>
            </a:extLst>
          </p:cNvPr>
          <p:cNvGraphicFramePr/>
          <p:nvPr>
            <p:extLst>
              <p:ext uri="{D42A27DB-BD31-4B8C-83A1-F6EECF244321}">
                <p14:modId xmlns:p14="http://schemas.microsoft.com/office/powerpoint/2010/main" val="588576023"/>
              </p:ext>
            </p:extLst>
          </p:nvPr>
        </p:nvGraphicFramePr>
        <p:xfrm>
          <a:off x="5276675" y="4536609"/>
          <a:ext cx="3161989" cy="160932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7A4865E-6BB2-4672-8453-88980BF74F34}"/>
              </a:ext>
            </a:extLst>
          </p:cNvPr>
          <p:cNvSpPr>
            <a:spLocks noGrp="1"/>
          </p:cNvSpPr>
          <p:nvPr>
            <p:ph type="title"/>
          </p:nvPr>
        </p:nvSpPr>
        <p:spPr/>
        <p:txBody>
          <a:bodyPr/>
          <a:lstStyle/>
          <a:p>
            <a:r>
              <a:rPr lang="en-GB" dirty="0"/>
              <a:t>Augmented and Virtual Reality were seen as offering the potential for more immersive live-to-digital experiences</a:t>
            </a:r>
          </a:p>
        </p:txBody>
      </p:sp>
      <p:sp>
        <p:nvSpPr>
          <p:cNvPr id="3" name="Text Placeholder 2">
            <a:extLst>
              <a:ext uri="{FF2B5EF4-FFF2-40B4-BE49-F238E27FC236}">
                <a16:creationId xmlns:a16="http://schemas.microsoft.com/office/drawing/2014/main" id="{FBA68166-38F8-4E8B-A134-C7CF599E55BA}"/>
              </a:ext>
            </a:extLst>
          </p:cNvPr>
          <p:cNvSpPr>
            <a:spLocks noGrp="1"/>
          </p:cNvSpPr>
          <p:nvPr>
            <p:ph type="body" sz="quarter" idx="12"/>
          </p:nvPr>
        </p:nvSpPr>
        <p:spPr>
          <a:xfrm>
            <a:off x="359998" y="0"/>
            <a:ext cx="3724322" cy="289424"/>
          </a:xfrm>
        </p:spPr>
        <p:txBody>
          <a:bodyPr/>
          <a:lstStyle/>
          <a:p>
            <a:r>
              <a:rPr lang="en-GB" dirty="0"/>
              <a:t>The role of live-to-digital in the future</a:t>
            </a:r>
          </a:p>
        </p:txBody>
      </p:sp>
      <p:sp>
        <p:nvSpPr>
          <p:cNvPr id="6" name="Text Placeholder 5">
            <a:extLst>
              <a:ext uri="{FF2B5EF4-FFF2-40B4-BE49-F238E27FC236}">
                <a16:creationId xmlns:a16="http://schemas.microsoft.com/office/drawing/2014/main" id="{FA48731B-B7AF-4F6C-9392-B5BE8498E38F}"/>
              </a:ext>
            </a:extLst>
          </p:cNvPr>
          <p:cNvSpPr>
            <a:spLocks noGrp="1"/>
          </p:cNvSpPr>
          <p:nvPr>
            <p:ph type="body" sz="quarter" idx="13"/>
          </p:nvPr>
        </p:nvSpPr>
        <p:spPr>
          <a:xfrm>
            <a:off x="359999" y="6430805"/>
            <a:ext cx="8425226" cy="368300"/>
          </a:xfrm>
        </p:spPr>
        <p:txBody>
          <a:bodyPr/>
          <a:lstStyle/>
          <a:p>
            <a:r>
              <a:rPr lang="en-GB" sz="800" dirty="0"/>
              <a:t>Source: B2B survey conducted by MTM. Q31: And which formats would you produce live-to-digital content in, if you were able to overcome any barriers you currently face? </a:t>
            </a:r>
            <a:r>
              <a:rPr lang="en-GB" sz="800" i="1" dirty="0"/>
              <a:t>Base: Organisations who have produced live-to-digital content in 2016/17 (n=138) </a:t>
            </a:r>
            <a:r>
              <a:rPr lang="en-GB" sz="800" dirty="0"/>
              <a:t>Q51: And in which formats would you produce live-to-digital content, if you could? </a:t>
            </a:r>
            <a:r>
              <a:rPr lang="en-GB" sz="800" i="1" dirty="0"/>
              <a:t>Base: Organisations who have not produced any live-to-digital content in 2016/17 (n=73)</a:t>
            </a:r>
            <a:endParaRPr lang="en-GB" sz="800" dirty="0"/>
          </a:p>
        </p:txBody>
      </p:sp>
      <p:sp>
        <p:nvSpPr>
          <p:cNvPr id="7" name="Text Placeholder 6">
            <a:extLst>
              <a:ext uri="{FF2B5EF4-FFF2-40B4-BE49-F238E27FC236}">
                <a16:creationId xmlns:a16="http://schemas.microsoft.com/office/drawing/2014/main" id="{844C5E3A-15E6-432C-ADAC-BBBD3C1B40A3}"/>
              </a:ext>
            </a:extLst>
          </p:cNvPr>
          <p:cNvSpPr>
            <a:spLocks noGrp="1"/>
          </p:cNvSpPr>
          <p:nvPr>
            <p:ph type="body" sz="quarter" idx="15"/>
          </p:nvPr>
        </p:nvSpPr>
        <p:spPr>
          <a:xfrm>
            <a:off x="379571" y="1736725"/>
            <a:ext cx="8425225" cy="215900"/>
          </a:xfrm>
        </p:spPr>
        <p:txBody>
          <a:bodyPr/>
          <a:lstStyle/>
          <a:p>
            <a:r>
              <a:rPr lang="en-GB" dirty="0"/>
              <a:t>Formats of live-to-digital organisations would like to produce in future</a:t>
            </a:r>
          </a:p>
        </p:txBody>
      </p:sp>
      <p:sp>
        <p:nvSpPr>
          <p:cNvPr id="8" name="Rectangle: Rounded Corners 7">
            <a:extLst>
              <a:ext uri="{FF2B5EF4-FFF2-40B4-BE49-F238E27FC236}">
                <a16:creationId xmlns:a16="http://schemas.microsoft.com/office/drawing/2014/main" id="{9341784E-AE80-460E-A243-D842666344DA}"/>
              </a:ext>
            </a:extLst>
          </p:cNvPr>
          <p:cNvSpPr/>
          <p:nvPr/>
        </p:nvSpPr>
        <p:spPr>
          <a:xfrm>
            <a:off x="5184397" y="4108769"/>
            <a:ext cx="3535188" cy="2079305"/>
          </a:xfrm>
          <a:prstGeom prst="roundRect">
            <a:avLst>
              <a:gd name="adj" fmla="val 3960"/>
            </a:avLst>
          </a:prstGeom>
          <a:noFill/>
          <a:ln w="9525">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18" name="Text Placeholder 6">
            <a:extLst>
              <a:ext uri="{FF2B5EF4-FFF2-40B4-BE49-F238E27FC236}">
                <a16:creationId xmlns:a16="http://schemas.microsoft.com/office/drawing/2014/main" id="{5D9ABF31-B728-47CC-A1AD-B1740F480B63}"/>
              </a:ext>
            </a:extLst>
          </p:cNvPr>
          <p:cNvSpPr txBox="1">
            <a:spLocks/>
          </p:cNvSpPr>
          <p:nvPr/>
        </p:nvSpPr>
        <p:spPr>
          <a:xfrm>
            <a:off x="5777757" y="4179792"/>
            <a:ext cx="2599834" cy="283064"/>
          </a:xfrm>
          <a:prstGeom prst="rect">
            <a:avLst/>
          </a:prstGeom>
        </p:spPr>
        <p:txBody>
          <a:bodyPr anchor="ctr"/>
          <a:lstStyle>
            <a:lvl1pPr marL="0" indent="0" algn="l" rtl="0" eaLnBrk="1" fontAlgn="base" hangingPunct="1">
              <a:spcBef>
                <a:spcPts val="800"/>
              </a:spcBef>
              <a:spcAft>
                <a:spcPts val="800"/>
              </a:spcAft>
              <a:buFont typeface="Arial" charset="0"/>
              <a:buNone/>
              <a:defRPr lang="en-US" sz="1400" b="1" kern="120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sz="1100" dirty="0">
                <a:solidFill>
                  <a:schemeClr val="tx1">
                    <a:lumMod val="75000"/>
                    <a:lumOff val="25000"/>
                  </a:schemeClr>
                </a:solidFill>
              </a:rPr>
              <a:t>Recall from earlier slide: formats of live-to-digital produced in 2016/17:</a:t>
            </a:r>
          </a:p>
        </p:txBody>
      </p:sp>
      <p:sp>
        <p:nvSpPr>
          <p:cNvPr id="20" name="Rectangle 19">
            <a:extLst>
              <a:ext uri="{FF2B5EF4-FFF2-40B4-BE49-F238E27FC236}">
                <a16:creationId xmlns:a16="http://schemas.microsoft.com/office/drawing/2014/main" id="{5C7EF741-AEC0-40A8-9360-E6F96620BAD5}"/>
              </a:ext>
            </a:extLst>
          </p:cNvPr>
          <p:cNvSpPr/>
          <p:nvPr/>
        </p:nvSpPr>
        <p:spPr>
          <a:xfrm>
            <a:off x="6001085" y="5130708"/>
            <a:ext cx="2153178" cy="658404"/>
          </a:xfrm>
          <a:prstGeom prst="rect">
            <a:avLst/>
          </a:prstGeom>
          <a:noFill/>
          <a:ln w="6350">
            <a:solidFill>
              <a:schemeClr val="tx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1" name="Rectangle 20">
            <a:extLst>
              <a:ext uri="{FF2B5EF4-FFF2-40B4-BE49-F238E27FC236}">
                <a16:creationId xmlns:a16="http://schemas.microsoft.com/office/drawing/2014/main" id="{1AAEC62F-1F17-4724-92D9-5A930C8CD02D}"/>
              </a:ext>
            </a:extLst>
          </p:cNvPr>
          <p:cNvSpPr/>
          <p:nvPr/>
        </p:nvSpPr>
        <p:spPr>
          <a:xfrm>
            <a:off x="395289" y="3424543"/>
            <a:ext cx="3794088" cy="1687421"/>
          </a:xfrm>
          <a:prstGeom prst="rect">
            <a:avLst/>
          </a:prstGeom>
          <a:noFill/>
          <a:ln w="6350">
            <a:solidFill>
              <a:schemeClr val="tx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cxnSp>
        <p:nvCxnSpPr>
          <p:cNvPr id="11" name="Connector: Elbow 10">
            <a:extLst>
              <a:ext uri="{FF2B5EF4-FFF2-40B4-BE49-F238E27FC236}">
                <a16:creationId xmlns:a16="http://schemas.microsoft.com/office/drawing/2014/main" id="{8CD68F36-EB25-49E9-8C7E-2DBAB39C1440}"/>
              </a:ext>
            </a:extLst>
          </p:cNvPr>
          <p:cNvCxnSpPr>
            <a:cxnSpLocks/>
            <a:stCxn id="21" idx="3"/>
          </p:cNvCxnSpPr>
          <p:nvPr/>
        </p:nvCxnSpPr>
        <p:spPr>
          <a:xfrm>
            <a:off x="4189377" y="4268254"/>
            <a:ext cx="995019" cy="940873"/>
          </a:xfrm>
          <a:prstGeom prst="bentConnector3">
            <a:avLst/>
          </a:prstGeom>
          <a:ln>
            <a:solidFill>
              <a:schemeClr val="accent6"/>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DE8348DD-F8D1-4D1E-B38B-A7CB5EFF85BA}"/>
              </a:ext>
            </a:extLst>
          </p:cNvPr>
          <p:cNvSpPr/>
          <p:nvPr/>
        </p:nvSpPr>
        <p:spPr>
          <a:xfrm>
            <a:off x="4464050" y="2087933"/>
            <a:ext cx="4340746" cy="1109780"/>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71450" indent="-171450">
              <a:buFont typeface="Arial" panose="020B0604020202020204" pitchFamily="34" charset="0"/>
              <a:buChar char="•"/>
            </a:pPr>
            <a:r>
              <a:rPr lang="en-GB" sz="1100" dirty="0">
                <a:solidFill>
                  <a:schemeClr val="tx1"/>
                </a:solidFill>
              </a:rPr>
              <a:t>Expert interviewees saw VR and AR as facilitating a more immersive and involving live-to-digital experience, whether that’s the VR film </a:t>
            </a:r>
            <a:r>
              <a:rPr lang="en-GB" sz="1100" dirty="0">
                <a:solidFill>
                  <a:schemeClr val="tx1"/>
                </a:solidFill>
                <a:hlinkClick r:id="rId4"/>
              </a:rPr>
              <a:t>Future Aleppo</a:t>
            </a:r>
            <a:r>
              <a:rPr lang="en-GB" sz="1100" dirty="0">
                <a:solidFill>
                  <a:schemeClr val="tx1"/>
                </a:solidFill>
              </a:rPr>
              <a:t>, which imagines one boy’s dream for a reconstructed Syrian city of Aleppo, or </a:t>
            </a:r>
            <a:r>
              <a:rPr lang="en-GB" sz="1100" dirty="0">
                <a:solidFill>
                  <a:schemeClr val="tx1"/>
                </a:solidFill>
                <a:hlinkClick r:id="rId5"/>
              </a:rPr>
              <a:t>Google’s Tilt Brush</a:t>
            </a:r>
            <a:r>
              <a:rPr lang="en-GB" sz="1100" dirty="0">
                <a:solidFill>
                  <a:schemeClr val="tx1"/>
                </a:solidFill>
              </a:rPr>
              <a:t>, which lets you paint in 3D space with VR. </a:t>
            </a:r>
          </a:p>
          <a:p>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p:txBody>
      </p:sp>
      <p:sp>
        <p:nvSpPr>
          <p:cNvPr id="26" name="Rounded Rectangle 7">
            <a:extLst>
              <a:ext uri="{FF2B5EF4-FFF2-40B4-BE49-F238E27FC236}">
                <a16:creationId xmlns:a16="http://schemas.microsoft.com/office/drawing/2014/main" id="{F67FA2C7-8CF5-492E-AA92-A1BE3E41EEF2}"/>
              </a:ext>
            </a:extLst>
          </p:cNvPr>
          <p:cNvSpPr/>
          <p:nvPr/>
        </p:nvSpPr>
        <p:spPr>
          <a:xfrm>
            <a:off x="4464050" y="3271466"/>
            <a:ext cx="4321175" cy="734616"/>
          </a:xfrm>
          <a:prstGeom prst="roundRect">
            <a:avLst>
              <a:gd name="adj" fmla="val 4810"/>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pic>
        <p:nvPicPr>
          <p:cNvPr id="27" name="Content Placeholder 7">
            <a:extLst>
              <a:ext uri="{FF2B5EF4-FFF2-40B4-BE49-F238E27FC236}">
                <a16:creationId xmlns:a16="http://schemas.microsoft.com/office/drawing/2014/main" id="{C4E0933F-D73A-4808-B8BB-62616F5D3EEF}"/>
              </a:ext>
            </a:extLst>
          </p:cNvPr>
          <p:cNvPicPr>
            <a:picLocks noChangeAspect="1"/>
          </p:cNvPicPr>
          <p:nvPr/>
        </p:nvPicPr>
        <p:blipFill>
          <a:blip r:embed="rId6"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679310" y="3418774"/>
            <a:ext cx="455905" cy="376489"/>
          </a:xfrm>
          <a:prstGeom prst="rect">
            <a:avLst/>
          </a:prstGeom>
          <a:noFill/>
          <a:ln w="9525">
            <a:noFill/>
            <a:miter lim="800000"/>
            <a:headEnd/>
            <a:tailEnd/>
          </a:ln>
        </p:spPr>
      </p:pic>
      <p:sp>
        <p:nvSpPr>
          <p:cNvPr id="28" name="TextBox 27">
            <a:extLst>
              <a:ext uri="{FF2B5EF4-FFF2-40B4-BE49-F238E27FC236}">
                <a16:creationId xmlns:a16="http://schemas.microsoft.com/office/drawing/2014/main" id="{AD57863F-F5E4-49CD-9D11-2600D2863F8A}"/>
              </a:ext>
            </a:extLst>
          </p:cNvPr>
          <p:cNvSpPr txBox="1"/>
          <p:nvPr/>
        </p:nvSpPr>
        <p:spPr>
          <a:xfrm>
            <a:off x="5330939" y="3376163"/>
            <a:ext cx="3388646" cy="595479"/>
          </a:xfrm>
          <a:prstGeom prst="rect">
            <a:avLst/>
          </a:prstGeom>
          <a:noFill/>
        </p:spPr>
        <p:txBody>
          <a:bodyPr wrap="square" lIns="18000" tIns="18000" rIns="18000" bIns="18000" rtlCol="0">
            <a:spAutoFit/>
          </a:bodyPr>
          <a:lstStyle/>
          <a:p>
            <a:pPr>
              <a:spcAft>
                <a:spcPts val="400"/>
              </a:spcAft>
            </a:pPr>
            <a:r>
              <a:rPr lang="en-GB" sz="1100" dirty="0">
                <a:latin typeface="+mj-lt"/>
              </a:rPr>
              <a:t>In time </a:t>
            </a:r>
            <a:r>
              <a:rPr lang="en-GB" sz="1100" b="1" dirty="0">
                <a:solidFill>
                  <a:schemeClr val="accent2"/>
                </a:solidFill>
                <a:latin typeface="+mj-lt"/>
              </a:rPr>
              <a:t>we’d like to start doing VR and AR </a:t>
            </a:r>
            <a:r>
              <a:rPr lang="en-GB" sz="1100" dirty="0">
                <a:latin typeface="+mj-lt"/>
              </a:rPr>
              <a:t>but we’re not doing it at the moment </a:t>
            </a:r>
          </a:p>
          <a:p>
            <a:pPr algn="r">
              <a:spcAft>
                <a:spcPts val="400"/>
              </a:spcAft>
            </a:pPr>
            <a:r>
              <a:rPr lang="en-GB" sz="1100" dirty="0">
                <a:latin typeface="+mj-lt"/>
              </a:rPr>
              <a:t>-Opera organisation</a:t>
            </a:r>
          </a:p>
        </p:txBody>
      </p:sp>
      <p:pic>
        <p:nvPicPr>
          <p:cNvPr id="4" name="Picture 2" descr="Image result for 360 video">
            <a:extLst>
              <a:ext uri="{FF2B5EF4-FFF2-40B4-BE49-F238E27FC236}">
                <a16:creationId xmlns:a16="http://schemas.microsoft.com/office/drawing/2014/main" id="{91E34AF7-17C7-4973-97B9-FBA1BCDD03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58663" y="3561519"/>
            <a:ext cx="1113842" cy="556921"/>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oogle tilt brush">
            <a:extLst>
              <a:ext uri="{FF2B5EF4-FFF2-40B4-BE49-F238E27FC236}">
                <a16:creationId xmlns:a16="http://schemas.microsoft.com/office/drawing/2014/main" id="{409A0A22-B69E-4F81-AA98-E048443F806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58663" y="4270840"/>
            <a:ext cx="1113842" cy="74294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7710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077179F7-EE69-44FA-B521-E21E7D183374}"/>
              </a:ext>
            </a:extLst>
          </p:cNvPr>
          <p:cNvSpPr/>
          <p:nvPr/>
        </p:nvSpPr>
        <p:spPr>
          <a:xfrm>
            <a:off x="1440819" y="4131200"/>
            <a:ext cx="4068762" cy="950692"/>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tx1"/>
                </a:solidFill>
              </a:rPr>
              <a:t>The partnership space</a:t>
            </a:r>
            <a:r>
              <a:rPr lang="en-GB" sz="1100" dirty="0">
                <a:solidFill>
                  <a:schemeClr val="tx1"/>
                </a:solidFill>
              </a:rPr>
              <a:t>: partnerships between arts organisations, producers and distributors are seen as  important to enable arts organisations to create ambitious interdisciplinary live-to-digital programmes by pooling time, resources and experience </a:t>
            </a:r>
          </a:p>
          <a:p>
            <a:r>
              <a:rPr lang="en-GB" sz="1100" dirty="0">
                <a:solidFill>
                  <a:schemeClr val="tx1"/>
                </a:solidFill>
              </a:rPr>
              <a:t>   </a:t>
            </a:r>
          </a:p>
          <a:p>
            <a:pPr marL="171450" indent="-171450">
              <a:buFont typeface="Arial" panose="020B0604020202020204" pitchFamily="34" charset="0"/>
              <a:buChar char="•"/>
            </a:pPr>
            <a:endParaRPr lang="en-GB" sz="1100" dirty="0">
              <a:solidFill>
                <a:schemeClr val="tx1"/>
              </a:solidFill>
            </a:endParaRPr>
          </a:p>
          <a:p>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p:txBody>
      </p:sp>
      <p:sp>
        <p:nvSpPr>
          <p:cNvPr id="12" name="Rectangle: Rounded Corners 11">
            <a:extLst>
              <a:ext uri="{FF2B5EF4-FFF2-40B4-BE49-F238E27FC236}">
                <a16:creationId xmlns:a16="http://schemas.microsoft.com/office/drawing/2014/main" id="{D90D4D03-9970-4BFB-A26A-E921F6134FBF}"/>
              </a:ext>
            </a:extLst>
          </p:cNvPr>
          <p:cNvSpPr/>
          <p:nvPr/>
        </p:nvSpPr>
        <p:spPr>
          <a:xfrm>
            <a:off x="1448386" y="5323109"/>
            <a:ext cx="4065310" cy="950691"/>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tx1"/>
                </a:solidFill>
              </a:rPr>
              <a:t>Education</a:t>
            </a:r>
            <a:r>
              <a:rPr lang="en-GB" sz="1100" dirty="0">
                <a:solidFill>
                  <a:schemeClr val="tx1"/>
                </a:solidFill>
              </a:rPr>
              <a:t>: live-to-digital is also seen as an exciting means of opening up historical sites and museum collections to a wider audience through 360 degree tours and Facebook and YouTube Live tours; it’s felt the demand for this content will only grow </a:t>
            </a:r>
          </a:p>
          <a:p>
            <a:r>
              <a:rPr lang="en-GB" sz="1100" dirty="0">
                <a:solidFill>
                  <a:schemeClr val="tx1"/>
                </a:solidFill>
              </a:rPr>
              <a:t>   </a:t>
            </a:r>
          </a:p>
          <a:p>
            <a:pPr marL="171450" indent="-171450">
              <a:buFont typeface="Arial" panose="020B0604020202020204" pitchFamily="34" charset="0"/>
              <a:buChar char="•"/>
            </a:pPr>
            <a:endParaRPr lang="en-GB" sz="1100" dirty="0">
              <a:solidFill>
                <a:schemeClr val="tx1"/>
              </a:solidFill>
            </a:endParaRPr>
          </a:p>
          <a:p>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p:txBody>
      </p:sp>
      <p:sp>
        <p:nvSpPr>
          <p:cNvPr id="2" name="Title 1">
            <a:extLst>
              <a:ext uri="{FF2B5EF4-FFF2-40B4-BE49-F238E27FC236}">
                <a16:creationId xmlns:a16="http://schemas.microsoft.com/office/drawing/2014/main" id="{ED4BAFA1-2F31-428B-8024-06C2B410AF60}"/>
              </a:ext>
            </a:extLst>
          </p:cNvPr>
          <p:cNvSpPr>
            <a:spLocks noGrp="1"/>
          </p:cNvSpPr>
          <p:nvPr>
            <p:ph type="title"/>
          </p:nvPr>
        </p:nvSpPr>
        <p:spPr/>
        <p:txBody>
          <a:bodyPr/>
          <a:lstStyle/>
          <a:p>
            <a:r>
              <a:rPr lang="en-GB" dirty="0"/>
              <a:t>The organisations we interviewed also identified a variety of other potential live-to-digital growth areas</a:t>
            </a:r>
          </a:p>
        </p:txBody>
      </p:sp>
      <p:sp>
        <p:nvSpPr>
          <p:cNvPr id="3" name="Text Placeholder 2">
            <a:extLst>
              <a:ext uri="{FF2B5EF4-FFF2-40B4-BE49-F238E27FC236}">
                <a16:creationId xmlns:a16="http://schemas.microsoft.com/office/drawing/2014/main" id="{7DAB5138-456D-48E5-9A40-B06BC6D5D97A}"/>
              </a:ext>
            </a:extLst>
          </p:cNvPr>
          <p:cNvSpPr>
            <a:spLocks noGrp="1"/>
          </p:cNvSpPr>
          <p:nvPr>
            <p:ph type="body" sz="quarter" idx="12"/>
          </p:nvPr>
        </p:nvSpPr>
        <p:spPr>
          <a:xfrm>
            <a:off x="359998" y="0"/>
            <a:ext cx="3628528" cy="289424"/>
          </a:xfrm>
        </p:spPr>
        <p:txBody>
          <a:bodyPr/>
          <a:lstStyle/>
          <a:p>
            <a:r>
              <a:rPr lang="en-GB" dirty="0"/>
              <a:t>The role of live-to-digital in the future</a:t>
            </a:r>
          </a:p>
        </p:txBody>
      </p:sp>
      <p:sp>
        <p:nvSpPr>
          <p:cNvPr id="5" name="Text Placeholder 4">
            <a:extLst>
              <a:ext uri="{FF2B5EF4-FFF2-40B4-BE49-F238E27FC236}">
                <a16:creationId xmlns:a16="http://schemas.microsoft.com/office/drawing/2014/main" id="{F8D8DFED-FE0F-4924-AC76-72AB79D582A7}"/>
              </a:ext>
            </a:extLst>
          </p:cNvPr>
          <p:cNvSpPr>
            <a:spLocks noGrp="1"/>
          </p:cNvSpPr>
          <p:nvPr>
            <p:ph type="body" sz="quarter" idx="13"/>
          </p:nvPr>
        </p:nvSpPr>
        <p:spPr>
          <a:xfrm>
            <a:off x="395287" y="6614814"/>
            <a:ext cx="8425226" cy="368300"/>
          </a:xfrm>
        </p:spPr>
        <p:txBody>
          <a:bodyPr/>
          <a:lstStyle/>
          <a:p>
            <a:r>
              <a:rPr lang="en-GB" sz="800" dirty="0"/>
              <a:t>Source: Expert interviews conducted by MTM.</a:t>
            </a:r>
          </a:p>
        </p:txBody>
      </p:sp>
      <p:sp>
        <p:nvSpPr>
          <p:cNvPr id="8" name="Rectangle: Rounded Corners 7">
            <a:extLst>
              <a:ext uri="{FF2B5EF4-FFF2-40B4-BE49-F238E27FC236}">
                <a16:creationId xmlns:a16="http://schemas.microsoft.com/office/drawing/2014/main" id="{1CEB7E64-D717-4AAD-9C65-10C316141294}"/>
              </a:ext>
            </a:extLst>
          </p:cNvPr>
          <p:cNvSpPr/>
          <p:nvPr/>
        </p:nvSpPr>
        <p:spPr>
          <a:xfrm>
            <a:off x="1459819" y="1738574"/>
            <a:ext cx="4068763" cy="959501"/>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tx1"/>
                </a:solidFill>
              </a:rPr>
              <a:t>Interactive artworks</a:t>
            </a:r>
            <a:r>
              <a:rPr lang="en-GB" sz="1100" dirty="0">
                <a:solidFill>
                  <a:schemeClr val="tx1"/>
                </a:solidFill>
              </a:rPr>
              <a:t>: live-to-digital has the potential to facilitate a different viewing experience; one in which, through social media and other online platforms, the viewer ceases to be passive and is able to participate in and even shape the outcome of an artwork </a:t>
            </a:r>
          </a:p>
          <a:p>
            <a:r>
              <a:rPr lang="en-GB" sz="1100" dirty="0">
                <a:solidFill>
                  <a:schemeClr val="tx1"/>
                </a:solidFill>
              </a:rPr>
              <a:t>   </a:t>
            </a:r>
          </a:p>
          <a:p>
            <a:pPr marL="171450" indent="-171450">
              <a:buFont typeface="Arial" panose="020B0604020202020204" pitchFamily="34" charset="0"/>
              <a:buChar char="•"/>
            </a:pPr>
            <a:endParaRPr lang="en-GB" sz="1100" dirty="0">
              <a:solidFill>
                <a:schemeClr val="tx1"/>
              </a:solidFill>
            </a:endParaRPr>
          </a:p>
          <a:p>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p:txBody>
      </p:sp>
      <p:sp>
        <p:nvSpPr>
          <p:cNvPr id="10" name="Rectangle: Rounded Corners 9">
            <a:extLst>
              <a:ext uri="{FF2B5EF4-FFF2-40B4-BE49-F238E27FC236}">
                <a16:creationId xmlns:a16="http://schemas.microsoft.com/office/drawing/2014/main" id="{2A8691F6-9DBF-449D-A7E1-895FEC2CD1FE}"/>
              </a:ext>
            </a:extLst>
          </p:cNvPr>
          <p:cNvSpPr/>
          <p:nvPr/>
        </p:nvSpPr>
        <p:spPr>
          <a:xfrm>
            <a:off x="1453165" y="2939292"/>
            <a:ext cx="4068762" cy="950691"/>
          </a:xfrm>
          <a:prstGeom prst="roundRect">
            <a:avLst>
              <a:gd name="adj" fmla="val 3343"/>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r>
              <a:rPr lang="en-GB" sz="1100" b="1" dirty="0">
                <a:solidFill>
                  <a:schemeClr val="tx1"/>
                </a:solidFill>
              </a:rPr>
              <a:t>Artists driving the</a:t>
            </a:r>
            <a:r>
              <a:rPr lang="en-GB" sz="1100" b="1" dirty="0">
                <a:solidFill>
                  <a:srgbClr val="FF0000"/>
                </a:solidFill>
              </a:rPr>
              <a:t> </a:t>
            </a:r>
            <a:r>
              <a:rPr lang="en-GB" sz="1100" b="1" dirty="0">
                <a:solidFill>
                  <a:schemeClr val="tx1"/>
                </a:solidFill>
              </a:rPr>
              <a:t>content</a:t>
            </a:r>
            <a:r>
              <a:rPr lang="en-GB" sz="1100" dirty="0">
                <a:solidFill>
                  <a:schemeClr val="tx1"/>
                </a:solidFill>
              </a:rPr>
              <a:t>: a transition from live-to-digital being led by the marketing department in arts organisations to being more firmly embedded in the practice of artists and the artistic team is also predicted by some</a:t>
            </a:r>
          </a:p>
          <a:p>
            <a:pPr marL="171450" indent="-171450">
              <a:buFont typeface="Arial" panose="020B0604020202020204" pitchFamily="34" charset="0"/>
              <a:buChar char="•"/>
            </a:pPr>
            <a:endParaRPr lang="en-GB" sz="1100" dirty="0">
              <a:solidFill>
                <a:schemeClr val="tx1"/>
              </a:solidFill>
            </a:endParaRPr>
          </a:p>
          <a:p>
            <a:endParaRPr lang="en-GB" sz="1100" dirty="0">
              <a:solidFill>
                <a:schemeClr val="tx1"/>
              </a:solidFill>
            </a:endParaRPr>
          </a:p>
          <a:p>
            <a:pPr marL="171450" indent="-171450">
              <a:buFont typeface="Arial" panose="020B0604020202020204" pitchFamily="34" charset="0"/>
              <a:buChar char="•"/>
            </a:pPr>
            <a:endParaRPr lang="en-GB" sz="1100" dirty="0">
              <a:solidFill>
                <a:schemeClr val="tx1"/>
              </a:solidFill>
            </a:endParaRPr>
          </a:p>
        </p:txBody>
      </p:sp>
      <p:sp>
        <p:nvSpPr>
          <p:cNvPr id="22" name="Rounded Rectangle 7">
            <a:extLst>
              <a:ext uri="{FF2B5EF4-FFF2-40B4-BE49-F238E27FC236}">
                <a16:creationId xmlns:a16="http://schemas.microsoft.com/office/drawing/2014/main" id="{80FDAF30-F3B4-4CF0-AD37-2E7C83A1FB72}"/>
              </a:ext>
            </a:extLst>
          </p:cNvPr>
          <p:cNvSpPr/>
          <p:nvPr/>
        </p:nvSpPr>
        <p:spPr>
          <a:xfrm>
            <a:off x="5638198" y="1736726"/>
            <a:ext cx="3182316" cy="959501"/>
          </a:xfrm>
          <a:prstGeom prst="roundRect">
            <a:avLst>
              <a:gd name="adj" fmla="val 4810"/>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pSp>
        <p:nvGrpSpPr>
          <p:cNvPr id="23" name="Group 22">
            <a:extLst>
              <a:ext uri="{FF2B5EF4-FFF2-40B4-BE49-F238E27FC236}">
                <a16:creationId xmlns:a16="http://schemas.microsoft.com/office/drawing/2014/main" id="{82AEF072-8A9D-4ACB-AD02-81A16A973D1E}"/>
              </a:ext>
            </a:extLst>
          </p:cNvPr>
          <p:cNvGrpSpPr/>
          <p:nvPr/>
        </p:nvGrpSpPr>
        <p:grpSpPr>
          <a:xfrm>
            <a:off x="5786644" y="1783483"/>
            <a:ext cx="2942655" cy="918644"/>
            <a:chOff x="4822072" y="2216565"/>
            <a:chExt cx="2942655" cy="918644"/>
          </a:xfrm>
        </p:grpSpPr>
        <p:pic>
          <p:nvPicPr>
            <p:cNvPr id="24" name="Content Placeholder 7">
              <a:extLst>
                <a:ext uri="{FF2B5EF4-FFF2-40B4-BE49-F238E27FC236}">
                  <a16:creationId xmlns:a16="http://schemas.microsoft.com/office/drawing/2014/main" id="{87601583-49D6-47A7-94D7-1D05F57D445C}"/>
                </a:ext>
              </a:extLst>
            </p:cNvPr>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22072" y="2301235"/>
              <a:ext cx="455905" cy="376489"/>
            </a:xfrm>
            <a:prstGeom prst="rect">
              <a:avLst/>
            </a:prstGeom>
            <a:noFill/>
            <a:ln w="9525">
              <a:noFill/>
              <a:miter lim="800000"/>
              <a:headEnd/>
              <a:tailEnd/>
            </a:ln>
          </p:spPr>
        </p:pic>
        <p:sp>
          <p:nvSpPr>
            <p:cNvPr id="25" name="TextBox 24">
              <a:extLst>
                <a:ext uri="{FF2B5EF4-FFF2-40B4-BE49-F238E27FC236}">
                  <a16:creationId xmlns:a16="http://schemas.microsoft.com/office/drawing/2014/main" id="{B2092C3C-436F-494D-9EDB-DBCBECF7C989}"/>
                </a:ext>
              </a:extLst>
            </p:cNvPr>
            <p:cNvSpPr txBox="1"/>
            <p:nvPr/>
          </p:nvSpPr>
          <p:spPr>
            <a:xfrm>
              <a:off x="5456611" y="2216565"/>
              <a:ext cx="2308116" cy="918644"/>
            </a:xfrm>
            <a:prstGeom prst="rect">
              <a:avLst/>
            </a:prstGeom>
            <a:noFill/>
          </p:spPr>
          <p:txBody>
            <a:bodyPr wrap="square" lIns="18000" tIns="18000" rIns="18000" bIns="18000" rtlCol="0">
              <a:spAutoFit/>
            </a:bodyPr>
            <a:lstStyle/>
            <a:p>
              <a:pPr>
                <a:spcAft>
                  <a:spcPts val="400"/>
                </a:spcAft>
              </a:pPr>
              <a:r>
                <a:rPr lang="en-GB" sz="1100" dirty="0">
                  <a:latin typeface="+mj-lt"/>
                </a:rPr>
                <a:t>The low-fi stuff on Facebook and YouTube is most interesting. It gets great engagement and generates significant interest </a:t>
              </a:r>
            </a:p>
            <a:p>
              <a:pPr algn="r">
                <a:spcAft>
                  <a:spcPts val="400"/>
                </a:spcAft>
              </a:pPr>
              <a:r>
                <a:rPr lang="en-GB" sz="1000" dirty="0">
                  <a:latin typeface="+mj-lt"/>
                </a:rPr>
                <a:t>- Museum </a:t>
              </a:r>
            </a:p>
          </p:txBody>
        </p:sp>
      </p:grpSp>
      <p:sp>
        <p:nvSpPr>
          <p:cNvPr id="28" name="Rounded Rectangle 7">
            <a:extLst>
              <a:ext uri="{FF2B5EF4-FFF2-40B4-BE49-F238E27FC236}">
                <a16:creationId xmlns:a16="http://schemas.microsoft.com/office/drawing/2014/main" id="{F325751F-C870-4BD9-8A07-5E8788E81259}"/>
              </a:ext>
            </a:extLst>
          </p:cNvPr>
          <p:cNvSpPr/>
          <p:nvPr/>
        </p:nvSpPr>
        <p:spPr>
          <a:xfrm>
            <a:off x="5638198" y="2944315"/>
            <a:ext cx="3153762" cy="959501"/>
          </a:xfrm>
          <a:prstGeom prst="roundRect">
            <a:avLst>
              <a:gd name="adj" fmla="val 4810"/>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pSp>
        <p:nvGrpSpPr>
          <p:cNvPr id="29" name="Group 28">
            <a:extLst>
              <a:ext uri="{FF2B5EF4-FFF2-40B4-BE49-F238E27FC236}">
                <a16:creationId xmlns:a16="http://schemas.microsoft.com/office/drawing/2014/main" id="{1A5F3301-57E6-4DE1-8D7F-8B0BF8EF58B9}"/>
              </a:ext>
            </a:extLst>
          </p:cNvPr>
          <p:cNvGrpSpPr/>
          <p:nvPr/>
        </p:nvGrpSpPr>
        <p:grpSpPr>
          <a:xfrm>
            <a:off x="5758090" y="2991072"/>
            <a:ext cx="2990623" cy="918644"/>
            <a:chOff x="4822072" y="2216565"/>
            <a:chExt cx="2990623" cy="918644"/>
          </a:xfrm>
        </p:grpSpPr>
        <p:pic>
          <p:nvPicPr>
            <p:cNvPr id="30" name="Content Placeholder 7">
              <a:extLst>
                <a:ext uri="{FF2B5EF4-FFF2-40B4-BE49-F238E27FC236}">
                  <a16:creationId xmlns:a16="http://schemas.microsoft.com/office/drawing/2014/main" id="{54CBF145-B658-45CF-8ED8-34CBF4E25203}"/>
                </a:ext>
              </a:extLst>
            </p:cNvPr>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22072" y="2301235"/>
              <a:ext cx="455905" cy="376489"/>
            </a:xfrm>
            <a:prstGeom prst="rect">
              <a:avLst/>
            </a:prstGeom>
            <a:noFill/>
            <a:ln w="9525">
              <a:noFill/>
              <a:miter lim="800000"/>
              <a:headEnd/>
              <a:tailEnd/>
            </a:ln>
          </p:spPr>
        </p:pic>
        <p:sp>
          <p:nvSpPr>
            <p:cNvPr id="31" name="TextBox 30">
              <a:extLst>
                <a:ext uri="{FF2B5EF4-FFF2-40B4-BE49-F238E27FC236}">
                  <a16:creationId xmlns:a16="http://schemas.microsoft.com/office/drawing/2014/main" id="{37013970-8DE7-41DA-9264-D45C2E61675C}"/>
                </a:ext>
              </a:extLst>
            </p:cNvPr>
            <p:cNvSpPr txBox="1"/>
            <p:nvPr/>
          </p:nvSpPr>
          <p:spPr>
            <a:xfrm>
              <a:off x="5456611" y="2216565"/>
              <a:ext cx="2356084" cy="918644"/>
            </a:xfrm>
            <a:prstGeom prst="rect">
              <a:avLst/>
            </a:prstGeom>
            <a:noFill/>
          </p:spPr>
          <p:txBody>
            <a:bodyPr wrap="square" lIns="18000" tIns="18000" rIns="18000" bIns="18000" rtlCol="0">
              <a:spAutoFit/>
            </a:bodyPr>
            <a:lstStyle/>
            <a:p>
              <a:pPr>
                <a:spcAft>
                  <a:spcPts val="400"/>
                </a:spcAft>
              </a:pPr>
              <a:r>
                <a:rPr lang="en-GB" sz="1100" dirty="0">
                  <a:latin typeface="+mj-lt"/>
                </a:rPr>
                <a:t>I think live-to-digital will be more artist driven in the future instead of being a preserve of the marketing department</a:t>
              </a:r>
            </a:p>
            <a:p>
              <a:pPr algn="r">
                <a:spcAft>
                  <a:spcPts val="400"/>
                </a:spcAft>
              </a:pPr>
              <a:r>
                <a:rPr lang="en-GB" sz="1000" dirty="0">
                  <a:latin typeface="+mj-lt"/>
                </a:rPr>
                <a:t>- Festival </a:t>
              </a:r>
            </a:p>
          </p:txBody>
        </p:sp>
      </p:grpSp>
      <p:sp>
        <p:nvSpPr>
          <p:cNvPr id="32" name="Rounded Rectangle 7">
            <a:extLst>
              <a:ext uri="{FF2B5EF4-FFF2-40B4-BE49-F238E27FC236}">
                <a16:creationId xmlns:a16="http://schemas.microsoft.com/office/drawing/2014/main" id="{4AB126CA-BEE5-487C-9D4B-A17743E6FE6F}"/>
              </a:ext>
            </a:extLst>
          </p:cNvPr>
          <p:cNvSpPr/>
          <p:nvPr/>
        </p:nvSpPr>
        <p:spPr>
          <a:xfrm>
            <a:off x="5602909" y="4102133"/>
            <a:ext cx="3182316" cy="959501"/>
          </a:xfrm>
          <a:prstGeom prst="roundRect">
            <a:avLst>
              <a:gd name="adj" fmla="val 4810"/>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pSp>
        <p:nvGrpSpPr>
          <p:cNvPr id="33" name="Group 32">
            <a:extLst>
              <a:ext uri="{FF2B5EF4-FFF2-40B4-BE49-F238E27FC236}">
                <a16:creationId xmlns:a16="http://schemas.microsoft.com/office/drawing/2014/main" id="{448F9770-B6A6-43E3-B6C2-233FE4FA8A93}"/>
              </a:ext>
            </a:extLst>
          </p:cNvPr>
          <p:cNvGrpSpPr/>
          <p:nvPr/>
        </p:nvGrpSpPr>
        <p:grpSpPr>
          <a:xfrm>
            <a:off x="5751355" y="4148890"/>
            <a:ext cx="3009391" cy="918644"/>
            <a:chOff x="4822072" y="2216565"/>
            <a:chExt cx="3009391" cy="918644"/>
          </a:xfrm>
        </p:grpSpPr>
        <p:pic>
          <p:nvPicPr>
            <p:cNvPr id="34" name="Content Placeholder 7">
              <a:extLst>
                <a:ext uri="{FF2B5EF4-FFF2-40B4-BE49-F238E27FC236}">
                  <a16:creationId xmlns:a16="http://schemas.microsoft.com/office/drawing/2014/main" id="{B88A1F0E-699E-40E0-816A-357A8D5A0812}"/>
                </a:ext>
              </a:extLst>
            </p:cNvPr>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22072" y="2301235"/>
              <a:ext cx="455905" cy="376489"/>
            </a:xfrm>
            <a:prstGeom prst="rect">
              <a:avLst/>
            </a:prstGeom>
            <a:noFill/>
            <a:ln w="9525">
              <a:noFill/>
              <a:miter lim="800000"/>
              <a:headEnd/>
              <a:tailEnd/>
            </a:ln>
          </p:spPr>
        </p:pic>
        <p:sp>
          <p:nvSpPr>
            <p:cNvPr id="35" name="TextBox 34">
              <a:extLst>
                <a:ext uri="{FF2B5EF4-FFF2-40B4-BE49-F238E27FC236}">
                  <a16:creationId xmlns:a16="http://schemas.microsoft.com/office/drawing/2014/main" id="{00DD915E-5A58-4123-8D50-2BC7C02B187F}"/>
                </a:ext>
              </a:extLst>
            </p:cNvPr>
            <p:cNvSpPr txBox="1"/>
            <p:nvPr/>
          </p:nvSpPr>
          <p:spPr>
            <a:xfrm>
              <a:off x="5456610" y="2216565"/>
              <a:ext cx="2374853" cy="918644"/>
            </a:xfrm>
            <a:prstGeom prst="rect">
              <a:avLst/>
            </a:prstGeom>
            <a:noFill/>
          </p:spPr>
          <p:txBody>
            <a:bodyPr wrap="square" lIns="18000" tIns="18000" rIns="18000" bIns="18000" rtlCol="0">
              <a:spAutoFit/>
            </a:bodyPr>
            <a:lstStyle/>
            <a:p>
              <a:pPr>
                <a:spcAft>
                  <a:spcPts val="400"/>
                </a:spcAft>
              </a:pPr>
              <a:r>
                <a:rPr lang="en-GB" sz="1100" dirty="0">
                  <a:latin typeface="+mj-lt"/>
                </a:rPr>
                <a:t>One of the strategic imperatives of the BBC is to role out live [BBC technology] so partners can make use of technology independently</a:t>
              </a:r>
            </a:p>
            <a:p>
              <a:pPr algn="r">
                <a:spcAft>
                  <a:spcPts val="400"/>
                </a:spcAft>
              </a:pPr>
              <a:r>
                <a:rPr lang="en-GB" sz="1000" dirty="0">
                  <a:latin typeface="+mj-lt"/>
                </a:rPr>
                <a:t>- Broadcaster </a:t>
              </a:r>
            </a:p>
          </p:txBody>
        </p:sp>
      </p:grpSp>
      <p:sp>
        <p:nvSpPr>
          <p:cNvPr id="36" name="Rounded Rectangle 7">
            <a:extLst>
              <a:ext uri="{FF2B5EF4-FFF2-40B4-BE49-F238E27FC236}">
                <a16:creationId xmlns:a16="http://schemas.microsoft.com/office/drawing/2014/main" id="{65C66336-1E95-4E4A-983F-EA4E78ED2B6B}"/>
              </a:ext>
            </a:extLst>
          </p:cNvPr>
          <p:cNvSpPr/>
          <p:nvPr/>
        </p:nvSpPr>
        <p:spPr>
          <a:xfrm>
            <a:off x="5602909" y="5314299"/>
            <a:ext cx="3182316" cy="959501"/>
          </a:xfrm>
          <a:prstGeom prst="roundRect">
            <a:avLst>
              <a:gd name="adj" fmla="val 4810"/>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pSp>
        <p:nvGrpSpPr>
          <p:cNvPr id="37" name="Group 36">
            <a:extLst>
              <a:ext uri="{FF2B5EF4-FFF2-40B4-BE49-F238E27FC236}">
                <a16:creationId xmlns:a16="http://schemas.microsoft.com/office/drawing/2014/main" id="{0479A995-B5E0-4E44-896C-5E3AB9EEAB64}"/>
              </a:ext>
            </a:extLst>
          </p:cNvPr>
          <p:cNvGrpSpPr/>
          <p:nvPr/>
        </p:nvGrpSpPr>
        <p:grpSpPr>
          <a:xfrm>
            <a:off x="5751355" y="5361056"/>
            <a:ext cx="3009392" cy="918644"/>
            <a:chOff x="4822072" y="2216565"/>
            <a:chExt cx="3009392" cy="918644"/>
          </a:xfrm>
        </p:grpSpPr>
        <p:pic>
          <p:nvPicPr>
            <p:cNvPr id="38" name="Content Placeholder 7">
              <a:extLst>
                <a:ext uri="{FF2B5EF4-FFF2-40B4-BE49-F238E27FC236}">
                  <a16:creationId xmlns:a16="http://schemas.microsoft.com/office/drawing/2014/main" id="{F55CD0F9-8F06-4AAB-8ABD-C764F5A6F17A}"/>
                </a:ext>
              </a:extLst>
            </p:cNvPr>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4822072" y="2301235"/>
              <a:ext cx="455905" cy="376489"/>
            </a:xfrm>
            <a:prstGeom prst="rect">
              <a:avLst/>
            </a:prstGeom>
            <a:noFill/>
            <a:ln w="9525">
              <a:noFill/>
              <a:miter lim="800000"/>
              <a:headEnd/>
              <a:tailEnd/>
            </a:ln>
          </p:spPr>
        </p:pic>
        <p:sp>
          <p:nvSpPr>
            <p:cNvPr id="39" name="TextBox 38">
              <a:extLst>
                <a:ext uri="{FF2B5EF4-FFF2-40B4-BE49-F238E27FC236}">
                  <a16:creationId xmlns:a16="http://schemas.microsoft.com/office/drawing/2014/main" id="{23E77739-2789-48F2-9A63-83E371E53F66}"/>
                </a:ext>
              </a:extLst>
            </p:cNvPr>
            <p:cNvSpPr txBox="1"/>
            <p:nvPr/>
          </p:nvSpPr>
          <p:spPr>
            <a:xfrm>
              <a:off x="5456611" y="2216565"/>
              <a:ext cx="2374853" cy="918644"/>
            </a:xfrm>
            <a:prstGeom prst="rect">
              <a:avLst/>
            </a:prstGeom>
            <a:noFill/>
          </p:spPr>
          <p:txBody>
            <a:bodyPr wrap="square" lIns="18000" tIns="18000" rIns="18000" bIns="18000" rtlCol="0">
              <a:spAutoFit/>
            </a:bodyPr>
            <a:lstStyle/>
            <a:p>
              <a:pPr>
                <a:spcAft>
                  <a:spcPts val="400"/>
                </a:spcAft>
              </a:pPr>
              <a:r>
                <a:rPr lang="en-GB" sz="1100" dirty="0">
                  <a:latin typeface="+mj-lt"/>
                </a:rPr>
                <a:t>Learners around the world want to gain access to cultural institutions and live-to-digital has the potential to facilitate this live </a:t>
              </a:r>
            </a:p>
            <a:p>
              <a:pPr algn="r">
                <a:spcAft>
                  <a:spcPts val="400"/>
                </a:spcAft>
              </a:pPr>
              <a:r>
                <a:rPr lang="en-GB" sz="1000" dirty="0">
                  <a:latin typeface="+mj-lt"/>
                </a:rPr>
                <a:t>- Museum </a:t>
              </a:r>
            </a:p>
          </p:txBody>
        </p:sp>
      </p:grpSp>
      <p:pic>
        <p:nvPicPr>
          <p:cNvPr id="40" name="Picture 2" descr="Image result for touch my soul shia labeouf">
            <a:extLst>
              <a:ext uri="{FF2B5EF4-FFF2-40B4-BE49-F238E27FC236}">
                <a16:creationId xmlns:a16="http://schemas.microsoft.com/office/drawing/2014/main" id="{0CE831C6-B68A-4610-9B5D-1D3B70B12E9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217"/>
          <a:stretch/>
        </p:blipFill>
        <p:spPr bwMode="auto">
          <a:xfrm>
            <a:off x="280674" y="1842604"/>
            <a:ext cx="1042317" cy="650093"/>
          </a:xfrm>
          <a:prstGeom prst="roundRect">
            <a:avLst/>
          </a:prstGeom>
          <a:extLst>
            <a:ext uri="{909E8E84-426E-40DD-AFC4-6F175D3DCCD1}">
              <a14:hiddenFill xmlns:a14="http://schemas.microsoft.com/office/drawing/2010/main">
                <a:solidFill>
                  <a:srgbClr val="FFFFFF"/>
                </a:solidFill>
              </a14:hiddenFill>
            </a:ext>
          </a:extLst>
        </p:spPr>
      </p:pic>
      <p:pic>
        <p:nvPicPr>
          <p:cNvPr id="2050" name="Picture 2" descr="man woman dance ballet dancer performance art sports event entertainment performing arts choreography team sport modern dance concert dance">
            <a:extLst>
              <a:ext uri="{FF2B5EF4-FFF2-40B4-BE49-F238E27FC236}">
                <a16:creationId xmlns:a16="http://schemas.microsoft.com/office/drawing/2014/main" id="{DAFE67ED-87BE-45E8-A05B-15DD9CFB80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818" y="2939292"/>
            <a:ext cx="995515" cy="852791"/>
          </a:xfrm>
          <a:prstGeom prst="round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bc">
            <a:extLst>
              <a:ext uri="{FF2B5EF4-FFF2-40B4-BE49-F238E27FC236}">
                <a16:creationId xmlns:a16="http://schemas.microsoft.com/office/drawing/2014/main" id="{5090F1DC-45BE-44F7-9B88-3361E89E49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561" y="4411541"/>
            <a:ext cx="1142040" cy="3271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Image result for google arts and culture">
            <a:extLst>
              <a:ext uri="{FF2B5EF4-FFF2-40B4-BE49-F238E27FC236}">
                <a16:creationId xmlns:a16="http://schemas.microsoft.com/office/drawing/2014/main" id="{34BC8BC4-78F4-491C-9E73-A69696F6D9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824" y="5309456"/>
            <a:ext cx="959501" cy="9595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1A0F822-4B99-483E-8FC4-11FD9BA2DAC1}"/>
              </a:ext>
            </a:extLst>
          </p:cNvPr>
          <p:cNvSpPr/>
          <p:nvPr/>
        </p:nvSpPr>
        <p:spPr>
          <a:xfrm>
            <a:off x="176731" y="2466764"/>
            <a:ext cx="1293685" cy="338554"/>
          </a:xfrm>
          <a:prstGeom prst="rect">
            <a:avLst/>
          </a:prstGeom>
        </p:spPr>
        <p:txBody>
          <a:bodyPr wrap="square">
            <a:spAutoFit/>
          </a:bodyPr>
          <a:lstStyle/>
          <a:p>
            <a:r>
              <a:rPr lang="en-GB" sz="800" dirty="0">
                <a:latin typeface="+mj-lt"/>
              </a:rPr>
              <a:t>Image by Brian Slater, courtesy of FACT.</a:t>
            </a:r>
          </a:p>
        </p:txBody>
      </p:sp>
    </p:spTree>
    <p:extLst>
      <p:ext uri="{BB962C8B-B14F-4D97-AF65-F5344CB8AC3E}">
        <p14:creationId xmlns:p14="http://schemas.microsoft.com/office/powerpoint/2010/main" val="32797780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146E55-D792-4DC3-BA83-F80E99F030DF}"/>
              </a:ext>
            </a:extLst>
          </p:cNvPr>
          <p:cNvSpPr>
            <a:spLocks noGrp="1"/>
          </p:cNvSpPr>
          <p:nvPr>
            <p:ph type="title"/>
          </p:nvPr>
        </p:nvSpPr>
        <p:spPr>
          <a:xfrm>
            <a:off x="685800" y="3110235"/>
            <a:ext cx="7772400" cy="637531"/>
          </a:xfrm>
        </p:spPr>
        <p:txBody>
          <a:bodyPr/>
          <a:lstStyle/>
          <a:p>
            <a:pPr marL="0" indent="0">
              <a:buNone/>
            </a:pPr>
            <a:r>
              <a:rPr lang="en-GB" dirty="0"/>
              <a:t>What do audiences want and expect from live-to-digital in the future?</a:t>
            </a:r>
          </a:p>
        </p:txBody>
      </p:sp>
    </p:spTree>
    <p:extLst>
      <p:ext uri="{BB962C8B-B14F-4D97-AF65-F5344CB8AC3E}">
        <p14:creationId xmlns:p14="http://schemas.microsoft.com/office/powerpoint/2010/main" val="13530161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7F6D9-935B-44E5-B068-CCB1959631C1}"/>
              </a:ext>
            </a:extLst>
          </p:cNvPr>
          <p:cNvSpPr>
            <a:spLocks noGrp="1"/>
          </p:cNvSpPr>
          <p:nvPr>
            <p:ph type="title"/>
          </p:nvPr>
        </p:nvSpPr>
        <p:spPr>
          <a:xfrm>
            <a:off x="360000" y="514975"/>
            <a:ext cx="8580800" cy="936000"/>
          </a:xfrm>
        </p:spPr>
        <p:txBody>
          <a:bodyPr/>
          <a:lstStyle/>
          <a:p>
            <a:r>
              <a:rPr lang="en-GB" dirty="0"/>
              <a:t>There is a clear appetite to consume live-to-digital in the future, although a fifth of people expect never to engage </a:t>
            </a:r>
          </a:p>
        </p:txBody>
      </p:sp>
      <p:sp>
        <p:nvSpPr>
          <p:cNvPr id="3" name="Text Placeholder 2">
            <a:extLst>
              <a:ext uri="{FF2B5EF4-FFF2-40B4-BE49-F238E27FC236}">
                <a16:creationId xmlns:a16="http://schemas.microsoft.com/office/drawing/2014/main" id="{C63AA213-D2C0-42C5-B9E2-51277BD07B68}"/>
              </a:ext>
            </a:extLst>
          </p:cNvPr>
          <p:cNvSpPr>
            <a:spLocks noGrp="1"/>
          </p:cNvSpPr>
          <p:nvPr>
            <p:ph type="body" sz="quarter" idx="12"/>
          </p:nvPr>
        </p:nvSpPr>
        <p:spPr>
          <a:xfrm>
            <a:off x="359998" y="0"/>
            <a:ext cx="3053762" cy="289424"/>
          </a:xfrm>
        </p:spPr>
        <p:txBody>
          <a:bodyPr/>
          <a:lstStyle/>
          <a:p>
            <a:r>
              <a:rPr lang="en-GB" dirty="0"/>
              <a:t>The role of live-to-digital in the future</a:t>
            </a:r>
          </a:p>
        </p:txBody>
      </p:sp>
      <p:sp>
        <p:nvSpPr>
          <p:cNvPr id="6" name="Text Placeholder 5">
            <a:extLst>
              <a:ext uri="{FF2B5EF4-FFF2-40B4-BE49-F238E27FC236}">
                <a16:creationId xmlns:a16="http://schemas.microsoft.com/office/drawing/2014/main" id="{C0B4F92D-9784-4FD1-A4B8-335536082369}"/>
              </a:ext>
            </a:extLst>
          </p:cNvPr>
          <p:cNvSpPr>
            <a:spLocks noGrp="1"/>
          </p:cNvSpPr>
          <p:nvPr>
            <p:ph type="body" sz="quarter" idx="14"/>
          </p:nvPr>
        </p:nvSpPr>
        <p:spPr>
          <a:xfrm>
            <a:off x="359997" y="1736725"/>
            <a:ext cx="4319953" cy="431800"/>
          </a:xfrm>
        </p:spPr>
        <p:txBody>
          <a:bodyPr/>
          <a:lstStyle/>
          <a:p>
            <a:r>
              <a:rPr lang="en-GB" dirty="0"/>
              <a:t>Expected frequency of engaging with live-to-digital content in the future</a:t>
            </a:r>
          </a:p>
        </p:txBody>
      </p:sp>
      <p:graphicFrame>
        <p:nvGraphicFramePr>
          <p:cNvPr id="9" name="Chart 8">
            <a:extLst>
              <a:ext uri="{FF2B5EF4-FFF2-40B4-BE49-F238E27FC236}">
                <a16:creationId xmlns:a16="http://schemas.microsoft.com/office/drawing/2014/main" id="{22356DC8-EAF6-44F8-A15A-16439C884327}"/>
              </a:ext>
            </a:extLst>
          </p:cNvPr>
          <p:cNvGraphicFramePr/>
          <p:nvPr>
            <p:extLst>
              <p:ext uri="{D42A27DB-BD31-4B8C-83A1-F6EECF244321}">
                <p14:modId xmlns:p14="http://schemas.microsoft.com/office/powerpoint/2010/main" val="1792734199"/>
              </p:ext>
            </p:extLst>
          </p:nvPr>
        </p:nvGraphicFramePr>
        <p:xfrm>
          <a:off x="358775" y="3021874"/>
          <a:ext cx="5163136" cy="33598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5">
            <a:extLst>
              <a:ext uri="{FF2B5EF4-FFF2-40B4-BE49-F238E27FC236}">
                <a16:creationId xmlns:a16="http://schemas.microsoft.com/office/drawing/2014/main" id="{DF40C989-7166-4A13-8E0C-EB4140A25412}"/>
              </a:ext>
            </a:extLst>
          </p:cNvPr>
          <p:cNvSpPr txBox="1">
            <a:spLocks/>
          </p:cNvSpPr>
          <p:nvPr/>
        </p:nvSpPr>
        <p:spPr>
          <a:xfrm>
            <a:off x="359387" y="6521461"/>
            <a:ext cx="8425226" cy="336538"/>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Source: Nationally representative survey conducted by MTM. G3. How frequently, if at all, do you expect you will engage with live-to-digital content in the future? </a:t>
            </a:r>
            <a:r>
              <a:rPr lang="en-GB" sz="800" i="1" dirty="0"/>
              <a:t>Base: Adults 16+ (n=1005)</a:t>
            </a:r>
          </a:p>
          <a:p>
            <a:endParaRPr lang="en-GB" sz="800" dirty="0"/>
          </a:p>
        </p:txBody>
      </p:sp>
      <p:sp>
        <p:nvSpPr>
          <p:cNvPr id="5" name="Rectangle 4">
            <a:extLst>
              <a:ext uri="{FF2B5EF4-FFF2-40B4-BE49-F238E27FC236}">
                <a16:creationId xmlns:a16="http://schemas.microsoft.com/office/drawing/2014/main" id="{C8D4CAF4-7FF7-4773-8CDC-30EDA396AC56}"/>
              </a:ext>
            </a:extLst>
          </p:cNvPr>
          <p:cNvSpPr/>
          <p:nvPr/>
        </p:nvSpPr>
        <p:spPr>
          <a:xfrm>
            <a:off x="3997696" y="2630064"/>
            <a:ext cx="1679471" cy="430887"/>
          </a:xfrm>
          <a:prstGeom prst="rect">
            <a:avLst/>
          </a:prstGeom>
        </p:spPr>
        <p:txBody>
          <a:bodyPr wrap="square">
            <a:spAutoFit/>
          </a:bodyPr>
          <a:lstStyle/>
          <a:p>
            <a:pPr algn="ctr"/>
            <a:r>
              <a:rPr lang="en-GB" sz="1100" b="1" dirty="0">
                <a:solidFill>
                  <a:schemeClr val="tx1">
                    <a:lumMod val="65000"/>
                    <a:lumOff val="35000"/>
                  </a:schemeClr>
                </a:solidFill>
                <a:latin typeface="+mn-lt"/>
              </a:rPr>
              <a:t>6-monthly users of live-to-digital</a:t>
            </a:r>
            <a:endParaRPr lang="en-GB" sz="1100" b="1" dirty="0">
              <a:latin typeface="+mn-lt"/>
            </a:endParaRPr>
          </a:p>
        </p:txBody>
      </p:sp>
      <p:sp>
        <p:nvSpPr>
          <p:cNvPr id="11" name="Rectangle 10">
            <a:extLst>
              <a:ext uri="{FF2B5EF4-FFF2-40B4-BE49-F238E27FC236}">
                <a16:creationId xmlns:a16="http://schemas.microsoft.com/office/drawing/2014/main" id="{F1932218-EEDF-4847-8FE9-8F662B4E29B1}"/>
              </a:ext>
            </a:extLst>
          </p:cNvPr>
          <p:cNvSpPr/>
          <p:nvPr/>
        </p:nvSpPr>
        <p:spPr>
          <a:xfrm>
            <a:off x="2962867" y="2803842"/>
            <a:ext cx="901786" cy="261610"/>
          </a:xfrm>
          <a:prstGeom prst="rect">
            <a:avLst/>
          </a:prstGeom>
        </p:spPr>
        <p:txBody>
          <a:bodyPr wrap="square">
            <a:spAutoFit/>
          </a:bodyPr>
          <a:lstStyle/>
          <a:p>
            <a:pPr algn="ctr"/>
            <a:r>
              <a:rPr lang="en-GB" sz="1100" b="1" dirty="0">
                <a:solidFill>
                  <a:schemeClr val="tx1">
                    <a:lumMod val="65000"/>
                    <a:lumOff val="35000"/>
                  </a:schemeClr>
                </a:solidFill>
                <a:latin typeface="+mn-lt"/>
              </a:rPr>
              <a:t>All</a:t>
            </a:r>
            <a:endParaRPr lang="en-GB" sz="1100" b="1" dirty="0">
              <a:latin typeface="+mn-lt"/>
            </a:endParaRPr>
          </a:p>
        </p:txBody>
      </p:sp>
      <p:sp>
        <p:nvSpPr>
          <p:cNvPr id="16" name="Rounded Rectangle 7">
            <a:extLst>
              <a:ext uri="{FF2B5EF4-FFF2-40B4-BE49-F238E27FC236}">
                <a16:creationId xmlns:a16="http://schemas.microsoft.com/office/drawing/2014/main" id="{79AC25D0-4530-4ED9-A3B7-2669C0C3A83F}"/>
              </a:ext>
            </a:extLst>
          </p:cNvPr>
          <p:cNvSpPr/>
          <p:nvPr/>
        </p:nvSpPr>
        <p:spPr>
          <a:xfrm>
            <a:off x="5928472" y="2630064"/>
            <a:ext cx="2761132" cy="1717901"/>
          </a:xfrm>
          <a:prstGeom prst="roundRect">
            <a:avLst>
              <a:gd name="adj" fmla="val 4810"/>
            </a:avLst>
          </a:prstGeom>
          <a:solidFill>
            <a:schemeClr val="accent6">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pic>
        <p:nvPicPr>
          <p:cNvPr id="17" name="Content Placeholder 7">
            <a:extLst>
              <a:ext uri="{FF2B5EF4-FFF2-40B4-BE49-F238E27FC236}">
                <a16:creationId xmlns:a16="http://schemas.microsoft.com/office/drawing/2014/main" id="{C96D80A9-FD3D-4F39-BBBE-EB6461BCB4F6}"/>
              </a:ext>
            </a:extLst>
          </p:cNvPr>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flipV="1">
            <a:off x="6083728" y="2769776"/>
            <a:ext cx="455905" cy="376489"/>
          </a:xfrm>
          <a:prstGeom prst="rect">
            <a:avLst/>
          </a:prstGeom>
          <a:noFill/>
          <a:ln w="9525">
            <a:noFill/>
            <a:miter lim="800000"/>
            <a:headEnd/>
            <a:tailEnd/>
          </a:ln>
        </p:spPr>
      </p:pic>
      <p:sp>
        <p:nvSpPr>
          <p:cNvPr id="12" name="TextBox 11">
            <a:extLst>
              <a:ext uri="{FF2B5EF4-FFF2-40B4-BE49-F238E27FC236}">
                <a16:creationId xmlns:a16="http://schemas.microsoft.com/office/drawing/2014/main" id="{72E0518B-4D1B-4C80-9BFA-42205B07ABB2}"/>
              </a:ext>
            </a:extLst>
          </p:cNvPr>
          <p:cNvSpPr txBox="1"/>
          <p:nvPr/>
        </p:nvSpPr>
        <p:spPr>
          <a:xfrm>
            <a:off x="6620727" y="2769776"/>
            <a:ext cx="2033317" cy="1426476"/>
          </a:xfrm>
          <a:prstGeom prst="rect">
            <a:avLst/>
          </a:prstGeom>
          <a:noFill/>
        </p:spPr>
        <p:txBody>
          <a:bodyPr wrap="square" lIns="18000" tIns="18000" rIns="18000" bIns="18000" rtlCol="0">
            <a:spAutoFit/>
          </a:bodyPr>
          <a:lstStyle/>
          <a:p>
            <a:pPr>
              <a:spcAft>
                <a:spcPts val="400"/>
              </a:spcAft>
            </a:pPr>
            <a:r>
              <a:rPr lang="en-GB" sz="1100" dirty="0">
                <a:latin typeface="+mj-lt"/>
              </a:rPr>
              <a:t>I think [live-to-digital] completely extends the boundaries of art… In future I think </a:t>
            </a:r>
            <a:r>
              <a:rPr lang="en-GB" sz="1100" b="1" dirty="0">
                <a:solidFill>
                  <a:schemeClr val="accent2"/>
                </a:solidFill>
                <a:latin typeface="+mj-lt"/>
              </a:rPr>
              <a:t>the [digital] experience will just become an aspect of the wider, cultural experience</a:t>
            </a:r>
          </a:p>
          <a:p>
            <a:pPr algn="r">
              <a:spcAft>
                <a:spcPts val="400"/>
              </a:spcAft>
            </a:pPr>
            <a:r>
              <a:rPr lang="en-GB" sz="1000" dirty="0">
                <a:latin typeface="+mj-lt"/>
              </a:rPr>
              <a:t>- 46-54, Brighton  </a:t>
            </a:r>
          </a:p>
        </p:txBody>
      </p:sp>
    </p:spTree>
    <p:extLst>
      <p:ext uri="{BB962C8B-B14F-4D97-AF65-F5344CB8AC3E}">
        <p14:creationId xmlns:p14="http://schemas.microsoft.com/office/powerpoint/2010/main" val="27158702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DD9D3-167D-4087-9374-47879565393F}"/>
              </a:ext>
            </a:extLst>
          </p:cNvPr>
          <p:cNvSpPr>
            <a:spLocks noGrp="1"/>
          </p:cNvSpPr>
          <p:nvPr>
            <p:ph type="title"/>
          </p:nvPr>
        </p:nvSpPr>
        <p:spPr/>
        <p:txBody>
          <a:bodyPr/>
          <a:lstStyle/>
          <a:p>
            <a:r>
              <a:rPr lang="en-GB" dirty="0"/>
              <a:t>Users and non-users are most interested in whole live-to-digital performances, either live or recorded </a:t>
            </a:r>
          </a:p>
        </p:txBody>
      </p:sp>
      <p:sp>
        <p:nvSpPr>
          <p:cNvPr id="3" name="Text Placeholder 2">
            <a:extLst>
              <a:ext uri="{FF2B5EF4-FFF2-40B4-BE49-F238E27FC236}">
                <a16:creationId xmlns:a16="http://schemas.microsoft.com/office/drawing/2014/main" id="{F2415937-23C8-4C74-860C-D79162F58766}"/>
              </a:ext>
            </a:extLst>
          </p:cNvPr>
          <p:cNvSpPr>
            <a:spLocks noGrp="1"/>
          </p:cNvSpPr>
          <p:nvPr>
            <p:ph type="body" sz="quarter" idx="12"/>
          </p:nvPr>
        </p:nvSpPr>
        <p:spPr>
          <a:xfrm>
            <a:off x="359998" y="0"/>
            <a:ext cx="2870882" cy="289424"/>
          </a:xfrm>
        </p:spPr>
        <p:txBody>
          <a:bodyPr/>
          <a:lstStyle/>
          <a:p>
            <a:r>
              <a:rPr lang="en-GB" dirty="0"/>
              <a:t>The role of live-to-digital in the future</a:t>
            </a:r>
          </a:p>
        </p:txBody>
      </p:sp>
      <p:sp>
        <p:nvSpPr>
          <p:cNvPr id="6" name="Text Placeholder 5">
            <a:extLst>
              <a:ext uri="{FF2B5EF4-FFF2-40B4-BE49-F238E27FC236}">
                <a16:creationId xmlns:a16="http://schemas.microsoft.com/office/drawing/2014/main" id="{858FD80A-B784-4854-BFE7-810C0B15C639}"/>
              </a:ext>
            </a:extLst>
          </p:cNvPr>
          <p:cNvSpPr>
            <a:spLocks noGrp="1"/>
          </p:cNvSpPr>
          <p:nvPr>
            <p:ph type="body" sz="quarter" idx="14"/>
          </p:nvPr>
        </p:nvSpPr>
        <p:spPr/>
        <p:txBody>
          <a:bodyPr/>
          <a:lstStyle/>
          <a:p>
            <a:r>
              <a:rPr lang="en-GB" dirty="0"/>
              <a:t>Interest in different types of live-to-digital content in the future</a:t>
            </a:r>
          </a:p>
        </p:txBody>
      </p:sp>
      <p:graphicFrame>
        <p:nvGraphicFramePr>
          <p:cNvPr id="9" name="Chart 8">
            <a:extLst>
              <a:ext uri="{FF2B5EF4-FFF2-40B4-BE49-F238E27FC236}">
                <a16:creationId xmlns:a16="http://schemas.microsoft.com/office/drawing/2014/main" id="{E86AC1AD-9247-44FB-A98F-E630610C6473}"/>
              </a:ext>
            </a:extLst>
          </p:cNvPr>
          <p:cNvGraphicFramePr/>
          <p:nvPr>
            <p:extLst/>
          </p:nvPr>
        </p:nvGraphicFramePr>
        <p:xfrm>
          <a:off x="359386" y="1893093"/>
          <a:ext cx="8425227" cy="421878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5">
            <a:extLst>
              <a:ext uri="{FF2B5EF4-FFF2-40B4-BE49-F238E27FC236}">
                <a16:creationId xmlns:a16="http://schemas.microsoft.com/office/drawing/2014/main" id="{A9BE43B1-7631-4E28-89E0-508111BE94D3}"/>
              </a:ext>
            </a:extLst>
          </p:cNvPr>
          <p:cNvSpPr txBox="1">
            <a:spLocks/>
          </p:cNvSpPr>
          <p:nvPr/>
        </p:nvSpPr>
        <p:spPr>
          <a:xfrm>
            <a:off x="359387" y="6412555"/>
            <a:ext cx="8425226" cy="368300"/>
          </a:xfrm>
          <a:prstGeom prst="rect">
            <a:avLst/>
          </a:prstGeom>
        </p:spPr>
        <p:txBody>
          <a:bodyPr/>
          <a:lstStyle>
            <a:lvl1pPr marL="0" indent="0" algn="l" rtl="0" eaLnBrk="1" fontAlgn="base" hangingPunct="1">
              <a:spcBef>
                <a:spcPts val="0"/>
              </a:spcBef>
              <a:spcAft>
                <a:spcPts val="0"/>
              </a:spcAft>
              <a:buFont typeface="Arial" charset="0"/>
              <a:buNone/>
              <a:defRPr lang="en-US" sz="900" kern="1200" baseline="0">
                <a:solidFill>
                  <a:prstClr val="black"/>
                </a:solidFill>
                <a:latin typeface="Century Gothic" panose="020B0502020202020204" pitchFamily="34" charset="0"/>
                <a:ea typeface="+mn-ea"/>
                <a:cs typeface="+mn-cs"/>
              </a:defRPr>
            </a:lvl1pPr>
            <a:lvl2pPr marL="453600" indent="-226800" algn="l" rtl="0" eaLnBrk="1" fontAlgn="base" hangingPunct="1">
              <a:spcBef>
                <a:spcPts val="800"/>
              </a:spcBef>
              <a:spcAft>
                <a:spcPts val="800"/>
              </a:spcAft>
              <a:buFont typeface="Century Gothic" panose="020B0502020202020204" pitchFamily="34" charset="0"/>
              <a:buChar char="–"/>
              <a:defRPr lang="en-US" sz="1100" b="0" kern="1200" smtClean="0">
                <a:solidFill>
                  <a:prstClr val="black"/>
                </a:solidFill>
                <a:latin typeface="Century Gothic" panose="020B0502020202020204" pitchFamily="34" charset="0"/>
                <a:ea typeface="+mn-ea"/>
                <a:cs typeface="+mn-cs"/>
              </a:defRPr>
            </a:lvl2pPr>
            <a:lvl3pPr marL="680400" indent="-226800" algn="l" rtl="0" eaLnBrk="1" fontAlgn="base" hangingPunct="1">
              <a:spcBef>
                <a:spcPts val="800"/>
              </a:spcBef>
              <a:spcAft>
                <a:spcPts val="800"/>
              </a:spcAft>
              <a:buFont typeface="Century Gothic" panose="020B0502020202020204" pitchFamily="34" charset="0"/>
              <a:buChar char="▪"/>
              <a:defRPr lang="en-US" sz="1100" kern="1200" smtClean="0">
                <a:solidFill>
                  <a:prstClr val="black"/>
                </a:solidFill>
                <a:latin typeface="Century Gothic" panose="020B0502020202020204" pitchFamily="34" charset="0"/>
                <a:ea typeface="+mn-ea"/>
                <a:cs typeface="+mn-cs"/>
              </a:defRPr>
            </a:lvl3pPr>
            <a:lvl4pPr marL="913050" indent="-171450" algn="l" rtl="0" eaLnBrk="1" fontAlgn="base" hangingPunct="1">
              <a:spcBef>
                <a:spcPts val="800"/>
              </a:spcBef>
              <a:spcAft>
                <a:spcPts val="800"/>
              </a:spcAft>
              <a:buFont typeface="Arial" panose="020B0604020202020204" pitchFamily="34" charset="0"/>
              <a:buChar char="•"/>
              <a:tabLst>
                <a:tab pos="982663" algn="l"/>
              </a:tabLst>
              <a:defRPr lang="en-US" sz="1100" kern="1200" smtClean="0">
                <a:solidFill>
                  <a:prstClr val="black"/>
                </a:solidFill>
                <a:latin typeface="Century Gothic" panose="020B0502020202020204" pitchFamily="34" charset="0"/>
                <a:ea typeface="+mn-ea"/>
                <a:cs typeface="+mn-cs"/>
              </a:defRPr>
            </a:lvl4pPr>
            <a:lvl5pPr marL="1152000" indent="-180000" algn="l" rtl="0" eaLnBrk="1" fontAlgn="base" hangingPunct="1">
              <a:spcBef>
                <a:spcPts val="800"/>
              </a:spcBef>
              <a:spcAft>
                <a:spcPts val="800"/>
              </a:spcAft>
              <a:buFont typeface="Arial" panose="020B0604020202020204" pitchFamily="34" charset="0"/>
              <a:buChar char="•"/>
              <a:defRPr lang="en-GB" sz="1100" kern="1200">
                <a:solidFill>
                  <a:prstClr val="black"/>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800" dirty="0"/>
              <a:t>Source 1: Nationally representative survey conducted by MTM. G1a. How interested would you be to engage with the following types of live-to-digital content in the future? </a:t>
            </a:r>
            <a:r>
              <a:rPr lang="en-GB" sz="800" i="1" dirty="0"/>
              <a:t>Base: Adults 16+ (n=1005) Those who use live-to-digital at least one every 6 months (n=649)</a:t>
            </a:r>
            <a:r>
              <a:rPr lang="en-GB" sz="800" dirty="0"/>
              <a:t> Source 2: Arts Engaged survey conducted by MTM. Q10. How interested would you be in watching/ listening to/ interacting with the following types of live-to-digital content in the future? </a:t>
            </a:r>
            <a:r>
              <a:rPr lang="en-GB" sz="800" i="1" dirty="0"/>
              <a:t>Base: all respondents (n=360)</a:t>
            </a:r>
            <a:endParaRPr lang="en-GB" sz="800" dirty="0"/>
          </a:p>
          <a:p>
            <a:endParaRPr lang="en-GB" sz="800" i="1" dirty="0"/>
          </a:p>
          <a:p>
            <a:endParaRPr lang="en-GB" sz="800" dirty="0"/>
          </a:p>
        </p:txBody>
      </p:sp>
      <p:sp>
        <p:nvSpPr>
          <p:cNvPr id="4" name="TextBox 3">
            <a:extLst>
              <a:ext uri="{FF2B5EF4-FFF2-40B4-BE49-F238E27FC236}">
                <a16:creationId xmlns:a16="http://schemas.microsoft.com/office/drawing/2014/main" id="{05A8CB23-DF90-4A3F-A85A-45526EF2D8AD}"/>
              </a:ext>
            </a:extLst>
          </p:cNvPr>
          <p:cNvSpPr txBox="1"/>
          <p:nvPr/>
        </p:nvSpPr>
        <p:spPr>
          <a:xfrm>
            <a:off x="422572" y="6291850"/>
            <a:ext cx="8020050" cy="174851"/>
          </a:xfrm>
          <a:prstGeom prst="rect">
            <a:avLst/>
          </a:prstGeom>
          <a:noFill/>
        </p:spPr>
        <p:txBody>
          <a:bodyPr wrap="square" lIns="18000" tIns="18000" rIns="18000" bIns="18000" rtlCol="0">
            <a:spAutoFit/>
          </a:bodyPr>
          <a:lstStyle/>
          <a:p>
            <a:r>
              <a:rPr lang="en-GB" sz="900" dirty="0">
                <a:solidFill>
                  <a:schemeClr val="tx1">
                    <a:lumMod val="65000"/>
                    <a:lumOff val="35000"/>
                  </a:schemeClr>
                </a:solidFill>
                <a:latin typeface="+mj-lt"/>
              </a:rPr>
              <a:t>*those who use live-to-digital at least once in 6 months</a:t>
            </a:r>
          </a:p>
        </p:txBody>
      </p:sp>
      <p:sp>
        <p:nvSpPr>
          <p:cNvPr id="5" name="TextBox 4">
            <a:extLst>
              <a:ext uri="{FF2B5EF4-FFF2-40B4-BE49-F238E27FC236}">
                <a16:creationId xmlns:a16="http://schemas.microsoft.com/office/drawing/2014/main" id="{DD891DA6-632F-4D03-9603-EBD0BE8862F9}"/>
              </a:ext>
            </a:extLst>
          </p:cNvPr>
          <p:cNvSpPr txBox="1"/>
          <p:nvPr/>
        </p:nvSpPr>
        <p:spPr>
          <a:xfrm>
            <a:off x="619125" y="2526801"/>
            <a:ext cx="514350" cy="251795"/>
          </a:xfrm>
          <a:prstGeom prst="rect">
            <a:avLst/>
          </a:prstGeom>
          <a:noFill/>
        </p:spPr>
        <p:txBody>
          <a:bodyPr wrap="square" lIns="18000" tIns="18000" rIns="18000" bIns="18000" rtlCol="0">
            <a:spAutoFit/>
          </a:bodyPr>
          <a:lstStyle/>
          <a:p>
            <a:pPr algn="ctr"/>
            <a:r>
              <a:rPr lang="en-GB" sz="1400" b="1" dirty="0">
                <a:solidFill>
                  <a:schemeClr val="tx1">
                    <a:lumMod val="50000"/>
                    <a:lumOff val="50000"/>
                  </a:schemeClr>
                </a:solidFill>
                <a:latin typeface="+mj-lt"/>
              </a:rPr>
              <a:t>63%</a:t>
            </a:r>
          </a:p>
        </p:txBody>
      </p:sp>
      <p:sp>
        <p:nvSpPr>
          <p:cNvPr id="11" name="TextBox 10">
            <a:extLst>
              <a:ext uri="{FF2B5EF4-FFF2-40B4-BE49-F238E27FC236}">
                <a16:creationId xmlns:a16="http://schemas.microsoft.com/office/drawing/2014/main" id="{17C7FBC2-F7A1-4F39-973F-85C597DCC2E7}"/>
              </a:ext>
            </a:extLst>
          </p:cNvPr>
          <p:cNvSpPr txBox="1"/>
          <p:nvPr/>
        </p:nvSpPr>
        <p:spPr>
          <a:xfrm>
            <a:off x="1281089" y="2240948"/>
            <a:ext cx="514350" cy="251795"/>
          </a:xfrm>
          <a:prstGeom prst="rect">
            <a:avLst/>
          </a:prstGeom>
          <a:noFill/>
        </p:spPr>
        <p:txBody>
          <a:bodyPr wrap="square" lIns="18000" tIns="18000" rIns="18000" bIns="18000" rtlCol="0">
            <a:spAutoFit/>
          </a:bodyPr>
          <a:lstStyle/>
          <a:p>
            <a:pPr algn="ctr"/>
            <a:r>
              <a:rPr lang="en-GB" sz="1400" b="1" dirty="0">
                <a:solidFill>
                  <a:schemeClr val="accent1"/>
                </a:solidFill>
                <a:latin typeface="+mj-lt"/>
              </a:rPr>
              <a:t>73%</a:t>
            </a:r>
          </a:p>
        </p:txBody>
      </p:sp>
      <p:sp>
        <p:nvSpPr>
          <p:cNvPr id="12" name="TextBox 11">
            <a:extLst>
              <a:ext uri="{FF2B5EF4-FFF2-40B4-BE49-F238E27FC236}">
                <a16:creationId xmlns:a16="http://schemas.microsoft.com/office/drawing/2014/main" id="{3B50FBC4-E915-486D-8AE8-6184C3D91893}"/>
              </a:ext>
            </a:extLst>
          </p:cNvPr>
          <p:cNvSpPr txBox="1"/>
          <p:nvPr/>
        </p:nvSpPr>
        <p:spPr>
          <a:xfrm>
            <a:off x="1973580" y="2526801"/>
            <a:ext cx="514350" cy="251795"/>
          </a:xfrm>
          <a:prstGeom prst="rect">
            <a:avLst/>
          </a:prstGeom>
          <a:noFill/>
        </p:spPr>
        <p:txBody>
          <a:bodyPr wrap="square" lIns="18000" tIns="18000" rIns="18000" bIns="18000" rtlCol="0">
            <a:spAutoFit/>
          </a:bodyPr>
          <a:lstStyle/>
          <a:p>
            <a:pPr algn="ctr"/>
            <a:r>
              <a:rPr lang="en-GB" sz="1400" b="1" dirty="0">
                <a:solidFill>
                  <a:schemeClr val="tx1">
                    <a:lumMod val="50000"/>
                    <a:lumOff val="50000"/>
                  </a:schemeClr>
                </a:solidFill>
                <a:latin typeface="+mj-lt"/>
              </a:rPr>
              <a:t>63%</a:t>
            </a:r>
          </a:p>
        </p:txBody>
      </p:sp>
      <p:sp>
        <p:nvSpPr>
          <p:cNvPr id="13" name="TextBox 12">
            <a:extLst>
              <a:ext uri="{FF2B5EF4-FFF2-40B4-BE49-F238E27FC236}">
                <a16:creationId xmlns:a16="http://schemas.microsoft.com/office/drawing/2014/main" id="{AE8A8915-12DE-4F79-8061-CE6648172861}"/>
              </a:ext>
            </a:extLst>
          </p:cNvPr>
          <p:cNvSpPr txBox="1"/>
          <p:nvPr/>
        </p:nvSpPr>
        <p:spPr>
          <a:xfrm>
            <a:off x="2635544" y="2193323"/>
            <a:ext cx="514350" cy="251795"/>
          </a:xfrm>
          <a:prstGeom prst="rect">
            <a:avLst/>
          </a:prstGeom>
          <a:noFill/>
        </p:spPr>
        <p:txBody>
          <a:bodyPr wrap="square" lIns="18000" tIns="18000" rIns="18000" bIns="18000" rtlCol="0">
            <a:spAutoFit/>
          </a:bodyPr>
          <a:lstStyle/>
          <a:p>
            <a:pPr algn="ctr"/>
            <a:r>
              <a:rPr lang="en-GB" sz="1400" b="1" dirty="0">
                <a:solidFill>
                  <a:schemeClr val="accent1"/>
                </a:solidFill>
                <a:latin typeface="+mj-lt"/>
              </a:rPr>
              <a:t>78%</a:t>
            </a:r>
          </a:p>
        </p:txBody>
      </p:sp>
      <p:sp>
        <p:nvSpPr>
          <p:cNvPr id="14" name="TextBox 13">
            <a:extLst>
              <a:ext uri="{FF2B5EF4-FFF2-40B4-BE49-F238E27FC236}">
                <a16:creationId xmlns:a16="http://schemas.microsoft.com/office/drawing/2014/main" id="{8AA7DF17-D00F-4D2C-9C5B-0D335F7BE107}"/>
              </a:ext>
            </a:extLst>
          </p:cNvPr>
          <p:cNvSpPr txBox="1"/>
          <p:nvPr/>
        </p:nvSpPr>
        <p:spPr>
          <a:xfrm>
            <a:off x="3328035" y="2686168"/>
            <a:ext cx="514350" cy="251795"/>
          </a:xfrm>
          <a:prstGeom prst="rect">
            <a:avLst/>
          </a:prstGeom>
          <a:noFill/>
        </p:spPr>
        <p:txBody>
          <a:bodyPr wrap="square" lIns="18000" tIns="18000" rIns="18000" bIns="18000" rtlCol="0">
            <a:spAutoFit/>
          </a:bodyPr>
          <a:lstStyle/>
          <a:p>
            <a:pPr algn="ctr"/>
            <a:r>
              <a:rPr lang="en-GB" sz="1400" b="1" dirty="0">
                <a:solidFill>
                  <a:schemeClr val="tx1">
                    <a:lumMod val="50000"/>
                    <a:lumOff val="50000"/>
                  </a:schemeClr>
                </a:solidFill>
                <a:latin typeface="+mj-lt"/>
              </a:rPr>
              <a:t>56%</a:t>
            </a:r>
          </a:p>
        </p:txBody>
      </p:sp>
      <p:sp>
        <p:nvSpPr>
          <p:cNvPr id="15" name="TextBox 14">
            <a:extLst>
              <a:ext uri="{FF2B5EF4-FFF2-40B4-BE49-F238E27FC236}">
                <a16:creationId xmlns:a16="http://schemas.microsoft.com/office/drawing/2014/main" id="{15CEC533-BAA6-4A5E-A079-699FF3A26307}"/>
              </a:ext>
            </a:extLst>
          </p:cNvPr>
          <p:cNvSpPr txBox="1"/>
          <p:nvPr/>
        </p:nvSpPr>
        <p:spPr>
          <a:xfrm>
            <a:off x="3989999" y="2352690"/>
            <a:ext cx="514350" cy="251795"/>
          </a:xfrm>
          <a:prstGeom prst="rect">
            <a:avLst/>
          </a:prstGeom>
          <a:noFill/>
        </p:spPr>
        <p:txBody>
          <a:bodyPr wrap="square" lIns="18000" tIns="18000" rIns="18000" bIns="18000" rtlCol="0">
            <a:spAutoFit/>
          </a:bodyPr>
          <a:lstStyle/>
          <a:p>
            <a:pPr algn="ctr"/>
            <a:r>
              <a:rPr lang="en-GB" sz="1400" b="1" dirty="0">
                <a:solidFill>
                  <a:schemeClr val="accent1"/>
                </a:solidFill>
                <a:latin typeface="+mj-lt"/>
              </a:rPr>
              <a:t>72%</a:t>
            </a:r>
          </a:p>
        </p:txBody>
      </p:sp>
      <p:sp>
        <p:nvSpPr>
          <p:cNvPr id="16" name="TextBox 15">
            <a:extLst>
              <a:ext uri="{FF2B5EF4-FFF2-40B4-BE49-F238E27FC236}">
                <a16:creationId xmlns:a16="http://schemas.microsoft.com/office/drawing/2014/main" id="{61B39096-932D-412E-9C02-57FAE2D488B7}"/>
              </a:ext>
            </a:extLst>
          </p:cNvPr>
          <p:cNvSpPr txBox="1"/>
          <p:nvPr/>
        </p:nvSpPr>
        <p:spPr>
          <a:xfrm>
            <a:off x="4682490" y="2865580"/>
            <a:ext cx="514350" cy="251795"/>
          </a:xfrm>
          <a:prstGeom prst="rect">
            <a:avLst/>
          </a:prstGeom>
          <a:noFill/>
        </p:spPr>
        <p:txBody>
          <a:bodyPr wrap="square" lIns="18000" tIns="18000" rIns="18000" bIns="18000" rtlCol="0">
            <a:spAutoFit/>
          </a:bodyPr>
          <a:lstStyle/>
          <a:p>
            <a:pPr algn="ctr"/>
            <a:r>
              <a:rPr lang="en-GB" sz="1400" b="1" dirty="0">
                <a:solidFill>
                  <a:schemeClr val="tx1">
                    <a:lumMod val="50000"/>
                    <a:lumOff val="50000"/>
                  </a:schemeClr>
                </a:solidFill>
                <a:latin typeface="+mj-lt"/>
              </a:rPr>
              <a:t>48%</a:t>
            </a:r>
          </a:p>
        </p:txBody>
      </p:sp>
      <p:sp>
        <p:nvSpPr>
          <p:cNvPr id="17" name="TextBox 16">
            <a:extLst>
              <a:ext uri="{FF2B5EF4-FFF2-40B4-BE49-F238E27FC236}">
                <a16:creationId xmlns:a16="http://schemas.microsoft.com/office/drawing/2014/main" id="{847898F5-E6D7-4A2D-BAAF-928DB027488A}"/>
              </a:ext>
            </a:extLst>
          </p:cNvPr>
          <p:cNvSpPr txBox="1"/>
          <p:nvPr/>
        </p:nvSpPr>
        <p:spPr>
          <a:xfrm>
            <a:off x="5344454" y="2579727"/>
            <a:ext cx="514350" cy="251795"/>
          </a:xfrm>
          <a:prstGeom prst="rect">
            <a:avLst/>
          </a:prstGeom>
          <a:noFill/>
        </p:spPr>
        <p:txBody>
          <a:bodyPr wrap="square" lIns="18000" tIns="18000" rIns="18000" bIns="18000" rtlCol="0">
            <a:spAutoFit/>
          </a:bodyPr>
          <a:lstStyle/>
          <a:p>
            <a:pPr algn="ctr"/>
            <a:r>
              <a:rPr lang="en-GB" sz="1400" b="1" dirty="0">
                <a:solidFill>
                  <a:schemeClr val="accent1"/>
                </a:solidFill>
                <a:latin typeface="+mj-lt"/>
              </a:rPr>
              <a:t>61%</a:t>
            </a:r>
          </a:p>
        </p:txBody>
      </p:sp>
      <p:sp>
        <p:nvSpPr>
          <p:cNvPr id="18" name="TextBox 17">
            <a:extLst>
              <a:ext uri="{FF2B5EF4-FFF2-40B4-BE49-F238E27FC236}">
                <a16:creationId xmlns:a16="http://schemas.microsoft.com/office/drawing/2014/main" id="{BA29721A-3F0F-4BE5-B9A9-DD73E8D21BBD}"/>
              </a:ext>
            </a:extLst>
          </p:cNvPr>
          <p:cNvSpPr txBox="1"/>
          <p:nvPr/>
        </p:nvSpPr>
        <p:spPr>
          <a:xfrm>
            <a:off x="6011521" y="2966313"/>
            <a:ext cx="514350" cy="251795"/>
          </a:xfrm>
          <a:prstGeom prst="rect">
            <a:avLst/>
          </a:prstGeom>
          <a:noFill/>
        </p:spPr>
        <p:txBody>
          <a:bodyPr wrap="square" lIns="18000" tIns="18000" rIns="18000" bIns="18000" rtlCol="0">
            <a:spAutoFit/>
          </a:bodyPr>
          <a:lstStyle/>
          <a:p>
            <a:pPr algn="ctr"/>
            <a:r>
              <a:rPr lang="en-GB" sz="1400" b="1" dirty="0">
                <a:solidFill>
                  <a:schemeClr val="tx1">
                    <a:lumMod val="50000"/>
                    <a:lumOff val="50000"/>
                  </a:schemeClr>
                </a:solidFill>
                <a:latin typeface="+mj-lt"/>
              </a:rPr>
              <a:t>43%</a:t>
            </a:r>
          </a:p>
        </p:txBody>
      </p:sp>
      <p:sp>
        <p:nvSpPr>
          <p:cNvPr id="19" name="TextBox 18">
            <a:extLst>
              <a:ext uri="{FF2B5EF4-FFF2-40B4-BE49-F238E27FC236}">
                <a16:creationId xmlns:a16="http://schemas.microsoft.com/office/drawing/2014/main" id="{B614FC49-0301-47E5-B330-5A9AFEC48776}"/>
              </a:ext>
            </a:extLst>
          </p:cNvPr>
          <p:cNvSpPr txBox="1"/>
          <p:nvPr/>
        </p:nvSpPr>
        <p:spPr>
          <a:xfrm>
            <a:off x="6680494" y="2692123"/>
            <a:ext cx="514350" cy="251795"/>
          </a:xfrm>
          <a:prstGeom prst="rect">
            <a:avLst/>
          </a:prstGeom>
          <a:noFill/>
        </p:spPr>
        <p:txBody>
          <a:bodyPr wrap="square" lIns="18000" tIns="18000" rIns="18000" bIns="18000" rtlCol="0">
            <a:spAutoFit/>
          </a:bodyPr>
          <a:lstStyle/>
          <a:p>
            <a:pPr algn="ctr"/>
            <a:r>
              <a:rPr lang="en-GB" sz="1400" b="1" dirty="0">
                <a:solidFill>
                  <a:schemeClr val="accent1"/>
                </a:solidFill>
                <a:latin typeface="+mj-lt"/>
              </a:rPr>
              <a:t>57%</a:t>
            </a:r>
          </a:p>
        </p:txBody>
      </p:sp>
      <p:sp>
        <p:nvSpPr>
          <p:cNvPr id="20" name="TextBox 19">
            <a:extLst>
              <a:ext uri="{FF2B5EF4-FFF2-40B4-BE49-F238E27FC236}">
                <a16:creationId xmlns:a16="http://schemas.microsoft.com/office/drawing/2014/main" id="{99AFA79A-2B93-4F27-8387-56E3D364B178}"/>
              </a:ext>
            </a:extLst>
          </p:cNvPr>
          <p:cNvSpPr txBox="1"/>
          <p:nvPr/>
        </p:nvSpPr>
        <p:spPr>
          <a:xfrm>
            <a:off x="7385002" y="2897738"/>
            <a:ext cx="514350" cy="251795"/>
          </a:xfrm>
          <a:prstGeom prst="rect">
            <a:avLst/>
          </a:prstGeom>
          <a:noFill/>
        </p:spPr>
        <p:txBody>
          <a:bodyPr wrap="square" lIns="18000" tIns="18000" rIns="18000" bIns="18000" rtlCol="0">
            <a:spAutoFit/>
          </a:bodyPr>
          <a:lstStyle/>
          <a:p>
            <a:pPr algn="ctr"/>
            <a:r>
              <a:rPr lang="en-GB" sz="1400" b="1" dirty="0">
                <a:solidFill>
                  <a:schemeClr val="tx1">
                    <a:lumMod val="50000"/>
                    <a:lumOff val="50000"/>
                  </a:schemeClr>
                </a:solidFill>
                <a:latin typeface="+mj-lt"/>
              </a:rPr>
              <a:t>47%</a:t>
            </a:r>
          </a:p>
        </p:txBody>
      </p:sp>
      <p:sp>
        <p:nvSpPr>
          <p:cNvPr id="21" name="TextBox 20">
            <a:extLst>
              <a:ext uri="{FF2B5EF4-FFF2-40B4-BE49-F238E27FC236}">
                <a16:creationId xmlns:a16="http://schemas.microsoft.com/office/drawing/2014/main" id="{36793B64-16B4-4401-A378-7B6B12E2838A}"/>
              </a:ext>
            </a:extLst>
          </p:cNvPr>
          <p:cNvSpPr txBox="1"/>
          <p:nvPr/>
        </p:nvSpPr>
        <p:spPr>
          <a:xfrm>
            <a:off x="8046966" y="2592835"/>
            <a:ext cx="514350" cy="251795"/>
          </a:xfrm>
          <a:prstGeom prst="rect">
            <a:avLst/>
          </a:prstGeom>
          <a:noFill/>
        </p:spPr>
        <p:txBody>
          <a:bodyPr wrap="square" lIns="18000" tIns="18000" rIns="18000" bIns="18000" rtlCol="0">
            <a:spAutoFit/>
          </a:bodyPr>
          <a:lstStyle/>
          <a:p>
            <a:pPr algn="ctr"/>
            <a:r>
              <a:rPr lang="en-GB" sz="1400" b="1" dirty="0">
                <a:solidFill>
                  <a:schemeClr val="accent1"/>
                </a:solidFill>
                <a:latin typeface="+mj-lt"/>
              </a:rPr>
              <a:t>61%</a:t>
            </a:r>
          </a:p>
        </p:txBody>
      </p:sp>
      <p:grpSp>
        <p:nvGrpSpPr>
          <p:cNvPr id="28" name="Group 27">
            <a:extLst>
              <a:ext uri="{FF2B5EF4-FFF2-40B4-BE49-F238E27FC236}">
                <a16:creationId xmlns:a16="http://schemas.microsoft.com/office/drawing/2014/main" id="{D7175391-4DA8-402C-8745-F4124BEBD01B}"/>
              </a:ext>
            </a:extLst>
          </p:cNvPr>
          <p:cNvGrpSpPr/>
          <p:nvPr/>
        </p:nvGrpSpPr>
        <p:grpSpPr>
          <a:xfrm>
            <a:off x="6680494" y="1734343"/>
            <a:ext cx="1946204" cy="666331"/>
            <a:chOff x="6462712" y="1662686"/>
            <a:chExt cx="1946204" cy="666331"/>
          </a:xfrm>
        </p:grpSpPr>
        <p:sp>
          <p:nvSpPr>
            <p:cNvPr id="24" name="TextBox 23">
              <a:extLst>
                <a:ext uri="{FF2B5EF4-FFF2-40B4-BE49-F238E27FC236}">
                  <a16:creationId xmlns:a16="http://schemas.microsoft.com/office/drawing/2014/main" id="{492F4522-2108-4482-8C19-20C51E928077}"/>
                </a:ext>
              </a:extLst>
            </p:cNvPr>
            <p:cNvSpPr txBox="1"/>
            <p:nvPr/>
          </p:nvSpPr>
          <p:spPr>
            <a:xfrm>
              <a:off x="6462712" y="2107999"/>
              <a:ext cx="1804987" cy="221018"/>
            </a:xfrm>
            <a:prstGeom prst="rect">
              <a:avLst/>
            </a:prstGeom>
            <a:noFill/>
          </p:spPr>
          <p:txBody>
            <a:bodyPr wrap="square" lIns="18000" tIns="18000" rIns="18000" bIns="18000" rtlCol="0">
              <a:spAutoFit/>
            </a:bodyPr>
            <a:lstStyle/>
            <a:p>
              <a:r>
                <a:rPr lang="en-GB" sz="1200" b="1" dirty="0">
                  <a:solidFill>
                    <a:schemeClr val="bg1">
                      <a:lumMod val="50000"/>
                    </a:schemeClr>
                  </a:solidFill>
                  <a:latin typeface="+mj-lt"/>
                </a:rPr>
                <a:t>      </a:t>
              </a:r>
              <a:r>
                <a:rPr lang="en-GB" sz="1200" dirty="0">
                  <a:solidFill>
                    <a:schemeClr val="tx1">
                      <a:lumMod val="65000"/>
                      <a:lumOff val="35000"/>
                    </a:schemeClr>
                  </a:solidFill>
                  <a:latin typeface="+mj-lt"/>
                </a:rPr>
                <a:t> Very interested</a:t>
              </a:r>
            </a:p>
          </p:txBody>
        </p:sp>
        <p:sp>
          <p:nvSpPr>
            <p:cNvPr id="25" name="TextBox 24">
              <a:extLst>
                <a:ext uri="{FF2B5EF4-FFF2-40B4-BE49-F238E27FC236}">
                  <a16:creationId xmlns:a16="http://schemas.microsoft.com/office/drawing/2014/main" id="{FB3256D6-ABF3-4806-B69D-3FF6888D293F}"/>
                </a:ext>
              </a:extLst>
            </p:cNvPr>
            <p:cNvSpPr txBox="1"/>
            <p:nvPr/>
          </p:nvSpPr>
          <p:spPr>
            <a:xfrm>
              <a:off x="6462712" y="1881413"/>
              <a:ext cx="1946204" cy="221018"/>
            </a:xfrm>
            <a:prstGeom prst="rect">
              <a:avLst/>
            </a:prstGeom>
            <a:noFill/>
          </p:spPr>
          <p:txBody>
            <a:bodyPr wrap="square" lIns="18000" tIns="18000" rIns="18000" bIns="18000" rtlCol="0">
              <a:spAutoFit/>
            </a:bodyPr>
            <a:lstStyle/>
            <a:p>
              <a:r>
                <a:rPr lang="en-GB" sz="1200" b="1" dirty="0">
                  <a:solidFill>
                    <a:schemeClr val="bg1">
                      <a:lumMod val="50000"/>
                    </a:schemeClr>
                  </a:solidFill>
                  <a:latin typeface="+mj-lt"/>
                </a:rPr>
                <a:t>      </a:t>
              </a:r>
              <a:r>
                <a:rPr lang="en-GB" sz="1200" dirty="0">
                  <a:solidFill>
                    <a:schemeClr val="tx1">
                      <a:lumMod val="65000"/>
                      <a:lumOff val="35000"/>
                    </a:schemeClr>
                  </a:solidFill>
                  <a:latin typeface="+mj-lt"/>
                </a:rPr>
                <a:t> Somewhat interested</a:t>
              </a:r>
            </a:p>
          </p:txBody>
        </p:sp>
        <p:sp>
          <p:nvSpPr>
            <p:cNvPr id="7" name="Rectangle 6">
              <a:extLst>
                <a:ext uri="{FF2B5EF4-FFF2-40B4-BE49-F238E27FC236}">
                  <a16:creationId xmlns:a16="http://schemas.microsoft.com/office/drawing/2014/main" id="{FFFF9409-CB1D-4DEC-8BB8-F6FCF58424FF}"/>
                </a:ext>
              </a:extLst>
            </p:cNvPr>
            <p:cNvSpPr/>
            <p:nvPr/>
          </p:nvSpPr>
          <p:spPr>
            <a:xfrm>
              <a:off x="6499644" y="1960492"/>
              <a:ext cx="82800" cy="82800"/>
            </a:xfrm>
            <a:prstGeom prst="rect">
              <a:avLst/>
            </a:prstGeom>
            <a:solidFill>
              <a:schemeClr val="accent6"/>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2" name="Rectangle 21">
              <a:extLst>
                <a:ext uri="{FF2B5EF4-FFF2-40B4-BE49-F238E27FC236}">
                  <a16:creationId xmlns:a16="http://schemas.microsoft.com/office/drawing/2014/main" id="{386201EB-03D7-4377-9D78-A95FC0AE29D6}"/>
                </a:ext>
              </a:extLst>
            </p:cNvPr>
            <p:cNvSpPr/>
            <p:nvPr/>
          </p:nvSpPr>
          <p:spPr>
            <a:xfrm>
              <a:off x="6499644" y="2178595"/>
              <a:ext cx="82800" cy="82800"/>
            </a:xfrm>
            <a:prstGeom prst="rect">
              <a:avLst/>
            </a:prstGeom>
            <a:solidFill>
              <a:schemeClr val="tx1">
                <a:lumMod val="65000"/>
                <a:lumOff val="35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3" name="TextBox 22">
              <a:extLst>
                <a:ext uri="{FF2B5EF4-FFF2-40B4-BE49-F238E27FC236}">
                  <a16:creationId xmlns:a16="http://schemas.microsoft.com/office/drawing/2014/main" id="{6B2D2197-C276-4C9A-89EE-A949F49DD5DF}"/>
                </a:ext>
              </a:extLst>
            </p:cNvPr>
            <p:cNvSpPr txBox="1"/>
            <p:nvPr/>
          </p:nvSpPr>
          <p:spPr>
            <a:xfrm>
              <a:off x="6462713" y="1662686"/>
              <a:ext cx="1804987" cy="221018"/>
            </a:xfrm>
            <a:prstGeom prst="rect">
              <a:avLst/>
            </a:prstGeom>
            <a:noFill/>
          </p:spPr>
          <p:txBody>
            <a:bodyPr wrap="square" lIns="18000" tIns="18000" rIns="18000" bIns="18000" rtlCol="0">
              <a:spAutoFit/>
            </a:bodyPr>
            <a:lstStyle/>
            <a:p>
              <a:r>
                <a:rPr lang="en-GB" sz="1200" b="1" dirty="0">
                  <a:solidFill>
                    <a:schemeClr val="bg1">
                      <a:lumMod val="50000"/>
                    </a:schemeClr>
                  </a:solidFill>
                  <a:latin typeface="+mj-lt"/>
                </a:rPr>
                <a:t>%</a:t>
              </a:r>
              <a:r>
                <a:rPr lang="en-GB" sz="1200" b="1" dirty="0">
                  <a:solidFill>
                    <a:schemeClr val="accent1"/>
                  </a:solidFill>
                  <a:latin typeface="+mj-lt"/>
                </a:rPr>
                <a:t>%</a:t>
              </a:r>
              <a:r>
                <a:rPr lang="en-GB" sz="1200" dirty="0">
                  <a:solidFill>
                    <a:schemeClr val="tx1">
                      <a:lumMod val="65000"/>
                      <a:lumOff val="35000"/>
                    </a:schemeClr>
                  </a:solidFill>
                  <a:latin typeface="+mj-lt"/>
                </a:rPr>
                <a:t> Interested overall</a:t>
              </a:r>
            </a:p>
          </p:txBody>
        </p:sp>
        <p:sp>
          <p:nvSpPr>
            <p:cNvPr id="26" name="Rectangle 25">
              <a:extLst>
                <a:ext uri="{FF2B5EF4-FFF2-40B4-BE49-F238E27FC236}">
                  <a16:creationId xmlns:a16="http://schemas.microsoft.com/office/drawing/2014/main" id="{20768BC1-23B1-4926-A092-B7329CF00774}"/>
                </a:ext>
              </a:extLst>
            </p:cNvPr>
            <p:cNvSpPr/>
            <p:nvPr/>
          </p:nvSpPr>
          <p:spPr>
            <a:xfrm>
              <a:off x="6598704" y="1960492"/>
              <a:ext cx="82800" cy="82800"/>
            </a:xfrm>
            <a:prstGeom prst="rect">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27" name="Rectangle 26">
              <a:extLst>
                <a:ext uri="{FF2B5EF4-FFF2-40B4-BE49-F238E27FC236}">
                  <a16:creationId xmlns:a16="http://schemas.microsoft.com/office/drawing/2014/main" id="{91F0E09F-1BA1-46B1-8329-D7EE1E43ECCA}"/>
                </a:ext>
              </a:extLst>
            </p:cNvPr>
            <p:cNvSpPr/>
            <p:nvPr/>
          </p:nvSpPr>
          <p:spPr>
            <a:xfrm>
              <a:off x="6598704" y="2178595"/>
              <a:ext cx="82800" cy="82800"/>
            </a:xfrm>
            <a:prstGeom prst="rect">
              <a:avLst/>
            </a:prstGeom>
            <a:solidFill>
              <a:schemeClr val="accent1">
                <a:lumMod val="5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grpSp>
      <p:sp>
        <p:nvSpPr>
          <p:cNvPr id="30" name="Oval 29">
            <a:extLst>
              <a:ext uri="{FF2B5EF4-FFF2-40B4-BE49-F238E27FC236}">
                <a16:creationId xmlns:a16="http://schemas.microsoft.com/office/drawing/2014/main" id="{1118C0DF-D201-4341-97DD-EC9FE92D8FF7}"/>
              </a:ext>
            </a:extLst>
          </p:cNvPr>
          <p:cNvSpPr/>
          <p:nvPr/>
        </p:nvSpPr>
        <p:spPr>
          <a:xfrm rot="993089">
            <a:off x="1302290" y="2155810"/>
            <a:ext cx="502473" cy="326820"/>
          </a:xfrm>
          <a:prstGeom prst="ellipse">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1" name="Oval 30">
            <a:extLst>
              <a:ext uri="{FF2B5EF4-FFF2-40B4-BE49-F238E27FC236}">
                <a16:creationId xmlns:a16="http://schemas.microsoft.com/office/drawing/2014/main" id="{944F6076-210A-4EA8-8F40-8AAB2C903867}"/>
              </a:ext>
            </a:extLst>
          </p:cNvPr>
          <p:cNvSpPr/>
          <p:nvPr/>
        </p:nvSpPr>
        <p:spPr>
          <a:xfrm rot="993089">
            <a:off x="632534" y="2473959"/>
            <a:ext cx="502473" cy="326820"/>
          </a:xfrm>
          <a:prstGeom prst="ellipse">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2" name="Oval 31">
            <a:extLst>
              <a:ext uri="{FF2B5EF4-FFF2-40B4-BE49-F238E27FC236}">
                <a16:creationId xmlns:a16="http://schemas.microsoft.com/office/drawing/2014/main" id="{9B0D130D-1D58-496F-B903-E982D286ACC1}"/>
              </a:ext>
            </a:extLst>
          </p:cNvPr>
          <p:cNvSpPr/>
          <p:nvPr/>
        </p:nvSpPr>
        <p:spPr>
          <a:xfrm rot="993089">
            <a:off x="1960337" y="2459178"/>
            <a:ext cx="502473" cy="326820"/>
          </a:xfrm>
          <a:prstGeom prst="ellipse">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4" name="Oval 33">
            <a:extLst>
              <a:ext uri="{FF2B5EF4-FFF2-40B4-BE49-F238E27FC236}">
                <a16:creationId xmlns:a16="http://schemas.microsoft.com/office/drawing/2014/main" id="{BCB84ABB-F33D-4CD0-8315-080061E1098B}"/>
              </a:ext>
            </a:extLst>
          </p:cNvPr>
          <p:cNvSpPr/>
          <p:nvPr/>
        </p:nvSpPr>
        <p:spPr>
          <a:xfrm rot="993089">
            <a:off x="2656746" y="2148798"/>
            <a:ext cx="502473" cy="326820"/>
          </a:xfrm>
          <a:prstGeom prst="ellipse">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5" name="Oval 34">
            <a:extLst>
              <a:ext uri="{FF2B5EF4-FFF2-40B4-BE49-F238E27FC236}">
                <a16:creationId xmlns:a16="http://schemas.microsoft.com/office/drawing/2014/main" id="{F154DCF8-848D-40B3-9CE3-353AB0E76FA2}"/>
              </a:ext>
            </a:extLst>
          </p:cNvPr>
          <p:cNvSpPr/>
          <p:nvPr/>
        </p:nvSpPr>
        <p:spPr>
          <a:xfrm rot="993089">
            <a:off x="3323105" y="2615185"/>
            <a:ext cx="502473" cy="326820"/>
          </a:xfrm>
          <a:prstGeom prst="ellipse">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sp>
        <p:nvSpPr>
          <p:cNvPr id="36" name="Oval 35">
            <a:extLst>
              <a:ext uri="{FF2B5EF4-FFF2-40B4-BE49-F238E27FC236}">
                <a16:creationId xmlns:a16="http://schemas.microsoft.com/office/drawing/2014/main" id="{B60423D7-7B37-4246-94F9-3C8E3E60BAF8}"/>
              </a:ext>
            </a:extLst>
          </p:cNvPr>
          <p:cNvSpPr/>
          <p:nvPr/>
        </p:nvSpPr>
        <p:spPr>
          <a:xfrm rot="993089">
            <a:off x="3999136" y="2281707"/>
            <a:ext cx="502473" cy="326820"/>
          </a:xfrm>
          <a:prstGeom prst="ellipse">
            <a:avLst/>
          </a:prstGeom>
          <a:noFill/>
          <a:ln w="63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GB" sz="1400" b="1" dirty="0" err="1">
              <a:solidFill>
                <a:schemeClr val="bg1"/>
              </a:solidFill>
              <a:latin typeface="Century Gothic" pitchFamily="34" charset="0"/>
            </a:endParaRPr>
          </a:p>
        </p:txBody>
      </p:sp>
      <p:pic>
        <p:nvPicPr>
          <p:cNvPr id="38" name="Picture 37"/>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9691" t="9923" r="9380" b="24961"/>
          <a:stretch/>
        </p:blipFill>
        <p:spPr>
          <a:xfrm>
            <a:off x="937342" y="5173418"/>
            <a:ext cx="457199" cy="367861"/>
          </a:xfrm>
          <a:prstGeom prst="rect">
            <a:avLst/>
          </a:prstGeom>
        </p:spPr>
      </p:pic>
      <p:pic>
        <p:nvPicPr>
          <p:cNvPr id="39" name="Picture 38"/>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t="17830" b="32868"/>
          <a:stretch/>
        </p:blipFill>
        <p:spPr>
          <a:xfrm>
            <a:off x="2163810" y="5154333"/>
            <a:ext cx="823551" cy="406030"/>
          </a:xfrm>
          <a:prstGeom prst="rect">
            <a:avLst/>
          </a:prstGeom>
        </p:spPr>
      </p:pic>
      <p:pic>
        <p:nvPicPr>
          <p:cNvPr id="40" name="Picture 39"/>
          <p:cNvPicPr>
            <a:picLocks noChangeAspect="1"/>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t="15660" b="30542"/>
          <a:stretch/>
        </p:blipFill>
        <p:spPr>
          <a:xfrm>
            <a:off x="3583217" y="5163815"/>
            <a:ext cx="719474" cy="387066"/>
          </a:xfrm>
          <a:prstGeom prst="rect">
            <a:avLst/>
          </a:prstGeom>
        </p:spPr>
      </p:pic>
      <p:pic>
        <p:nvPicPr>
          <p:cNvPr id="41" name="Picture 40"/>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t="4031" b="18914"/>
          <a:stretch/>
        </p:blipFill>
        <p:spPr>
          <a:xfrm>
            <a:off x="5008210" y="5159569"/>
            <a:ext cx="513351" cy="395559"/>
          </a:xfrm>
          <a:prstGeom prst="rect">
            <a:avLst/>
          </a:prstGeom>
        </p:spPr>
      </p:pic>
      <p:pic>
        <p:nvPicPr>
          <p:cNvPr id="42" name="Picture 41"/>
          <p:cNvPicPr>
            <a:picLocks noChangeAspect="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1550" b="16434"/>
          <a:stretch/>
        </p:blipFill>
        <p:spPr>
          <a:xfrm>
            <a:off x="7790169" y="5162359"/>
            <a:ext cx="475494" cy="389979"/>
          </a:xfrm>
          <a:prstGeom prst="rect">
            <a:avLst/>
          </a:prstGeom>
        </p:spPr>
      </p:pic>
      <p:pic>
        <p:nvPicPr>
          <p:cNvPr id="43" name="Picture 42"/>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val="0"/>
              </a:ext>
            </a:extLst>
          </a:blip>
          <a:srcRect t="3411" b="17365"/>
          <a:stretch/>
        </p:blipFill>
        <p:spPr>
          <a:xfrm>
            <a:off x="6340588" y="5142781"/>
            <a:ext cx="541666" cy="429134"/>
          </a:xfrm>
          <a:prstGeom prst="rect">
            <a:avLst/>
          </a:prstGeom>
        </p:spPr>
      </p:pic>
      <p:sp>
        <p:nvSpPr>
          <p:cNvPr id="45" name="TextBox 44">
            <a:extLst>
              <a:ext uri="{FF2B5EF4-FFF2-40B4-BE49-F238E27FC236}">
                <a16:creationId xmlns:a16="http://schemas.microsoft.com/office/drawing/2014/main" id="{E59F4080-C978-4B1B-850E-A52DABEB2474}"/>
              </a:ext>
            </a:extLst>
          </p:cNvPr>
          <p:cNvSpPr txBox="1"/>
          <p:nvPr/>
        </p:nvSpPr>
        <p:spPr>
          <a:xfrm>
            <a:off x="430581" y="5685775"/>
            <a:ext cx="4251909" cy="190240"/>
          </a:xfrm>
          <a:prstGeom prst="rect">
            <a:avLst/>
          </a:prstGeom>
          <a:noFill/>
        </p:spPr>
        <p:txBody>
          <a:bodyPr wrap="square" lIns="18000" tIns="18000" rIns="18000" bIns="18000" rtlCol="0">
            <a:spAutoFit/>
          </a:bodyPr>
          <a:lstStyle/>
          <a:p>
            <a:r>
              <a:rPr lang="en-GB" sz="1000" b="1" dirty="0">
                <a:solidFill>
                  <a:schemeClr val="accent3">
                    <a:lumMod val="60000"/>
                    <a:lumOff val="40000"/>
                  </a:schemeClr>
                </a:solidFill>
                <a:latin typeface="+mj-lt"/>
              </a:rPr>
              <a:t>NET interest among arts-engaged survey respondents:</a:t>
            </a:r>
            <a:endParaRPr lang="en-GB" sz="1000" dirty="0">
              <a:solidFill>
                <a:schemeClr val="accent3">
                  <a:lumMod val="60000"/>
                  <a:lumOff val="40000"/>
                </a:schemeClr>
              </a:solidFill>
              <a:latin typeface="+mj-lt"/>
            </a:endParaRPr>
          </a:p>
        </p:txBody>
      </p:sp>
      <p:sp>
        <p:nvSpPr>
          <p:cNvPr id="46" name="TextBox 45">
            <a:extLst>
              <a:ext uri="{FF2B5EF4-FFF2-40B4-BE49-F238E27FC236}">
                <a16:creationId xmlns:a16="http://schemas.microsoft.com/office/drawing/2014/main" id="{D38C07B3-3043-4E6A-BAA2-EF620FC726B3}"/>
              </a:ext>
            </a:extLst>
          </p:cNvPr>
          <p:cNvSpPr txBox="1"/>
          <p:nvPr/>
        </p:nvSpPr>
        <p:spPr>
          <a:xfrm>
            <a:off x="5026524" y="6027779"/>
            <a:ext cx="537997" cy="189763"/>
          </a:xfrm>
          <a:prstGeom prst="rect">
            <a:avLst/>
          </a:prstGeom>
          <a:noFill/>
        </p:spPr>
        <p:txBody>
          <a:bodyPr wrap="square" lIns="18000" tIns="18000" rIns="18000" bIns="18000" rtlCol="0">
            <a:spAutoFit/>
          </a:bodyPr>
          <a:lstStyle/>
          <a:p>
            <a:pPr algn="ctr"/>
            <a:r>
              <a:rPr lang="en-GB" sz="1000" b="1" dirty="0">
                <a:solidFill>
                  <a:schemeClr val="tx1">
                    <a:lumMod val="75000"/>
                    <a:lumOff val="25000"/>
                  </a:schemeClr>
                </a:solidFill>
                <a:latin typeface="+mj-lt"/>
              </a:rPr>
              <a:t>58%</a:t>
            </a:r>
            <a:endParaRPr lang="en-GB" sz="1000" dirty="0">
              <a:solidFill>
                <a:schemeClr val="tx1">
                  <a:lumMod val="75000"/>
                  <a:lumOff val="25000"/>
                </a:schemeClr>
              </a:solidFill>
              <a:latin typeface="+mj-lt"/>
            </a:endParaRPr>
          </a:p>
        </p:txBody>
      </p:sp>
      <p:sp>
        <p:nvSpPr>
          <p:cNvPr id="47" name="TextBox 46">
            <a:extLst>
              <a:ext uri="{FF2B5EF4-FFF2-40B4-BE49-F238E27FC236}">
                <a16:creationId xmlns:a16="http://schemas.microsoft.com/office/drawing/2014/main" id="{BB29DBA5-C076-4D28-A09B-21B69D7E14AF}"/>
              </a:ext>
            </a:extLst>
          </p:cNvPr>
          <p:cNvSpPr txBox="1"/>
          <p:nvPr/>
        </p:nvSpPr>
        <p:spPr>
          <a:xfrm>
            <a:off x="915180" y="6027779"/>
            <a:ext cx="537997" cy="189763"/>
          </a:xfrm>
          <a:prstGeom prst="rect">
            <a:avLst/>
          </a:prstGeom>
          <a:noFill/>
        </p:spPr>
        <p:txBody>
          <a:bodyPr wrap="square" lIns="18000" tIns="18000" rIns="18000" bIns="18000" rtlCol="0">
            <a:spAutoFit/>
          </a:bodyPr>
          <a:lstStyle/>
          <a:p>
            <a:pPr algn="ctr"/>
            <a:r>
              <a:rPr lang="en-GB" sz="1000" b="1" dirty="0">
                <a:solidFill>
                  <a:schemeClr val="tx1">
                    <a:lumMod val="75000"/>
                    <a:lumOff val="25000"/>
                  </a:schemeClr>
                </a:solidFill>
                <a:latin typeface="+mj-lt"/>
              </a:rPr>
              <a:t>85%</a:t>
            </a:r>
            <a:endParaRPr lang="en-GB" sz="1000" dirty="0">
              <a:solidFill>
                <a:schemeClr val="tx1">
                  <a:lumMod val="75000"/>
                  <a:lumOff val="25000"/>
                </a:schemeClr>
              </a:solidFill>
              <a:latin typeface="+mj-lt"/>
            </a:endParaRPr>
          </a:p>
        </p:txBody>
      </p:sp>
      <p:sp>
        <p:nvSpPr>
          <p:cNvPr id="48" name="TextBox 47">
            <a:extLst>
              <a:ext uri="{FF2B5EF4-FFF2-40B4-BE49-F238E27FC236}">
                <a16:creationId xmlns:a16="http://schemas.microsoft.com/office/drawing/2014/main" id="{266C060A-2C4F-4F3B-A7EE-C4EA5AC3A3D5}"/>
              </a:ext>
            </a:extLst>
          </p:cNvPr>
          <p:cNvSpPr txBox="1"/>
          <p:nvPr/>
        </p:nvSpPr>
        <p:spPr>
          <a:xfrm>
            <a:off x="3684651" y="6027779"/>
            <a:ext cx="537997" cy="189763"/>
          </a:xfrm>
          <a:prstGeom prst="rect">
            <a:avLst/>
          </a:prstGeom>
          <a:noFill/>
        </p:spPr>
        <p:txBody>
          <a:bodyPr wrap="square" lIns="18000" tIns="18000" rIns="18000" bIns="18000" rtlCol="0">
            <a:spAutoFit/>
          </a:bodyPr>
          <a:lstStyle/>
          <a:p>
            <a:pPr algn="ctr"/>
            <a:r>
              <a:rPr lang="en-GB" sz="1000" b="1" dirty="0">
                <a:solidFill>
                  <a:schemeClr val="tx1">
                    <a:lumMod val="75000"/>
                    <a:lumOff val="25000"/>
                  </a:schemeClr>
                </a:solidFill>
                <a:latin typeface="+mj-lt"/>
              </a:rPr>
              <a:t>69%</a:t>
            </a:r>
            <a:endParaRPr lang="en-GB" sz="1000" dirty="0">
              <a:solidFill>
                <a:schemeClr val="tx1">
                  <a:lumMod val="75000"/>
                  <a:lumOff val="25000"/>
                </a:schemeClr>
              </a:solidFill>
              <a:latin typeface="+mj-lt"/>
            </a:endParaRPr>
          </a:p>
        </p:txBody>
      </p:sp>
      <p:sp>
        <p:nvSpPr>
          <p:cNvPr id="49" name="TextBox 48">
            <a:extLst>
              <a:ext uri="{FF2B5EF4-FFF2-40B4-BE49-F238E27FC236}">
                <a16:creationId xmlns:a16="http://schemas.microsoft.com/office/drawing/2014/main" id="{8D7AC555-F0E3-4C3B-9BC0-B14E188C8DCB}"/>
              </a:ext>
            </a:extLst>
          </p:cNvPr>
          <p:cNvSpPr txBox="1"/>
          <p:nvPr/>
        </p:nvSpPr>
        <p:spPr>
          <a:xfrm>
            <a:off x="7748370" y="6027779"/>
            <a:ext cx="537997" cy="189763"/>
          </a:xfrm>
          <a:prstGeom prst="rect">
            <a:avLst/>
          </a:prstGeom>
          <a:noFill/>
        </p:spPr>
        <p:txBody>
          <a:bodyPr wrap="square" lIns="18000" tIns="18000" rIns="18000" bIns="18000" rtlCol="0">
            <a:spAutoFit/>
          </a:bodyPr>
          <a:lstStyle/>
          <a:p>
            <a:pPr algn="ctr"/>
            <a:r>
              <a:rPr lang="en-GB" sz="1000" b="1" dirty="0">
                <a:solidFill>
                  <a:schemeClr val="tx1">
                    <a:lumMod val="75000"/>
                    <a:lumOff val="25000"/>
                  </a:schemeClr>
                </a:solidFill>
                <a:latin typeface="+mj-lt"/>
              </a:rPr>
              <a:t>74%</a:t>
            </a:r>
            <a:endParaRPr lang="en-GB" sz="1000" dirty="0">
              <a:solidFill>
                <a:schemeClr val="tx1">
                  <a:lumMod val="75000"/>
                  <a:lumOff val="25000"/>
                </a:schemeClr>
              </a:solidFill>
              <a:latin typeface="+mj-lt"/>
            </a:endParaRPr>
          </a:p>
        </p:txBody>
      </p:sp>
      <p:sp>
        <p:nvSpPr>
          <p:cNvPr id="50" name="TextBox 49">
            <a:extLst>
              <a:ext uri="{FF2B5EF4-FFF2-40B4-BE49-F238E27FC236}">
                <a16:creationId xmlns:a16="http://schemas.microsoft.com/office/drawing/2014/main" id="{9BFF8FAE-A2F3-48C9-A40F-99F4EAEB0CC4}"/>
              </a:ext>
            </a:extLst>
          </p:cNvPr>
          <p:cNvSpPr txBox="1"/>
          <p:nvPr/>
        </p:nvSpPr>
        <p:spPr>
          <a:xfrm>
            <a:off x="6368397" y="6027779"/>
            <a:ext cx="537997" cy="189763"/>
          </a:xfrm>
          <a:prstGeom prst="rect">
            <a:avLst/>
          </a:prstGeom>
          <a:noFill/>
        </p:spPr>
        <p:txBody>
          <a:bodyPr wrap="square" lIns="18000" tIns="18000" rIns="18000" bIns="18000" rtlCol="0">
            <a:spAutoFit/>
          </a:bodyPr>
          <a:lstStyle/>
          <a:p>
            <a:pPr algn="ctr"/>
            <a:r>
              <a:rPr lang="en-GB" sz="1000" b="1" dirty="0">
                <a:solidFill>
                  <a:schemeClr val="tx1">
                    <a:lumMod val="75000"/>
                    <a:lumOff val="25000"/>
                  </a:schemeClr>
                </a:solidFill>
                <a:latin typeface="+mj-lt"/>
              </a:rPr>
              <a:t>62%</a:t>
            </a:r>
            <a:endParaRPr lang="en-GB" sz="1000" dirty="0">
              <a:solidFill>
                <a:schemeClr val="tx1">
                  <a:lumMod val="75000"/>
                  <a:lumOff val="25000"/>
                </a:schemeClr>
              </a:solidFill>
              <a:latin typeface="+mj-lt"/>
            </a:endParaRPr>
          </a:p>
        </p:txBody>
      </p:sp>
      <p:sp>
        <p:nvSpPr>
          <p:cNvPr id="51" name="TextBox 50">
            <a:extLst>
              <a:ext uri="{FF2B5EF4-FFF2-40B4-BE49-F238E27FC236}">
                <a16:creationId xmlns:a16="http://schemas.microsoft.com/office/drawing/2014/main" id="{ADB36A49-7CF2-463A-A5FA-CE441A7A62DB}"/>
              </a:ext>
            </a:extLst>
          </p:cNvPr>
          <p:cNvSpPr txBox="1"/>
          <p:nvPr/>
        </p:nvSpPr>
        <p:spPr>
          <a:xfrm>
            <a:off x="2323728" y="6027779"/>
            <a:ext cx="537997" cy="189763"/>
          </a:xfrm>
          <a:prstGeom prst="rect">
            <a:avLst/>
          </a:prstGeom>
          <a:noFill/>
        </p:spPr>
        <p:txBody>
          <a:bodyPr wrap="square" lIns="18000" tIns="18000" rIns="18000" bIns="18000" rtlCol="0">
            <a:spAutoFit/>
          </a:bodyPr>
          <a:lstStyle/>
          <a:p>
            <a:pPr algn="ctr"/>
            <a:r>
              <a:rPr lang="en-GB" sz="1000" b="1" dirty="0">
                <a:solidFill>
                  <a:schemeClr val="tx1">
                    <a:lumMod val="75000"/>
                    <a:lumOff val="25000"/>
                  </a:schemeClr>
                </a:solidFill>
                <a:latin typeface="+mj-lt"/>
              </a:rPr>
              <a:t>84%</a:t>
            </a:r>
            <a:endParaRPr lang="en-GB" sz="1000" dirty="0">
              <a:solidFill>
                <a:schemeClr val="tx1">
                  <a:lumMod val="75000"/>
                  <a:lumOff val="25000"/>
                </a:schemeClr>
              </a:solidFill>
              <a:latin typeface="+mj-lt"/>
            </a:endParaRPr>
          </a:p>
        </p:txBody>
      </p:sp>
      <p:sp>
        <p:nvSpPr>
          <p:cNvPr id="52" name="Rounded Rectangle 3">
            <a:extLst>
              <a:ext uri="{FF2B5EF4-FFF2-40B4-BE49-F238E27FC236}">
                <a16:creationId xmlns:a16="http://schemas.microsoft.com/office/drawing/2014/main" id="{6B82FE32-A3AD-4754-906E-3C54CDB0A358}"/>
              </a:ext>
            </a:extLst>
          </p:cNvPr>
          <p:cNvSpPr/>
          <p:nvPr/>
        </p:nvSpPr>
        <p:spPr>
          <a:xfrm>
            <a:off x="430582" y="5964110"/>
            <a:ext cx="8186776" cy="298283"/>
          </a:xfrm>
          <a:prstGeom prst="roundRect">
            <a:avLst>
              <a:gd name="adj" fmla="val 3149"/>
            </a:avLst>
          </a:prstGeom>
          <a:noFill/>
          <a:ln w="28575">
            <a:solidFill>
              <a:schemeClr val="accent3">
                <a:lumMod val="60000"/>
                <a:lumOff val="40000"/>
              </a:schemeClr>
            </a:solidFill>
            <a:prstDash val="sysDot"/>
          </a:ln>
        </p:spPr>
        <p:style>
          <a:lnRef idx="2">
            <a:schemeClr val="accent2"/>
          </a:lnRef>
          <a:fillRef idx="1">
            <a:schemeClr val="lt1"/>
          </a:fillRef>
          <a:effectRef idx="0">
            <a:schemeClr val="accent2"/>
          </a:effectRef>
          <a:fontRef idx="minor">
            <a:schemeClr val="dk1"/>
          </a:fontRef>
        </p:style>
        <p:txBody>
          <a:bodyPr wrap="square" anchor="ctr">
            <a:noAutofit/>
          </a:bodyPr>
          <a:lstStyle/>
          <a:p>
            <a:pPr algn="just"/>
            <a:endParaRPr lang="en-GB" sz="1100" dirty="0">
              <a:latin typeface="+mj-lt"/>
            </a:endParaRPr>
          </a:p>
        </p:txBody>
      </p:sp>
    </p:spTree>
    <p:extLst>
      <p:ext uri="{BB962C8B-B14F-4D97-AF65-F5344CB8AC3E}">
        <p14:creationId xmlns:p14="http://schemas.microsoft.com/office/powerpoint/2010/main" val="473306997"/>
      </p:ext>
    </p:extLst>
  </p:cSld>
  <p:clrMapOvr>
    <a:masterClrMapping/>
  </p:clrMapOvr>
</p:sld>
</file>

<file path=ppt/theme/theme1.xml><?xml version="1.0" encoding="utf-8"?>
<a:theme xmlns:a="http://schemas.openxmlformats.org/drawingml/2006/main" name="MTM Theme">
  <a:themeElements>
    <a:clrScheme name="Custom 3">
      <a:dk1>
        <a:sysClr val="windowText" lastClr="000000"/>
      </a:dk1>
      <a:lt1>
        <a:sysClr val="window" lastClr="FFFFFF"/>
      </a:lt1>
      <a:dk2>
        <a:srgbClr val="A7A7AB"/>
      </a:dk2>
      <a:lt2>
        <a:srgbClr val="EBECEC"/>
      </a:lt2>
      <a:accent1>
        <a:srgbClr val="009AD6"/>
      </a:accent1>
      <a:accent2>
        <a:srgbClr val="FF7A14"/>
      </a:accent2>
      <a:accent3>
        <a:srgbClr val="3BA933"/>
      </a:accent3>
      <a:accent4>
        <a:srgbClr val="FFCF20"/>
      </a:accent4>
      <a:accent5>
        <a:srgbClr val="E14B75"/>
      </a:accent5>
      <a:accent6>
        <a:srgbClr val="A7A7AB"/>
      </a:accent6>
      <a:hlink>
        <a:srgbClr val="009AD6"/>
      </a:hlink>
      <a:folHlink>
        <a:srgbClr val="A7A7AB"/>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6350">
          <a:noFill/>
        </a:ln>
        <a:effectLst/>
      </a:spPr>
      <a:bodyPr lIns="36000" tIns="36000" rIns="36000" bIns="36000" rtlCol="0" anchor="ctr"/>
      <a:lstStyle>
        <a:defPPr algn="ctr">
          <a:defRPr sz="1400" b="1" dirty="0" err="1" smtClean="0">
            <a:solidFill>
              <a:schemeClr val="bg1"/>
            </a:solidFill>
            <a:latin typeface="Century Gothic"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000" tIns="18000" rIns="18000" bIns="18000" rtlCol="0">
        <a:spAutoFit/>
      </a:bodyPr>
      <a:lstStyle>
        <a:defPPr>
          <a:defRPr sz="1400" dirty="0" err="1" smtClean="0">
            <a:latin typeface="+mj-lt"/>
          </a:defRPr>
        </a:defPPr>
      </a:lstStyle>
    </a:txDef>
  </a:objectDefaults>
  <a:extraClrSchemeLst/>
  <a:extLst>
    <a:ext uri="{05A4C25C-085E-4340-85A3-A5531E510DB2}">
      <thm15:themeFamily xmlns:thm15="http://schemas.microsoft.com/office/thememl/2012/main" name="Updated Strategy Template" id="{E6D91975-C88B-4EFB-9BDC-076DE95760D2}" vid="{B2BCFDD5-2DFA-46C1-A207-B2F8EF2CE4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Updated Strategy Template</Template>
  <TotalTime>14518</TotalTime>
  <Words>24886</Words>
  <Application>Microsoft Office PowerPoint</Application>
  <PresentationFormat>On-screen Show (4:3)</PresentationFormat>
  <Paragraphs>1761</Paragraphs>
  <Slides>114</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114</vt:i4>
      </vt:variant>
    </vt:vector>
  </HeadingPairs>
  <TitlesOfParts>
    <vt:vector size="119" baseType="lpstr">
      <vt:lpstr>Arial</vt:lpstr>
      <vt:lpstr>Calibri</vt:lpstr>
      <vt:lpstr>Century Gothic</vt:lpstr>
      <vt:lpstr>Times New Roman</vt:lpstr>
      <vt:lpstr>MTM Theme</vt:lpstr>
      <vt:lpstr>PowerPoint Presentation</vt:lpstr>
      <vt:lpstr>PowerPoint Presentation</vt:lpstr>
      <vt:lpstr>PowerPoint Presentation</vt:lpstr>
      <vt:lpstr>Executive summary</vt:lpstr>
      <vt:lpstr>Executive summary</vt:lpstr>
      <vt:lpstr>Executive summary</vt:lpstr>
      <vt:lpstr>Executive summary </vt:lpstr>
      <vt:lpstr>Executive summary </vt:lpstr>
      <vt:lpstr>Executive summary </vt:lpstr>
      <vt:lpstr>PowerPoint Presentation</vt:lpstr>
      <vt:lpstr>Arts Council commissioned MTM to look at the impact of live-to-digital on audiences and arts organisations</vt:lpstr>
      <vt:lpstr>A multi-method research approach was followed</vt:lpstr>
      <vt:lpstr>PowerPoint Presentation</vt:lpstr>
      <vt:lpstr>What we mean by ‘live-to-digital’</vt:lpstr>
      <vt:lpstr>More examples of ‘live-to-digital’</vt:lpstr>
      <vt:lpstr>Who is creating live-to-digital?</vt:lpstr>
      <vt:lpstr>These results are from a survey of arts and cultural organisations in England</vt:lpstr>
      <vt:lpstr>The organisations who had not produced live-to-digital content were more likely to be non-performance based</vt:lpstr>
      <vt:lpstr>Those who hadn’t produced live-to-digital also tended to have lower turnover – with over half reporting under £100k</vt:lpstr>
      <vt:lpstr>What live-to-digital is being created and how is it distributed?</vt:lpstr>
      <vt:lpstr>Video or audio recordings of a performance or event are the most common types of live-to-digital</vt:lpstr>
      <vt:lpstr>Video and audio are the most common formats, but some are experimenting with 360, VR and AR content</vt:lpstr>
      <vt:lpstr>Music case study: Ex Cathedra - Shakespeare Odes (2016) </vt:lpstr>
      <vt:lpstr>Music case study: Ex Cathedra - Shakespeare Odes (2016) </vt:lpstr>
      <vt:lpstr>Our expert interviews revealed live-to-digital is most developed in the performing arts</vt:lpstr>
      <vt:lpstr>There is a wide range of mainstream and niche live-to-digital music and festival output</vt:lpstr>
      <vt:lpstr>Galleries and museums engage in live-to-digital on a less regular basis than performance based artforms</vt:lpstr>
      <vt:lpstr>Museums case study: British Museum – The American Dream exhibition tour, Facebook Live (2017)</vt:lpstr>
      <vt:lpstr>Museums case study: British Museum – The American Dream exhibition tour Facebook Live (2017) </vt:lpstr>
      <vt:lpstr>The primary form of live-to-digital in literature other than book readings/talks is spoken word poetry </vt:lpstr>
      <vt:lpstr>Literature case study: The Roundhouse – Poetry Slam (2017)</vt:lpstr>
      <vt:lpstr>Literature case study: The Roundhouse – Poetry Slam (2017)</vt:lpstr>
      <vt:lpstr>Online is by far the most common method of distribution, followed by physical venues and then TV</vt:lpstr>
      <vt:lpstr>Easy-to-use and cheap online platforms like Facebook and YouTube are popular for distributing content</vt:lpstr>
      <vt:lpstr>The launch of YouTube, YouTube Live and Facebook Live have coincided with uptakes in live-to-digital</vt:lpstr>
      <vt:lpstr>Over a quarter of organisations say live-to-digital is part of all or most of their output </vt:lpstr>
      <vt:lpstr>Why are organisations creating live-to-digital and how successful has it been? </vt:lpstr>
      <vt:lpstr>Organisations produce live-to-digital for many reasons - driving reach is the most important, revenue the least</vt:lpstr>
      <vt:lpstr>Arts organisations strive to create live-to-digital which is distinct from and enhances the ‘real-world’ experience </vt:lpstr>
      <vt:lpstr>Combined arts case study: FACT – Touch My Soul (2015)</vt:lpstr>
      <vt:lpstr>Combined arts case study: FACT – Touch My Soul (2015)</vt:lpstr>
      <vt:lpstr>Organisations are looking to reach a broad range of new and existing audiences with live-to-digital</vt:lpstr>
      <vt:lpstr>Combined arts case study: Kaleider – The Money (2017) </vt:lpstr>
      <vt:lpstr>Combined arts case study: Kaleider – The Money (2017) continued</vt:lpstr>
      <vt:lpstr>Only a small proportion say live-to-digital contributes to financial stability; only a quarter expect it to in the future</vt:lpstr>
      <vt:lpstr>Organisations see live-to-digital as complementary to rather than cannibalising their ‘real world’ offer</vt:lpstr>
      <vt:lpstr>Almost all organisations who produced live to digital in 2016/17 said they will continue doing it</vt:lpstr>
      <vt:lpstr>Most of those who have yet to produce live-to-digital are keen to do so and envisage it having positive impacts</vt:lpstr>
      <vt:lpstr>Nearly two thirds of organisations fund live-to-digital work from core budgets</vt:lpstr>
      <vt:lpstr>How has live-to-digital affected touring patterns or programming decisions?</vt:lpstr>
      <vt:lpstr>Touring organisations reported no negative impact from live-to-digital – none said it had caused a decrease</vt:lpstr>
      <vt:lpstr>Over half of organisations who produce live-to-digital say it has some influence on programming decisions</vt:lpstr>
      <vt:lpstr>Dance case study: Royal Opera House – The Royal Ballet rehearses Arthur Pita’s The Wind (2017)</vt:lpstr>
      <vt:lpstr>Dance case study: Royal Opera House – The Royal Ballet rehearses Arthur Pita’s The Wind (2017)</vt:lpstr>
      <vt:lpstr>What are the key barriers to creating live-to-digital and how have they been overcome?</vt:lpstr>
      <vt:lpstr>Cost and lack of staff time are significant barriers to producing live-to-digital for most organisations </vt:lpstr>
      <vt:lpstr>Greater understanding of live-to-digital and its benefits would increase the propensity to undertake it</vt:lpstr>
      <vt:lpstr>Two thirds of organisations have worked with partners to produce content – mostly producers, followed by venues</vt:lpstr>
      <vt:lpstr>Visual arts case study: BALTIC – Google gallery tour (2017)</vt:lpstr>
      <vt:lpstr>Visual arts case study: BALTIC – Google gallery tour (2017)</vt:lpstr>
      <vt:lpstr>The most common reason for partnering is to reach new audiences, followed by access to skills and equipment</vt:lpstr>
      <vt:lpstr>Visual arts case study: CVAN EM – Make.Practice.Perfect live stream (2017)</vt:lpstr>
      <vt:lpstr>Visual arts case study: CVAN EM – Make.Practice.Perfect live stream (2017)</vt:lpstr>
      <vt:lpstr>Many organisations sit at either end of the scale: they have full capacity for internal production or none at all</vt:lpstr>
      <vt:lpstr>Opera case study: Glyndebourne – Hamlet (2017)</vt:lpstr>
      <vt:lpstr>Opera case study: Glyndebourne – Hamlet (2017) </vt:lpstr>
      <vt:lpstr>Whether they had produced live-to-digital work or not, organisations said they would value more info &amp; training</vt:lpstr>
      <vt:lpstr>PowerPoint Presentation</vt:lpstr>
      <vt:lpstr>The data in the following section comes from three separate sources</vt:lpstr>
      <vt:lpstr>Who is consuming live-to-digital and what are they consuming? </vt:lpstr>
      <vt:lpstr>Our national survey suggests live-to-digital is consumed more than ‘real world’ arts and culture </vt:lpstr>
      <vt:lpstr>Both ‘real world’ and live-to-digital arts consumers are typically most likely to be in Greater London </vt:lpstr>
      <vt:lpstr>A fifth of adults claim to access live-to-digital monthly despite not attending any ‘real world’ arts &amp; culture events</vt:lpstr>
      <vt:lpstr>Music was the most common form of live-to-digital content, with over a third of all adults engaging monthly</vt:lpstr>
      <vt:lpstr>Music, literature and opera are more commonly consumed in live-to-digital form than ‘real-world’ form* </vt:lpstr>
      <vt:lpstr>Performance events are the most commonly engaged with type of live-to-digital</vt:lpstr>
      <vt:lpstr>The difference in accessing long and short form content is relatively modest – there is significant usage of both</vt:lpstr>
      <vt:lpstr>Facebook and YouTube are key channels for reaching, audiences </vt:lpstr>
      <vt:lpstr>Social media can be a key means of live-to-digital discovery and developing artistic practice </vt:lpstr>
      <vt:lpstr>Short-form content is consumed on smartphones but larger-screens are important for longer-form</vt:lpstr>
      <vt:lpstr>More people tend to engage with live-to-digital content when they are at home on their own</vt:lpstr>
      <vt:lpstr>Convenience and affordable access are the most common motivations for consuming live-to-digital</vt:lpstr>
      <vt:lpstr>Live-to-digital also allows you to trial an arts performance or event before committing to attending the real thing </vt:lpstr>
      <vt:lpstr>56% of consumers said live-to-digital had encouraged them to engage with organisations they wouldn’t have otherwise</vt:lpstr>
      <vt:lpstr>Participants in the discussion groups also highlighted live-to-digital’s potential to engage them in new artforms</vt:lpstr>
      <vt:lpstr>Almost three in ten of our arts engaged audience seemed unsure where to look for live-to-digital content</vt:lpstr>
      <vt:lpstr>How does the live-to-digital experience compare to the ‘real world’ one?</vt:lpstr>
      <vt:lpstr>People still tend to prefer the ‘real world’ experience to the live-to-digital one</vt:lpstr>
      <vt:lpstr>Only a minority of those interested in each art form would rule out live-to-digital content – and some now prefer it</vt:lpstr>
      <vt:lpstr>Opinions were divided on the importance of the ‘live-ness’ of the live-to-digital experience</vt:lpstr>
      <vt:lpstr>PowerPoint Presentation</vt:lpstr>
      <vt:lpstr>What role will live-to-digital have for arts organisations in the future?</vt:lpstr>
      <vt:lpstr>A substantial majority of those who did not produce live-to-digital in 2016/17 would be interested to do so in future</vt:lpstr>
      <vt:lpstr>Across all live-to-digital formats, there was an appetite for producing more rather than less in the coming years</vt:lpstr>
      <vt:lpstr>Augmented and Virtual Reality were seen as offering the potential for more immersive live-to-digital experiences</vt:lpstr>
      <vt:lpstr>The organisations we interviewed also identified a variety of other potential live-to-digital growth areas</vt:lpstr>
      <vt:lpstr>What do audiences want and expect from live-to-digital in the future?</vt:lpstr>
      <vt:lpstr>There is a clear appetite to consume live-to-digital in the future, although a fifth of people expect never to engage </vt:lpstr>
      <vt:lpstr>Users and non-users are most interested in whole live-to-digital performances, either live or recorded </vt:lpstr>
      <vt:lpstr>Music, museums and dance seem to be the most eagerly anticipated artforms when it comes to live-to-digital  </vt:lpstr>
      <vt:lpstr>VR was seen as creating a more immersive but potentially isolating live-to-digital experience </vt:lpstr>
      <vt:lpstr>PowerPoint Presentation</vt:lpstr>
      <vt:lpstr>Key take outs for arts organisations</vt:lpstr>
      <vt:lpstr>Key take outs for arts organisations</vt:lpstr>
      <vt:lpstr>PowerPoint Presentation</vt:lpstr>
      <vt:lpstr>Comparisons with AEA’s 2016 research into Live to Digital in the theatre sector : Organisations</vt:lpstr>
      <vt:lpstr>Comparison with AEA: Audiences</vt:lpstr>
      <vt:lpstr>PowerPoint Presentation</vt:lpstr>
      <vt:lpstr>Appendix: more on the research process</vt:lpstr>
      <vt:lpstr>We also conducted expert interviews with 21 arts and culture organisations </vt:lpstr>
      <vt:lpstr>Through our supply-side survey, we heard from over 200 organisations about their experience of live-to-digital</vt:lpstr>
      <vt:lpstr>We undertook 4 x 2-hour discussion groups with current live-to-digital consumers </vt:lpstr>
      <vt:lpstr>We conducted surveys among the end consumers to understand demand for and use of live to digital </vt:lpstr>
      <vt:lpstr>A methodological note on Opera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Moon</dc:creator>
  <cp:lastModifiedBy>Matthew Macaulay</cp:lastModifiedBy>
  <cp:revision>831</cp:revision>
  <cp:lastPrinted>2018-04-20T15:13:32Z</cp:lastPrinted>
  <dcterms:created xsi:type="dcterms:W3CDTF">2016-08-08T15:59:23Z</dcterms:created>
  <dcterms:modified xsi:type="dcterms:W3CDTF">2018-05-25T10:54:52Z</dcterms:modified>
</cp:coreProperties>
</file>