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5"/>
  </p:notesMasterIdLst>
  <p:sldIdLst>
    <p:sldId id="850" r:id="rId5"/>
    <p:sldId id="257" r:id="rId6"/>
    <p:sldId id="851" r:id="rId7"/>
    <p:sldId id="844" r:id="rId8"/>
    <p:sldId id="852" r:id="rId9"/>
    <p:sldId id="892" r:id="rId10"/>
    <p:sldId id="905" r:id="rId11"/>
    <p:sldId id="770" r:id="rId12"/>
    <p:sldId id="935" r:id="rId13"/>
    <p:sldId id="926" r:id="rId14"/>
    <p:sldId id="927" r:id="rId15"/>
    <p:sldId id="933" r:id="rId16"/>
    <p:sldId id="937" r:id="rId17"/>
    <p:sldId id="936" r:id="rId18"/>
    <p:sldId id="934" r:id="rId19"/>
    <p:sldId id="795" r:id="rId20"/>
    <p:sldId id="928" r:id="rId21"/>
    <p:sldId id="929" r:id="rId22"/>
    <p:sldId id="938" r:id="rId23"/>
    <p:sldId id="790" r:id="rId24"/>
    <p:sldId id="818" r:id="rId25"/>
    <p:sldId id="799" r:id="rId26"/>
    <p:sldId id="817" r:id="rId27"/>
    <p:sldId id="931" r:id="rId28"/>
    <p:sldId id="939" r:id="rId29"/>
    <p:sldId id="815" r:id="rId30"/>
    <p:sldId id="819" r:id="rId31"/>
    <p:sldId id="825" r:id="rId32"/>
    <p:sldId id="925" r:id="rId33"/>
    <p:sldId id="827" r:id="rId34"/>
    <p:sldId id="820" r:id="rId35"/>
    <p:sldId id="893" r:id="rId36"/>
    <p:sldId id="894" r:id="rId37"/>
    <p:sldId id="910" r:id="rId38"/>
    <p:sldId id="909" r:id="rId39"/>
    <p:sldId id="908" r:id="rId40"/>
    <p:sldId id="940" r:id="rId41"/>
    <p:sldId id="889" r:id="rId42"/>
    <p:sldId id="895" r:id="rId43"/>
    <p:sldId id="8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dora Tharin" initials="IT" lastIdx="15" clrIdx="0"/>
  <p:cmAuthor id="2" name="Annie Jarvis" initials="AJ"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7E27"/>
    <a:srgbClr val="E42313"/>
    <a:srgbClr val="F28C00"/>
    <a:srgbClr val="272727"/>
    <a:srgbClr val="D63D25"/>
    <a:srgbClr val="CF1C20"/>
    <a:srgbClr val="C4BC9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539E6-7742-7EC5-5741-57E6CD5D68BB}" v="1" dt="2024-03-05T14:18:47.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p:restoredTop sz="94830"/>
  </p:normalViewPr>
  <p:slideViewPr>
    <p:cSldViewPr snapToGrid="0">
      <p:cViewPr varScale="1">
        <p:scale>
          <a:sx n="78" d="100"/>
          <a:sy n="78" d="100"/>
        </p:scale>
        <p:origin x="192"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Birchill" userId="S::nick.birchill@artscouncil.org.uk::ba412c8a-98ce-4cdb-9403-7f5da6ff4f97" providerId="AD" clId="Web-{99F539E6-7742-7EC5-5741-57E6CD5D68BB}"/>
    <pc:docChg chg="delSld">
      <pc:chgData name="Nick Birchill" userId="S::nick.birchill@artscouncil.org.uk::ba412c8a-98ce-4cdb-9403-7f5da6ff4f97" providerId="AD" clId="Web-{99F539E6-7742-7EC5-5741-57E6CD5D68BB}" dt="2024-03-05T14:18:47.126" v="0"/>
      <pc:docMkLst>
        <pc:docMk/>
      </pc:docMkLst>
      <pc:sldChg chg="del">
        <pc:chgData name="Nick Birchill" userId="S::nick.birchill@artscouncil.org.uk::ba412c8a-98ce-4cdb-9403-7f5da6ff4f97" providerId="AD" clId="Web-{99F539E6-7742-7EC5-5741-57E6CD5D68BB}" dt="2024-03-05T14:18:47.126" v="0"/>
        <pc:sldMkLst>
          <pc:docMk/>
          <pc:sldMk cId="734750908" sldId="9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8B8E2F-ABDE-974C-B1A4-8620DFD80CD9}" type="datetimeFigureOut">
              <a:rPr lang="en-US" smtClean="0"/>
              <a:t>3/5/2024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3AA8C-9EDD-B94D-BEC2-35A35053C483}" type="slidenum">
              <a:rPr lang="en-US" smtClean="0"/>
              <a:t>‹#›</a:t>
            </a:fld>
            <a:endParaRPr lang="en-US"/>
          </a:p>
        </p:txBody>
      </p:sp>
    </p:spTree>
    <p:extLst>
      <p:ext uri="{BB962C8B-B14F-4D97-AF65-F5344CB8AC3E}">
        <p14:creationId xmlns:p14="http://schemas.microsoft.com/office/powerpoint/2010/main" val="2218089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guardian.com/voluntary-sector-network/2016/apr/19/charity-chief-executives-board-trustee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thinknpc.org/publications/happy-relatio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haritycommission.blog.gov.uk/2016/05/20/how-will-the-new-charities-act-affect-your-charity/" TargetMode="External"/><Relationship Id="rId3" Type="http://schemas.openxmlformats.org/officeDocument/2006/relationships/hyperlink" Target="http://www.associationofchairs.org.uk/wp-content/uploads/2014/10/AoC_ChairsCompass_final.pdf" TargetMode="External"/><Relationship Id="rId7" Type="http://schemas.openxmlformats.org/officeDocument/2006/relationships/hyperlink" Target="http://www.thinknpc.org/publications/happy-relation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acevo.org.uk/governance/governance-faqs#relationshipwithchair" TargetMode="External"/><Relationship Id="rId5" Type="http://schemas.openxmlformats.org/officeDocument/2006/relationships/hyperlink" Target="http://www.cloresocialleadership.org.uk/userfiles/documents/Research%20reports/2010/Research,%20Penelope%20Gibbs,%20FINAL.pdf" TargetMode="External"/><Relationship Id="rId4" Type="http://schemas.openxmlformats.org/officeDocument/2006/relationships/hyperlink" Target="http://www.pewtrusts.org/~/media/legacy/uploadedfiles/wwwpewtrustsorg/reports/pew_fund_for_hhs_in_phila/governance20as20leadership20summary20finalpdf.pdf" TargetMode="External"/><Relationship Id="rId9" Type="http://schemas.openxmlformats.org/officeDocument/2006/relationships/hyperlink" Target="http://www.legislation.gov.uk/ukpga/2016/4/content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loresocialleadership.org.uk/userfiles/documents/Research%20reports/2010/Research,%20Penelope%20Gibbs,%20FINAL.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thirdsector.co.uk/leadership-governance-tensions-chief-chair/governance/article/1161226"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loresocialleadership.org.uk/userfiles/documents/Research%20reports/2010/Research,%20Penelope%20Gibbs,%20FINAL.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thirdsector.co.uk/leadership-governance-tensions-chief-chair/governance/article/116122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loresocialleadership.org.uk/userfiles/documents/Research%20reports/2010/Research,%20Penelope%20Gibbs,%20FINAL.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thirdsector.co.uk/leadership-governance-tensions-chief-chair/governance/article/1161226"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inknpc.org/publications/happy-relation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loresocialleadership.org.uk/userfiles/documents/Research%20reports/2010/Research,%20Penelope%20Gibbs,%20FINAL.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thinknpc.org/publications/happy-relation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br.org/1998/05/evolution-and-revolution-as-organizations-gro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br.org/1998/05/evolution-and-revolution-as-organizations-grow"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3AA8C-9EDD-B94D-BEC2-35A35053C483}" type="slidenum">
              <a:rPr lang="en-US" smtClean="0"/>
              <a:t>1</a:t>
            </a:fld>
            <a:endParaRPr lang="en-US"/>
          </a:p>
        </p:txBody>
      </p:sp>
    </p:spTree>
    <p:extLst>
      <p:ext uri="{BB962C8B-B14F-4D97-AF65-F5344CB8AC3E}">
        <p14:creationId xmlns:p14="http://schemas.microsoft.com/office/powerpoint/2010/main" val="150116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chemeClr val="tx1"/>
                </a:solidFill>
                <a:hlinkClick r:id="rId3"/>
              </a:rPr>
              <a:t>https://www.theguardian.com/voluntary-sector-network/2016/apr/19/charity-chief-executives-board-trustees</a:t>
            </a:r>
            <a:r>
              <a:rPr lang="en-GB" sz="1200" dirty="0">
                <a:solidFill>
                  <a:schemeClr val="tx1"/>
                </a:solidFill>
              </a:rPr>
              <a:t> - this seems to go against everything we say about clarity of roles and not doing each others’ jobs?</a:t>
            </a:r>
            <a:endParaRPr lang="en-US" sz="1200" dirty="0">
              <a:solidFill>
                <a:schemeClr val="tx1"/>
              </a:solidFill>
            </a:endParaRPr>
          </a:p>
          <a:p>
            <a:endParaRPr lang="en-GB" sz="1200" dirty="0"/>
          </a:p>
          <a:p>
            <a:r>
              <a:rPr lang="en-GB" sz="1200" dirty="0">
                <a:hlinkClick r:id="rId4"/>
              </a:rPr>
              <a:t>http://www.thinknpc.org/publications/happy-relations/</a:t>
            </a:r>
            <a:r>
              <a:rPr lang="en-GB" sz="1200" dirty="0"/>
              <a:t> - I’ve added some of this into other sections as I think it’s more relevant, also not entirely sure what is meant here</a:t>
            </a:r>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30</a:t>
            </a:fld>
            <a:endParaRPr lang="en-US" dirty="0"/>
          </a:p>
        </p:txBody>
      </p:sp>
    </p:spTree>
    <p:extLst>
      <p:ext uri="{BB962C8B-B14F-4D97-AF65-F5344CB8AC3E}">
        <p14:creationId xmlns:p14="http://schemas.microsoft.com/office/powerpoint/2010/main" val="194464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www.theguardian.com</a:t>
            </a:r>
            <a:r>
              <a:rPr lang="en-US" dirty="0"/>
              <a:t>/voluntary-sector-network/2013/may/31/how-find-right-chairperson-your-charity</a:t>
            </a:r>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31</a:t>
            </a:fld>
            <a:endParaRPr lang="en-US" dirty="0"/>
          </a:p>
        </p:txBody>
      </p:sp>
    </p:spTree>
    <p:extLst>
      <p:ext uri="{BB962C8B-B14F-4D97-AF65-F5344CB8AC3E}">
        <p14:creationId xmlns:p14="http://schemas.microsoft.com/office/powerpoint/2010/main" val="378858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3AA8C-9EDD-B94D-BEC2-35A35053C483}" type="slidenum">
              <a:rPr lang="en-US" smtClean="0"/>
              <a:t>39</a:t>
            </a:fld>
            <a:endParaRPr lang="en-US"/>
          </a:p>
        </p:txBody>
      </p:sp>
    </p:spTree>
    <p:extLst>
      <p:ext uri="{BB962C8B-B14F-4D97-AF65-F5344CB8AC3E}">
        <p14:creationId xmlns:p14="http://schemas.microsoft.com/office/powerpoint/2010/main" val="249502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C3AA8C-9EDD-B94D-BEC2-35A35053C483}" type="slidenum">
              <a:rPr lang="en-US" smtClean="0"/>
              <a:t>41</a:t>
            </a:fld>
            <a:endParaRPr lang="en-US"/>
          </a:p>
        </p:txBody>
      </p:sp>
    </p:spTree>
    <p:extLst>
      <p:ext uri="{BB962C8B-B14F-4D97-AF65-F5344CB8AC3E}">
        <p14:creationId xmlns:p14="http://schemas.microsoft.com/office/powerpoint/2010/main" val="408157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hlinkClick r:id="rId3"/>
              </a:rPr>
              <a:t>http://www.associationofchairs.org.uk/wp-content/uploads/2014/10/AoC_ChairsCompass_final.pdf</a:t>
            </a:r>
            <a:r>
              <a:rPr lang="en-GB" dirty="0"/>
              <a:t> </a:t>
            </a:r>
          </a:p>
          <a:p>
            <a:r>
              <a:rPr lang="en-GB" u="sng" dirty="0">
                <a:hlinkClick r:id="rId4"/>
              </a:rPr>
              <a:t>http://www.pewtrusts.org/~/media/legacy/uploadedfiles/wwwpewtrustsorg/reports/pew_fund_for_hhs_in_phila/governance20as20leadership20summary20finalpdf.pdf</a:t>
            </a:r>
            <a:r>
              <a:rPr lang="en-GB" dirty="0"/>
              <a:t> </a:t>
            </a:r>
          </a:p>
          <a:p>
            <a:r>
              <a:rPr lang="en-GB" u="sng" dirty="0">
                <a:hlinkClick r:id="rId5" invalidUrl="http://www.cloresocialleadership.org.uk/userfiles/documents/Research reports/2010/Research, Penelope Gibbs, FINAL.pdf"/>
              </a:rPr>
              <a:t>http://www.cloresocialleadership.org.uk/userfiles/documents/Research%20reports/2010/Research,%20Penelope%20Gibbs,%20FINAL.pdf</a:t>
            </a:r>
            <a:r>
              <a:rPr lang="en-GB"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6"/>
              </a:rPr>
              <a:t>https://www.acevo.org.uk/governance/governance-faqs#relationshipwithchair</a:t>
            </a:r>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hlinkClick r:id="rId7"/>
              </a:rPr>
              <a:t>http://www.thinknpc.org/publications/happy-relations/</a:t>
            </a:r>
            <a:r>
              <a:rPr lang="en-GB" sz="1200"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 used</a:t>
            </a:r>
          </a:p>
          <a:p>
            <a:r>
              <a:rPr lang="en-GB" sz="1200" u="none" kern="1200" baseline="0" dirty="0">
                <a:solidFill>
                  <a:schemeClr val="tx1"/>
                </a:solidFill>
                <a:effectLst/>
                <a:latin typeface="+mn-lt"/>
                <a:ea typeface="ＭＳ Ｐゴシック" charset="0"/>
                <a:cs typeface="+mn-cs"/>
              </a:rPr>
              <a:t>* </a:t>
            </a:r>
            <a:r>
              <a:rPr lang="en-GB" sz="1200" u="sng" kern="1200" dirty="0">
                <a:solidFill>
                  <a:schemeClr val="tx1"/>
                </a:solidFill>
                <a:effectLst/>
                <a:latin typeface="+mn-lt"/>
                <a:ea typeface="ＭＳ Ｐゴシック" charset="0"/>
                <a:cs typeface="+mn-cs"/>
                <a:hlinkClick r:id="rId8"/>
              </a:rPr>
              <a:t>https://charitycommission.blog.gov.uk/2016/05/20/how-will-the-new-charities-act-affect-your-charity/</a:t>
            </a:r>
            <a:r>
              <a:rPr lang="en-GB" sz="1200" kern="1200" dirty="0">
                <a:solidFill>
                  <a:schemeClr val="tx1"/>
                </a:solidFill>
                <a:effectLst/>
                <a:latin typeface="+mn-lt"/>
                <a:ea typeface="ＭＳ Ｐゴシック" charset="0"/>
                <a:cs typeface="+mn-cs"/>
              </a:rPr>
              <a:t> </a:t>
            </a:r>
          </a:p>
          <a:p>
            <a:r>
              <a:rPr lang="en-GB" sz="1200" kern="1200" dirty="0">
                <a:solidFill>
                  <a:schemeClr val="tx1"/>
                </a:solidFill>
                <a:effectLst/>
                <a:latin typeface="+mn-lt"/>
                <a:ea typeface="ＭＳ Ｐゴシック" charset="0"/>
                <a:cs typeface="+mn-cs"/>
              </a:rPr>
              <a:t>**2016 changes to charity law - </a:t>
            </a:r>
            <a:r>
              <a:rPr lang="en-GB" sz="1200" u="sng" kern="1200" dirty="0">
                <a:solidFill>
                  <a:schemeClr val="tx1"/>
                </a:solidFill>
                <a:effectLst/>
                <a:latin typeface="+mn-lt"/>
                <a:ea typeface="ＭＳ Ｐゴシック" charset="0"/>
                <a:cs typeface="+mn-cs"/>
                <a:hlinkClick r:id="rId9"/>
              </a:rPr>
              <a:t>http://www.legislation.gov.uk/ukpga/2016/4/contents</a:t>
            </a:r>
            <a:r>
              <a:rPr lang="en-GB" sz="1200" kern="1200" dirty="0">
                <a:solidFill>
                  <a:schemeClr val="tx1"/>
                </a:solidFill>
                <a:effectLst/>
                <a:latin typeface="+mn-lt"/>
                <a:ea typeface="ＭＳ Ｐゴシック" charset="0"/>
                <a:cs typeface="+mn-cs"/>
              </a:rPr>
              <a:t> </a:t>
            </a:r>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21</a:t>
            </a:fld>
            <a:endParaRPr lang="en-US" dirty="0"/>
          </a:p>
        </p:txBody>
      </p:sp>
    </p:spTree>
    <p:extLst>
      <p:ext uri="{BB962C8B-B14F-4D97-AF65-F5344CB8AC3E}">
        <p14:creationId xmlns:p14="http://schemas.microsoft.com/office/powerpoint/2010/main" val="170504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u="sng" kern="1200" dirty="0">
                <a:solidFill>
                  <a:schemeClr val="tx1"/>
                </a:solidFill>
                <a:effectLst/>
                <a:latin typeface="+mn-lt"/>
                <a:ea typeface="ＭＳ Ｐゴシック" charset="0"/>
                <a:cs typeface="+mn-cs"/>
                <a:hlinkClick r:id="rId3" invalidUrl="http://www.cloresocialleadership.org.uk/userfiles/documents/Research reports/2010/Research, Penelope Gibbs, FINAL.pdf"/>
              </a:rPr>
              <a:t>http://www.cloresocialleadership.org.uk/userfiles/documents/Research%20reports/2010/Research,%20Penelope%20Gibbs,%20FINAL.pdf</a:t>
            </a:r>
            <a:r>
              <a:rPr lang="en-GB" sz="1200" u="sng" kern="1200" dirty="0">
                <a:solidFill>
                  <a:schemeClr val="tx1"/>
                </a:solidFill>
                <a:effectLst/>
                <a:latin typeface="+mn-lt"/>
                <a:ea typeface="ＭＳ Ｐゴシック" charset="0"/>
                <a:cs typeface="+mn-cs"/>
              </a:rPr>
              <a:t> </a:t>
            </a:r>
            <a:endParaRPr lang="en-GB" sz="1200" kern="1200" dirty="0">
              <a:solidFill>
                <a:schemeClr val="tx1"/>
              </a:solidFill>
              <a:effectLst/>
              <a:latin typeface="+mn-lt"/>
              <a:ea typeface="ＭＳ Ｐゴシック"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dirty="0">
              <a:hlinkClick r:id="" action="ppaction://noaction"/>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a:hlinkClick r:id="" action="ppaction://noaction"/>
              </a:rPr>
              <a:t>https://www.thirdsector.co.uk/study-reveals-strains-charity-chair-chief-executive-relationships/governance/article/1104709</a:t>
            </a:r>
            <a:r>
              <a:rPr lang="en-GB" sz="1200" b="1" dirty="0"/>
              <a:t> </a:t>
            </a:r>
          </a:p>
          <a:p>
            <a:pPr marL="285750" indent="-285750">
              <a:spcBef>
                <a:spcPts val="0"/>
              </a:spcBef>
              <a:spcAft>
                <a:spcPts val="0"/>
              </a:spcAft>
              <a:buFont typeface="Arial" panose="020B0604020202020204" pitchFamily="34" charset="0"/>
              <a:buChar char="•"/>
            </a:pPr>
            <a:endParaRPr lang="en-GB" sz="1200" dirty="0"/>
          </a:p>
          <a:p>
            <a:pPr marL="0" indent="0">
              <a:spcBef>
                <a:spcPts val="0"/>
              </a:spcBef>
              <a:spcAft>
                <a:spcPts val="0"/>
              </a:spcAft>
              <a:buFont typeface="Arial" panose="020B0604020202020204" pitchFamily="34" charset="0"/>
              <a:buNone/>
            </a:pPr>
            <a:r>
              <a:rPr lang="en-GB" sz="1200" dirty="0">
                <a:hlinkClick r:id="rId4"/>
              </a:rPr>
              <a:t>http://www.thirdsector.co.uk/leadership-governance-tensions-chief-chair/governance/article/1161226</a:t>
            </a:r>
            <a:r>
              <a:rPr lang="en-GB" sz="1200" dirty="0"/>
              <a:t> </a:t>
            </a:r>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23</a:t>
            </a:fld>
            <a:endParaRPr lang="en-US" dirty="0"/>
          </a:p>
        </p:txBody>
      </p:sp>
    </p:spTree>
    <p:extLst>
      <p:ext uri="{BB962C8B-B14F-4D97-AF65-F5344CB8AC3E}">
        <p14:creationId xmlns:p14="http://schemas.microsoft.com/office/powerpoint/2010/main" val="78681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u="sng" kern="1200" dirty="0">
                <a:solidFill>
                  <a:schemeClr val="tx1"/>
                </a:solidFill>
                <a:effectLst/>
                <a:latin typeface="+mn-lt"/>
                <a:ea typeface="ＭＳ Ｐゴシック" charset="0"/>
                <a:cs typeface="+mn-cs"/>
                <a:hlinkClick r:id="rId3" invalidUrl="http://www.cloresocialleadership.org.uk/userfiles/documents/Research reports/2010/Research, Penelope Gibbs, FINAL.pdf"/>
              </a:rPr>
              <a:t>http://www.cloresocialleadership.org.uk/userfiles/documents/Research%20reports/2010/Research,%20Penelope%20Gibbs,%20FINAL.pdf</a:t>
            </a:r>
            <a:r>
              <a:rPr lang="en-GB" sz="1200" u="sng" kern="1200" dirty="0">
                <a:solidFill>
                  <a:schemeClr val="tx1"/>
                </a:solidFill>
                <a:effectLst/>
                <a:latin typeface="+mn-lt"/>
                <a:ea typeface="ＭＳ Ｐゴシック" charset="0"/>
                <a:cs typeface="+mn-cs"/>
              </a:rPr>
              <a:t> </a:t>
            </a:r>
            <a:endParaRPr lang="en-GB" sz="1200" kern="1200" dirty="0">
              <a:solidFill>
                <a:schemeClr val="tx1"/>
              </a:solidFill>
              <a:effectLst/>
              <a:latin typeface="+mn-lt"/>
              <a:ea typeface="ＭＳ Ｐゴシック"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dirty="0">
              <a:hlinkClick r:id="" action="ppaction://noaction"/>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a:hlinkClick r:id="" action="ppaction://noaction"/>
              </a:rPr>
              <a:t>https://www.thirdsector.co.uk/study-reveals-strains-charity-chair-chief-executive-relationships/governance/article/1104709</a:t>
            </a:r>
            <a:r>
              <a:rPr lang="en-GB" sz="1200" b="1" dirty="0"/>
              <a:t> </a:t>
            </a:r>
          </a:p>
          <a:p>
            <a:pPr marL="285750" indent="-285750">
              <a:spcBef>
                <a:spcPts val="0"/>
              </a:spcBef>
              <a:spcAft>
                <a:spcPts val="0"/>
              </a:spcAft>
              <a:buFont typeface="Arial" panose="020B0604020202020204" pitchFamily="34" charset="0"/>
              <a:buChar char="•"/>
            </a:pPr>
            <a:endParaRPr lang="en-GB" sz="1200" dirty="0"/>
          </a:p>
          <a:p>
            <a:pPr marL="0" indent="0">
              <a:spcBef>
                <a:spcPts val="0"/>
              </a:spcBef>
              <a:spcAft>
                <a:spcPts val="0"/>
              </a:spcAft>
              <a:buFont typeface="Arial" panose="020B0604020202020204" pitchFamily="34" charset="0"/>
              <a:buNone/>
            </a:pPr>
            <a:r>
              <a:rPr lang="en-GB" sz="1200" dirty="0">
                <a:hlinkClick r:id="rId4"/>
              </a:rPr>
              <a:t>http://www.thirdsector.co.uk/leadership-governance-tensions-chief-chair/governance/article/1161226</a:t>
            </a:r>
            <a:r>
              <a:rPr lang="en-GB" sz="1200" dirty="0"/>
              <a:t> </a:t>
            </a:r>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24</a:t>
            </a:fld>
            <a:endParaRPr lang="en-US" dirty="0"/>
          </a:p>
        </p:txBody>
      </p:sp>
    </p:spTree>
    <p:extLst>
      <p:ext uri="{BB962C8B-B14F-4D97-AF65-F5344CB8AC3E}">
        <p14:creationId xmlns:p14="http://schemas.microsoft.com/office/powerpoint/2010/main" val="117751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u="sng" kern="1200" dirty="0">
                <a:solidFill>
                  <a:schemeClr val="tx1"/>
                </a:solidFill>
                <a:effectLst/>
                <a:latin typeface="+mn-lt"/>
                <a:ea typeface="ＭＳ Ｐゴシック" charset="0"/>
                <a:cs typeface="+mn-cs"/>
                <a:hlinkClick r:id="rId3" invalidUrl="http://www.cloresocialleadership.org.uk/userfiles/documents/Research reports/2010/Research, Penelope Gibbs, FINAL.pdf"/>
              </a:rPr>
              <a:t>http://www.cloresocialleadership.org.uk/userfiles/documents/Research%20reports/2010/Research,%20Penelope%20Gibbs,%20FINAL.pdf</a:t>
            </a:r>
            <a:r>
              <a:rPr lang="en-GB" sz="1200" u="sng" kern="1200" dirty="0">
                <a:solidFill>
                  <a:schemeClr val="tx1"/>
                </a:solidFill>
                <a:effectLst/>
                <a:latin typeface="+mn-lt"/>
                <a:ea typeface="ＭＳ Ｐゴシック" charset="0"/>
                <a:cs typeface="+mn-cs"/>
              </a:rPr>
              <a:t> </a:t>
            </a:r>
            <a:endParaRPr lang="en-GB" sz="1200" kern="1200" dirty="0">
              <a:solidFill>
                <a:schemeClr val="tx1"/>
              </a:solidFill>
              <a:effectLst/>
              <a:latin typeface="+mn-lt"/>
              <a:ea typeface="ＭＳ Ｐゴシック"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dirty="0">
              <a:hlinkClick r:id="" action="ppaction://noaction"/>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a:hlinkClick r:id="" action="ppaction://noaction"/>
              </a:rPr>
              <a:t>https://www.thirdsector.co.uk/study-reveals-strains-charity-chair-chief-executive-relationships/governance/article/1104709</a:t>
            </a:r>
            <a:r>
              <a:rPr lang="en-GB" sz="1200" b="1" dirty="0"/>
              <a:t> </a:t>
            </a:r>
          </a:p>
          <a:p>
            <a:pPr marL="285750" indent="-285750">
              <a:spcBef>
                <a:spcPts val="0"/>
              </a:spcBef>
              <a:spcAft>
                <a:spcPts val="0"/>
              </a:spcAft>
              <a:buFont typeface="Arial" panose="020B0604020202020204" pitchFamily="34" charset="0"/>
              <a:buChar char="•"/>
            </a:pPr>
            <a:endParaRPr lang="en-GB" sz="1200" dirty="0"/>
          </a:p>
          <a:p>
            <a:pPr marL="0" indent="0">
              <a:spcBef>
                <a:spcPts val="0"/>
              </a:spcBef>
              <a:spcAft>
                <a:spcPts val="0"/>
              </a:spcAft>
              <a:buFont typeface="Arial" panose="020B0604020202020204" pitchFamily="34" charset="0"/>
              <a:buNone/>
            </a:pPr>
            <a:r>
              <a:rPr lang="en-GB" sz="1200" dirty="0">
                <a:hlinkClick r:id="rId4"/>
              </a:rPr>
              <a:t>http://www.thirdsector.co.uk/leadership-governance-tensions-chief-chair/governance/article/1161226</a:t>
            </a:r>
            <a:r>
              <a:rPr lang="en-GB" sz="1200" dirty="0"/>
              <a:t> </a:t>
            </a:r>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25</a:t>
            </a:fld>
            <a:endParaRPr lang="en-US" dirty="0"/>
          </a:p>
        </p:txBody>
      </p:sp>
    </p:spTree>
    <p:extLst>
      <p:ext uri="{BB962C8B-B14F-4D97-AF65-F5344CB8AC3E}">
        <p14:creationId xmlns:p14="http://schemas.microsoft.com/office/powerpoint/2010/main" val="407185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hlinkClick r:id="rId3"/>
              </a:rPr>
              <a:t>http://www.thinknpc.org/publications/happy-relations/</a:t>
            </a:r>
            <a:r>
              <a:rPr lang="en-GB" sz="1200" dirty="0"/>
              <a:t> </a:t>
            </a:r>
            <a:endParaRPr lang="en-US" dirty="0"/>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26</a:t>
            </a:fld>
            <a:endParaRPr lang="en-US" dirty="0"/>
          </a:p>
        </p:txBody>
      </p:sp>
    </p:spTree>
    <p:extLst>
      <p:ext uri="{BB962C8B-B14F-4D97-AF65-F5344CB8AC3E}">
        <p14:creationId xmlns:p14="http://schemas.microsoft.com/office/powerpoint/2010/main" val="117696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u="sng" kern="1200" dirty="0">
                <a:solidFill>
                  <a:schemeClr val="tx1"/>
                </a:solidFill>
                <a:effectLst/>
                <a:latin typeface="+mn-lt"/>
                <a:ea typeface="ＭＳ Ｐゴシック" charset="0"/>
                <a:cs typeface="+mn-cs"/>
                <a:hlinkClick r:id="rId3" invalidUrl="http://www.cloresocialleadership.org.uk/userfiles/documents/Research reports/2010/Research, Penelope Gibbs, FINAL.pdf"/>
              </a:rPr>
              <a:t>http://www.cloresocialleadership.org.uk/userfiles/documents/Research%20reports/2010/Research,%20Penelope%20Gibbs,%20FINAL.pdf</a:t>
            </a:r>
            <a:r>
              <a:rPr lang="en-GB" sz="1200" kern="1200" dirty="0">
                <a:solidFill>
                  <a:schemeClr val="tx1"/>
                </a:solidFill>
                <a:effectLst/>
                <a:latin typeface="+mn-lt"/>
                <a:ea typeface="ＭＳ Ｐゴシック" charset="0"/>
                <a:cs typeface="+mn-cs"/>
              </a:rPr>
              <a:t>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hlinkClick r:id="rId4"/>
              </a:rPr>
              <a:t>http://www.thinknpc.org/publications/happy-relations/</a:t>
            </a:r>
            <a:r>
              <a:rPr lang="en-GB" sz="1200" dirty="0"/>
              <a:t> </a:t>
            </a:r>
            <a:endParaRPr lang="en-US" dirty="0"/>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27</a:t>
            </a:fld>
            <a:endParaRPr lang="en-US" dirty="0"/>
          </a:p>
        </p:txBody>
      </p:sp>
    </p:spTree>
    <p:extLst>
      <p:ext uri="{BB962C8B-B14F-4D97-AF65-F5344CB8AC3E}">
        <p14:creationId xmlns:p14="http://schemas.microsoft.com/office/powerpoint/2010/main" val="388541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ＭＳ Ｐゴシック" charset="0"/>
                <a:cs typeface="+mn-cs"/>
                <a:hlinkClick r:id="rId3"/>
              </a:rPr>
              <a:t>https://hbr.org/1998/05/evolution-and-revolution-as-organizations-grow</a:t>
            </a:r>
            <a:r>
              <a:rPr lang="en-GB" sz="1200" kern="1200" dirty="0">
                <a:solidFill>
                  <a:schemeClr val="tx1"/>
                </a:solidFill>
                <a:effectLst/>
                <a:latin typeface="+mn-lt"/>
                <a:ea typeface="ＭＳ Ｐゴシック" charset="0"/>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28</a:t>
            </a:fld>
            <a:endParaRPr lang="en-US" dirty="0"/>
          </a:p>
        </p:txBody>
      </p:sp>
    </p:spTree>
    <p:extLst>
      <p:ext uri="{BB962C8B-B14F-4D97-AF65-F5344CB8AC3E}">
        <p14:creationId xmlns:p14="http://schemas.microsoft.com/office/powerpoint/2010/main" val="164454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ＭＳ Ｐゴシック" charset="0"/>
                <a:cs typeface="+mn-cs"/>
                <a:hlinkClick r:id="rId3"/>
              </a:rPr>
              <a:t>https://hbr.org/1998/05/evolution-and-revolution-as-organizations-grow</a:t>
            </a:r>
            <a:r>
              <a:rPr lang="en-GB" sz="1200" kern="1200" dirty="0">
                <a:solidFill>
                  <a:schemeClr val="tx1"/>
                </a:solidFill>
                <a:effectLst/>
                <a:latin typeface="+mn-lt"/>
                <a:ea typeface="ＭＳ Ｐゴシック" charset="0"/>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33C3AA8C-9EDD-B94D-BEC2-35A35053C483}" type="slidenum">
              <a:rPr lang="en-US" smtClean="0"/>
              <a:t>29</a:t>
            </a:fld>
            <a:endParaRPr lang="en-US" dirty="0"/>
          </a:p>
        </p:txBody>
      </p:sp>
    </p:spTree>
    <p:extLst>
      <p:ext uri="{BB962C8B-B14F-4D97-AF65-F5344CB8AC3E}">
        <p14:creationId xmlns:p14="http://schemas.microsoft.com/office/powerpoint/2010/main" val="374524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74C7530-5418-1E41-9C3A-FA8AF6C7F8DD}"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15001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4C7530-5418-1E41-9C3A-FA8AF6C7F8DD}"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398661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4C7530-5418-1E41-9C3A-FA8AF6C7F8DD}"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192662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4C7530-5418-1E41-9C3A-FA8AF6C7F8DD}"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170916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4C7530-5418-1E41-9C3A-FA8AF6C7F8DD}"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182954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74C7530-5418-1E41-9C3A-FA8AF6C7F8DD}"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427193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74C7530-5418-1E41-9C3A-FA8AF6C7F8DD}"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275493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74C7530-5418-1E41-9C3A-FA8AF6C7F8DD}"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171061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C7530-5418-1E41-9C3A-FA8AF6C7F8DD}"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646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74C7530-5418-1E41-9C3A-FA8AF6C7F8DD}"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53166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74C7530-5418-1E41-9C3A-FA8AF6C7F8DD}"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F3B2-62AC-C64F-9B37-AB8AE05989B7}" type="slidenum">
              <a:rPr lang="en-US" smtClean="0"/>
              <a:t>‹#›</a:t>
            </a:fld>
            <a:endParaRPr lang="en-US"/>
          </a:p>
        </p:txBody>
      </p:sp>
    </p:spTree>
    <p:extLst>
      <p:ext uri="{BB962C8B-B14F-4D97-AF65-F5344CB8AC3E}">
        <p14:creationId xmlns:p14="http://schemas.microsoft.com/office/powerpoint/2010/main" val="100972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4C7530-5418-1E41-9C3A-FA8AF6C7F8DD}" type="datetimeFigureOut">
              <a:rPr lang="en-US" smtClean="0"/>
              <a:t>3/5/2024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10F3B2-62AC-C64F-9B37-AB8AE05989B7}" type="slidenum">
              <a:rPr lang="en-US" smtClean="0"/>
              <a:t>‹#›</a:t>
            </a:fld>
            <a:endParaRPr lang="en-US"/>
          </a:p>
        </p:txBody>
      </p:sp>
    </p:spTree>
    <p:extLst>
      <p:ext uri="{BB962C8B-B14F-4D97-AF65-F5344CB8AC3E}">
        <p14:creationId xmlns:p14="http://schemas.microsoft.com/office/powerpoint/2010/main" val="4289525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ghsnews.com/3565/featureandopinion/respect-goes-both-ways/#phot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mpasspoint.org/sites/default/files/docs/880_governancesessionnpday200.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dsrs.blogs.bristol.ac.uk/files/2018/11/Picture1-1wtjmfc.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outhwarkparkgalleries.org/wp-content/uploads/2023/09/Southwark-Park-Galleries-Code-of-Conduct-23-1.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4" y="0"/>
            <a:ext cx="13919033" cy="7884223"/>
          </a:xfrm>
          <a:prstGeom prst="rect">
            <a:avLst/>
          </a:prstGeom>
        </p:spPr>
      </p:pic>
      <p:sp>
        <p:nvSpPr>
          <p:cNvPr id="5" name="Oval 4"/>
          <p:cNvSpPr/>
          <p:nvPr/>
        </p:nvSpPr>
        <p:spPr>
          <a:xfrm>
            <a:off x="4986883" y="1142063"/>
            <a:ext cx="1903820" cy="14828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864" y="1473139"/>
            <a:ext cx="1017859" cy="822512"/>
          </a:xfrm>
          <a:prstGeom prst="rect">
            <a:avLst/>
          </a:prstGeom>
        </p:spPr>
      </p:pic>
      <p:pic>
        <p:nvPicPr>
          <p:cNvPr id="2" name="Picture 1">
            <a:extLst>
              <a:ext uri="{FF2B5EF4-FFF2-40B4-BE49-F238E27FC236}">
                <a16:creationId xmlns:a16="http://schemas.microsoft.com/office/drawing/2014/main" id="{F872E686-781F-E65A-FE33-9E436F907D9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152" y="6119919"/>
            <a:ext cx="4800600" cy="738081"/>
          </a:xfrm>
          <a:prstGeom prst="rect">
            <a:avLst/>
          </a:prstGeom>
        </p:spPr>
      </p:pic>
      <p:sp>
        <p:nvSpPr>
          <p:cNvPr id="9" name="Title 8">
            <a:extLst>
              <a:ext uri="{FF2B5EF4-FFF2-40B4-BE49-F238E27FC236}">
                <a16:creationId xmlns:a16="http://schemas.microsoft.com/office/drawing/2014/main" id="{800D2DA2-187F-3160-D90D-58DB5602E726}"/>
              </a:ext>
            </a:extLst>
          </p:cNvPr>
          <p:cNvSpPr>
            <a:spLocks noGrp="1"/>
          </p:cNvSpPr>
          <p:nvPr>
            <p:ph type="ctrTitle"/>
          </p:nvPr>
        </p:nvSpPr>
        <p:spPr>
          <a:xfrm>
            <a:off x="1366793" y="2955940"/>
            <a:ext cx="9144000" cy="2112169"/>
          </a:xfrm>
        </p:spPr>
        <p:txBody>
          <a:bodyPr>
            <a:noAutofit/>
          </a:bodyPr>
          <a:lstStyle/>
          <a:p>
            <a:r>
              <a:rPr lang="en-US" sz="5400" b="1" dirty="0">
                <a:solidFill>
                  <a:schemeClr val="bg1"/>
                </a:solidFill>
                <a:latin typeface="Arial" charset="0"/>
                <a:ea typeface="Arial" charset="0"/>
                <a:cs typeface="Arial" charset="0"/>
              </a:rPr>
              <a:t>Transforming </a:t>
            </a:r>
            <a:br>
              <a:rPr lang="en-US" sz="5400" b="1" dirty="0">
                <a:solidFill>
                  <a:schemeClr val="bg1"/>
                </a:solidFill>
                <a:latin typeface="Arial" charset="0"/>
                <a:ea typeface="Arial" charset="0"/>
                <a:cs typeface="Arial" charset="0"/>
              </a:rPr>
            </a:br>
            <a:r>
              <a:rPr lang="en-US" sz="5400" b="1" dirty="0">
                <a:solidFill>
                  <a:schemeClr val="bg1"/>
                </a:solidFill>
                <a:latin typeface="Arial" charset="0"/>
                <a:ea typeface="Arial" charset="0"/>
                <a:cs typeface="Arial" charset="0"/>
              </a:rPr>
              <a:t>Governance </a:t>
            </a:r>
            <a:br>
              <a:rPr lang="en-US" sz="5400" b="1" dirty="0">
                <a:solidFill>
                  <a:schemeClr val="bg1"/>
                </a:solidFill>
                <a:latin typeface="Arial" charset="0"/>
                <a:ea typeface="Arial" charset="0"/>
                <a:cs typeface="Arial" charset="0"/>
              </a:rPr>
            </a:br>
            <a:r>
              <a:rPr lang="en-US" sz="5400" b="1" dirty="0" err="1">
                <a:solidFill>
                  <a:schemeClr val="bg1"/>
                </a:solidFill>
                <a:latin typeface="Arial" charset="0"/>
                <a:ea typeface="Arial" charset="0"/>
                <a:cs typeface="Arial" charset="0"/>
              </a:rPr>
              <a:t>Programme</a:t>
            </a:r>
            <a:endParaRPr lang="en-US" sz="5400" b="1" dirty="0">
              <a:solidFill>
                <a:schemeClr val="bg1"/>
              </a:solidFill>
            </a:endParaRPr>
          </a:p>
        </p:txBody>
      </p:sp>
    </p:spTree>
    <p:extLst>
      <p:ext uri="{BB962C8B-B14F-4D97-AF65-F5344CB8AC3E}">
        <p14:creationId xmlns:p14="http://schemas.microsoft.com/office/powerpoint/2010/main" val="42018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832706" cy="5940088"/>
          </a:xfrm>
          <a:prstGeom prst="rect">
            <a:avLst/>
          </a:prstGeom>
          <a:noFill/>
        </p:spPr>
        <p:txBody>
          <a:bodyPr wrap="square" rtlCol="0">
            <a:spAutoFit/>
          </a:bodyPr>
          <a:lstStyle/>
          <a:p>
            <a:r>
              <a:rPr lang="en-US" sz="3200" b="1" dirty="0">
                <a:solidFill>
                  <a:srgbClr val="DB322A"/>
                </a:solidFill>
                <a:latin typeface="Arial" panose="020B0604020202020204" pitchFamily="34" charset="0"/>
                <a:ea typeface="Nexa Bold" charset="0"/>
                <a:cs typeface="Arial" panose="020B0604020202020204" pitchFamily="34" charset="0"/>
              </a:rPr>
              <a:t>What causes tension between Board and Executive?</a:t>
            </a:r>
          </a:p>
          <a:p>
            <a:endParaRPr lang="en-US" sz="2400" dirty="0">
              <a:latin typeface="Karla" charset="0"/>
              <a:ea typeface="Karla" charset="0"/>
              <a:cs typeface="Karla" charset="0"/>
            </a:endParaRP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Unclear expectations of the relationship</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A breakdown in communication</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A lack of trust</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A lack of support and/or scrutiny</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Trying to do each others’ roles</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A lack of clarity of each others’ roles and responsibilities</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Not anticipating issues or making difficult decisions too late</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Not sharing information</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Not involving each other enough in crucial decisions</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An indecisive Board – makes it impossible for an Executive Team to move forward and implement change</a:t>
            </a:r>
          </a:p>
          <a:p>
            <a:pPr marL="285750" indent="-285750">
              <a:buClr>
                <a:srgbClr val="F28C00"/>
              </a:buClr>
              <a:buFont typeface="Arial" panose="020B0604020202020204" pitchFamily="34" charset="0"/>
              <a:buChar char="•"/>
            </a:pPr>
            <a:endParaRPr lang="en-GB" sz="2800" dirty="0">
              <a:solidFill>
                <a:schemeClr val="bg1"/>
              </a:solidFill>
            </a:endParaRPr>
          </a:p>
          <a:p>
            <a:endParaRPr lang="en-US" sz="28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989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322611" cy="3108543"/>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The fundamental responsibilities are different</a:t>
            </a:r>
          </a:p>
          <a:p>
            <a:endParaRPr lang="en-US" sz="3200" i="1" dirty="0">
              <a:latin typeface="Karla" charset="0"/>
              <a:ea typeface="Karla" charset="0"/>
              <a:cs typeface="Karla" charset="0"/>
            </a:endParaRPr>
          </a:p>
          <a:p>
            <a:endParaRPr lang="en-US" sz="2400" dirty="0">
              <a:latin typeface="Karla" charset="0"/>
              <a:ea typeface="Karla" charset="0"/>
              <a:cs typeface="Karla" charset="0"/>
            </a:endParaRPr>
          </a:p>
          <a:p>
            <a:pPr marL="285750" indent="-285750">
              <a:buClr>
                <a:srgbClr val="F28C00"/>
              </a:buClr>
              <a:buFont typeface="Arial" panose="020B0604020202020204" pitchFamily="34" charset="0"/>
              <a:buChar char="•"/>
            </a:pPr>
            <a:endParaRPr lang="en-GB" sz="2800" dirty="0">
              <a:solidFill>
                <a:schemeClr val="bg1"/>
              </a:solidFill>
            </a:endParaRPr>
          </a:p>
          <a:p>
            <a:endParaRPr lang="en-US" sz="28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011A0BCA-1A1C-4794-E1E4-F50606CE408E}"/>
              </a:ext>
            </a:extLst>
          </p:cNvPr>
          <p:cNvGraphicFramePr>
            <a:graphicFrameLocks noGrp="1"/>
          </p:cNvGraphicFramePr>
          <p:nvPr>
            <p:extLst>
              <p:ext uri="{D42A27DB-BD31-4B8C-83A1-F6EECF244321}">
                <p14:modId xmlns:p14="http://schemas.microsoft.com/office/powerpoint/2010/main" val="1636694201"/>
              </p:ext>
            </p:extLst>
          </p:nvPr>
        </p:nvGraphicFramePr>
        <p:xfrm>
          <a:off x="756137" y="2463369"/>
          <a:ext cx="10679724" cy="2621280"/>
        </p:xfrm>
        <a:graphic>
          <a:graphicData uri="http://schemas.openxmlformats.org/drawingml/2006/table">
            <a:tbl>
              <a:tblPr firstRow="1" bandRow="1">
                <a:tableStyleId>{5C22544A-7EE6-4342-B048-85BDC9FD1C3A}</a:tableStyleId>
              </a:tblPr>
              <a:tblGrid>
                <a:gridCol w="5339862">
                  <a:extLst>
                    <a:ext uri="{9D8B030D-6E8A-4147-A177-3AD203B41FA5}">
                      <a16:colId xmlns:a16="http://schemas.microsoft.com/office/drawing/2014/main" val="490266837"/>
                    </a:ext>
                  </a:extLst>
                </a:gridCol>
                <a:gridCol w="5339862">
                  <a:extLst>
                    <a:ext uri="{9D8B030D-6E8A-4147-A177-3AD203B41FA5}">
                      <a16:colId xmlns:a16="http://schemas.microsoft.com/office/drawing/2014/main" val="4024908788"/>
                    </a:ext>
                  </a:extLst>
                </a:gridCol>
              </a:tblGrid>
              <a:tr h="370840">
                <a:tc>
                  <a:txBody>
                    <a:bodyPr/>
                    <a:lstStyle/>
                    <a:p>
                      <a:r>
                        <a:rPr lang="en-US" sz="3600" dirty="0"/>
                        <a:t>Board</a:t>
                      </a:r>
                    </a:p>
                  </a:txBody>
                  <a:tcPr/>
                </a:tc>
                <a:tc>
                  <a:txBody>
                    <a:bodyPr/>
                    <a:lstStyle/>
                    <a:p>
                      <a:r>
                        <a:rPr lang="en-US" sz="3600" dirty="0"/>
                        <a:t>Executive</a:t>
                      </a:r>
                    </a:p>
                  </a:txBody>
                  <a:tcPr/>
                </a:tc>
                <a:extLst>
                  <a:ext uri="{0D108BD9-81ED-4DB2-BD59-A6C34878D82A}">
                    <a16:rowId xmlns:a16="http://schemas.microsoft.com/office/drawing/2014/main" val="1231222606"/>
                  </a:ext>
                </a:extLst>
              </a:tr>
              <a:tr h="370840">
                <a:tc>
                  <a:txBody>
                    <a:bodyPr/>
                    <a:lstStyle/>
                    <a:p>
                      <a:r>
                        <a:rPr lang="en-US" sz="2800" dirty="0">
                          <a:latin typeface="Arial" panose="020B0604020202020204" pitchFamily="34" charset="0"/>
                          <a:cs typeface="Arial" panose="020B0604020202020204" pitchFamily="34" charset="0"/>
                        </a:rPr>
                        <a:t>Being true to the governing document</a:t>
                      </a:r>
                    </a:p>
                  </a:txBody>
                  <a:tcPr/>
                </a:tc>
                <a:tc>
                  <a:txBody>
                    <a:bodyPr/>
                    <a:lstStyle/>
                    <a:p>
                      <a:r>
                        <a:rPr lang="en-US" sz="2800" dirty="0" err="1">
                          <a:latin typeface="Arial" panose="020B0604020202020204" pitchFamily="34" charset="0"/>
                          <a:cs typeface="Arial" panose="020B0604020202020204" pitchFamily="34" charset="0"/>
                        </a:rPr>
                        <a:t>Realisation</a:t>
                      </a:r>
                      <a:r>
                        <a:rPr lang="en-US" sz="2800" dirty="0">
                          <a:latin typeface="Arial" panose="020B0604020202020204" pitchFamily="34" charset="0"/>
                          <a:cs typeface="Arial" panose="020B0604020202020204" pitchFamily="34" charset="0"/>
                        </a:rPr>
                        <a:t> of business plan/strategy</a:t>
                      </a:r>
                    </a:p>
                  </a:txBody>
                  <a:tcPr/>
                </a:tc>
                <a:extLst>
                  <a:ext uri="{0D108BD9-81ED-4DB2-BD59-A6C34878D82A}">
                    <a16:rowId xmlns:a16="http://schemas.microsoft.com/office/drawing/2014/main" val="2861561247"/>
                  </a:ext>
                </a:extLst>
              </a:tr>
              <a:tr h="370840">
                <a:tc>
                  <a:txBody>
                    <a:bodyPr/>
                    <a:lstStyle/>
                    <a:p>
                      <a:r>
                        <a:rPr lang="en-US" sz="2800" dirty="0">
                          <a:latin typeface="Arial" panose="020B0604020202020204" pitchFamily="34" charset="0"/>
                          <a:cs typeface="Arial" panose="020B0604020202020204" pitchFamily="34" charset="0"/>
                        </a:rPr>
                        <a:t>Public benefit and core purpose</a:t>
                      </a:r>
                    </a:p>
                  </a:txBody>
                  <a:tcPr/>
                </a:tc>
                <a:tc>
                  <a:txBody>
                    <a:bodyPr/>
                    <a:lstStyle/>
                    <a:p>
                      <a:r>
                        <a:rPr lang="en-US" sz="2800" dirty="0">
                          <a:latin typeface="Arial" panose="020B0604020202020204" pitchFamily="34" charset="0"/>
                          <a:cs typeface="Arial" panose="020B0604020202020204" pitchFamily="34" charset="0"/>
                        </a:rPr>
                        <a:t>Delivery of activities</a:t>
                      </a:r>
                    </a:p>
                  </a:txBody>
                  <a:tcPr/>
                </a:tc>
                <a:extLst>
                  <a:ext uri="{0D108BD9-81ED-4DB2-BD59-A6C34878D82A}">
                    <a16:rowId xmlns:a16="http://schemas.microsoft.com/office/drawing/2014/main" val="2540639376"/>
                  </a:ext>
                </a:extLst>
              </a:tr>
              <a:tr h="370840">
                <a:tc>
                  <a:txBody>
                    <a:bodyPr/>
                    <a:lstStyle/>
                    <a:p>
                      <a:r>
                        <a:rPr lang="en-US" sz="2800" dirty="0">
                          <a:latin typeface="Arial" panose="020B0604020202020204" pitchFamily="34" charset="0"/>
                          <a:cs typeface="Arial" panose="020B0604020202020204" pitchFamily="34" charset="0"/>
                        </a:rPr>
                        <a:t>Future sustainability</a:t>
                      </a:r>
                    </a:p>
                  </a:txBody>
                  <a:tcPr/>
                </a:tc>
                <a:tc>
                  <a:txBody>
                    <a:bodyPr/>
                    <a:lstStyle/>
                    <a:p>
                      <a:endParaRPr lang="en-US" sz="2800" dirty="0"/>
                    </a:p>
                  </a:txBody>
                  <a:tcPr/>
                </a:tc>
                <a:extLst>
                  <a:ext uri="{0D108BD9-81ED-4DB2-BD59-A6C34878D82A}">
                    <a16:rowId xmlns:a16="http://schemas.microsoft.com/office/drawing/2014/main" val="687616520"/>
                  </a:ext>
                </a:extLst>
              </a:tr>
            </a:tbl>
          </a:graphicData>
        </a:graphic>
      </p:graphicFrame>
      <p:sp>
        <p:nvSpPr>
          <p:cNvPr id="3" name="TextBox 2">
            <a:extLst>
              <a:ext uri="{FF2B5EF4-FFF2-40B4-BE49-F238E27FC236}">
                <a16:creationId xmlns:a16="http://schemas.microsoft.com/office/drawing/2014/main" id="{5C89707C-BE01-7B8D-1CE6-91E15C520F15}"/>
              </a:ext>
            </a:extLst>
          </p:cNvPr>
          <p:cNvSpPr txBox="1"/>
          <p:nvPr/>
        </p:nvSpPr>
        <p:spPr>
          <a:xfrm>
            <a:off x="926123" y="5369169"/>
            <a:ext cx="10281139" cy="646331"/>
          </a:xfrm>
          <a:prstGeom prst="rect">
            <a:avLst/>
          </a:prstGeom>
          <a:noFill/>
        </p:spPr>
        <p:txBody>
          <a:bodyPr wrap="square" rtlCol="0">
            <a:spAutoFit/>
          </a:bodyPr>
          <a:lstStyle/>
          <a:p>
            <a:r>
              <a:rPr lang="en-GB" sz="1800" b="0" i="0" u="none" strike="noStrike" dirty="0">
                <a:solidFill>
                  <a:srgbClr val="000000"/>
                </a:solidFill>
                <a:effectLst/>
                <a:latin typeface="Arial" panose="020B0604020202020204" pitchFamily="34" charset="0"/>
                <a:cs typeface="Arial" panose="020B0604020202020204" pitchFamily="34" charset="0"/>
              </a:rPr>
              <a:t>Board members' first and highest loyalty must be to the organisation and its purpose and sustainability. Not to the founder or leader.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12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322611" cy="2985433"/>
          </a:xfrm>
          <a:prstGeom prst="rect">
            <a:avLst/>
          </a:prstGeom>
          <a:noFill/>
        </p:spPr>
        <p:txBody>
          <a:bodyPr wrap="square" rtlCol="0">
            <a:spAutoFit/>
          </a:bodyPr>
          <a:lstStyle/>
          <a:p>
            <a:r>
              <a:rPr lang="en-US" sz="2800" b="1" dirty="0">
                <a:solidFill>
                  <a:srgbClr val="DB322A"/>
                </a:solidFill>
                <a:latin typeface="Arial" panose="020B0604020202020204" pitchFamily="34" charset="0"/>
                <a:ea typeface="Nexa Bold" charset="0"/>
                <a:cs typeface="Arial" panose="020B0604020202020204" pitchFamily="34" charset="0"/>
              </a:rPr>
              <a:t>What do Executives want from the board? Is it clear?</a:t>
            </a:r>
          </a:p>
          <a:p>
            <a:endParaRPr lang="en-US" sz="3200" i="1" dirty="0">
              <a:latin typeface="Karla" charset="0"/>
              <a:ea typeface="Karla" charset="0"/>
              <a:cs typeface="Karla" charset="0"/>
            </a:endParaRPr>
          </a:p>
          <a:p>
            <a:endParaRPr lang="en-US" sz="2400" dirty="0">
              <a:latin typeface="Karla" charset="0"/>
              <a:ea typeface="Karla" charset="0"/>
              <a:cs typeface="Karla" charset="0"/>
            </a:endParaRPr>
          </a:p>
          <a:p>
            <a:pPr marL="285750" indent="-285750">
              <a:buClr>
                <a:srgbClr val="F28C00"/>
              </a:buClr>
              <a:buFont typeface="Arial" panose="020B0604020202020204" pitchFamily="34" charset="0"/>
              <a:buChar char="•"/>
            </a:pPr>
            <a:endParaRPr lang="en-GB" sz="2800" dirty="0">
              <a:solidFill>
                <a:schemeClr val="bg1"/>
              </a:solidFill>
            </a:endParaRPr>
          </a:p>
          <a:p>
            <a:endParaRPr lang="en-US" sz="28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pic>
        <p:nvPicPr>
          <p:cNvPr id="3074" name="Picture 2" descr="Clarity of Purpose">
            <a:extLst>
              <a:ext uri="{FF2B5EF4-FFF2-40B4-BE49-F238E27FC236}">
                <a16:creationId xmlns:a16="http://schemas.microsoft.com/office/drawing/2014/main" id="{5C397460-9D09-B6FA-717D-3ED2F4A27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969" y="2508738"/>
            <a:ext cx="5181600" cy="390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5" y="1556792"/>
            <a:ext cx="7585414" cy="6001643"/>
          </a:xfrm>
          <a:prstGeom prst="rect">
            <a:avLst/>
          </a:prstGeom>
          <a:noFill/>
        </p:spPr>
        <p:txBody>
          <a:bodyPr wrap="square" rtlCol="0">
            <a:spAutoFit/>
          </a:bodyPr>
          <a:lstStyle/>
          <a:p>
            <a:r>
              <a:rPr lang="en-US" sz="3200" b="1" dirty="0">
                <a:solidFill>
                  <a:srgbClr val="DB322A"/>
                </a:solidFill>
                <a:latin typeface="Arial" panose="020B0604020202020204" pitchFamily="34" charset="0"/>
                <a:ea typeface="Nexa Bold" charset="0"/>
                <a:cs typeface="Arial" panose="020B0604020202020204" pitchFamily="34" charset="0"/>
              </a:rPr>
              <a:t>Two way respect</a:t>
            </a:r>
          </a:p>
          <a:p>
            <a:endParaRPr lang="en-US" sz="3200" i="1" dirty="0">
              <a:latin typeface="Karla" charset="0"/>
              <a:ea typeface="Karla" charset="0"/>
              <a:cs typeface="Karla" charset="0"/>
            </a:endParaRPr>
          </a:p>
          <a:p>
            <a:endParaRPr lang="en-US" sz="2400" dirty="0">
              <a:latin typeface="Arial" panose="020B0604020202020204" pitchFamily="34" charset="0"/>
              <a:ea typeface="Karla" charset="0"/>
              <a:cs typeface="Arial" panose="020B0604020202020204" pitchFamily="34" charset="0"/>
            </a:endParaRPr>
          </a:p>
          <a:p>
            <a:pPr>
              <a:buClr>
                <a:srgbClr val="F28C00"/>
              </a:buClr>
            </a:pPr>
            <a:r>
              <a:rPr lang="en-GB" sz="2400" u="none" strike="noStrike" dirty="0">
                <a:effectLst/>
                <a:latin typeface="Arial" panose="020B0604020202020204" pitchFamily="34" charset="0"/>
                <a:cs typeface="Arial" panose="020B0604020202020204" pitchFamily="34" charset="0"/>
              </a:rPr>
              <a:t>Respect is the key foundation stone for the Executive team to demonstrate the highest levels of accountability to the board for their performance and their overall leadership day to day of the organisation.</a:t>
            </a:r>
          </a:p>
          <a:p>
            <a:pPr>
              <a:buClr>
                <a:srgbClr val="F28C00"/>
              </a:buClr>
            </a:pPr>
            <a:endParaRPr lang="en-GB" sz="2400" dirty="0">
              <a:latin typeface="Arial" panose="020B0604020202020204" pitchFamily="34" charset="0"/>
              <a:cs typeface="Arial" panose="020B0604020202020204" pitchFamily="34" charset="0"/>
            </a:endParaRPr>
          </a:p>
          <a:p>
            <a:pPr>
              <a:buClr>
                <a:srgbClr val="F28C00"/>
              </a:buClr>
            </a:pPr>
            <a:r>
              <a:rPr lang="en-GB" sz="2400" dirty="0">
                <a:latin typeface="Arial" panose="020B0604020202020204" pitchFamily="34" charset="0"/>
                <a:cs typeface="Arial" panose="020B0604020202020204" pitchFamily="34" charset="0"/>
              </a:rPr>
              <a:t>And conversely for the Board to demonstrate to the team their support for the organisation, its role and its future sustainability.</a:t>
            </a:r>
          </a:p>
          <a:p>
            <a:pPr>
              <a:buClr>
                <a:srgbClr val="F28C00"/>
              </a:buClr>
            </a:pPr>
            <a:endParaRPr lang="en-GB" sz="2800" b="1" i="1" dirty="0">
              <a:solidFill>
                <a:srgbClr val="555555"/>
              </a:solidFill>
              <a:latin typeface="Lato" panose="020F0502020204030203" pitchFamily="34" charset="0"/>
            </a:endParaRPr>
          </a:p>
          <a:p>
            <a:pPr>
              <a:buClr>
                <a:srgbClr val="F28C00"/>
              </a:buClr>
            </a:pPr>
            <a:endParaRPr lang="en-GB" sz="2800" dirty="0">
              <a:solidFill>
                <a:schemeClr val="bg1"/>
              </a:solidFill>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2" name="Rectangle 3">
            <a:extLst>
              <a:ext uri="{FF2B5EF4-FFF2-40B4-BE49-F238E27FC236}">
                <a16:creationId xmlns:a16="http://schemas.microsoft.com/office/drawing/2014/main" id="{F5CAD758-8CF9-D320-EEE9-FACEBE98A2CE}"/>
              </a:ext>
            </a:extLst>
          </p:cNvPr>
          <p:cNvSpPr>
            <a:spLocks noChangeArrowheads="1"/>
          </p:cNvSpPr>
          <p:nvPr/>
        </p:nvSpPr>
        <p:spPr bwMode="auto">
          <a:xfrm>
            <a:off x="0" y="0"/>
            <a:ext cx="176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0000"/>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hlinkClick r:id="rId3"/>
            <a:extLst>
              <a:ext uri="{FF2B5EF4-FFF2-40B4-BE49-F238E27FC236}">
                <a16:creationId xmlns:a16="http://schemas.microsoft.com/office/drawing/2014/main" id="{93C356A6-D911-5526-BC6E-98D6BA46816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2709" y="2852937"/>
            <a:ext cx="3575537" cy="322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9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322611" cy="2677656"/>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Best Practice</a:t>
            </a:r>
          </a:p>
          <a:p>
            <a:endParaRPr lang="en-US" sz="3200" i="1" dirty="0">
              <a:latin typeface="Karla" charset="0"/>
              <a:ea typeface="Karla" charset="0"/>
              <a:cs typeface="Karla" charset="0"/>
            </a:endParaRPr>
          </a:p>
          <a:p>
            <a:endParaRPr lang="en-US" sz="2400" dirty="0">
              <a:latin typeface="Karla" charset="0"/>
              <a:ea typeface="Karla" charset="0"/>
              <a:cs typeface="Karla" charset="0"/>
            </a:endParaRPr>
          </a:p>
          <a:p>
            <a:pPr marL="285750" indent="-285750">
              <a:buClr>
                <a:srgbClr val="F28C00"/>
              </a:buClr>
              <a:buFont typeface="Arial" panose="020B0604020202020204" pitchFamily="34" charset="0"/>
              <a:buChar char="•"/>
            </a:pPr>
            <a:endParaRPr lang="en-GB" sz="2800" dirty="0">
              <a:solidFill>
                <a:schemeClr val="bg1"/>
              </a:solidFill>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pic>
        <p:nvPicPr>
          <p:cNvPr id="6146" name="Picture 2" descr="Board best practice for an Exec Team: &#10;- Respect and accountability &#10;- Performance Culture &#10;- Partnership and Collaboration&#10;- High quality Information &#10;- Inspiring diverse and high calibre people&#10;- Partnering with the board on strategy&#10;- Crisis management&#10;- Setting the example ">
            <a:extLst>
              <a:ext uri="{FF2B5EF4-FFF2-40B4-BE49-F238E27FC236}">
                <a16:creationId xmlns:a16="http://schemas.microsoft.com/office/drawing/2014/main" id="{4804D1E5-E773-A67A-A8D5-3004A6EB8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2338265"/>
            <a:ext cx="76200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0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322611" cy="5324535"/>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Asset based board approach</a:t>
            </a:r>
          </a:p>
          <a:p>
            <a:endParaRPr lang="en-US" sz="3200" i="1" dirty="0">
              <a:latin typeface="Karla" charset="0"/>
              <a:ea typeface="Karla" charset="0"/>
              <a:cs typeface="Karla" charset="0"/>
            </a:endParaRPr>
          </a:p>
          <a:p>
            <a:endParaRPr lang="en-US" sz="2400" dirty="0">
              <a:latin typeface="Karla" charset="0"/>
              <a:ea typeface="Karla" charset="0"/>
              <a:cs typeface="Karla" charset="0"/>
            </a:endParaRPr>
          </a:p>
          <a:p>
            <a:pPr algn="l"/>
            <a:r>
              <a:rPr lang="en-GB" sz="2400" b="0" i="0" u="none" strike="noStrike" dirty="0">
                <a:solidFill>
                  <a:srgbClr val="282828"/>
                </a:solidFill>
                <a:effectLst/>
                <a:latin typeface="Arial" panose="020B0604020202020204" pitchFamily="34" charset="0"/>
                <a:cs typeface="Arial" panose="020B0604020202020204" pitchFamily="34" charset="0"/>
              </a:rPr>
              <a:t>Sometimes the best way to re-imagine the use of an asset is to think about it as your only asset. In the economic environment we find ourselves, we have to be innovative and creative and to make the </a:t>
            </a:r>
            <a:r>
              <a:rPr lang="en-GB" sz="2400" dirty="0">
                <a:solidFill>
                  <a:srgbClr val="282828"/>
                </a:solidFill>
                <a:latin typeface="Arial" panose="020B0604020202020204" pitchFamily="34" charset="0"/>
                <a:cs typeface="Arial" panose="020B0604020202020204" pitchFamily="34" charset="0"/>
              </a:rPr>
              <a:t>most of what we </a:t>
            </a:r>
            <a:r>
              <a:rPr lang="en-GB" sz="2400" b="1" i="1" dirty="0">
                <a:solidFill>
                  <a:srgbClr val="282828"/>
                </a:solidFill>
                <a:latin typeface="Arial" panose="020B0604020202020204" pitchFamily="34" charset="0"/>
                <a:cs typeface="Arial" panose="020B0604020202020204" pitchFamily="34" charset="0"/>
              </a:rPr>
              <a:t>do</a:t>
            </a:r>
            <a:r>
              <a:rPr lang="en-GB" sz="2400" dirty="0">
                <a:solidFill>
                  <a:srgbClr val="282828"/>
                </a:solidFill>
                <a:latin typeface="Arial" panose="020B0604020202020204" pitchFamily="34" charset="0"/>
                <a:cs typeface="Arial" panose="020B0604020202020204" pitchFamily="34" charset="0"/>
              </a:rPr>
              <a:t> have. </a:t>
            </a:r>
          </a:p>
          <a:p>
            <a:pPr algn="l"/>
            <a:endParaRPr lang="en-GB" sz="2400" dirty="0">
              <a:solidFill>
                <a:srgbClr val="282828"/>
              </a:solidFill>
              <a:latin typeface="Arial" panose="020B0604020202020204" pitchFamily="34" charset="0"/>
              <a:cs typeface="Arial" panose="020B0604020202020204" pitchFamily="34" charset="0"/>
            </a:endParaRPr>
          </a:p>
          <a:p>
            <a:pPr algn="l"/>
            <a:r>
              <a:rPr lang="en-GB" sz="2400" dirty="0">
                <a:solidFill>
                  <a:srgbClr val="282828"/>
                </a:solidFill>
                <a:latin typeface="Arial" panose="020B0604020202020204" pitchFamily="34" charset="0"/>
                <a:cs typeface="Arial" panose="020B0604020202020204" pitchFamily="34" charset="0"/>
              </a:rPr>
              <a:t>How do we curate board process to bring the best out of this asset?</a:t>
            </a:r>
          </a:p>
          <a:p>
            <a:pPr marL="285750" indent="-285750">
              <a:buClr>
                <a:srgbClr val="F28C00"/>
              </a:buClr>
              <a:buFont typeface="Arial" panose="020B0604020202020204" pitchFamily="34" charset="0"/>
              <a:buChar char="•"/>
            </a:pPr>
            <a:endParaRPr lang="en-GB" sz="2800" dirty="0">
              <a:solidFill>
                <a:schemeClr val="bg1"/>
              </a:solidFill>
            </a:endParaRPr>
          </a:p>
          <a:p>
            <a:endParaRPr lang="en-US" sz="28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14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944225" cy="6529480"/>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Types of Board Performance</a:t>
            </a:r>
          </a:p>
          <a:p>
            <a:endParaRPr lang="en-US" i="1" dirty="0">
              <a:latin typeface="Karla" charset="0"/>
              <a:ea typeface="Karla" charset="0"/>
              <a:cs typeface="Karla" charset="0"/>
            </a:endParaRPr>
          </a:p>
          <a:p>
            <a:pPr>
              <a:lnSpc>
                <a:spcPct val="115000"/>
              </a:lnSpc>
              <a:spcAft>
                <a:spcPts val="0"/>
              </a:spcAft>
            </a:pPr>
            <a:r>
              <a:rPr lang="en-GB" sz="2200" dirty="0">
                <a:latin typeface="Arial" panose="020B0604020202020204" pitchFamily="34" charset="0"/>
                <a:ea typeface="Calibri" panose="020F0502020204030204" pitchFamily="34" charset="0"/>
                <a:cs typeface="Arial" panose="020B0604020202020204" pitchFamily="34" charset="0"/>
              </a:rPr>
              <a:t>Boards govern in three distinct modes. Each mode serves important purposes, and together, the three add up to governance as leadership. </a:t>
            </a:r>
          </a:p>
          <a:p>
            <a:pPr marL="285750" indent="-285750">
              <a:lnSpc>
                <a:spcPct val="115000"/>
              </a:lnSpc>
              <a:spcAft>
                <a:spcPts val="0"/>
              </a:spcAft>
              <a:buFont typeface="Arial" panose="020B0604020202020204" pitchFamily="34" charset="0"/>
              <a:buChar char="•"/>
            </a:pPr>
            <a:r>
              <a:rPr lang="en-GB" sz="2200" dirty="0">
                <a:latin typeface="Arial" panose="020B0604020202020204" pitchFamily="34" charset="0"/>
                <a:ea typeface="Calibri" panose="020F0502020204030204" pitchFamily="34" charset="0"/>
                <a:cs typeface="Arial" panose="020B0604020202020204" pitchFamily="34" charset="0"/>
              </a:rPr>
              <a:t>Type I - </a:t>
            </a:r>
            <a:r>
              <a:rPr lang="en-GB" sz="2200" b="1" dirty="0">
                <a:latin typeface="Arial" panose="020B0604020202020204" pitchFamily="34" charset="0"/>
                <a:ea typeface="Calibri" panose="020F0502020204030204" pitchFamily="34" charset="0"/>
                <a:cs typeface="Arial" panose="020B0604020202020204" pitchFamily="34" charset="0"/>
              </a:rPr>
              <a:t>Fiduciary or Operational Mode </a:t>
            </a:r>
            <a:r>
              <a:rPr lang="en-GB" sz="2200" dirty="0">
                <a:latin typeface="Arial" panose="020B0604020202020204" pitchFamily="34" charset="0"/>
                <a:ea typeface="Calibri" panose="020F0502020204030204" pitchFamily="34" charset="0"/>
                <a:cs typeface="Arial" panose="020B0604020202020204" pitchFamily="34" charset="0"/>
              </a:rPr>
              <a:t>which oversees operations and ensures efficient and appropriate use of resources, legal compliance and fiscal accountability. </a:t>
            </a:r>
          </a:p>
          <a:p>
            <a:pPr marL="285750" indent="-285750">
              <a:lnSpc>
                <a:spcPct val="115000"/>
              </a:lnSpc>
              <a:spcAft>
                <a:spcPts val="0"/>
              </a:spcAft>
              <a:buFont typeface="Arial" panose="020B0604020202020204" pitchFamily="34" charset="0"/>
              <a:buChar char="•"/>
            </a:pPr>
            <a:r>
              <a:rPr lang="en-GB" sz="2200" dirty="0">
                <a:latin typeface="Arial" panose="020B0604020202020204" pitchFamily="34" charset="0"/>
                <a:ea typeface="Calibri" panose="020F0502020204030204" pitchFamily="34" charset="0"/>
                <a:cs typeface="Arial" panose="020B0604020202020204" pitchFamily="34" charset="0"/>
              </a:rPr>
              <a:t>Type II - </a:t>
            </a:r>
            <a:r>
              <a:rPr lang="en-GB" sz="2200" b="1" dirty="0">
                <a:latin typeface="Arial" panose="020B0604020202020204" pitchFamily="34" charset="0"/>
                <a:ea typeface="Calibri" panose="020F0502020204030204" pitchFamily="34" charset="0"/>
                <a:cs typeface="Arial" panose="020B0604020202020204" pitchFamily="34" charset="0"/>
              </a:rPr>
              <a:t>Strategic or Logical Mode. </a:t>
            </a:r>
            <a:r>
              <a:rPr lang="en-GB" sz="2200" dirty="0">
                <a:latin typeface="Arial" panose="020B0604020202020204" pitchFamily="34" charset="0"/>
                <a:ea typeface="Calibri" panose="020F0502020204030204" pitchFamily="34" charset="0"/>
                <a:cs typeface="Arial" panose="020B0604020202020204" pitchFamily="34" charset="0"/>
              </a:rPr>
              <a:t>Here, the Board’s central purpose is to ensure a winning strategy for the organisation.</a:t>
            </a:r>
          </a:p>
          <a:p>
            <a:pPr marL="285750" indent="-285750">
              <a:lnSpc>
                <a:spcPct val="115000"/>
              </a:lnSpc>
              <a:spcAft>
                <a:spcPts val="0"/>
              </a:spcAft>
              <a:buFont typeface="Arial" panose="020B0604020202020204" pitchFamily="34" charset="0"/>
              <a:buChar char="•"/>
            </a:pPr>
            <a:r>
              <a:rPr lang="en-GB" sz="2200" dirty="0">
                <a:latin typeface="Arial" panose="020B0604020202020204" pitchFamily="34" charset="0"/>
                <a:ea typeface="Calibri" panose="020F0502020204030204" pitchFamily="34" charset="0"/>
                <a:cs typeface="Arial" panose="020B0604020202020204" pitchFamily="34" charset="0"/>
              </a:rPr>
              <a:t>Type III - </a:t>
            </a:r>
            <a:r>
              <a:rPr lang="en-GB" sz="2200" b="1" dirty="0">
                <a:latin typeface="Arial" panose="020B0604020202020204" pitchFamily="34" charset="0"/>
                <a:ea typeface="Calibri" panose="020F0502020204030204" pitchFamily="34" charset="0"/>
                <a:cs typeface="Arial" panose="020B0604020202020204" pitchFamily="34" charset="0"/>
              </a:rPr>
              <a:t>Generative or Expressive Mode </a:t>
            </a:r>
            <a:r>
              <a:rPr lang="en-GB" sz="2200" dirty="0">
                <a:latin typeface="Arial" panose="020B0604020202020204" pitchFamily="34" charset="0"/>
                <a:ea typeface="Calibri" panose="020F0502020204030204" pitchFamily="34" charset="0"/>
                <a:cs typeface="Arial" panose="020B0604020202020204" pitchFamily="34" charset="0"/>
              </a:rPr>
              <a:t>and is a cognitive process for deciding what to pay attention to, what it means, and what to do about it - also a good definition of governance. </a:t>
            </a:r>
          </a:p>
          <a:p>
            <a:pPr marL="285750" indent="-285750">
              <a:lnSpc>
                <a:spcPct val="115000"/>
              </a:lnSpc>
              <a:spcAft>
                <a:spcPts val="0"/>
              </a:spcAft>
              <a:buFont typeface="Arial" panose="020B0604020202020204" pitchFamily="34" charset="0"/>
              <a:buChar char="•"/>
            </a:pPr>
            <a:r>
              <a:rPr lang="en-GB" sz="2200" u="sng" dirty="0">
                <a:latin typeface="Arial" panose="020B0604020202020204" pitchFamily="34" charset="0"/>
                <a:cs typeface="Arial" panose="020B0604020202020204" pitchFamily="34" charset="0"/>
                <a:hlinkClick r:id="rId3"/>
              </a:rPr>
              <a:t>Governance as Leadership</a:t>
            </a:r>
            <a:r>
              <a:rPr lang="en-GB" sz="2200" dirty="0">
                <a:latin typeface="Arial" panose="020B0604020202020204" pitchFamily="34" charset="0"/>
                <a:cs typeface="Arial" panose="020B0604020202020204" pitchFamily="34" charset="0"/>
              </a:rPr>
              <a:t>, (2005) Richard Chait, William Ryan &amp; Barbara Taylor (</a:t>
            </a:r>
            <a:r>
              <a:rPr lang="en-GB" sz="2200" dirty="0" err="1">
                <a:latin typeface="Arial" panose="020B0604020202020204" pitchFamily="34" charset="0"/>
                <a:cs typeface="Arial" panose="020B0604020202020204" pitchFamily="34" charset="0"/>
              </a:rPr>
              <a:t>BoardSource</a:t>
            </a:r>
            <a:r>
              <a:rPr lang="en-GB"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18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444894" y="1040977"/>
            <a:ext cx="10944225" cy="6334042"/>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Why are we here?</a:t>
            </a:r>
          </a:p>
          <a:p>
            <a:endParaRPr lang="en-US" i="1" dirty="0">
              <a:latin typeface="Karla" charset="0"/>
              <a:ea typeface="Karla" charset="0"/>
              <a:cs typeface="Karla" charset="0"/>
            </a:endParaRPr>
          </a:p>
          <a:p>
            <a:pPr>
              <a:lnSpc>
                <a:spcPct val="115000"/>
              </a:lnSpc>
              <a:spcAft>
                <a:spcPts val="0"/>
              </a:spcAft>
            </a:pPr>
            <a:r>
              <a:rPr lang="en-GB" sz="2400" b="1" i="1" u="none" strike="noStrike" dirty="0">
                <a:effectLst/>
                <a:latin typeface="Arial" panose="020B0604020202020204" pitchFamily="34" charset="0"/>
                <a:cs typeface="Arial" panose="020B0604020202020204" pitchFamily="34" charset="0"/>
              </a:rPr>
              <a:t>“Why are we here?”</a:t>
            </a:r>
            <a:r>
              <a:rPr lang="en-GB" sz="2400" b="0" i="0" u="none" strike="noStrike" dirty="0">
                <a:effectLst/>
                <a:latin typeface="Arial" panose="020B0604020202020204" pitchFamily="34" charset="0"/>
                <a:cs typeface="Arial" panose="020B0604020202020204" pitchFamily="34" charset="0"/>
              </a:rPr>
              <a:t> When board members have minimal opportunity for meaningful input beyond basic legal and financial oversight and fundraising, they lose interest, pull away, and stop contributing energy, ideas and money. </a:t>
            </a:r>
          </a:p>
          <a:p>
            <a:pPr>
              <a:lnSpc>
                <a:spcPct val="115000"/>
              </a:lnSpc>
              <a:spcAft>
                <a:spcPts val="0"/>
              </a:spcAft>
            </a:pPr>
            <a:endParaRPr lang="en-GB" sz="2400" dirty="0">
              <a:latin typeface="Arial" panose="020B0604020202020204" pitchFamily="34" charset="0"/>
              <a:ea typeface="Karla" charset="0"/>
              <a:cs typeface="Arial" panose="020B0604020202020204" pitchFamily="34" charset="0"/>
            </a:endParaRPr>
          </a:p>
          <a:p>
            <a:pPr>
              <a:lnSpc>
                <a:spcPct val="115000"/>
              </a:lnSpc>
              <a:spcAft>
                <a:spcPts val="0"/>
              </a:spcAft>
            </a:pPr>
            <a:r>
              <a:rPr lang="en-GB" sz="2400" b="0" i="0" u="none" strike="noStrike" dirty="0">
                <a:effectLst/>
                <a:latin typeface="Arial" panose="020B0604020202020204" pitchFamily="34" charset="0"/>
                <a:cs typeface="Arial" panose="020B0604020202020204" pitchFamily="34" charset="0"/>
              </a:rPr>
              <a:t>This disinterest further drives the CEO to act alone, increasing possible dissonance.</a:t>
            </a:r>
          </a:p>
          <a:p>
            <a:pPr>
              <a:lnSpc>
                <a:spcPct val="115000"/>
              </a:lnSpc>
              <a:spcAft>
                <a:spcPts val="0"/>
              </a:spcAft>
            </a:pPr>
            <a:endParaRPr lang="en-GB" sz="2400" dirty="0">
              <a:latin typeface="Arial" panose="020B0604020202020204" pitchFamily="34" charset="0"/>
              <a:ea typeface="Karla" charset="0"/>
              <a:cs typeface="Arial" panose="020B0604020202020204" pitchFamily="34" charset="0"/>
            </a:endParaRPr>
          </a:p>
          <a:p>
            <a:pPr>
              <a:lnSpc>
                <a:spcPct val="115000"/>
              </a:lnSpc>
              <a:spcAft>
                <a:spcPts val="0"/>
              </a:spcAft>
            </a:pPr>
            <a:r>
              <a:rPr lang="en-GB" sz="2400" dirty="0">
                <a:latin typeface="Arial" panose="020B0604020202020204" pitchFamily="34" charset="0"/>
                <a:cs typeface="Arial" panose="020B0604020202020204" pitchFamily="34" charset="0"/>
              </a:rPr>
              <a:t>R</a:t>
            </a:r>
            <a:r>
              <a:rPr lang="en-GB" sz="2400" b="0" i="0" u="none" strike="noStrike" dirty="0">
                <a:effectLst/>
                <a:latin typeface="Arial" panose="020B0604020202020204" pitchFamily="34" charset="0"/>
                <a:cs typeface="Arial" panose="020B0604020202020204" pitchFamily="34" charset="0"/>
              </a:rPr>
              <a:t>elations come down to thoughtful and inclusive planning processes and honest and ongoing communication of progress toward goals.</a:t>
            </a:r>
          </a:p>
          <a:p>
            <a:pPr>
              <a:lnSpc>
                <a:spcPct val="115000"/>
              </a:lnSpc>
              <a:spcAft>
                <a:spcPts val="0"/>
              </a:spcAft>
            </a:pPr>
            <a:endParaRPr lang="en-GB" sz="2400" dirty="0">
              <a:latin typeface="Arial" panose="020B0604020202020204" pitchFamily="34" charset="0"/>
              <a:ea typeface="Karla" charset="0"/>
              <a:cs typeface="Arial" panose="020B0604020202020204" pitchFamily="34" charset="0"/>
            </a:endParaRPr>
          </a:p>
          <a:p>
            <a:pPr>
              <a:lnSpc>
                <a:spcPct val="115000"/>
              </a:lnSpc>
              <a:spcAft>
                <a:spcPts val="0"/>
              </a:spcAft>
            </a:pPr>
            <a:r>
              <a:rPr lang="en-GB" sz="2400" b="0" i="1" u="none" strike="noStrike" dirty="0">
                <a:effectLst/>
                <a:latin typeface="Arial" panose="020B0604020202020204" pitchFamily="34" charset="0"/>
                <a:cs typeface="Arial" panose="020B0604020202020204" pitchFamily="34" charset="0"/>
              </a:rPr>
              <a:t>“You can’t build an airplane while you are flying.” </a:t>
            </a:r>
            <a:endParaRPr lang="en-US" sz="2400" i="1" dirty="0">
              <a:latin typeface="Arial" panose="020B0604020202020204" pitchFamily="34" charset="0"/>
              <a:ea typeface="Karla" charset="0"/>
              <a:cs typeface="Arial" panose="020B0604020202020204" pitchFamily="34"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530102" y="1759387"/>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879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944225" cy="5355312"/>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Strategy development</a:t>
            </a:r>
          </a:p>
          <a:p>
            <a:endParaRPr lang="en-US" i="1" dirty="0">
              <a:latin typeface="Karla" charset="0"/>
              <a:ea typeface="Karla" charset="0"/>
              <a:cs typeface="Karla" charset="0"/>
            </a:endParaRPr>
          </a:p>
          <a:p>
            <a:pPr algn="l" fontAlgn="base"/>
            <a:r>
              <a:rPr lang="en-GB" sz="2400" b="0" i="1" u="none" strike="noStrike" dirty="0">
                <a:effectLst/>
                <a:latin typeface="Arial" panose="020B0604020202020204" pitchFamily="34" charset="0"/>
                <a:cs typeface="Arial" panose="020B0604020202020204" pitchFamily="34" charset="0"/>
              </a:rPr>
              <a:t>Who leads – Trustees or Executive?</a:t>
            </a:r>
          </a:p>
          <a:p>
            <a:pPr algn="l" fontAlgn="base"/>
            <a:endParaRPr lang="en-GB" sz="2400" dirty="0">
              <a:latin typeface="Arial" panose="020B0604020202020204" pitchFamily="34" charset="0"/>
              <a:cs typeface="Arial" panose="020B0604020202020204" pitchFamily="34" charset="0"/>
            </a:endParaRPr>
          </a:p>
          <a:p>
            <a:pPr algn="l" fontAlgn="base"/>
            <a:r>
              <a:rPr lang="en-GB" sz="2400" b="0" i="0" u="none" strike="noStrike" dirty="0">
                <a:effectLst/>
                <a:latin typeface="Arial" panose="020B0604020202020204" pitchFamily="34" charset="0"/>
                <a:cs typeface="Arial" panose="020B0604020202020204" pitchFamily="34" charset="0"/>
              </a:rPr>
              <a:t>An inclusive planning process is time-consuming and less efficient than some executives would like. But it is essential that it include board and staff members so there is real buy-in with their responsibilities. By helping to set the vision, board and staff members are eager to do their best work. </a:t>
            </a:r>
            <a:r>
              <a:rPr lang="en-GB" sz="2400" dirty="0">
                <a:latin typeface="Arial" panose="020B0604020202020204" pitchFamily="34" charset="0"/>
                <a:cs typeface="Arial" panose="020B0604020202020204" pitchFamily="34" charset="0"/>
              </a:rPr>
              <a:t>Boards r</a:t>
            </a:r>
            <a:r>
              <a:rPr lang="en-GB" sz="2400" b="0" i="0" u="none" strike="noStrike" dirty="0">
                <a:effectLst/>
                <a:latin typeface="Arial" panose="020B0604020202020204" pitchFamily="34" charset="0"/>
                <a:cs typeface="Arial" panose="020B0604020202020204" pitchFamily="34" charset="0"/>
              </a:rPr>
              <a:t>un well, bolster an organisation's revenues, provide access to influential figures, inspire confidence in stakeholders, help manage risks, improve leaders' performance.</a:t>
            </a:r>
          </a:p>
          <a:p>
            <a:pPr algn="l" fontAlgn="base"/>
            <a:endParaRPr lang="en-GB" sz="2400" b="0" i="0" u="none" strike="noStrike" dirty="0">
              <a:effectLst/>
              <a:latin typeface="Arial" panose="020B0604020202020204" pitchFamily="34" charset="0"/>
              <a:cs typeface="Arial" panose="020B0604020202020204" pitchFamily="34" charset="0"/>
            </a:endParaRPr>
          </a:p>
          <a:p>
            <a:pPr algn="l" fontAlgn="base"/>
            <a:r>
              <a:rPr lang="en-GB" sz="2400" b="0" i="1" u="none" strike="noStrike" dirty="0">
                <a:effectLst/>
                <a:latin typeface="Arial" panose="020B0604020202020204" pitchFamily="34" charset="0"/>
                <a:cs typeface="Arial" panose="020B0604020202020204" pitchFamily="34" charset="0"/>
              </a:rPr>
              <a:t>“Too many charities only present a rosy picture to their board and sweep challenges under the rug.”</a:t>
            </a:r>
            <a:endParaRPr lang="en-US" sz="2400" i="1" dirty="0">
              <a:latin typeface="Arial" panose="020B0604020202020204" pitchFamily="34" charset="0"/>
              <a:ea typeface="Karla" charset="0"/>
              <a:cs typeface="Arial" panose="020B0604020202020204" pitchFamily="34"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82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944225" cy="1292662"/>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Types of Board </a:t>
            </a:r>
            <a:r>
              <a:rPr lang="en-US" sz="3600" b="1" dirty="0" err="1">
                <a:solidFill>
                  <a:srgbClr val="DB322A"/>
                </a:solidFill>
                <a:latin typeface="Arial" panose="020B0604020202020204" pitchFamily="34" charset="0"/>
                <a:ea typeface="Nexa Bold" charset="0"/>
                <a:cs typeface="Arial" panose="020B0604020202020204" pitchFamily="34" charset="0"/>
              </a:rPr>
              <a:t>Behaviour</a:t>
            </a:r>
            <a:endParaRPr lang="en-US" sz="3600" b="1" dirty="0">
              <a:solidFill>
                <a:srgbClr val="DB322A"/>
              </a:solidFill>
              <a:latin typeface="Arial" panose="020B0604020202020204" pitchFamily="34" charset="0"/>
              <a:ea typeface="Nexa Bold" charset="0"/>
              <a:cs typeface="Arial" panose="020B0604020202020204" pitchFamily="34" charset="0"/>
            </a:endParaRPr>
          </a:p>
          <a:p>
            <a:endParaRPr lang="en-US" i="1"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2D67A03-5C91-B3B8-14B3-6B8D653B9F18}"/>
              </a:ext>
            </a:extLst>
          </p:cNvPr>
          <p:cNvSpPr txBox="1"/>
          <p:nvPr/>
        </p:nvSpPr>
        <p:spPr>
          <a:xfrm>
            <a:off x="767860" y="2346708"/>
            <a:ext cx="10656277" cy="3693319"/>
          </a:xfrm>
          <a:prstGeom prst="rect">
            <a:avLst/>
          </a:prstGeom>
          <a:noFill/>
        </p:spPr>
        <p:txBody>
          <a:bodyPr wrap="square" rtlCol="0">
            <a:spAutoFit/>
          </a:bodyPr>
          <a:lstStyle/>
          <a:p>
            <a:pPr marL="285750" indent="-285750" algn="l">
              <a:buFont typeface="Arial" panose="020B0604020202020204" pitchFamily="34" charset="0"/>
              <a:buChar char="•"/>
            </a:pPr>
            <a:r>
              <a:rPr lang="en-GB" b="1" i="0" u="none" strike="noStrike" dirty="0">
                <a:solidFill>
                  <a:srgbClr val="222222"/>
                </a:solidFill>
                <a:effectLst/>
                <a:latin typeface="Arial" panose="020B0604020202020204" pitchFamily="34" charset="0"/>
                <a:cs typeface="Arial" panose="020B0604020202020204" pitchFamily="34" charset="0"/>
              </a:rPr>
              <a:t>Tick Box Board -</a:t>
            </a:r>
            <a:r>
              <a:rPr lang="en-GB" b="0" i="0" u="none" strike="noStrike" dirty="0">
                <a:solidFill>
                  <a:srgbClr val="222222"/>
                </a:solidFill>
                <a:effectLst/>
                <a:latin typeface="Arial" panose="020B0604020202020204" pitchFamily="34" charset="0"/>
                <a:cs typeface="Arial" panose="020B0604020202020204" pitchFamily="34" charset="0"/>
              </a:rPr>
              <a:t> This type of board approves whatever management proposes and often plays the role of cheerleader. These organisations tend to be run by charismatic chief executives who value their autonomy and assemble a board with the expectation that its members are compliant.</a:t>
            </a:r>
          </a:p>
          <a:p>
            <a:pPr algn="l"/>
            <a:endParaRPr lang="en-GB" b="0" i="0" u="none" strike="noStrike" dirty="0">
              <a:solidFill>
                <a:srgbClr val="222222"/>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b="1" i="0" u="none" strike="noStrike" dirty="0">
                <a:solidFill>
                  <a:srgbClr val="222222"/>
                </a:solidFill>
                <a:effectLst/>
                <a:latin typeface="Arial" panose="020B0604020202020204" pitchFamily="34" charset="0"/>
                <a:cs typeface="Arial" panose="020B0604020202020204" pitchFamily="34" charset="0"/>
              </a:rPr>
              <a:t>Micromanaging Board -</a:t>
            </a:r>
            <a:r>
              <a:rPr lang="en-GB" b="0" i="0" u="none" strike="noStrike" dirty="0">
                <a:solidFill>
                  <a:srgbClr val="222222"/>
                </a:solidFill>
                <a:effectLst/>
                <a:latin typeface="Arial" panose="020B0604020202020204" pitchFamily="34" charset="0"/>
                <a:cs typeface="Arial" panose="020B0604020202020204" pitchFamily="34" charset="0"/>
              </a:rPr>
              <a:t> This board takes on key management functions in addition to its proper governing role. The staff becomes disempowered and often passive (or passive-aggressive) in the face of repeated intrusions into what they rightfully expect would be their areas of authority.</a:t>
            </a:r>
          </a:p>
          <a:p>
            <a:pPr algn="l"/>
            <a:endParaRPr lang="en-GB" b="0" i="0" u="none" strike="noStrike" dirty="0">
              <a:solidFill>
                <a:srgbClr val="222222"/>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b="1" dirty="0">
                <a:solidFill>
                  <a:srgbClr val="222222"/>
                </a:solidFill>
                <a:latin typeface="Arial" panose="020B0604020202020204" pitchFamily="34" charset="0"/>
                <a:cs typeface="Arial" panose="020B0604020202020204" pitchFamily="34" charset="0"/>
              </a:rPr>
              <a:t>Divided</a:t>
            </a:r>
            <a:r>
              <a:rPr lang="en-GB" b="1" i="0" u="none" strike="noStrike" dirty="0">
                <a:solidFill>
                  <a:srgbClr val="222222"/>
                </a:solidFill>
                <a:effectLst/>
                <a:latin typeface="Arial" panose="020B0604020202020204" pitchFamily="34" charset="0"/>
                <a:cs typeface="Arial" panose="020B0604020202020204" pitchFamily="34" charset="0"/>
              </a:rPr>
              <a:t> Board - </a:t>
            </a:r>
            <a:r>
              <a:rPr lang="en-GB" b="0" i="0" u="none" strike="noStrike" dirty="0">
                <a:solidFill>
                  <a:srgbClr val="222222"/>
                </a:solidFill>
                <a:effectLst/>
                <a:latin typeface="Arial" panose="020B0604020202020204" pitchFamily="34" charset="0"/>
                <a:cs typeface="Arial" panose="020B0604020202020204" pitchFamily="34" charset="0"/>
              </a:rPr>
              <a:t>These boards consist of people who are concerned about only one part of the organisation. They typically avoid trying to see how all the pieces of an organisation fit together, leaving that task solely to the chief executive. The fragmentation can be dangerous when an organisation's revenues shrink and priorities must be </a:t>
            </a:r>
            <a:r>
              <a:rPr lang="en-GB" b="0" i="0" u="none" strike="noStrike" dirty="0" err="1">
                <a:solidFill>
                  <a:srgbClr val="222222"/>
                </a:solidFill>
                <a:effectLst/>
                <a:latin typeface="Arial" panose="020B0604020202020204" pitchFamily="34" charset="0"/>
                <a:cs typeface="Arial" panose="020B0604020202020204" pitchFamily="34" charset="0"/>
              </a:rPr>
              <a:t>reevaluated</a:t>
            </a:r>
            <a:r>
              <a:rPr lang="en-GB" b="0" i="0" u="none" strike="noStrike" dirty="0">
                <a:solidFill>
                  <a:srgbClr val="222222"/>
                </a:solidFill>
                <a:effectLst/>
                <a:latin typeface="Arial" panose="020B0604020202020204" pitchFamily="34" charset="0"/>
                <a:cs typeface="Arial" panose="020B0604020202020204" pitchFamily="34" charset="0"/>
              </a:rPr>
              <a:t> quickly and holistically.</a:t>
            </a:r>
          </a:p>
          <a:p>
            <a:endParaRPr lang="en-US" dirty="0"/>
          </a:p>
        </p:txBody>
      </p:sp>
    </p:spTree>
    <p:extLst>
      <p:ext uri="{BB962C8B-B14F-4D97-AF65-F5344CB8AC3E}">
        <p14:creationId xmlns:p14="http://schemas.microsoft.com/office/powerpoint/2010/main" val="297389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7002612D-50F9-CDB0-27A9-C7B30B046620}"/>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About Cause4</a:t>
            </a:r>
            <a:endParaRPr lang="en-US" b="1"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8FBDA578-1DED-87E8-0DA0-B6D1C0077DC0}"/>
              </a:ext>
            </a:extLst>
          </p:cNvPr>
          <p:cNvSpPr>
            <a:spLocks noGrp="1"/>
          </p:cNvSpPr>
          <p:nvPr>
            <p:ph idx="1"/>
          </p:nvPr>
        </p:nvSpPr>
        <p:spPr/>
        <p:txBody>
          <a:bodyPr>
            <a:normAutofit/>
          </a:bodyPr>
          <a:lstStyle/>
          <a:p>
            <a:r>
              <a:rPr lang="en-GB" sz="1800" b="1" dirty="0">
                <a:effectLst/>
                <a:latin typeface="Arial" panose="020B0604020202020204" pitchFamily="34" charset="0"/>
              </a:rPr>
              <a:t>About </a:t>
            </a:r>
            <a:r>
              <a:rPr lang="en-GB" sz="1800" b="1" i="1" dirty="0">
                <a:effectLst/>
                <a:latin typeface="Arial" panose="020B0604020202020204" pitchFamily="34" charset="0"/>
              </a:rPr>
              <a:t>Cause4</a:t>
            </a:r>
          </a:p>
          <a:p>
            <a:pPr marL="0" indent="0">
              <a:buNone/>
            </a:pPr>
            <a:r>
              <a:rPr lang="en-GB" sz="1800" i="1" dirty="0">
                <a:effectLst/>
                <a:latin typeface="Arial" panose="020B0604020202020204" pitchFamily="34" charset="0"/>
              </a:rPr>
              <a:t>Cause4 </a:t>
            </a:r>
            <a:r>
              <a:rPr lang="en-GB" sz="1800" dirty="0">
                <a:effectLst/>
                <a:latin typeface="ArialMT"/>
              </a:rPr>
              <a:t>is a social business and B-Corporation, specialising in advice, fundraising, training and programme development. Led by Michelle Wright, we have extensive expertise in governance and in-depth knowledge of ACE’s National Portfolio requirements. Our three core programmes are the </a:t>
            </a:r>
            <a:r>
              <a:rPr lang="en-GB" sz="1800" b="1" dirty="0">
                <a:effectLst/>
                <a:latin typeface="ArialMT"/>
              </a:rPr>
              <a:t>Trustee Leadership Programme</a:t>
            </a:r>
            <a:r>
              <a:rPr lang="en-GB" sz="1800" dirty="0">
                <a:effectLst/>
                <a:latin typeface="ArialMT"/>
              </a:rPr>
              <a:t>, </a:t>
            </a:r>
            <a:r>
              <a:rPr lang="en-GB" sz="1800" b="1" dirty="0">
                <a:effectLst/>
                <a:latin typeface="ArialMT"/>
              </a:rPr>
              <a:t>Arts Fundraising &amp; Philanthropy</a:t>
            </a:r>
            <a:r>
              <a:rPr lang="en-GB" sz="1800" b="1" dirty="0">
                <a:latin typeface="ArialMT"/>
              </a:rPr>
              <a:t> </a:t>
            </a:r>
            <a:r>
              <a:rPr lang="en-GB" sz="1800" dirty="0">
                <a:effectLst/>
                <a:latin typeface="ArialMT"/>
              </a:rPr>
              <a:t>and </a:t>
            </a:r>
            <a:r>
              <a:rPr lang="en-GB" sz="1800" b="1" dirty="0">
                <a:effectLst/>
                <a:latin typeface="ArialMT"/>
              </a:rPr>
              <a:t>Heritage Compass</a:t>
            </a:r>
            <a:r>
              <a:rPr lang="en-GB" sz="1800" dirty="0">
                <a:effectLst/>
                <a:latin typeface="ArialMT"/>
              </a:rPr>
              <a:t>. </a:t>
            </a:r>
            <a:endParaRPr lang="en-GB" sz="1800" dirty="0"/>
          </a:p>
          <a:p>
            <a:endParaRPr lang="en-GB" sz="1800" dirty="0">
              <a:effectLst/>
              <a:latin typeface="ArialMT"/>
            </a:endParaRPr>
          </a:p>
          <a:p>
            <a:r>
              <a:rPr lang="en-GB" sz="1800" b="1" dirty="0">
                <a:latin typeface="ArialMT"/>
              </a:rPr>
              <a:t>Transforming Governance</a:t>
            </a:r>
          </a:p>
          <a:p>
            <a:pPr marL="0" indent="0">
              <a:buNone/>
            </a:pPr>
            <a:r>
              <a:rPr lang="en-GB" sz="1800" dirty="0">
                <a:effectLst/>
                <a:latin typeface="ArialMT"/>
              </a:rPr>
              <a:t>Delivered in partnership with Arts Council England, </a:t>
            </a:r>
            <a:r>
              <a:rPr lang="en-GB" sz="1800" b="1" dirty="0">
                <a:effectLst/>
                <a:latin typeface="ArialMT"/>
              </a:rPr>
              <a:t>Transforming Governance </a:t>
            </a:r>
            <a:r>
              <a:rPr lang="en-GB" sz="1800" dirty="0">
                <a:effectLst/>
                <a:latin typeface="ArialMT"/>
              </a:rPr>
              <a:t>will </a:t>
            </a:r>
            <a:r>
              <a:rPr lang="en-GB" sz="1800" dirty="0">
                <a:latin typeface="Arial" panose="020B0604020202020204" pitchFamily="34" charset="0"/>
                <a:cs typeface="Arial" panose="020B0604020202020204" pitchFamily="34" charset="0"/>
              </a:rPr>
              <a:t>strengthen governance by focussing on effective leadership, strategy, recruitment and implementing the Investment Principles (IPs). </a:t>
            </a:r>
          </a:p>
          <a:p>
            <a:pPr marL="0" indent="0">
              <a:buNone/>
            </a:pPr>
            <a:endParaRPr lang="en-US" sz="1800" dirty="0"/>
          </a:p>
        </p:txBody>
      </p:sp>
      <p:cxnSp>
        <p:nvCxnSpPr>
          <p:cNvPr id="8" name="Straight Connector 7">
            <a:extLst>
              <a:ext uri="{FF2B5EF4-FFF2-40B4-BE49-F238E27FC236}">
                <a16:creationId xmlns:a16="http://schemas.microsoft.com/office/drawing/2014/main" id="{E39354EA-A508-0614-FD30-0D15EEC608EC}"/>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095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82693" y="1556792"/>
            <a:ext cx="10322611" cy="2246769"/>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Delegated Authority</a:t>
            </a:r>
          </a:p>
          <a:p>
            <a:endParaRPr lang="en-US" sz="3200" i="1" dirty="0">
              <a:latin typeface="Karla" charset="0"/>
              <a:ea typeface="Karla" charset="0"/>
              <a:cs typeface="Karla" charset="0"/>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39C694F-881D-8640-A7A7-6C33077E74DF}"/>
              </a:ext>
            </a:extLst>
          </p:cNvPr>
          <p:cNvSpPr txBox="1"/>
          <p:nvPr/>
        </p:nvSpPr>
        <p:spPr>
          <a:xfrm>
            <a:off x="752808" y="2713347"/>
            <a:ext cx="5343191" cy="1754326"/>
          </a:xfrm>
          <a:prstGeom prst="rect">
            <a:avLst/>
          </a:prstGeom>
          <a:noFill/>
        </p:spPr>
        <p:txBody>
          <a:bodyPr wrap="square" rtlCol="0">
            <a:spAutoFit/>
          </a:bodyPr>
          <a:lstStyle/>
          <a:p>
            <a:pPr algn="ctr"/>
            <a:r>
              <a:rPr lang="en-US" b="1" dirty="0">
                <a:solidFill>
                  <a:schemeClr val="tx1">
                    <a:lumMod val="50000"/>
                  </a:schemeClr>
                </a:solidFill>
                <a:latin typeface="Arial" panose="020B0604020202020204" pitchFamily="34" charset="0"/>
                <a:cs typeface="Arial" panose="020B0604020202020204" pitchFamily="34" charset="0"/>
              </a:rPr>
              <a:t>Governance</a:t>
            </a:r>
            <a:r>
              <a:rPr lang="en-US" dirty="0">
                <a:solidFill>
                  <a:schemeClr val="tx1">
                    <a:lumMod val="50000"/>
                  </a:schemeClr>
                </a:solidFill>
                <a:latin typeface="Arial" panose="020B0604020202020204" pitchFamily="34" charset="0"/>
                <a:cs typeface="Arial" panose="020B0604020202020204" pitchFamily="34" charset="0"/>
              </a:rPr>
              <a:t> </a:t>
            </a:r>
          </a:p>
          <a:p>
            <a:pPr algn="ctr"/>
            <a:endParaRPr lang="en-US" dirty="0">
              <a:solidFill>
                <a:schemeClr val="tx1">
                  <a:lumMod val="50000"/>
                </a:schemeClr>
              </a:solidFill>
              <a:latin typeface="Arial" panose="020B0604020202020204" pitchFamily="34" charset="0"/>
              <a:cs typeface="Arial" panose="020B0604020202020204" pitchFamily="34" charset="0"/>
            </a:endParaRPr>
          </a:p>
          <a:p>
            <a:pPr algn="ctr"/>
            <a:r>
              <a:rPr lang="en-US" dirty="0">
                <a:solidFill>
                  <a:schemeClr val="tx1">
                    <a:lumMod val="50000"/>
                  </a:schemeClr>
                </a:solidFill>
                <a:latin typeface="Arial" panose="020B0604020202020204" pitchFamily="34" charset="0"/>
                <a:cs typeface="Arial" panose="020B0604020202020204" pitchFamily="34" charset="0"/>
              </a:rPr>
              <a:t>Board’s role </a:t>
            </a:r>
          </a:p>
          <a:p>
            <a:pPr algn="ctr"/>
            <a:endParaRPr lang="en-US" dirty="0">
              <a:solidFill>
                <a:schemeClr val="tx1">
                  <a:lumMod val="50000"/>
                </a:schemeClr>
              </a:solidFill>
              <a:latin typeface="Arial" panose="020B0604020202020204" pitchFamily="34" charset="0"/>
              <a:cs typeface="Arial" panose="020B0604020202020204" pitchFamily="34" charset="0"/>
            </a:endParaRPr>
          </a:p>
          <a:p>
            <a:pPr algn="ctr"/>
            <a:r>
              <a:rPr lang="en-US" dirty="0">
                <a:solidFill>
                  <a:schemeClr val="tx1">
                    <a:lumMod val="50000"/>
                  </a:schemeClr>
                </a:solidFill>
                <a:latin typeface="Arial" panose="020B0604020202020204" pitchFamily="34" charset="0"/>
                <a:cs typeface="Arial" panose="020B0604020202020204" pitchFamily="34" charset="0"/>
              </a:rPr>
              <a:t>How Boards make decisions, allocate resources, achieve results, and are held accountable </a:t>
            </a:r>
          </a:p>
        </p:txBody>
      </p:sp>
      <p:sp>
        <p:nvSpPr>
          <p:cNvPr id="8" name="TextBox 7">
            <a:extLst>
              <a:ext uri="{FF2B5EF4-FFF2-40B4-BE49-F238E27FC236}">
                <a16:creationId xmlns:a16="http://schemas.microsoft.com/office/drawing/2014/main" id="{386B13F3-4987-4D48-9DA6-CB0F11F1FB96}"/>
              </a:ext>
            </a:extLst>
          </p:cNvPr>
          <p:cNvSpPr txBox="1"/>
          <p:nvPr/>
        </p:nvSpPr>
        <p:spPr>
          <a:xfrm>
            <a:off x="6095999" y="2713347"/>
            <a:ext cx="5184080" cy="1754326"/>
          </a:xfrm>
          <a:prstGeom prst="rect">
            <a:avLst/>
          </a:prstGeom>
          <a:noFill/>
        </p:spPr>
        <p:txBody>
          <a:bodyPr wrap="square" rtlCol="0">
            <a:spAutoFit/>
          </a:bodyPr>
          <a:lstStyle/>
          <a:p>
            <a:pPr algn="ctr"/>
            <a:r>
              <a:rPr lang="en-US" b="1" dirty="0">
                <a:solidFill>
                  <a:schemeClr val="tx1">
                    <a:lumMod val="50000"/>
                  </a:schemeClr>
                </a:solidFill>
                <a:latin typeface="Arial" panose="020B0604020202020204" pitchFamily="34" charset="0"/>
                <a:cs typeface="Arial" panose="020B0604020202020204" pitchFamily="34" charset="0"/>
              </a:rPr>
              <a:t>Management</a:t>
            </a:r>
            <a:endParaRPr lang="en-US" dirty="0">
              <a:solidFill>
                <a:schemeClr val="tx1">
                  <a:lumMod val="50000"/>
                </a:schemeClr>
              </a:solidFill>
              <a:latin typeface="Arial" panose="020B0604020202020204" pitchFamily="34" charset="0"/>
              <a:cs typeface="Arial" panose="020B0604020202020204" pitchFamily="34" charset="0"/>
            </a:endParaRPr>
          </a:p>
          <a:p>
            <a:pPr algn="ctr"/>
            <a:endParaRPr lang="en-US" dirty="0">
              <a:solidFill>
                <a:schemeClr val="tx1">
                  <a:lumMod val="50000"/>
                </a:schemeClr>
              </a:solidFill>
              <a:latin typeface="Arial" panose="020B0604020202020204" pitchFamily="34" charset="0"/>
              <a:cs typeface="Arial" panose="020B0604020202020204" pitchFamily="34" charset="0"/>
            </a:endParaRPr>
          </a:p>
          <a:p>
            <a:pPr algn="ctr"/>
            <a:r>
              <a:rPr lang="en-US" dirty="0">
                <a:solidFill>
                  <a:schemeClr val="tx1">
                    <a:lumMod val="50000"/>
                  </a:schemeClr>
                </a:solidFill>
                <a:latin typeface="Arial" panose="020B0604020202020204" pitchFamily="34" charset="0"/>
                <a:cs typeface="Arial" panose="020B0604020202020204" pitchFamily="34" charset="0"/>
              </a:rPr>
              <a:t>Executive function</a:t>
            </a:r>
          </a:p>
          <a:p>
            <a:pPr algn="ctr"/>
            <a:endParaRPr lang="en-US" dirty="0">
              <a:solidFill>
                <a:schemeClr val="tx1">
                  <a:lumMod val="50000"/>
                </a:schemeClr>
              </a:solidFill>
              <a:latin typeface="Arial" panose="020B0604020202020204" pitchFamily="34" charset="0"/>
              <a:cs typeface="Arial" panose="020B0604020202020204" pitchFamily="34" charset="0"/>
            </a:endParaRPr>
          </a:p>
          <a:p>
            <a:pPr algn="ctr"/>
            <a:r>
              <a:rPr lang="en-US" dirty="0">
                <a:solidFill>
                  <a:schemeClr val="tx1">
                    <a:lumMod val="50000"/>
                  </a:schemeClr>
                </a:solidFill>
                <a:latin typeface="Arial" panose="020B0604020202020204" pitchFamily="34" charset="0"/>
                <a:cs typeface="Arial" panose="020B0604020202020204" pitchFamily="34" charset="0"/>
              </a:rPr>
              <a:t>Day to day management of tasks and details of running an organisation</a:t>
            </a:r>
          </a:p>
        </p:txBody>
      </p:sp>
      <p:sp>
        <p:nvSpPr>
          <p:cNvPr id="2" name="TextBox 1">
            <a:extLst>
              <a:ext uri="{FF2B5EF4-FFF2-40B4-BE49-F238E27FC236}">
                <a16:creationId xmlns:a16="http://schemas.microsoft.com/office/drawing/2014/main" id="{006DE5DC-1D3C-8850-BCCB-5B597A36BEE5}"/>
              </a:ext>
            </a:extLst>
          </p:cNvPr>
          <p:cNvSpPr txBox="1"/>
          <p:nvPr/>
        </p:nvSpPr>
        <p:spPr>
          <a:xfrm>
            <a:off x="752808" y="4864221"/>
            <a:ext cx="11169528" cy="2031325"/>
          </a:xfrm>
          <a:prstGeom prst="rect">
            <a:avLst/>
          </a:prstGeom>
          <a:noFill/>
        </p:spPr>
        <p:txBody>
          <a:bodyPr wrap="square" rtlCol="0">
            <a:spAutoFit/>
          </a:bodyPr>
          <a:lstStyle/>
          <a:p>
            <a:r>
              <a:rPr lang="en-US" sz="1800" dirty="0">
                <a:solidFill>
                  <a:schemeClr val="tx1">
                    <a:lumMod val="50000"/>
                  </a:schemeClr>
                </a:solidFill>
                <a:latin typeface="Arial" panose="020B0604020202020204" pitchFamily="34" charset="0"/>
                <a:cs typeface="Arial" panose="020B0604020202020204" pitchFamily="34" charset="0"/>
              </a:rPr>
              <a:t>The Board has established clear levels of delegated authority within which:</a:t>
            </a:r>
          </a:p>
          <a:p>
            <a:pPr marL="171450" indent="-171450">
              <a:buFont typeface="Arial" charset="0"/>
              <a:buChar char="•"/>
            </a:pPr>
            <a:r>
              <a:rPr lang="en-US" sz="1800" dirty="0">
                <a:solidFill>
                  <a:schemeClr val="tx1">
                    <a:lumMod val="50000"/>
                  </a:schemeClr>
                </a:solidFill>
                <a:latin typeface="Arial" panose="020B0604020202020204" pitchFamily="34" charset="0"/>
                <a:cs typeface="Arial" panose="020B0604020202020204" pitchFamily="34" charset="0"/>
              </a:rPr>
              <a:t>Some decisions are reserved to the board</a:t>
            </a:r>
          </a:p>
          <a:p>
            <a:pPr marL="171450" indent="-171450">
              <a:buFont typeface="Arial" charset="0"/>
              <a:buChar char="•"/>
            </a:pPr>
            <a:r>
              <a:rPr lang="en-US" sz="1800" dirty="0">
                <a:solidFill>
                  <a:schemeClr val="tx1">
                    <a:lumMod val="50000"/>
                  </a:schemeClr>
                </a:solidFill>
                <a:latin typeface="Arial" panose="020B0604020202020204" pitchFamily="34" charset="0"/>
                <a:cs typeface="Arial" panose="020B0604020202020204" pitchFamily="34" charset="0"/>
              </a:rPr>
              <a:t>The CEO is empowered to make decisions and delegate authority to the staff for the day-to-day operation of the charity</a:t>
            </a:r>
          </a:p>
          <a:p>
            <a:pPr marL="171450" indent="-171450">
              <a:buFont typeface="Arial" charset="0"/>
              <a:buChar char="•"/>
            </a:pPr>
            <a:r>
              <a:rPr lang="en-US" sz="1800" dirty="0">
                <a:solidFill>
                  <a:schemeClr val="tx1">
                    <a:lumMod val="50000"/>
                  </a:schemeClr>
                </a:solidFill>
                <a:latin typeface="Arial" panose="020B0604020202020204" pitchFamily="34" charset="0"/>
                <a:cs typeface="Arial" panose="020B0604020202020204" pitchFamily="34" charset="0"/>
              </a:rPr>
              <a:t>The CEO is required to escalate high risk and /or high impact issues for the timely attention and consideration of the board</a:t>
            </a:r>
          </a:p>
          <a:p>
            <a:endParaRPr lang="en-US" dirty="0"/>
          </a:p>
        </p:txBody>
      </p:sp>
    </p:spTree>
    <p:extLst>
      <p:ext uri="{BB962C8B-B14F-4D97-AF65-F5344CB8AC3E}">
        <p14:creationId xmlns:p14="http://schemas.microsoft.com/office/powerpoint/2010/main" val="418106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322611" cy="2492990"/>
          </a:xfrm>
          <a:prstGeom prst="rect">
            <a:avLst/>
          </a:prstGeom>
          <a:noFill/>
        </p:spPr>
        <p:txBody>
          <a:bodyPr wrap="square" rtlCol="0">
            <a:spAutoFit/>
          </a:bodyPr>
          <a:lstStyle/>
          <a:p>
            <a:r>
              <a:rPr lang="en-US" sz="2800" b="1" dirty="0">
                <a:solidFill>
                  <a:srgbClr val="DB322A"/>
                </a:solidFill>
                <a:latin typeface="Nexa Bold" charset="0"/>
                <a:ea typeface="Nexa Bold" charset="0"/>
                <a:cs typeface="Nexa Bold" charset="0"/>
              </a:rPr>
              <a:t>Key differences between the roles of Board and Executive</a:t>
            </a:r>
          </a:p>
          <a:p>
            <a:endParaRPr lang="en-US" sz="3200" i="1" dirty="0">
              <a:latin typeface="Karla" charset="0"/>
              <a:ea typeface="Karla" charset="0"/>
              <a:cs typeface="Karla" charset="0"/>
            </a:endParaRPr>
          </a:p>
          <a:p>
            <a:pPr marL="285750" indent="-285750">
              <a:buClr>
                <a:srgbClr val="F28C00"/>
              </a:buClr>
              <a:buFont typeface="Arial" panose="020B0604020202020204" pitchFamily="34" charset="0"/>
              <a:buChar char="•"/>
            </a:pPr>
            <a:endParaRPr lang="en-GB" sz="2400" dirty="0">
              <a:solidFill>
                <a:schemeClr val="bg1"/>
              </a:solidFill>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ontent Placeholder 9">
            <a:extLst>
              <a:ext uri="{FF2B5EF4-FFF2-40B4-BE49-F238E27FC236}">
                <a16:creationId xmlns:a16="http://schemas.microsoft.com/office/drawing/2014/main" id="{9EDB198C-BBB5-1E4A-87C0-EAED3FFB4776}"/>
              </a:ext>
            </a:extLst>
          </p:cNvPr>
          <p:cNvGraphicFramePr>
            <a:graphicFrameLocks/>
          </p:cNvGraphicFramePr>
          <p:nvPr/>
        </p:nvGraphicFramePr>
        <p:xfrm>
          <a:off x="1136927" y="2314494"/>
          <a:ext cx="10107082" cy="4503420"/>
        </p:xfrm>
        <a:graphic>
          <a:graphicData uri="http://schemas.openxmlformats.org/drawingml/2006/table">
            <a:tbl>
              <a:tblPr firstRow="1" bandRow="1">
                <a:tableStyleId>{2D5ABB26-0587-4C30-8999-92F81FD0307C}</a:tableStyleId>
              </a:tblPr>
              <a:tblGrid>
                <a:gridCol w="5053541">
                  <a:extLst>
                    <a:ext uri="{9D8B030D-6E8A-4147-A177-3AD203B41FA5}">
                      <a16:colId xmlns:a16="http://schemas.microsoft.com/office/drawing/2014/main" val="1169563266"/>
                    </a:ext>
                  </a:extLst>
                </a:gridCol>
                <a:gridCol w="5053541">
                  <a:extLst>
                    <a:ext uri="{9D8B030D-6E8A-4147-A177-3AD203B41FA5}">
                      <a16:colId xmlns:a16="http://schemas.microsoft.com/office/drawing/2014/main" val="2829123203"/>
                    </a:ext>
                  </a:extLst>
                </a:gridCol>
              </a:tblGrid>
              <a:tr h="278188">
                <a:tc>
                  <a:txBody>
                    <a:bodyPr/>
                    <a:lstStyle/>
                    <a:p>
                      <a:r>
                        <a:rPr lang="en-GB" dirty="0"/>
                        <a:t>Chairs - Governance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CEOs -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869686"/>
                  </a:ext>
                </a:extLst>
              </a:tr>
              <a:tr h="2859080">
                <a:tc>
                  <a:txBody>
                    <a:bodyPr/>
                    <a:lstStyle/>
                    <a:p>
                      <a:pPr>
                        <a:spcAft>
                          <a:spcPts val="400"/>
                        </a:spcAft>
                      </a:pPr>
                      <a:r>
                        <a:rPr lang="en-GB" sz="1600" dirty="0"/>
                        <a:t>Lead Board members.</a:t>
                      </a:r>
                    </a:p>
                    <a:p>
                      <a:pPr>
                        <a:spcAft>
                          <a:spcPts val="400"/>
                        </a:spcAft>
                      </a:pPr>
                      <a:r>
                        <a:rPr lang="en-GB" sz="1600" dirty="0"/>
                        <a:t>Set vision, mission, and values.</a:t>
                      </a:r>
                    </a:p>
                    <a:p>
                      <a:pPr>
                        <a:spcAft>
                          <a:spcPts val="400"/>
                        </a:spcAft>
                      </a:pPr>
                      <a:r>
                        <a:rPr lang="en-GB" sz="1600" dirty="0"/>
                        <a:t>Shape strategy and monitor impact.</a:t>
                      </a:r>
                    </a:p>
                    <a:p>
                      <a:pPr>
                        <a:spcAft>
                          <a:spcPts val="400"/>
                        </a:spcAft>
                      </a:pPr>
                      <a:r>
                        <a:rPr lang="en-GB" sz="1600" dirty="0"/>
                        <a:t>Establish and monitor policies.</a:t>
                      </a:r>
                    </a:p>
                    <a:p>
                      <a:pPr>
                        <a:spcAft>
                          <a:spcPts val="400"/>
                        </a:spcAft>
                      </a:pPr>
                      <a:r>
                        <a:rPr lang="en-GB" sz="1600" dirty="0"/>
                        <a:t>Ensure financial viability.</a:t>
                      </a:r>
                    </a:p>
                    <a:p>
                      <a:pPr>
                        <a:spcAft>
                          <a:spcPts val="400"/>
                        </a:spcAft>
                      </a:pPr>
                      <a:r>
                        <a:rPr lang="en-GB" sz="1600" dirty="0"/>
                        <a:t>Ensure accountability.</a:t>
                      </a:r>
                    </a:p>
                    <a:p>
                      <a:pPr marL="0" marR="0" lvl="0" indent="0" algn="l" defTabSz="914400" rtl="0" eaLnBrk="1" fontAlgn="auto" latinLnBrk="0" hangingPunct="1">
                        <a:lnSpc>
                          <a:spcPct val="100000"/>
                        </a:lnSpc>
                        <a:spcBef>
                          <a:spcPts val="0"/>
                        </a:spcBef>
                        <a:spcAft>
                          <a:spcPts val="400"/>
                        </a:spcAft>
                        <a:buClrTx/>
                        <a:buSzTx/>
                        <a:buFontTx/>
                        <a:buNone/>
                        <a:tabLst/>
                        <a:defRPr/>
                      </a:pPr>
                      <a:r>
                        <a:rPr lang="en-GB" sz="1600" dirty="0"/>
                        <a:t>Select, line manage, &amp; appraise the CEO.</a:t>
                      </a:r>
                    </a:p>
                    <a:p>
                      <a:pPr>
                        <a:spcAft>
                          <a:spcPts val="400"/>
                        </a:spcAft>
                      </a:pPr>
                      <a:r>
                        <a:rPr lang="en-GB" sz="1600" dirty="0"/>
                        <a:t>Manage Board risk and conflicts.</a:t>
                      </a:r>
                    </a:p>
                    <a:p>
                      <a:pPr>
                        <a:spcAft>
                          <a:spcPts val="400"/>
                        </a:spcAft>
                      </a:pPr>
                      <a:r>
                        <a:rPr lang="en-GB" sz="1600" dirty="0"/>
                        <a:t>Ensure legal compliance.</a:t>
                      </a:r>
                    </a:p>
                    <a:p>
                      <a:pPr>
                        <a:spcAft>
                          <a:spcPts val="400"/>
                        </a:spcAft>
                      </a:pPr>
                      <a:r>
                        <a:rPr lang="en-GB" sz="1600" dirty="0"/>
                        <a:t>Review governance effectiveness.</a:t>
                      </a:r>
                    </a:p>
                    <a:p>
                      <a:pPr>
                        <a:spcAft>
                          <a:spcPts val="400"/>
                        </a:spcAft>
                      </a:pPr>
                      <a:r>
                        <a:rPr lang="en-GB" sz="1600" dirty="0"/>
                        <a:t>Provide insight and judgement.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400"/>
                        </a:spcAft>
                      </a:pPr>
                      <a:r>
                        <a:rPr lang="en-GB" sz="1600" dirty="0"/>
                        <a:t>Lead staff and volunteers.</a:t>
                      </a:r>
                    </a:p>
                    <a:p>
                      <a:pPr>
                        <a:spcAft>
                          <a:spcPts val="400"/>
                        </a:spcAft>
                      </a:pPr>
                      <a:r>
                        <a:rPr lang="en-GB" sz="1600" dirty="0"/>
                        <a:t>Work within agreed mission, vision, and values.</a:t>
                      </a:r>
                    </a:p>
                    <a:p>
                      <a:pPr>
                        <a:spcAft>
                          <a:spcPts val="400"/>
                        </a:spcAft>
                      </a:pPr>
                      <a:r>
                        <a:rPr lang="en-GB" sz="1600" dirty="0"/>
                        <a:t>Propose strategy and report progress.</a:t>
                      </a:r>
                    </a:p>
                    <a:p>
                      <a:pPr>
                        <a:spcAft>
                          <a:spcPts val="400"/>
                        </a:spcAft>
                      </a:pPr>
                      <a:r>
                        <a:rPr lang="en-GB" sz="1600" dirty="0"/>
                        <a:t>Develop and ensure implementation of policies.</a:t>
                      </a:r>
                    </a:p>
                    <a:p>
                      <a:pPr>
                        <a:spcAft>
                          <a:spcPts val="400"/>
                        </a:spcAft>
                      </a:pPr>
                      <a:r>
                        <a:rPr lang="en-GB" sz="1600" dirty="0"/>
                        <a:t>Raise and spend resources.</a:t>
                      </a:r>
                    </a:p>
                    <a:p>
                      <a:pPr>
                        <a:spcAft>
                          <a:spcPts val="400"/>
                        </a:spcAft>
                      </a:pPr>
                      <a:r>
                        <a:rPr lang="en-GB" sz="1600" dirty="0"/>
                        <a:t>Report to stakeholders.</a:t>
                      </a:r>
                    </a:p>
                    <a:p>
                      <a:pPr marL="0" marR="0" lvl="0" indent="0" algn="l" defTabSz="914400" rtl="0" eaLnBrk="1" fontAlgn="auto" latinLnBrk="0" hangingPunct="1">
                        <a:lnSpc>
                          <a:spcPct val="100000"/>
                        </a:lnSpc>
                        <a:spcBef>
                          <a:spcPts val="0"/>
                        </a:spcBef>
                        <a:spcAft>
                          <a:spcPts val="400"/>
                        </a:spcAft>
                        <a:buClrTx/>
                        <a:buSzTx/>
                        <a:buFontTx/>
                        <a:buNone/>
                        <a:tabLst/>
                        <a:defRPr/>
                      </a:pPr>
                      <a:r>
                        <a:rPr lang="en-GB" sz="1600" dirty="0"/>
                        <a:t>Appoint and manage staff.</a:t>
                      </a:r>
                    </a:p>
                    <a:p>
                      <a:pPr marL="0" marR="0" lvl="0" indent="0" algn="l" defTabSz="914400" rtl="0" eaLnBrk="1" fontAlgn="auto" latinLnBrk="0" hangingPunct="1">
                        <a:lnSpc>
                          <a:spcPct val="100000"/>
                        </a:lnSpc>
                        <a:spcBef>
                          <a:spcPts val="0"/>
                        </a:spcBef>
                        <a:spcAft>
                          <a:spcPts val="400"/>
                        </a:spcAft>
                        <a:buClrTx/>
                        <a:buSzTx/>
                        <a:buFontTx/>
                        <a:buNone/>
                        <a:tabLst/>
                        <a:defRPr/>
                      </a:pPr>
                      <a:r>
                        <a:rPr lang="en-GB" sz="1600" dirty="0"/>
                        <a:t>Identify, evaluate and mitigate risk.</a:t>
                      </a:r>
                    </a:p>
                    <a:p>
                      <a:pPr>
                        <a:spcAft>
                          <a:spcPts val="400"/>
                        </a:spcAft>
                      </a:pPr>
                      <a:r>
                        <a:rPr lang="en-GB" sz="1600" dirty="0"/>
                        <a:t>Provide advice.</a:t>
                      </a:r>
                    </a:p>
                    <a:p>
                      <a:pPr>
                        <a:spcAft>
                          <a:spcPts val="400"/>
                        </a:spcAft>
                      </a:pPr>
                      <a:r>
                        <a:rPr lang="en-GB" sz="1600" dirty="0"/>
                        <a:t>Support effective governance.</a:t>
                      </a:r>
                    </a:p>
                    <a:p>
                      <a:pPr>
                        <a:spcAft>
                          <a:spcPts val="400"/>
                        </a:spcAft>
                      </a:pPr>
                      <a:r>
                        <a:rPr lang="en-GB" sz="1600" dirty="0"/>
                        <a:t>Provide evidence and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439839"/>
                  </a:ext>
                </a:extLst>
              </a:tr>
              <a:tr h="805499">
                <a:tc gridSpan="2">
                  <a:txBody>
                    <a:bodyPr/>
                    <a:lstStyle/>
                    <a:p>
                      <a:pPr>
                        <a:spcAft>
                          <a:spcPts val="400"/>
                        </a:spcAft>
                      </a:pPr>
                      <a:r>
                        <a:rPr lang="en-GB" sz="1600" dirty="0"/>
                        <a:t>Keep each other informed of appropriate information and decisions.</a:t>
                      </a:r>
                    </a:p>
                    <a:p>
                      <a:pPr>
                        <a:spcAft>
                          <a:spcPts val="400"/>
                        </a:spcAft>
                      </a:pPr>
                      <a:r>
                        <a:rPr lang="en-GB" sz="1600" dirty="0"/>
                        <a:t>Provide leadership for the organisation, with respect to both internal and external affairs.</a:t>
                      </a:r>
                    </a:p>
                    <a:p>
                      <a:pPr>
                        <a:spcAft>
                          <a:spcPts val="400"/>
                        </a:spcAft>
                      </a:pPr>
                      <a:r>
                        <a:rPr lang="en-GB" sz="1600" dirty="0"/>
                        <a:t>Respect each other’s roles and responsibilities.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266040"/>
                  </a:ext>
                </a:extLst>
              </a:tr>
            </a:tbl>
          </a:graphicData>
        </a:graphic>
      </p:graphicFrame>
    </p:spTree>
    <p:extLst>
      <p:ext uri="{BB962C8B-B14F-4D97-AF65-F5344CB8AC3E}">
        <p14:creationId xmlns:p14="http://schemas.microsoft.com/office/powerpoint/2010/main" val="427192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322611" cy="6986528"/>
          </a:xfrm>
          <a:prstGeom prst="rect">
            <a:avLst/>
          </a:prstGeom>
          <a:noFill/>
        </p:spPr>
        <p:txBody>
          <a:bodyPr wrap="square" rtlCol="0">
            <a:spAutoFit/>
          </a:bodyPr>
          <a:lstStyle/>
          <a:p>
            <a:r>
              <a:rPr lang="en-US" sz="3600" b="1" dirty="0">
                <a:solidFill>
                  <a:srgbClr val="DB322A"/>
                </a:solidFill>
                <a:latin typeface="Arial" panose="020B0604020202020204" pitchFamily="34" charset="0"/>
                <a:ea typeface="Nexa Bold" charset="0"/>
                <a:cs typeface="Arial" panose="020B0604020202020204" pitchFamily="34" charset="0"/>
              </a:rPr>
              <a:t>Board/Executive relationship</a:t>
            </a:r>
          </a:p>
          <a:p>
            <a:endParaRPr lang="en-US" sz="3200" i="1" dirty="0">
              <a:latin typeface="Karla" charset="0"/>
              <a:ea typeface="Karla" charset="0"/>
              <a:cs typeface="Karla" charset="0"/>
            </a:endParaRPr>
          </a:p>
          <a:p>
            <a:pPr>
              <a:spcBef>
                <a:spcPts val="0"/>
              </a:spcBef>
              <a:spcAft>
                <a:spcPts val="0"/>
              </a:spcAft>
            </a:pPr>
            <a:r>
              <a:rPr lang="en-GB" sz="2000" i="1" dirty="0">
                <a:latin typeface="Arial" panose="020B0604020202020204" pitchFamily="34" charset="0"/>
                <a:cs typeface="Arial" panose="020B0604020202020204" pitchFamily="34" charset="0"/>
              </a:rPr>
              <a:t>“Chairs should be like good neighbours – you want to know they are there if you ever do run out of sugar, but not necessarily (have them) in your house all the time checking your stock of sugar” </a:t>
            </a:r>
          </a:p>
          <a:p>
            <a:pPr>
              <a:spcBef>
                <a:spcPts val="0"/>
              </a:spcBef>
              <a:spcAft>
                <a:spcPts val="0"/>
              </a:spcAft>
            </a:pPr>
            <a:r>
              <a:rPr lang="en-GB" sz="2000" b="1" dirty="0">
                <a:latin typeface="Arial" panose="020B0604020202020204" pitchFamily="34" charset="0"/>
                <a:cs typeface="Arial" panose="020B0604020202020204" pitchFamily="34" charset="0"/>
              </a:rPr>
              <a:t>Penelope Gibb Clore Social Leadership Programme</a:t>
            </a:r>
          </a:p>
          <a:p>
            <a:pPr>
              <a:spcBef>
                <a:spcPts val="0"/>
              </a:spcBef>
              <a:spcAft>
                <a:spcPts val="0"/>
              </a:spcAft>
            </a:pPr>
            <a:endParaRPr lang="en-GB" sz="2000" dirty="0">
              <a:latin typeface="Arial" panose="020B0604020202020204" pitchFamily="34" charset="0"/>
              <a:cs typeface="Arial" panose="020B0604020202020204" pitchFamily="34" charset="0"/>
            </a:endParaRPr>
          </a:p>
          <a:p>
            <a:pPr>
              <a:spcBef>
                <a:spcPts val="0"/>
              </a:spcBef>
              <a:spcAft>
                <a:spcPts val="0"/>
              </a:spcAft>
            </a:pPr>
            <a:r>
              <a:rPr lang="en-GB" sz="2000" dirty="0">
                <a:latin typeface="Arial" panose="020B0604020202020204" pitchFamily="34" charset="0"/>
                <a:cs typeface="Arial" panose="020B0604020202020204" pitchFamily="34" charset="0"/>
              </a:rPr>
              <a:t>Effective Boards give:</a:t>
            </a:r>
          </a:p>
          <a:p>
            <a:pPr marL="285750" indent="-285750">
              <a:spcBef>
                <a:spcPts val="0"/>
              </a:spcBef>
              <a:spcAft>
                <a:spcPts val="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Heathy Challenge</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Support to implement</a:t>
            </a:r>
          </a:p>
          <a:p>
            <a:pPr marL="285750" indent="-285750">
              <a:spcBef>
                <a:spcPts val="0"/>
              </a:spcBef>
              <a:spcAft>
                <a:spcPts val="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They need transparency, enable the board to review key documents so they have the full picture and can contribute effectively. A good balance is needed between too ‘cosy’ and too detached.</a:t>
            </a:r>
          </a:p>
          <a:p>
            <a:pPr marL="285750" indent="-285750">
              <a:spcBef>
                <a:spcPts val="0"/>
              </a:spcBef>
              <a:spcAft>
                <a:spcPts val="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Clr>
                <a:srgbClr val="F28C00"/>
              </a:buClr>
              <a:buFont typeface="Arial" panose="020B0604020202020204" pitchFamily="34" charset="0"/>
              <a:buChar char="•"/>
            </a:pPr>
            <a:endParaRPr lang="en-GB" sz="2400" dirty="0">
              <a:solidFill>
                <a:schemeClr val="bg1"/>
              </a:solidFill>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144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468340" y="1474731"/>
            <a:ext cx="10322611" cy="5109091"/>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What do we mean by healthy challenge?</a:t>
            </a:r>
          </a:p>
          <a:p>
            <a:pPr>
              <a:buClr>
                <a:srgbClr val="F28C00"/>
              </a:buClr>
            </a:pPr>
            <a:endParaRPr lang="en-GB" sz="2400" dirty="0">
              <a:latin typeface="Arial" panose="020B0604020202020204" pitchFamily="34" charset="0"/>
              <a:cs typeface="Arial" panose="020B0604020202020204" pitchFamily="34" charset="0"/>
            </a:endParaRPr>
          </a:p>
          <a:p>
            <a:pPr algn="ctr"/>
            <a:r>
              <a:rPr lang="en-GB" sz="2000" i="1" dirty="0">
                <a:latin typeface="Arial" panose="020B0604020202020204" pitchFamily="34" charset="0"/>
                <a:cs typeface="Arial" panose="020B0604020202020204" pitchFamily="34" charset="0"/>
              </a:rPr>
              <a:t>H</a:t>
            </a:r>
            <a:r>
              <a:rPr lang="en-GB" sz="2000" b="0" i="1" u="none" strike="noStrike" dirty="0">
                <a:effectLst/>
                <a:latin typeface="Arial" panose="020B0604020202020204" pitchFamily="34" charset="0"/>
                <a:cs typeface="Arial" panose="020B0604020202020204" pitchFamily="34" charset="0"/>
              </a:rPr>
              <a:t>ealthy challenge provokes new thinking.</a:t>
            </a:r>
          </a:p>
          <a:p>
            <a:pPr algn="ctr"/>
            <a:endParaRPr lang="en-GB" sz="2000" i="1" dirty="0">
              <a:latin typeface="Arial" panose="020B0604020202020204" pitchFamily="34" charset="0"/>
              <a:cs typeface="Arial" panose="020B0604020202020204" pitchFamily="34" charset="0"/>
            </a:endParaRPr>
          </a:p>
          <a:p>
            <a:pPr algn="ctr"/>
            <a:r>
              <a:rPr lang="en-GB" sz="2000" i="1" dirty="0">
                <a:latin typeface="Arial" panose="020B0604020202020204" pitchFamily="34" charset="0"/>
                <a:cs typeface="Arial" panose="020B0604020202020204" pitchFamily="34" charset="0"/>
              </a:rPr>
              <a:t>U</a:t>
            </a:r>
            <a:r>
              <a:rPr lang="en-GB" sz="2000" b="0" i="1" u="none" strike="noStrike" dirty="0">
                <a:effectLst/>
                <a:latin typeface="Arial" panose="020B0604020202020204" pitchFamily="34" charset="0"/>
                <a:cs typeface="Arial" panose="020B0604020202020204" pitchFamily="34" charset="0"/>
              </a:rPr>
              <a:t>nhealthy challenge is about needing to win. </a:t>
            </a:r>
            <a:endParaRPr lang="en-US" sz="2000" i="1" dirty="0">
              <a:latin typeface="Arial" panose="020B0604020202020204" pitchFamily="34" charset="0"/>
              <a:ea typeface="Karla" charset="0"/>
              <a:cs typeface="Arial" panose="020B0604020202020204" pitchFamily="34" charset="0"/>
            </a:endParaRPr>
          </a:p>
          <a:p>
            <a:endParaRPr lang="en-US" sz="2000" dirty="0">
              <a:latin typeface="Arial" panose="020B0604020202020204" pitchFamily="34" charset="0"/>
              <a:ea typeface="Karla" charset="0"/>
              <a:cs typeface="Arial" panose="020B0604020202020204" pitchFamily="34" charset="0"/>
            </a:endParaRPr>
          </a:p>
          <a:p>
            <a:r>
              <a:rPr lang="en-GB" b="0" i="0" u="none" strike="noStrike" dirty="0">
                <a:effectLst/>
                <a:latin typeface="Arial" panose="020B0604020202020204" pitchFamily="34" charset="0"/>
                <a:cs typeface="Arial" panose="020B0604020202020204" pitchFamily="34" charset="0"/>
              </a:rPr>
              <a:t>Both formal and informal communication is essential to board and executive director cooperation. </a:t>
            </a:r>
          </a:p>
          <a:p>
            <a:endParaRPr lang="en-GB" dirty="0">
              <a:latin typeface="Arial" panose="020B0604020202020204" pitchFamily="34" charset="0"/>
              <a:cs typeface="Arial" panose="020B0604020202020204" pitchFamily="34" charset="0"/>
            </a:endParaRPr>
          </a:p>
          <a:p>
            <a:r>
              <a:rPr lang="en-GB" b="0" i="0" u="none" strike="noStrike" dirty="0">
                <a:effectLst/>
                <a:latin typeface="Arial" panose="020B0604020202020204" pitchFamily="34" charset="0"/>
                <a:cs typeface="Arial" panose="020B0604020202020204" pitchFamily="34" charset="0"/>
              </a:rPr>
              <a:t>Board meetings are the forum to report on programme progress, budgets and to make governance decisions. </a:t>
            </a:r>
          </a:p>
          <a:p>
            <a:endParaRPr lang="en-GB" dirty="0">
              <a:latin typeface="Arial" panose="020B0604020202020204" pitchFamily="34" charset="0"/>
              <a:cs typeface="Arial" panose="020B0604020202020204" pitchFamily="34" charset="0"/>
            </a:endParaRPr>
          </a:p>
          <a:p>
            <a:r>
              <a:rPr lang="en-GB" b="0" i="0" u="none" strike="noStrike" dirty="0">
                <a:effectLst/>
                <a:latin typeface="Arial" panose="020B0604020202020204" pitchFamily="34" charset="0"/>
                <a:cs typeface="Arial" panose="020B0604020202020204" pitchFamily="34" charset="0"/>
              </a:rPr>
              <a:t>Informal communication between board meetings amongst staff and board members is also critical. This builds trust. Staff members feel safe and can be frank about progress (or lack thereof) toward an objective. It also allows board members to become advocates and help offer solutions, find extra resources, and use their executive intellectual skills to move the agenda.</a:t>
            </a: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006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468340" y="1474731"/>
            <a:ext cx="10322611" cy="5816977"/>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What do we mean by healthy challenge?</a:t>
            </a:r>
          </a:p>
          <a:p>
            <a:pPr marL="457200" indent="-457200">
              <a:buAutoNum type="arabicPeriod"/>
            </a:pPr>
            <a:endParaRPr lang="en-US" sz="2400" dirty="0">
              <a:latin typeface="Karla" charset="0"/>
              <a:ea typeface="Karla" charset="0"/>
              <a:cs typeface="Karla" charset="0"/>
            </a:endParaRPr>
          </a:p>
          <a:p>
            <a:r>
              <a:rPr lang="en-GB" sz="2000" b="0" i="0" u="none" strike="noStrike" dirty="0">
                <a:solidFill>
                  <a:srgbClr val="000000"/>
                </a:solidFill>
                <a:effectLst/>
                <a:latin typeface="Arial" panose="020B0604020202020204" pitchFamily="34" charset="0"/>
                <a:cs typeface="Arial" panose="020B0604020202020204" pitchFamily="34" charset="0"/>
              </a:rPr>
              <a:t>Lack of diversity often compounds dysfunction. Homogeneity can lead to groupthink, and a board culture that alienates people who could otherwise help </a:t>
            </a:r>
            <a:r>
              <a:rPr lang="en-GB" sz="2000" dirty="0">
                <a:solidFill>
                  <a:srgbClr val="000000"/>
                </a:solidFill>
                <a:latin typeface="Arial" panose="020B0604020202020204" pitchFamily="34" charset="0"/>
                <a:cs typeface="Arial" panose="020B0604020202020204" pitchFamily="34" charset="0"/>
              </a:rPr>
              <a:t>move the </a:t>
            </a:r>
            <a:r>
              <a:rPr lang="en-GB" sz="2000" b="0" i="0" u="none" strike="noStrike" dirty="0">
                <a:solidFill>
                  <a:srgbClr val="000000"/>
                </a:solidFill>
                <a:effectLst/>
                <a:latin typeface="Arial" panose="020B0604020202020204" pitchFamily="34" charset="0"/>
                <a:cs typeface="Arial" panose="020B0604020202020204" pitchFamily="34" charset="0"/>
              </a:rPr>
              <a:t>organisation forward. Ethnic, racial, and gender diversity are important, as well as diversity of wealth, professions, work style, expertise, political ideology, location, and religious faith.</a:t>
            </a:r>
          </a:p>
          <a:p>
            <a:endParaRPr lang="en-GB" sz="2000" dirty="0">
              <a:solidFill>
                <a:srgbClr val="000000"/>
              </a:solidFill>
              <a:latin typeface="Arial" panose="020B0604020202020204" pitchFamily="34" charset="0"/>
              <a:ea typeface="Karla" charset="0"/>
              <a:cs typeface="Arial" panose="020B0604020202020204" pitchFamily="34" charset="0"/>
            </a:endParaRPr>
          </a:p>
          <a:p>
            <a:r>
              <a:rPr lang="en-GB" sz="2000" dirty="0">
                <a:solidFill>
                  <a:srgbClr val="000000"/>
                </a:solidFill>
                <a:latin typeface="Arial" panose="020B0604020202020204" pitchFamily="34" charset="0"/>
                <a:ea typeface="Karla" charset="0"/>
                <a:cs typeface="Arial" panose="020B0604020202020204" pitchFamily="34" charset="0"/>
              </a:rPr>
              <a:t>Board performance and staff performance should be considered together.</a:t>
            </a:r>
          </a:p>
          <a:p>
            <a:endParaRPr lang="en-GB" sz="2000" dirty="0">
              <a:solidFill>
                <a:srgbClr val="000000"/>
              </a:solidFill>
              <a:latin typeface="Arial" panose="020B0604020202020204" pitchFamily="34" charset="0"/>
              <a:ea typeface="Karla" charset="0"/>
              <a:cs typeface="Arial" panose="020B0604020202020204" pitchFamily="34" charset="0"/>
            </a:endParaRPr>
          </a:p>
          <a:p>
            <a:r>
              <a:rPr lang="en-GB" sz="2000" b="1" i="0" u="none" strike="noStrike" dirty="0">
                <a:solidFill>
                  <a:srgbClr val="000000"/>
                </a:solidFill>
                <a:effectLst/>
                <a:latin typeface="Arial" panose="020B0604020202020204" pitchFamily="34" charset="0"/>
                <a:cs typeface="Arial" panose="020B0604020202020204" pitchFamily="34" charset="0"/>
              </a:rPr>
              <a:t>Stifled Dissent</a:t>
            </a:r>
            <a:r>
              <a:rPr lang="en-GB" sz="2000" i="0" u="none" strike="noStrike" dirty="0">
                <a:solidFill>
                  <a:srgbClr val="000000"/>
                </a:solidFill>
                <a:effectLst/>
                <a:latin typeface="Arial" panose="020B0604020202020204" pitchFamily="34" charset="0"/>
                <a:cs typeface="Arial" panose="020B0604020202020204" pitchFamily="34" charset="0"/>
              </a:rPr>
              <a:t> can be dangerous. </a:t>
            </a:r>
            <a:r>
              <a:rPr lang="en-GB" sz="2000" b="0" i="0" u="none" strike="noStrike" dirty="0">
                <a:solidFill>
                  <a:srgbClr val="000000"/>
                </a:solidFill>
                <a:effectLst/>
                <a:latin typeface="Arial" panose="020B0604020202020204" pitchFamily="34" charset="0"/>
                <a:cs typeface="Arial" panose="020B0604020202020204" pitchFamily="34" charset="0"/>
              </a:rPr>
              <a:t>Minority views and scepticism should be welcomed around the board table, with all members encouraged to speak their minds and vote their consciences, even if this creates tension. Passionate debate and non-unanimous votes are a signal of a strong, not weak, governing body. Boards have a responsibility to lead the most effective decisions building consensus through group decision-making.</a:t>
            </a:r>
          </a:p>
          <a:p>
            <a:endParaRPr lang="en-GB" sz="2400" dirty="0">
              <a:solidFill>
                <a:srgbClr val="000000"/>
              </a:solidFill>
              <a:latin typeface="scala"/>
              <a:ea typeface="Karla" charset="0"/>
              <a:cs typeface="Karla" charset="0"/>
            </a:endParaRPr>
          </a:p>
          <a:p>
            <a:endParaRPr lang="en-GB" sz="2400" dirty="0">
              <a:solidFill>
                <a:srgbClr val="000000"/>
              </a:solidFill>
              <a:latin typeface="scala"/>
              <a:ea typeface="Karla" charset="0"/>
              <a:cs typeface="Karla" charset="0"/>
            </a:endParaRPr>
          </a:p>
          <a:p>
            <a:endParaRPr lang="en-GB" sz="2400" dirty="0">
              <a:solidFill>
                <a:srgbClr val="000000"/>
              </a:solidFill>
              <a:latin typeface="scala"/>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07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468340" y="1474731"/>
            <a:ext cx="10322611" cy="3354765"/>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What do we mean by healthy challenge?</a:t>
            </a:r>
          </a:p>
          <a:p>
            <a:pPr marL="457200" indent="-457200">
              <a:buAutoNum type="arabicPeriod"/>
            </a:pPr>
            <a:endParaRPr lang="en-US" sz="2400" dirty="0">
              <a:latin typeface="Karla" charset="0"/>
              <a:ea typeface="Karla" charset="0"/>
              <a:cs typeface="Karla" charset="0"/>
            </a:endParaRPr>
          </a:p>
          <a:p>
            <a:r>
              <a:rPr lang="en-GB" sz="2000" b="0" i="0" u="none" strike="noStrike" dirty="0">
                <a:solidFill>
                  <a:srgbClr val="000000"/>
                </a:solidFill>
                <a:effectLst/>
                <a:latin typeface="Arial" panose="020B0604020202020204" pitchFamily="34" charset="0"/>
                <a:cs typeface="Arial" panose="020B0604020202020204" pitchFamily="34" charset="0"/>
              </a:rPr>
              <a:t>Our role </a:t>
            </a:r>
            <a:r>
              <a:rPr lang="en-GB" sz="2000" dirty="0">
                <a:solidFill>
                  <a:srgbClr val="000000"/>
                </a:solidFill>
                <a:latin typeface="Arial" panose="020B0604020202020204" pitchFamily="34" charset="0"/>
                <a:cs typeface="Arial" panose="020B0604020202020204" pitchFamily="34" charset="0"/>
              </a:rPr>
              <a:t>as partners is for Board and Executive to come up with the best decisions to protect the organisation’s sustainability.</a:t>
            </a:r>
          </a:p>
          <a:p>
            <a:endParaRPr lang="en-GB" sz="2000" b="0" i="0" u="none" strike="noStrike" dirty="0">
              <a:solidFill>
                <a:srgbClr val="000000"/>
              </a:solidFill>
              <a:effectLst/>
              <a:latin typeface="Arial" panose="020B0604020202020204" pitchFamily="34" charset="0"/>
              <a:cs typeface="Arial" panose="020B0604020202020204" pitchFamily="34" charset="0"/>
            </a:endParaRPr>
          </a:p>
          <a:p>
            <a:r>
              <a:rPr lang="en-GB" sz="2000" dirty="0">
                <a:solidFill>
                  <a:srgbClr val="000000"/>
                </a:solidFill>
                <a:latin typeface="Arial" panose="020B0604020202020204" pitchFamily="34" charset="0"/>
                <a:cs typeface="Arial" panose="020B0604020202020204" pitchFamily="34" charset="0"/>
              </a:rPr>
              <a:t>Working collaboratively requires regular discussion, effort and flexibility.</a:t>
            </a:r>
            <a:endParaRPr lang="en-GB" sz="2000" b="0" i="0" u="none" strike="noStrike" dirty="0">
              <a:solidFill>
                <a:srgbClr val="000000"/>
              </a:solidFill>
              <a:effectLst/>
              <a:latin typeface="Arial" panose="020B0604020202020204" pitchFamily="34" charset="0"/>
              <a:cs typeface="Arial" panose="020B0604020202020204" pitchFamily="34" charset="0"/>
            </a:endParaRPr>
          </a:p>
          <a:p>
            <a:endParaRPr lang="en-GB" sz="2400" dirty="0">
              <a:solidFill>
                <a:srgbClr val="000000"/>
              </a:solidFill>
              <a:latin typeface="scala"/>
              <a:ea typeface="Karla" charset="0"/>
              <a:cs typeface="Karla" charset="0"/>
            </a:endParaRPr>
          </a:p>
          <a:p>
            <a:endParaRPr lang="en-GB" sz="2400" dirty="0">
              <a:solidFill>
                <a:srgbClr val="000000"/>
              </a:solidFill>
              <a:latin typeface="scala"/>
              <a:ea typeface="Karla" charset="0"/>
              <a:cs typeface="Karla" charset="0"/>
            </a:endParaRPr>
          </a:p>
          <a:p>
            <a:endParaRPr lang="en-GB" sz="2400" dirty="0">
              <a:solidFill>
                <a:srgbClr val="000000"/>
              </a:solidFill>
              <a:latin typeface="scala"/>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pic>
        <p:nvPicPr>
          <p:cNvPr id="9220" name="Picture 4">
            <a:hlinkClick r:id="rId4"/>
            <a:extLst>
              <a:ext uri="{FF2B5EF4-FFF2-40B4-BE49-F238E27FC236}">
                <a16:creationId xmlns:a16="http://schemas.microsoft.com/office/drawing/2014/main" id="{A4351AE4-AAE3-F454-4846-5547A7F1984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645" y="3936999"/>
            <a:ext cx="38100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56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322611" cy="5570756"/>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Knowledge and power asymmetries </a:t>
            </a:r>
          </a:p>
          <a:p>
            <a:endParaRPr lang="en-US" sz="3200" i="1" dirty="0">
              <a:latin typeface="Karla" charset="0"/>
              <a:ea typeface="Karla" charset="0"/>
              <a:cs typeface="Karla" charset="0"/>
            </a:endParaRPr>
          </a:p>
          <a:p>
            <a:r>
              <a:rPr lang="en-GB" sz="2400" dirty="0">
                <a:latin typeface="Arial" panose="020B0604020202020204" pitchFamily="34" charset="0"/>
                <a:cs typeface="Arial" panose="020B0604020202020204" pitchFamily="34" charset="0"/>
              </a:rPr>
              <a:t>The Board hold line management responsibilities for paid staff – however it is often not seen like this.</a:t>
            </a:r>
          </a:p>
          <a:p>
            <a:endParaRPr lang="en-GB" sz="2400" dirty="0">
              <a:solidFill>
                <a:srgbClr val="FF0000"/>
              </a:solidFill>
              <a:latin typeface="Arial" panose="020B0604020202020204" pitchFamily="34" charset="0"/>
              <a:cs typeface="Arial" panose="020B0604020202020204" pitchFamily="34" charset="0"/>
            </a:endParaRPr>
          </a:p>
          <a:p>
            <a:pPr marL="285750" indent="-285750">
              <a:buFont typeface="Arial" charset="0"/>
              <a:buChar char="•"/>
            </a:pPr>
            <a:r>
              <a:rPr lang="en-GB" sz="2400" dirty="0">
                <a:latin typeface="Arial" panose="020B0604020202020204" pitchFamily="34" charset="0"/>
                <a:cs typeface="Arial" panose="020B0604020202020204" pitchFamily="34" charset="0"/>
              </a:rPr>
              <a:t>How do knowledge and power asymmetries present?</a:t>
            </a:r>
          </a:p>
          <a:p>
            <a:pPr marL="285750" indent="-285750">
              <a:buFont typeface="Arial" charset="0"/>
              <a:buChar char="•"/>
            </a:pPr>
            <a:r>
              <a:rPr lang="en-GB" sz="2400" dirty="0">
                <a:latin typeface="Arial" panose="020B0604020202020204" pitchFamily="34" charset="0"/>
                <a:cs typeface="Arial" panose="020B0604020202020204" pitchFamily="34" charset="0"/>
              </a:rPr>
              <a:t>How we we prevent them?</a:t>
            </a:r>
          </a:p>
          <a:p>
            <a:pPr marL="285750" indent="-285750">
              <a:buFont typeface="Arial" charset="0"/>
              <a:buChar char="•"/>
            </a:pPr>
            <a:r>
              <a:rPr lang="en-GB" sz="2400" dirty="0">
                <a:latin typeface="Arial" panose="020B0604020202020204" pitchFamily="34" charset="0"/>
                <a:cs typeface="Arial" panose="020B0604020202020204" pitchFamily="34" charset="0"/>
              </a:rPr>
              <a:t>How do we address them?</a:t>
            </a:r>
          </a:p>
          <a:p>
            <a:pPr marL="285750" indent="-285750">
              <a:buFont typeface="Arial" charset="0"/>
              <a:buChar char="•"/>
            </a:pPr>
            <a:r>
              <a:rPr lang="en-GB" sz="2400" dirty="0">
                <a:latin typeface="Arial" panose="020B0604020202020204" pitchFamily="34" charset="0"/>
                <a:cs typeface="Arial" panose="020B0604020202020204" pitchFamily="34" charset="0"/>
              </a:rPr>
              <a:t>What do we do if there is a catastrophic breakdown between Chair and CEO?</a:t>
            </a:r>
          </a:p>
          <a:p>
            <a:pPr marL="285750" indent="-285750">
              <a:buClr>
                <a:srgbClr val="F28C00"/>
              </a:buClr>
              <a:buFont typeface="Arial" panose="020B0604020202020204" pitchFamily="34" charset="0"/>
              <a:buChar char="•"/>
            </a:pPr>
            <a:endParaRPr lang="en-GB" sz="2400" dirty="0">
              <a:solidFill>
                <a:schemeClr val="bg1"/>
              </a:solidFill>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224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970818" cy="6740307"/>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Conflict between Boards and Executive</a:t>
            </a:r>
          </a:p>
          <a:p>
            <a:endParaRPr lang="en-US" sz="1600" i="1" dirty="0">
              <a:latin typeface="Karla" charset="0"/>
              <a:ea typeface="Karla" charset="0"/>
              <a:cs typeface="Karla" charset="0"/>
            </a:endParaRPr>
          </a:p>
          <a:p>
            <a:r>
              <a:rPr lang="en-GB" sz="2000" dirty="0">
                <a:latin typeface="Arial" panose="020B0604020202020204" pitchFamily="34" charset="0"/>
                <a:cs typeface="Arial" panose="020B0604020202020204" pitchFamily="34" charset="0"/>
              </a:rPr>
              <a:t>Is it inevitable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Many say that there is a need for Boards to challenge Executive teams on their strategic ideas, behaviour and decisions, however challenge can lead to conflict and tension, some healthy, some destructive. </a:t>
            </a:r>
          </a:p>
          <a:p>
            <a:r>
              <a:rPr lang="en-GB" sz="2000" dirty="0">
                <a:latin typeface="Arial" panose="020B0604020202020204" pitchFamily="34" charset="0"/>
                <a:cs typeface="Arial" panose="020B0604020202020204" pitchFamily="34" charset="0"/>
              </a:rPr>
              <a:t>Its role in progress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skill lies in challenging to improve performance and to ensure decisions are made on a sound basis, without creating an unhealthy working environment.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Effective communication, expectation management and role distinction between Boards and Executive is vital. </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i="1" dirty="0">
                <a:latin typeface="Arial" panose="020B0604020202020204" pitchFamily="34" charset="0"/>
                <a:cs typeface="Arial" panose="020B0604020202020204" pitchFamily="34" charset="0"/>
              </a:rPr>
              <a:t>‘Not having any conflict is a problem; there needs to be a bit of conflict to indicate that challenge is happening.’</a:t>
            </a:r>
          </a:p>
          <a:p>
            <a:pPr algn="r"/>
            <a:r>
              <a:rPr lang="en-GB" sz="2000" dirty="0">
                <a:latin typeface="Arial" panose="020B0604020202020204" pitchFamily="34" charset="0"/>
                <a:cs typeface="Arial" panose="020B0604020202020204" pitchFamily="34" charset="0"/>
              </a:rPr>
              <a:t>				Penelope Gibbs, Director Transform Justice</a:t>
            </a:r>
          </a:p>
          <a:p>
            <a:endParaRPr lang="en-US" sz="2400" dirty="0"/>
          </a:p>
          <a:p>
            <a:pPr marL="285750" indent="-285750">
              <a:buClr>
                <a:srgbClr val="F28C00"/>
              </a:buClr>
              <a:buFont typeface="Arial" panose="020B0604020202020204" pitchFamily="34" charset="0"/>
              <a:buChar char="•"/>
            </a:pPr>
            <a:endParaRPr lang="en-GB" sz="2400" dirty="0">
              <a:solidFill>
                <a:schemeClr val="bg1"/>
              </a:solidFill>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57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970818" cy="6186309"/>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Conflict between CEOs and Chairs </a:t>
            </a:r>
          </a:p>
          <a:p>
            <a:endParaRPr lang="en-US" sz="2400" i="1" dirty="0">
              <a:latin typeface="Karla" charset="0"/>
              <a:ea typeface="Karla" charset="0"/>
              <a:cs typeface="Karla"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Greiner argues that organisations have to go through phases of “revolution” which lead to “evolution” when growing from small young companies to larger older companies.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He outlines 5 key stages of growth, i.e. evolution:</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Creativity, </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Direction, </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Delegation, </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Coordination, and </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Collaboration.</a:t>
            </a:r>
          </a:p>
          <a:p>
            <a:endParaRPr lang="en-US" sz="2400" dirty="0"/>
          </a:p>
          <a:p>
            <a:pPr marL="285750" indent="-285750">
              <a:buClr>
                <a:srgbClr val="F28C00"/>
              </a:buClr>
              <a:buFont typeface="Arial" panose="020B0604020202020204" pitchFamily="34" charset="0"/>
              <a:buChar char="•"/>
            </a:pPr>
            <a:endParaRPr lang="en-GB" sz="2400" dirty="0">
              <a:solidFill>
                <a:schemeClr val="bg1"/>
              </a:solidFill>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D3250956-951A-894D-A085-7D715F6EDEE8}"/>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07494" y="3596983"/>
            <a:ext cx="2807335" cy="2754000"/>
          </a:xfrm>
          <a:prstGeom prst="rect">
            <a:avLst/>
          </a:prstGeom>
          <a:noFill/>
          <a:ln>
            <a:noFill/>
          </a:ln>
        </p:spPr>
      </p:pic>
    </p:spTree>
    <p:extLst>
      <p:ext uri="{BB962C8B-B14F-4D97-AF65-F5344CB8AC3E}">
        <p14:creationId xmlns:p14="http://schemas.microsoft.com/office/powerpoint/2010/main" val="1529367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970818" cy="6186309"/>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Conflict between CEOs and Chairs </a:t>
            </a:r>
          </a:p>
          <a:p>
            <a:endParaRPr lang="en-US" sz="2400" i="1" dirty="0">
              <a:latin typeface="Karla" charset="0"/>
              <a:ea typeface="Karla" charset="0"/>
              <a:cs typeface="Karla" charset="0"/>
            </a:endParaRPr>
          </a:p>
          <a:p>
            <a:pPr marL="2857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Each give way to crisis phases, i.e. phases of revolution:</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Leadership, </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Autonomy, </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Control, </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Red tape, and </a:t>
            </a:r>
          </a:p>
          <a:p>
            <a:pPr marL="645750" lvl="3"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 last as yet unknown one at time of print – the author speculated it would be the psychological saturation of employees who grow emotionally and physically exhausted from the intensity of teamwork and the heavy pressure for innovative solutions.</a:t>
            </a:r>
          </a:p>
          <a:p>
            <a:endParaRPr lang="en-US" sz="2400" dirty="0"/>
          </a:p>
          <a:p>
            <a:pPr marL="285750" indent="-285750">
              <a:buClr>
                <a:srgbClr val="F28C00"/>
              </a:buClr>
              <a:buFont typeface="Arial" panose="020B0604020202020204" pitchFamily="34" charset="0"/>
              <a:buChar char="•"/>
            </a:pPr>
            <a:endParaRPr lang="en-GB" sz="2400" dirty="0">
              <a:solidFill>
                <a:schemeClr val="bg1"/>
              </a:solidFill>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16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7002612D-50F9-CDB0-27A9-C7B30B046620}"/>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Transforming Governance: Workshop Outline</a:t>
            </a:r>
          </a:p>
        </p:txBody>
      </p:sp>
      <p:sp>
        <p:nvSpPr>
          <p:cNvPr id="7" name="Content Placeholder 6">
            <a:extLst>
              <a:ext uri="{FF2B5EF4-FFF2-40B4-BE49-F238E27FC236}">
                <a16:creationId xmlns:a16="http://schemas.microsoft.com/office/drawing/2014/main" id="{8FBDA578-1DED-87E8-0DA0-B6D1C0077DC0}"/>
              </a:ext>
            </a:extLst>
          </p:cNvPr>
          <p:cNvSpPr>
            <a:spLocks noGrp="1"/>
          </p:cNvSpPr>
          <p:nvPr>
            <p:ph idx="1"/>
          </p:nvPr>
        </p:nvSpPr>
        <p:spPr/>
        <p:txBody>
          <a:bodyPr>
            <a:normAutofit/>
          </a:bodyPr>
          <a:lstStyle/>
          <a:p>
            <a:pPr marL="0" indent="0">
              <a:buNone/>
            </a:pPr>
            <a:r>
              <a:rPr lang="en-GB" sz="1800" b="1" dirty="0">
                <a:effectLst/>
                <a:latin typeface="Arial" panose="020B0604020202020204" pitchFamily="34" charset="0"/>
              </a:rPr>
              <a:t>Workshop Structure</a:t>
            </a:r>
          </a:p>
          <a:p>
            <a:pPr marL="0" indent="0">
              <a:buNone/>
            </a:pPr>
            <a:r>
              <a:rPr lang="en-GB" sz="1800" dirty="0">
                <a:effectLst/>
                <a:latin typeface="ArialMT"/>
              </a:rPr>
              <a:t>Each workshop will be delivered via Zoom, lasting 90 minutes (50 minutes content, 15 minutes guest speaker, 15 minutes breakout task and a 10-minute break). There are seven workshops in total. </a:t>
            </a:r>
            <a:endParaRPr lang="en-GB" sz="1800" dirty="0">
              <a:effectLst/>
              <a:latin typeface="SymbolMT"/>
            </a:endParaRPr>
          </a:p>
          <a:p>
            <a:pPr>
              <a:buClr>
                <a:srgbClr val="F28C00"/>
              </a:buClr>
            </a:pPr>
            <a:endParaRPr lang="en-GB" sz="1800" dirty="0">
              <a:latin typeface="Arial" panose="020B0604020202020204" pitchFamily="34" charset="0"/>
              <a:cs typeface="Arial" panose="020B0604020202020204" pitchFamily="34" charset="0"/>
            </a:endParaRPr>
          </a:p>
          <a:p>
            <a:pPr>
              <a:buClr>
                <a:schemeClr val="tx1"/>
              </a:buClr>
            </a:pPr>
            <a:r>
              <a:rPr lang="en-GB" sz="1800" dirty="0">
                <a:latin typeface="Arial" panose="020B0604020202020204" pitchFamily="34" charset="0"/>
                <a:cs typeface="Arial" panose="020B0604020202020204" pitchFamily="34" charset="0"/>
              </a:rPr>
              <a:t>Workshop 1a: Overview of Governance for Charity Trustees</a:t>
            </a:r>
          </a:p>
          <a:p>
            <a:pPr>
              <a:buClr>
                <a:schemeClr val="tx1"/>
              </a:buClr>
            </a:pPr>
            <a:r>
              <a:rPr lang="en-GB" sz="1800" dirty="0">
                <a:latin typeface="Arial" panose="020B0604020202020204" pitchFamily="34" charset="0"/>
                <a:cs typeface="Arial" panose="020B0604020202020204" pitchFamily="34" charset="0"/>
              </a:rPr>
              <a:t>Workshop 1b: Overview of Governance for Non-Charities</a:t>
            </a:r>
          </a:p>
          <a:p>
            <a:pPr>
              <a:buClr>
                <a:schemeClr val="tx1"/>
              </a:buClr>
            </a:pPr>
            <a:r>
              <a:rPr lang="en-GB" sz="1800" dirty="0">
                <a:latin typeface="Arial" panose="020B0604020202020204" pitchFamily="34" charset="0"/>
                <a:cs typeface="Arial" panose="020B0604020202020204" pitchFamily="34" charset="0"/>
              </a:rPr>
              <a:t>Workshop 2: Leading and Overseeing Strategy</a:t>
            </a:r>
          </a:p>
          <a:p>
            <a:pPr>
              <a:buClr>
                <a:schemeClr val="tx1"/>
              </a:buClr>
            </a:pPr>
            <a:r>
              <a:rPr lang="en-GB" sz="1800" dirty="0">
                <a:latin typeface="Arial" panose="020B0604020202020204" pitchFamily="34" charset="0"/>
                <a:cs typeface="Arial" panose="020B0604020202020204" pitchFamily="34" charset="0"/>
              </a:rPr>
              <a:t>Workshop 3: Governance and the ACE Investment Principles</a:t>
            </a:r>
          </a:p>
          <a:p>
            <a:pPr>
              <a:buClr>
                <a:schemeClr val="tx1"/>
              </a:buClr>
            </a:pPr>
            <a:r>
              <a:rPr lang="en-GB" sz="1800" dirty="0">
                <a:latin typeface="Arial" panose="020B0604020202020204" pitchFamily="34" charset="0"/>
                <a:cs typeface="Arial" panose="020B0604020202020204" pitchFamily="34" charset="0"/>
              </a:rPr>
              <a:t>Workshop 4: Developing Inclusivity and Relevance</a:t>
            </a:r>
          </a:p>
          <a:p>
            <a:pPr>
              <a:buClr>
                <a:schemeClr val="tx1"/>
              </a:buClr>
            </a:pPr>
            <a:r>
              <a:rPr lang="en-GB" sz="1800" dirty="0">
                <a:latin typeface="Arial" panose="020B0604020202020204" pitchFamily="34" charset="0"/>
                <a:cs typeface="Arial" panose="020B0604020202020204" pitchFamily="34" charset="0"/>
              </a:rPr>
              <a:t>Workshop 5: Recruitment of Trustees and Succession Planning</a:t>
            </a:r>
          </a:p>
          <a:p>
            <a:pPr>
              <a:buClr>
                <a:schemeClr val="tx1"/>
              </a:buClr>
            </a:pPr>
            <a:r>
              <a:rPr lang="en-GB" sz="1800" b="1" dirty="0">
                <a:latin typeface="Arial" panose="020B0604020202020204" pitchFamily="34" charset="0"/>
                <a:cs typeface="Arial" panose="020B0604020202020204" pitchFamily="34" charset="0"/>
              </a:rPr>
              <a:t>Workshop 6: Working with a Board </a:t>
            </a:r>
          </a:p>
          <a:p>
            <a:pPr marL="0" indent="0">
              <a:buNone/>
            </a:pPr>
            <a:endParaRPr lang="en-US" sz="1800" dirty="0"/>
          </a:p>
        </p:txBody>
      </p:sp>
      <p:cxnSp>
        <p:nvCxnSpPr>
          <p:cNvPr id="8" name="Straight Connector 7">
            <a:extLst>
              <a:ext uri="{FF2B5EF4-FFF2-40B4-BE49-F238E27FC236}">
                <a16:creationId xmlns:a16="http://schemas.microsoft.com/office/drawing/2014/main" id="{E39354EA-A508-0614-FD30-0D15EEC608EC}"/>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977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970818" cy="3970318"/>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Interactions between the Board and SMT</a:t>
            </a:r>
          </a:p>
          <a:p>
            <a:endParaRPr lang="en-US" sz="3200" i="1" dirty="0">
              <a:latin typeface="Karla" charset="0"/>
              <a:ea typeface="Karla" charset="0"/>
              <a:cs typeface="Karla"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How does a Board work best with other members of the SMT? </a:t>
            </a:r>
          </a:p>
          <a:p>
            <a:endParaRPr lang="en-US" sz="2400" dirty="0"/>
          </a:p>
          <a:p>
            <a:pPr marL="285750" indent="-285750">
              <a:buClr>
                <a:srgbClr val="F28C00"/>
              </a:buClr>
              <a:buFont typeface="Arial" panose="020B0604020202020204" pitchFamily="34" charset="0"/>
              <a:buChar char="•"/>
            </a:pPr>
            <a:endParaRPr lang="en-GB" sz="2400" dirty="0">
              <a:solidFill>
                <a:schemeClr val="bg1"/>
              </a:solidFill>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639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944225" cy="6656181"/>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Conflict resolution</a:t>
            </a:r>
          </a:p>
          <a:p>
            <a:endParaRPr lang="en-US" sz="200" i="1" dirty="0">
              <a:latin typeface="Karla" charset="0"/>
              <a:ea typeface="Karla" charset="0"/>
              <a:cs typeface="Karla" charset="0"/>
            </a:endParaRPr>
          </a:p>
          <a:p>
            <a:pPr>
              <a:lnSpc>
                <a:spcPct val="130000"/>
              </a:lnSpc>
              <a:spcBef>
                <a:spcPts val="1000"/>
              </a:spcBef>
              <a:spcAft>
                <a:spcPts val="600"/>
              </a:spcAft>
            </a:pPr>
            <a:r>
              <a:rPr lang="en-GB" sz="2300" dirty="0">
                <a:latin typeface="Arial" panose="020B0604020202020204" pitchFamily="34" charset="0"/>
                <a:cs typeface="Arial" panose="020B0604020202020204" pitchFamily="34" charset="0"/>
              </a:rPr>
              <a:t>What is the role of Chairs/Boards in adjudicating in disputes between other Trustees and Senior Management team members?</a:t>
            </a:r>
          </a:p>
          <a:p>
            <a:pPr marL="285750" indent="-285750">
              <a:lnSpc>
                <a:spcPct val="130000"/>
              </a:lnSpc>
              <a:spcBef>
                <a:spcPts val="1000"/>
              </a:spcBef>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As the leader of the Board, if conflict arises within it, it would be the Chair’s role to handle the conflict and mediate if necessary. </a:t>
            </a:r>
          </a:p>
          <a:p>
            <a:pPr marL="285750" indent="-285750">
              <a:lnSpc>
                <a:spcPct val="130000"/>
              </a:lnSpc>
              <a:spcBef>
                <a:spcPts val="1000"/>
              </a:spcBef>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Whether it is the Chair’s responsibility to resolve conflict within the senior management team will depend on the charity – the bigger the charity the likelier it is to have an HR procedure to deal with conflict.</a:t>
            </a:r>
          </a:p>
          <a:p>
            <a:pPr marL="285750" indent="-285750">
              <a:lnSpc>
                <a:spcPct val="130000"/>
              </a:lnSpc>
              <a:spcBef>
                <a:spcPts val="1000"/>
              </a:spcBef>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Clear dispute and grievance procedures are important.</a:t>
            </a:r>
          </a:p>
          <a:p>
            <a:pPr marL="285750" indent="-285750">
              <a:buClr>
                <a:srgbClr val="F28C00"/>
              </a:buClr>
              <a:buFont typeface="Arial" panose="020B0604020202020204" pitchFamily="34" charset="0"/>
              <a:buChar char="•"/>
            </a:pPr>
            <a:endParaRPr lang="en-GB" sz="2400" dirty="0">
              <a:solidFill>
                <a:schemeClr val="bg1"/>
              </a:solidFill>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32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D2EA6-D43D-295C-17C6-FC02EACEFF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3AAC47-9010-65F9-7F0B-19D1FBE824A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62A6DF85-5C52-F581-82CC-E93EA891B2AD}"/>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Organisational Culture</a:t>
            </a:r>
          </a:p>
        </p:txBody>
      </p:sp>
      <p:cxnSp>
        <p:nvCxnSpPr>
          <p:cNvPr id="8" name="Straight Connector 7">
            <a:extLst>
              <a:ext uri="{FF2B5EF4-FFF2-40B4-BE49-F238E27FC236}">
                <a16:creationId xmlns:a16="http://schemas.microsoft.com/office/drawing/2014/main" id="{BED44859-BD1D-1C7A-F718-2699660B2C82}"/>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01E3CC2-333B-4C01-B077-D75643EF9C12}"/>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Organisational culture includes an organisation's expectations, experiences, philosophy, and values that hold it together, and is expressed in its self-image, inner workings, interactions with the outside world, and future expectations. It is based on shared attitudes, beliefs, customs, and written and unwritten rules that have been developed over time and are considered valid. It’s shown in:</a:t>
            </a:r>
          </a:p>
          <a:p>
            <a:endParaRPr lang="en-US" dirty="0">
              <a:latin typeface="Arial" panose="020B0604020202020204" pitchFamily="34" charset="0"/>
              <a:cs typeface="Arial" panose="020B0604020202020204" pitchFamily="34" charset="0"/>
            </a:endParaRPr>
          </a:p>
          <a:p>
            <a:pPr>
              <a:buFont typeface="+mj-lt"/>
              <a:buAutoNum type="arabicPeriod"/>
            </a:pPr>
            <a:r>
              <a:rPr lang="en-US" dirty="0">
                <a:latin typeface="Arial" panose="020B0604020202020204" pitchFamily="34" charset="0"/>
                <a:cs typeface="Arial" panose="020B0604020202020204" pitchFamily="34" charset="0"/>
              </a:rPr>
              <a:t>The ways the organisation conducts its business, treats its employees, customers, and the wider community, </a:t>
            </a:r>
          </a:p>
          <a:p>
            <a:pPr>
              <a:buFont typeface="+mj-lt"/>
              <a:buAutoNum type="arabicPeriod"/>
            </a:pPr>
            <a:r>
              <a:rPr lang="en-US" dirty="0">
                <a:latin typeface="Arial" panose="020B0604020202020204" pitchFamily="34" charset="0"/>
                <a:cs typeface="Arial" panose="020B0604020202020204" pitchFamily="34" charset="0"/>
              </a:rPr>
              <a:t>The extent to which freedom is allowed in decision making, developing new ideas, and personal expression, </a:t>
            </a:r>
          </a:p>
          <a:p>
            <a:pPr>
              <a:buFont typeface="+mj-lt"/>
              <a:buAutoNum type="arabicPeriod"/>
            </a:pPr>
            <a:r>
              <a:rPr lang="en-US" dirty="0">
                <a:latin typeface="Arial" panose="020B0604020202020204" pitchFamily="34" charset="0"/>
                <a:cs typeface="Arial" panose="020B0604020202020204" pitchFamily="34" charset="0"/>
              </a:rPr>
              <a:t>How power and information flow through its hierarchy, and </a:t>
            </a:r>
          </a:p>
          <a:p>
            <a:pPr>
              <a:buFont typeface="+mj-lt"/>
              <a:buAutoNum type="arabicPeriod"/>
            </a:pPr>
            <a:r>
              <a:rPr lang="en-US" dirty="0">
                <a:latin typeface="Arial" panose="020B0604020202020204" pitchFamily="34" charset="0"/>
                <a:cs typeface="Arial" panose="020B0604020202020204" pitchFamily="34" charset="0"/>
              </a:rPr>
              <a:t>How committed employees are towards collective objectives.</a:t>
            </a:r>
          </a:p>
          <a:p>
            <a:pPr marL="0" indent="0">
              <a:buNone/>
            </a:pPr>
            <a:endParaRPr lang="en-GB" dirty="0"/>
          </a:p>
        </p:txBody>
      </p:sp>
    </p:spTree>
    <p:extLst>
      <p:ext uri="{BB962C8B-B14F-4D97-AF65-F5344CB8AC3E}">
        <p14:creationId xmlns:p14="http://schemas.microsoft.com/office/powerpoint/2010/main" val="363822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F79FA-2F49-C24A-33E3-3B1ECC1A10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8149BB-4DC0-8494-24D7-038F0D63BB9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66D894F8-EA7E-A240-D085-6A5704EF0B06}"/>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What Counts?</a:t>
            </a:r>
          </a:p>
        </p:txBody>
      </p:sp>
      <p:cxnSp>
        <p:nvCxnSpPr>
          <p:cNvPr id="8" name="Straight Connector 7">
            <a:extLst>
              <a:ext uri="{FF2B5EF4-FFF2-40B4-BE49-F238E27FC236}">
                <a16:creationId xmlns:a16="http://schemas.microsoft.com/office/drawing/2014/main" id="{DE2280C9-1A65-DC35-A185-F7E9B918D288}"/>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diagram showing best practice in organisational culture. This includes being adaptable; focusing on your missing; being consistent and defining values, and involving everyone in the process. ">
            <a:extLst>
              <a:ext uri="{FF2B5EF4-FFF2-40B4-BE49-F238E27FC236}">
                <a16:creationId xmlns:a16="http://schemas.microsoft.com/office/drawing/2014/main" id="{8A362728-4C4D-614F-A186-DB1F530F5213}"/>
              </a:ext>
            </a:extLst>
          </p:cNvPr>
          <p:cNvPicPr>
            <a:picLocks noChangeAspect="1"/>
          </p:cNvPicPr>
          <p:nvPr/>
        </p:nvPicPr>
        <p:blipFill rotWithShape="1">
          <a:blip r:embed="rId3"/>
          <a:srcRect t="7594"/>
          <a:stretch/>
        </p:blipFill>
        <p:spPr>
          <a:xfrm>
            <a:off x="1523999" y="1664473"/>
            <a:ext cx="9144000" cy="5193527"/>
          </a:xfrm>
          <a:prstGeom prst="rect">
            <a:avLst/>
          </a:prstGeom>
        </p:spPr>
      </p:pic>
    </p:spTree>
    <p:extLst>
      <p:ext uri="{BB962C8B-B14F-4D97-AF65-F5344CB8AC3E}">
        <p14:creationId xmlns:p14="http://schemas.microsoft.com/office/powerpoint/2010/main" val="1968120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BF7A5-3365-1CD3-50B2-1E0BC15842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EA46384-3810-962C-15E6-58F6DB3A6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10A23A9A-1245-9290-B493-AB1493D46FA6}"/>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Relational Challenges</a:t>
            </a:r>
          </a:p>
        </p:txBody>
      </p:sp>
      <p:cxnSp>
        <p:nvCxnSpPr>
          <p:cNvPr id="8" name="Straight Connector 7">
            <a:extLst>
              <a:ext uri="{FF2B5EF4-FFF2-40B4-BE49-F238E27FC236}">
                <a16:creationId xmlns:a16="http://schemas.microsoft.com/office/drawing/2014/main" id="{73820416-074B-5C34-EA7F-6FAE7B5B8269}"/>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3A958F7-49AD-A2BE-5474-651877A12111}"/>
              </a:ext>
            </a:extLst>
          </p:cNvPr>
          <p:cNvSpPr>
            <a:spLocks noGrp="1"/>
          </p:cNvSpPr>
          <p:nvPr>
            <p:ph idx="1"/>
          </p:nvPr>
        </p:nvSpPr>
        <p:spPr/>
        <p:txBody>
          <a:bodyPr>
            <a:normAutofit/>
          </a:bodyPr>
          <a:lstStyle/>
          <a:p>
            <a:pPr marL="0" indent="0">
              <a:buNone/>
            </a:pPr>
            <a:r>
              <a:rPr lang="en-GB" sz="2200" dirty="0">
                <a:latin typeface="Arial" panose="020B0604020202020204" pitchFamily="34" charset="0"/>
                <a:cs typeface="Arial" panose="020B0604020202020204" pitchFamily="34" charset="0"/>
              </a:rPr>
              <a:t>What might cause the need to step in?</a:t>
            </a:r>
          </a:p>
          <a:p>
            <a:pPr marL="0" indent="0">
              <a:buNone/>
            </a:pPr>
            <a:endParaRPr lang="en-GB" sz="2200" dirty="0">
              <a:latin typeface="Arial" panose="020B0604020202020204" pitchFamily="34" charset="0"/>
              <a:cs typeface="Arial" panose="020B0604020202020204" pitchFamily="34" charset="0"/>
            </a:endParaRPr>
          </a:p>
          <a:p>
            <a:r>
              <a:rPr lang="en-GB" sz="2200" b="0" i="0" u="none" strike="noStrike" dirty="0">
                <a:effectLst/>
                <a:latin typeface="Arial" panose="020B0604020202020204" pitchFamily="34" charset="0"/>
                <a:cs typeface="Arial" panose="020B0604020202020204" pitchFamily="34" charset="0"/>
              </a:rPr>
              <a:t>There has been a complaint</a:t>
            </a:r>
          </a:p>
          <a:p>
            <a:r>
              <a:rPr lang="en-GB" sz="2200" dirty="0">
                <a:latin typeface="Arial" panose="020B0604020202020204" pitchFamily="34" charset="0"/>
                <a:cs typeface="Arial" panose="020B0604020202020204" pitchFamily="34" charset="0"/>
              </a:rPr>
              <a:t>S</a:t>
            </a:r>
            <a:r>
              <a:rPr lang="en-GB" sz="2200" b="0" i="0" u="none" strike="noStrike" dirty="0">
                <a:effectLst/>
                <a:latin typeface="Arial" panose="020B0604020202020204" pitchFamily="34" charset="0"/>
                <a:cs typeface="Arial" panose="020B0604020202020204" pitchFamily="34" charset="0"/>
              </a:rPr>
              <a:t>omeone's behaviour is causing challenges for others</a:t>
            </a:r>
          </a:p>
          <a:p>
            <a:r>
              <a:rPr lang="en-GB" sz="2200" b="0" i="0" u="none" strike="noStrike" dirty="0">
                <a:effectLst/>
                <a:latin typeface="Arial" panose="020B0604020202020204" pitchFamily="34" charset="0"/>
                <a:cs typeface="Arial" panose="020B0604020202020204" pitchFamily="34" charset="0"/>
              </a:rPr>
              <a:t>There </a:t>
            </a:r>
            <a:r>
              <a:rPr lang="en-GB" sz="2200" dirty="0">
                <a:latin typeface="Arial" panose="020B0604020202020204" pitchFamily="34" charset="0"/>
                <a:cs typeface="Arial" panose="020B0604020202020204" pitchFamily="34" charset="0"/>
              </a:rPr>
              <a:t>are</a:t>
            </a:r>
            <a:r>
              <a:rPr lang="en-GB" sz="2200" b="0" i="0" u="none" strike="noStrike" dirty="0">
                <a:effectLst/>
                <a:latin typeface="Arial" panose="020B0604020202020204" pitchFamily="34" charset="0"/>
                <a:cs typeface="Arial" panose="020B0604020202020204" pitchFamily="34" charset="0"/>
              </a:rPr>
              <a:t> consistent challenges that are prohibiting the organisation to move forward</a:t>
            </a:r>
          </a:p>
          <a:p>
            <a:r>
              <a:rPr lang="en-GB" sz="2200" b="0" i="0" u="none" strike="noStrike" dirty="0">
                <a:effectLst/>
                <a:latin typeface="Arial" panose="020B0604020202020204" pitchFamily="34" charset="0"/>
                <a:cs typeface="Arial" panose="020B0604020202020204" pitchFamily="34" charset="0"/>
              </a:rPr>
              <a:t>There has been a failure of leadership</a:t>
            </a:r>
          </a:p>
          <a:p>
            <a:r>
              <a:rPr lang="en-GB" sz="2200" b="0" i="0" u="none" strike="noStrike" dirty="0">
                <a:effectLst/>
                <a:latin typeface="Arial" panose="020B0604020202020204" pitchFamily="34" charset="0"/>
                <a:cs typeface="Arial" panose="020B0604020202020204" pitchFamily="34" charset="0"/>
              </a:rPr>
              <a:t>There are personal circumstances impacting individual members</a:t>
            </a:r>
          </a:p>
          <a:p>
            <a:r>
              <a:rPr lang="en-GB" sz="2200" b="0" i="0" u="none" strike="noStrike" dirty="0">
                <a:effectLst/>
                <a:latin typeface="Arial" panose="020B0604020202020204" pitchFamily="34" charset="0"/>
                <a:cs typeface="Arial" panose="020B0604020202020204" pitchFamily="34" charset="0"/>
              </a:rPr>
              <a:t>An individual is facing harassment or bullying</a:t>
            </a:r>
          </a:p>
          <a:p>
            <a:r>
              <a:rPr lang="en-GB" sz="2200" dirty="0">
                <a:latin typeface="Arial" panose="020B0604020202020204" pitchFamily="34" charset="0"/>
                <a:cs typeface="Arial" panose="020B0604020202020204" pitchFamily="34" charset="0"/>
              </a:rPr>
              <a:t>An individual is not engaging at all</a:t>
            </a:r>
            <a:endParaRPr lang="en-GB" sz="2200" b="0" i="0" u="none" strike="noStrike" dirty="0">
              <a:effectLst/>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940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16304-4583-2A87-16F0-F591ABE496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6A51E6-42CE-1495-2011-633C7F72296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7B11CE44-FD8F-37B9-35B0-9EC58944E2B0}"/>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What If It Goes Wrong?</a:t>
            </a:r>
          </a:p>
        </p:txBody>
      </p:sp>
      <p:cxnSp>
        <p:nvCxnSpPr>
          <p:cNvPr id="8" name="Straight Connector 7">
            <a:extLst>
              <a:ext uri="{FF2B5EF4-FFF2-40B4-BE49-F238E27FC236}">
                <a16:creationId xmlns:a16="http://schemas.microsoft.com/office/drawing/2014/main" id="{0E1CC361-2227-2334-6751-71671DC87D9C}"/>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8C893E5-EBD7-3721-F1D9-4192C90D5CCC}"/>
              </a:ext>
            </a:extLst>
          </p:cNvPr>
          <p:cNvSpPr>
            <a:spLocks noGrp="1"/>
          </p:cNvSpPr>
          <p:nvPr>
            <p:ph idx="1"/>
          </p:nvPr>
        </p:nvSpPr>
        <p:spPr/>
        <p:txBody>
          <a:bodyPr>
            <a:normAutofit/>
          </a:bodyPr>
          <a:lstStyle/>
          <a:p>
            <a:pPr marL="0" indent="0">
              <a:spcBef>
                <a:spcPts val="0"/>
              </a:spcBef>
              <a:spcAft>
                <a:spcPts val="0"/>
              </a:spcAft>
              <a:buNone/>
            </a:pPr>
            <a:r>
              <a:rPr lang="en-GB" sz="2400" dirty="0">
                <a:latin typeface="Arial" panose="020B0604020202020204" pitchFamily="34" charset="0"/>
                <a:cs typeface="Arial" panose="020B0604020202020204" pitchFamily="34" charset="0"/>
              </a:rPr>
              <a:t>We may need to step in and focus on conflict resolution – at this stage, there are several options to consider: </a:t>
            </a:r>
          </a:p>
          <a:p>
            <a:pPr marL="0" indent="0">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spcBef>
                <a:spcPts val="0"/>
              </a:spcBef>
              <a:spcAft>
                <a:spcPts val="0"/>
              </a:spcAft>
              <a:buNone/>
            </a:pPr>
            <a:r>
              <a:rPr lang="en-GB" sz="2400" dirty="0">
                <a:latin typeface="Arial" panose="020B0604020202020204" pitchFamily="34" charset="0"/>
                <a:cs typeface="Arial" panose="020B0604020202020204" pitchFamily="34" charset="0"/>
              </a:rPr>
              <a:t>- Informal: An informal conversation to attempt to resolve the issue</a:t>
            </a:r>
          </a:p>
          <a:p>
            <a:pPr marL="0" indent="0">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spcBef>
                <a:spcPts val="0"/>
              </a:spcBef>
              <a:spcAft>
                <a:spcPts val="0"/>
              </a:spcAft>
              <a:buNone/>
            </a:pPr>
            <a:r>
              <a:rPr lang="en-GB" sz="2400" dirty="0">
                <a:latin typeface="Arial" panose="020B0604020202020204" pitchFamily="34" charset="0"/>
                <a:cs typeface="Arial" panose="020B0604020202020204" pitchFamily="34" charset="0"/>
              </a:rPr>
              <a:t>- Formal: Utilise the Code of Conduct to set out a formal approach and identify clear next steps should the issue not be resolved. </a:t>
            </a:r>
          </a:p>
          <a:p>
            <a:pPr marL="0" indent="0">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spcBef>
                <a:spcPts val="0"/>
              </a:spcBef>
              <a:spcAft>
                <a:spcPts val="0"/>
              </a:spcAft>
              <a:buNone/>
            </a:pPr>
            <a:r>
              <a:rPr lang="en-GB" sz="2400" dirty="0">
                <a:latin typeface="Arial" panose="020B0604020202020204" pitchFamily="34" charset="0"/>
                <a:cs typeface="Arial" panose="020B0604020202020204" pitchFamily="34" charset="0"/>
              </a:rPr>
              <a:t>- External Support: Bring in an external mediator to step in and support conflict resolution. </a:t>
            </a:r>
          </a:p>
          <a:p>
            <a:pPr marL="0" indent="0">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spcBef>
                <a:spcPts val="0"/>
              </a:spcBef>
              <a:spcAft>
                <a:spcPts val="0"/>
              </a:spcAft>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50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2EE7-AA2D-FEF4-7304-517B0D3131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98DA11-62EE-5871-51F2-8445EC3F380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43765AE8-8266-E3DB-E83A-0666A8C4C5FE}"/>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Overcoming Relational Challenges</a:t>
            </a:r>
          </a:p>
        </p:txBody>
      </p:sp>
      <p:cxnSp>
        <p:nvCxnSpPr>
          <p:cNvPr id="8" name="Straight Connector 7">
            <a:extLst>
              <a:ext uri="{FF2B5EF4-FFF2-40B4-BE49-F238E27FC236}">
                <a16:creationId xmlns:a16="http://schemas.microsoft.com/office/drawing/2014/main" id="{F58AE73E-F60C-7F57-5764-1B221A302D1B}"/>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FB55E39-BF24-7AAD-7D0F-E7D9972AC0DB}"/>
              </a:ext>
            </a:extLst>
          </p:cNvPr>
          <p:cNvSpPr>
            <a:spLocks noGrp="1"/>
          </p:cNvSpPr>
          <p:nvPr>
            <p:ph idx="1"/>
          </p:nvPr>
        </p:nvSpPr>
        <p:spPr/>
        <p:txBody>
          <a:bodyPr>
            <a:normAutofit/>
          </a:bodyPr>
          <a:lstStyle/>
          <a:p>
            <a:pPr marL="0" indent="0" algn="l">
              <a:buNone/>
            </a:pPr>
            <a:r>
              <a:rPr lang="en-GB" sz="2200" dirty="0">
                <a:latin typeface="Arial" panose="020B0604020202020204" pitchFamily="34" charset="0"/>
                <a:cs typeface="Arial" panose="020B0604020202020204" pitchFamily="34" charset="0"/>
              </a:rPr>
              <a:t>Policies and P</a:t>
            </a:r>
            <a:r>
              <a:rPr lang="en-GB" sz="2200" b="0" i="0" u="none" strike="noStrike" dirty="0">
                <a:effectLst/>
                <a:latin typeface="Arial" panose="020B0604020202020204" pitchFamily="34" charset="0"/>
                <a:cs typeface="Arial" panose="020B0604020202020204" pitchFamily="34" charset="0"/>
              </a:rPr>
              <a:t>rocesses are important to making sure a board is run well. What might we put in place?</a:t>
            </a:r>
          </a:p>
          <a:p>
            <a:pPr marL="0" indent="0" algn="l">
              <a:buNone/>
            </a:pPr>
            <a:endParaRPr lang="en-GB" sz="2200" b="0" i="0" u="none" strike="noStrike" dirty="0">
              <a:effectLst/>
              <a:latin typeface="Arial" panose="020B0604020202020204" pitchFamily="34" charset="0"/>
              <a:cs typeface="Arial" panose="020B0604020202020204" pitchFamily="34" charset="0"/>
            </a:endParaRPr>
          </a:p>
          <a:p>
            <a:pPr algn="l"/>
            <a:r>
              <a:rPr lang="en-GB" sz="2200" b="0" i="0" u="none" strike="noStrike" dirty="0">
                <a:effectLst/>
                <a:latin typeface="Arial" panose="020B0604020202020204" pitchFamily="34" charset="0"/>
                <a:cs typeface="Arial" panose="020B0604020202020204" pitchFamily="34" charset="0"/>
              </a:rPr>
              <a:t>An agreed code of conduct that sets out:</a:t>
            </a:r>
            <a:endParaRPr lang="en-GB" sz="2200" dirty="0">
              <a:latin typeface="Arial" panose="020B0604020202020204" pitchFamily="34" charset="0"/>
              <a:cs typeface="Arial" panose="020B0604020202020204" pitchFamily="34" charset="0"/>
            </a:endParaRPr>
          </a:p>
          <a:p>
            <a:pPr lvl="1"/>
            <a:r>
              <a:rPr lang="en-GB" sz="2200" b="0" i="0" u="none" strike="noStrike" dirty="0">
                <a:effectLst/>
                <a:latin typeface="Arial" panose="020B0604020202020204" pitchFamily="34" charset="0"/>
                <a:cs typeface="Arial" panose="020B0604020202020204" pitchFamily="34" charset="0"/>
              </a:rPr>
              <a:t>How the board will behave</a:t>
            </a:r>
          </a:p>
          <a:p>
            <a:pPr lvl="1"/>
            <a:r>
              <a:rPr lang="en-GB" sz="2200" b="0" i="0" u="none" strike="noStrike" dirty="0">
                <a:effectLst/>
                <a:latin typeface="Arial" panose="020B0604020202020204" pitchFamily="34" charset="0"/>
                <a:cs typeface="Arial" panose="020B0604020202020204" pitchFamily="34" charset="0"/>
              </a:rPr>
              <a:t>What board members need and expect from each other</a:t>
            </a:r>
          </a:p>
          <a:p>
            <a:pPr lvl="1"/>
            <a:r>
              <a:rPr lang="en-GB" sz="2200" b="0" i="0" u="none" strike="noStrike" dirty="0">
                <a:effectLst/>
                <a:latin typeface="Arial" panose="020B0604020202020204" pitchFamily="34" charset="0"/>
                <a:cs typeface="Arial" panose="020B0604020202020204" pitchFamily="34" charset="0"/>
              </a:rPr>
              <a:t>How differences will be handled</a:t>
            </a:r>
          </a:p>
          <a:p>
            <a:pPr lvl="1"/>
            <a:r>
              <a:rPr lang="en-GB" sz="2200" b="0" i="0" u="none" strike="noStrike" dirty="0">
                <a:effectLst/>
                <a:latin typeface="Arial" panose="020B0604020202020204" pitchFamily="34" charset="0"/>
                <a:cs typeface="Arial" panose="020B0604020202020204" pitchFamily="34" charset="0"/>
              </a:rPr>
              <a:t>The shared responsibility of the board for creating the right atmosphere</a:t>
            </a:r>
          </a:p>
          <a:p>
            <a:pPr lvl="1"/>
            <a:r>
              <a:rPr lang="en-GB" sz="2200" dirty="0">
                <a:latin typeface="Arial" panose="020B0604020202020204" pitchFamily="34" charset="0"/>
                <a:cs typeface="Arial" panose="020B0604020202020204" pitchFamily="34" charset="0"/>
              </a:rPr>
              <a:t>The relationship between the board, staff, and volunteers and expected behaviours on all sides</a:t>
            </a:r>
            <a:endParaRPr lang="en-GB" sz="2200" b="0" i="0" u="none" strike="noStrike" dirty="0">
              <a:effectLst/>
              <a:latin typeface="Arial" panose="020B0604020202020204" pitchFamily="34" charset="0"/>
              <a:cs typeface="Arial" panose="020B0604020202020204" pitchFamily="34" charset="0"/>
            </a:endParaRPr>
          </a:p>
          <a:p>
            <a:pPr marL="0" indent="0">
              <a:spcBef>
                <a:spcPts val="0"/>
              </a:spcBef>
              <a:spcAft>
                <a:spcPts val="0"/>
              </a:spcAft>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276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2EE7-AA2D-FEF4-7304-517B0D3131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98DA11-62EE-5871-51F2-8445EC3F380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43765AE8-8266-E3DB-E83A-0666A8C4C5FE}"/>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Southwark Park Gallery – Code of Conduct</a:t>
            </a:r>
          </a:p>
        </p:txBody>
      </p:sp>
      <p:cxnSp>
        <p:nvCxnSpPr>
          <p:cNvPr id="8" name="Straight Connector 7">
            <a:extLst>
              <a:ext uri="{FF2B5EF4-FFF2-40B4-BE49-F238E27FC236}">
                <a16:creationId xmlns:a16="http://schemas.microsoft.com/office/drawing/2014/main" id="{F58AE73E-F60C-7F57-5764-1B221A302D1B}"/>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FB55E39-BF24-7AAD-7D0F-E7D9972AC0DB}"/>
              </a:ext>
            </a:extLst>
          </p:cNvPr>
          <p:cNvSpPr>
            <a:spLocks noGrp="1"/>
          </p:cNvSpPr>
          <p:nvPr>
            <p:ph idx="1"/>
          </p:nvPr>
        </p:nvSpPr>
        <p:spPr/>
        <p:txBody>
          <a:bodyPr>
            <a:normAutofit/>
          </a:bodyPr>
          <a:lstStyle/>
          <a:p>
            <a:pPr algn="l" fontAlgn="base"/>
            <a:r>
              <a:rPr lang="en-GB" sz="2000" b="0" i="0" u="none" strike="noStrike" dirty="0">
                <a:solidFill>
                  <a:srgbClr val="000000"/>
                </a:solidFill>
                <a:effectLst/>
                <a:latin typeface="Arial" panose="020B0604020202020204" pitchFamily="34" charset="0"/>
                <a:cs typeface="Arial" panose="020B0604020202020204" pitchFamily="34" charset="0"/>
              </a:rPr>
              <a:t>We exist to create an open, safe and respectful environment that is welcome to everyone; a place to connect and facilitate meaning through the experience of art, nature and culture.</a:t>
            </a:r>
          </a:p>
          <a:p>
            <a:pPr algn="l" fontAlgn="base"/>
            <a:r>
              <a:rPr lang="en-GB" sz="2000" b="0" i="0" u="none" strike="noStrike" dirty="0">
                <a:solidFill>
                  <a:srgbClr val="000000"/>
                </a:solidFill>
                <a:effectLst/>
                <a:latin typeface="Arial" panose="020B0604020202020204" pitchFamily="34" charset="0"/>
                <a:cs typeface="Arial" panose="020B0604020202020204" pitchFamily="34" charset="0"/>
              </a:rPr>
              <a:t>To maintain this environment as a space for everyone to enjoy, we hereby outline our responsibilities as an organisation and those expectations we have for all who engage with us, our activities, and daily life in our park.</a:t>
            </a:r>
          </a:p>
          <a:p>
            <a:pPr algn="l" fontAlgn="base"/>
            <a:r>
              <a:rPr lang="en-GB" sz="2000" b="0" i="0" u="none" strike="noStrike" dirty="0">
                <a:solidFill>
                  <a:srgbClr val="000000"/>
                </a:solidFill>
                <a:effectLst/>
                <a:latin typeface="Arial" panose="020B0604020202020204" pitchFamily="34" charset="0"/>
                <a:cs typeface="Arial" panose="020B0604020202020204" pitchFamily="34" charset="0"/>
              </a:rPr>
              <a:t>Our Code of Conduct provides everyone we engage with clear expectations of our collective behaviour, shared responsibilities, and best professional practice.</a:t>
            </a:r>
          </a:p>
          <a:p>
            <a:pPr algn="l" fontAlgn="base"/>
            <a:r>
              <a:rPr lang="en-GB" sz="2000" b="0" i="0" u="none" strike="noStrike" dirty="0">
                <a:solidFill>
                  <a:srgbClr val="000000"/>
                </a:solidFill>
                <a:effectLst/>
                <a:latin typeface="Arial" panose="020B0604020202020204" pitchFamily="34" charset="0"/>
                <a:cs typeface="Arial" panose="020B0604020202020204" pitchFamily="34" charset="0"/>
              </a:rPr>
              <a:t>We ask that everyone observes this policy when visiting, representing, conducting business on behalf of, and working with us.</a:t>
            </a:r>
          </a:p>
          <a:p>
            <a:pPr marL="0" indent="0">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spcBef>
                <a:spcPts val="0"/>
              </a:spcBef>
              <a:spcAft>
                <a:spcPts val="0"/>
              </a:spcAft>
              <a:buNone/>
            </a:pPr>
            <a:r>
              <a:rPr lang="en-GB" sz="2400" dirty="0">
                <a:latin typeface="Arial" panose="020B0604020202020204" pitchFamily="34" charset="0"/>
                <a:cs typeface="Arial" panose="020B0604020202020204" pitchFamily="34" charset="0"/>
                <a:hlinkClick r:id="rId3"/>
              </a:rPr>
              <a:t>https://southwarkparkgalleries.org/wp-content/uploads/2023/09/Southwark-Park-Galleries-Code-of-Conduct-23-1.pdf</a:t>
            </a:r>
            <a:endParaRPr lang="en-GB" sz="2400" dirty="0">
              <a:latin typeface="Arial" panose="020B0604020202020204" pitchFamily="34" charset="0"/>
              <a:cs typeface="Arial" panose="020B0604020202020204" pitchFamily="34" charset="0"/>
            </a:endParaRPr>
          </a:p>
          <a:p>
            <a:pPr marL="0" indent="0">
              <a:spcBef>
                <a:spcPts val="0"/>
              </a:spcBef>
              <a:spcAft>
                <a:spcPts val="0"/>
              </a:spcAft>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937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4" y="0"/>
            <a:ext cx="13919033" cy="7884223"/>
          </a:xfrm>
          <a:prstGeom prst="rect">
            <a:avLst/>
          </a:prstGeom>
        </p:spPr>
      </p:pic>
      <p:sp>
        <p:nvSpPr>
          <p:cNvPr id="5" name="Oval 4"/>
          <p:cNvSpPr/>
          <p:nvPr/>
        </p:nvSpPr>
        <p:spPr>
          <a:xfrm>
            <a:off x="4986883" y="1142063"/>
            <a:ext cx="1903820" cy="14828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864" y="1473139"/>
            <a:ext cx="1017859" cy="822512"/>
          </a:xfrm>
          <a:prstGeom prst="rect">
            <a:avLst/>
          </a:prstGeom>
        </p:spPr>
      </p:pic>
      <p:sp>
        <p:nvSpPr>
          <p:cNvPr id="9" name="Title 8">
            <a:extLst>
              <a:ext uri="{FF2B5EF4-FFF2-40B4-BE49-F238E27FC236}">
                <a16:creationId xmlns:a16="http://schemas.microsoft.com/office/drawing/2014/main" id="{800D2DA2-187F-3160-D90D-58DB5602E726}"/>
              </a:ext>
            </a:extLst>
          </p:cNvPr>
          <p:cNvSpPr>
            <a:spLocks noGrp="1"/>
          </p:cNvSpPr>
          <p:nvPr>
            <p:ph type="ctrTitle"/>
          </p:nvPr>
        </p:nvSpPr>
        <p:spPr>
          <a:xfrm>
            <a:off x="1366793" y="2886026"/>
            <a:ext cx="9144000" cy="2112169"/>
          </a:xfrm>
        </p:spPr>
        <p:txBody>
          <a:bodyPr>
            <a:noAutofit/>
          </a:bodyPr>
          <a:lstStyle/>
          <a:p>
            <a:pPr algn="ctr"/>
            <a:r>
              <a:rPr lang="en-US" sz="5400" b="1" dirty="0">
                <a:solidFill>
                  <a:schemeClr val="bg1"/>
                </a:solidFill>
                <a:latin typeface="Arial" charset="0"/>
                <a:ea typeface="Arial" charset="0"/>
                <a:cs typeface="Arial" charset="0"/>
              </a:rPr>
              <a:t>Break</a:t>
            </a:r>
            <a:br>
              <a:rPr lang="en-US" sz="5400" b="1" dirty="0">
                <a:solidFill>
                  <a:schemeClr val="bg1"/>
                </a:solidFill>
                <a:latin typeface="Arial" charset="0"/>
                <a:ea typeface="Arial" charset="0"/>
                <a:cs typeface="Arial" charset="0"/>
              </a:rPr>
            </a:br>
            <a:br>
              <a:rPr lang="en-US" sz="1800" b="1" dirty="0">
                <a:solidFill>
                  <a:schemeClr val="bg1"/>
                </a:solidFill>
                <a:latin typeface="Arial" charset="0"/>
                <a:ea typeface="Arial" charset="0"/>
                <a:cs typeface="Arial" charset="0"/>
              </a:rPr>
            </a:br>
            <a:r>
              <a:rPr lang="en-US" sz="3200" dirty="0">
                <a:solidFill>
                  <a:schemeClr val="bg1"/>
                </a:solidFill>
                <a:latin typeface="Arial" charset="0"/>
                <a:ea typeface="Arial" charset="0"/>
                <a:cs typeface="Arial" charset="0"/>
              </a:rPr>
              <a:t>We will be back in 10 minutes</a:t>
            </a:r>
          </a:p>
        </p:txBody>
      </p:sp>
      <p:pic>
        <p:nvPicPr>
          <p:cNvPr id="3" name="Picture 2">
            <a:extLst>
              <a:ext uri="{FF2B5EF4-FFF2-40B4-BE49-F238E27FC236}">
                <a16:creationId xmlns:a16="http://schemas.microsoft.com/office/drawing/2014/main" id="{2D0E75CC-C549-5238-5A52-F8FACDE9137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83" y="5926487"/>
            <a:ext cx="4800600" cy="738081"/>
          </a:xfrm>
          <a:prstGeom prst="rect">
            <a:avLst/>
          </a:prstGeom>
        </p:spPr>
      </p:pic>
    </p:spTree>
    <p:extLst>
      <p:ext uri="{BB962C8B-B14F-4D97-AF65-F5344CB8AC3E}">
        <p14:creationId xmlns:p14="http://schemas.microsoft.com/office/powerpoint/2010/main" val="236832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C896F-8DE2-BB8C-ACEC-390C3EC90E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40416D5-05D4-F229-128C-833064B2C1E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50242453-0B39-FD07-CBC2-B99D3F91E8F4}"/>
              </a:ext>
            </a:extLst>
          </p:cNvPr>
          <p:cNvSpPr>
            <a:spLocks noGrp="1"/>
          </p:cNvSpPr>
          <p:nvPr>
            <p:ph type="title"/>
          </p:nvPr>
        </p:nvSpPr>
        <p:spPr>
          <a:xfrm>
            <a:off x="623887" y="513629"/>
            <a:ext cx="10515600" cy="1325563"/>
          </a:xfrm>
        </p:spPr>
        <p:txBody>
          <a:bodyPr>
            <a:normAutofit/>
          </a:bodyPr>
          <a:lstStyle/>
          <a:p>
            <a:r>
              <a:rPr lang="en-US" sz="2800" b="1" dirty="0">
                <a:solidFill>
                  <a:srgbClr val="DB322A"/>
                </a:solidFill>
                <a:latin typeface="Arial" panose="020B0604020202020204" pitchFamily="34" charset="0"/>
                <a:ea typeface="Nexa Bold" charset="0"/>
                <a:cs typeface="Arial" panose="020B0604020202020204" pitchFamily="34" charset="0"/>
              </a:rPr>
              <a:t>Discussion - how do we develop Culture within our Board and Executive teams?</a:t>
            </a:r>
          </a:p>
        </p:txBody>
      </p:sp>
      <p:cxnSp>
        <p:nvCxnSpPr>
          <p:cNvPr id="8" name="Straight Connector 7">
            <a:extLst>
              <a:ext uri="{FF2B5EF4-FFF2-40B4-BE49-F238E27FC236}">
                <a16:creationId xmlns:a16="http://schemas.microsoft.com/office/drawing/2014/main" id="{E1A196FC-543D-9C9D-EED1-8F6F3D46B58A}"/>
              </a:ext>
            </a:extLst>
          </p:cNvPr>
          <p:cNvCxnSpPr>
            <a:cxnSpLocks/>
          </p:cNvCxnSpPr>
          <p:nvPr/>
        </p:nvCxnSpPr>
        <p:spPr>
          <a:xfrm>
            <a:off x="623887" y="1701062"/>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681560D-1FAD-F2C4-C09D-FB172119F77F}"/>
              </a:ext>
            </a:extLst>
          </p:cNvPr>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Where have you seen great examples of good organisational culture?</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How do Boards influence culture both positively and negatively?</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What are some effective ways of improving organisational culture through the Board and Executive working together?</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i="1" dirty="0">
                <a:latin typeface="Arial" panose="020B0604020202020204" pitchFamily="34" charset="0"/>
                <a:cs typeface="Arial" panose="020B0604020202020204" pitchFamily="34" charset="0"/>
              </a:rPr>
              <a:t>Post 2-3 summary points in the chat post session.</a:t>
            </a:r>
          </a:p>
        </p:txBody>
      </p:sp>
    </p:spTree>
    <p:extLst>
      <p:ext uri="{BB962C8B-B14F-4D97-AF65-F5344CB8AC3E}">
        <p14:creationId xmlns:p14="http://schemas.microsoft.com/office/powerpoint/2010/main" val="282565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6FB3CE-A9F4-34CD-1CA7-48CF6517A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 y="0"/>
            <a:ext cx="13919033" cy="7884223"/>
          </a:xfrm>
          <a:prstGeom prst="rect">
            <a:avLst/>
          </a:prstGeom>
        </p:spPr>
      </p:pic>
      <p:sp>
        <p:nvSpPr>
          <p:cNvPr id="3" name="Title 2">
            <a:extLst>
              <a:ext uri="{FF2B5EF4-FFF2-40B4-BE49-F238E27FC236}">
                <a16:creationId xmlns:a16="http://schemas.microsoft.com/office/drawing/2014/main" id="{D3ABD76C-E698-618A-48B0-5BEF3B70EACF}"/>
              </a:ext>
            </a:extLst>
          </p:cNvPr>
          <p:cNvSpPr>
            <a:spLocks noGrp="1"/>
          </p:cNvSpPr>
          <p:nvPr>
            <p:ph type="ctrTitle"/>
          </p:nvPr>
        </p:nvSpPr>
        <p:spPr>
          <a:xfrm>
            <a:off x="1524000" y="3153879"/>
            <a:ext cx="9144000" cy="2387600"/>
          </a:xfrm>
        </p:spPr>
        <p:txBody>
          <a:bodyPr>
            <a:normAutofit fontScale="90000"/>
          </a:bodyPr>
          <a:lstStyle/>
          <a:p>
            <a:pPr algn="ctr"/>
            <a:r>
              <a:rPr lang="en-US" sz="4800" b="1" dirty="0">
                <a:solidFill>
                  <a:schemeClr val="bg1"/>
                </a:solidFill>
                <a:latin typeface="Arial" charset="0"/>
                <a:ea typeface="Arial" charset="0"/>
                <a:cs typeface="Arial" charset="0"/>
              </a:rPr>
              <a:t>Workshop 2</a:t>
            </a:r>
            <a:r>
              <a:rPr lang="en-US" sz="4800" dirty="0">
                <a:solidFill>
                  <a:schemeClr val="bg1"/>
                </a:solidFill>
                <a:latin typeface="Arial" charset="0"/>
                <a:ea typeface="Arial" charset="0"/>
                <a:cs typeface="Arial" charset="0"/>
              </a:rPr>
              <a:t>: </a:t>
            </a:r>
            <a:br>
              <a:rPr lang="en-US" sz="4800" dirty="0">
                <a:solidFill>
                  <a:schemeClr val="bg1"/>
                </a:solidFill>
                <a:latin typeface="Arial" charset="0"/>
                <a:ea typeface="Arial" charset="0"/>
                <a:cs typeface="Arial" charset="0"/>
              </a:rPr>
            </a:br>
            <a:r>
              <a:rPr lang="en-US" sz="4800" dirty="0">
                <a:solidFill>
                  <a:schemeClr val="bg1"/>
                </a:solidFill>
                <a:latin typeface="Arial" charset="0"/>
                <a:ea typeface="Arial" charset="0"/>
                <a:cs typeface="Arial" charset="0"/>
              </a:rPr>
              <a:t>Working with a Board: Making the most of your Board or Oversight Group</a:t>
            </a:r>
          </a:p>
        </p:txBody>
      </p:sp>
      <p:sp>
        <p:nvSpPr>
          <p:cNvPr id="11" name="Oval 10">
            <a:extLst>
              <a:ext uri="{FF2B5EF4-FFF2-40B4-BE49-F238E27FC236}">
                <a16:creationId xmlns:a16="http://schemas.microsoft.com/office/drawing/2014/main" id="{7AEDA55A-EAE4-1697-6014-26A180FA92F7}"/>
              </a:ext>
            </a:extLst>
          </p:cNvPr>
          <p:cNvSpPr/>
          <p:nvPr/>
        </p:nvSpPr>
        <p:spPr>
          <a:xfrm>
            <a:off x="4986883" y="1142063"/>
            <a:ext cx="1903820" cy="14828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0" name="Picture 9">
            <a:extLst>
              <a:ext uri="{FF2B5EF4-FFF2-40B4-BE49-F238E27FC236}">
                <a16:creationId xmlns:a16="http://schemas.microsoft.com/office/drawing/2014/main" id="{060394BC-BFB1-DA3D-884C-8CB4B4C9CE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864" y="1473139"/>
            <a:ext cx="1017859" cy="822512"/>
          </a:xfrm>
          <a:prstGeom prst="rect">
            <a:avLst/>
          </a:prstGeom>
        </p:spPr>
      </p:pic>
    </p:spTree>
    <p:extLst>
      <p:ext uri="{BB962C8B-B14F-4D97-AF65-F5344CB8AC3E}">
        <p14:creationId xmlns:p14="http://schemas.microsoft.com/office/powerpoint/2010/main" val="591953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4" y="0"/>
            <a:ext cx="13919033" cy="7884223"/>
          </a:xfrm>
          <a:prstGeom prst="rect">
            <a:avLst/>
          </a:prstGeom>
        </p:spPr>
      </p:pic>
      <p:sp>
        <p:nvSpPr>
          <p:cNvPr id="5" name="Oval 4"/>
          <p:cNvSpPr/>
          <p:nvPr/>
        </p:nvSpPr>
        <p:spPr>
          <a:xfrm>
            <a:off x="4986883" y="1142063"/>
            <a:ext cx="1903820" cy="14828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864" y="1473139"/>
            <a:ext cx="1017859" cy="822512"/>
          </a:xfrm>
          <a:prstGeom prst="rect">
            <a:avLst/>
          </a:prstGeom>
        </p:spPr>
      </p:pic>
      <p:pic>
        <p:nvPicPr>
          <p:cNvPr id="2" name="Picture 1">
            <a:extLst>
              <a:ext uri="{FF2B5EF4-FFF2-40B4-BE49-F238E27FC236}">
                <a16:creationId xmlns:a16="http://schemas.microsoft.com/office/drawing/2014/main" id="{F872E686-781F-E65A-FE33-9E436F907D9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152" y="6119919"/>
            <a:ext cx="4800600" cy="738081"/>
          </a:xfrm>
          <a:prstGeom prst="rect">
            <a:avLst/>
          </a:prstGeom>
        </p:spPr>
      </p:pic>
      <p:sp>
        <p:nvSpPr>
          <p:cNvPr id="9" name="Title 8">
            <a:extLst>
              <a:ext uri="{FF2B5EF4-FFF2-40B4-BE49-F238E27FC236}">
                <a16:creationId xmlns:a16="http://schemas.microsoft.com/office/drawing/2014/main" id="{800D2DA2-187F-3160-D90D-58DB5602E726}"/>
              </a:ext>
            </a:extLst>
          </p:cNvPr>
          <p:cNvSpPr>
            <a:spLocks noGrp="1"/>
          </p:cNvSpPr>
          <p:nvPr>
            <p:ph type="ctrTitle"/>
          </p:nvPr>
        </p:nvSpPr>
        <p:spPr>
          <a:xfrm>
            <a:off x="1366793" y="2955940"/>
            <a:ext cx="9144000" cy="2112169"/>
          </a:xfrm>
        </p:spPr>
        <p:txBody>
          <a:bodyPr>
            <a:noAutofit/>
          </a:bodyPr>
          <a:lstStyle/>
          <a:p>
            <a:r>
              <a:rPr lang="en-US" sz="5400" b="1" dirty="0">
                <a:solidFill>
                  <a:schemeClr val="bg1"/>
                </a:solidFill>
                <a:latin typeface="Arial" charset="0"/>
                <a:ea typeface="Arial" charset="0"/>
                <a:cs typeface="Arial" charset="0"/>
              </a:rPr>
              <a:t>Transforming </a:t>
            </a:r>
            <a:br>
              <a:rPr lang="en-US" sz="5400" b="1" dirty="0">
                <a:solidFill>
                  <a:schemeClr val="bg1"/>
                </a:solidFill>
                <a:latin typeface="Arial" charset="0"/>
                <a:ea typeface="Arial" charset="0"/>
                <a:cs typeface="Arial" charset="0"/>
              </a:rPr>
            </a:br>
            <a:r>
              <a:rPr lang="en-US" sz="5400" b="1" dirty="0">
                <a:solidFill>
                  <a:schemeClr val="bg1"/>
                </a:solidFill>
                <a:latin typeface="Arial" charset="0"/>
                <a:ea typeface="Arial" charset="0"/>
                <a:cs typeface="Arial" charset="0"/>
              </a:rPr>
              <a:t>Governance </a:t>
            </a:r>
            <a:br>
              <a:rPr lang="en-US" sz="5400" b="1" dirty="0">
                <a:solidFill>
                  <a:schemeClr val="bg1"/>
                </a:solidFill>
                <a:latin typeface="Arial" charset="0"/>
                <a:ea typeface="Arial" charset="0"/>
                <a:cs typeface="Arial" charset="0"/>
              </a:rPr>
            </a:br>
            <a:r>
              <a:rPr lang="en-US" sz="5400" b="1" dirty="0" err="1">
                <a:solidFill>
                  <a:schemeClr val="bg1"/>
                </a:solidFill>
                <a:latin typeface="Arial" charset="0"/>
                <a:ea typeface="Arial" charset="0"/>
                <a:cs typeface="Arial" charset="0"/>
              </a:rPr>
              <a:t>Programme</a:t>
            </a:r>
            <a:endParaRPr lang="en-US" sz="5400" b="1" dirty="0">
              <a:solidFill>
                <a:schemeClr val="bg1"/>
              </a:solidFill>
            </a:endParaRPr>
          </a:p>
        </p:txBody>
      </p:sp>
    </p:spTree>
    <p:extLst>
      <p:ext uri="{BB962C8B-B14F-4D97-AF65-F5344CB8AC3E}">
        <p14:creationId xmlns:p14="http://schemas.microsoft.com/office/powerpoint/2010/main" val="157104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7002612D-50F9-CDB0-27A9-C7B30B046620}"/>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Working with a Board</a:t>
            </a:r>
          </a:p>
        </p:txBody>
      </p:sp>
      <p:sp>
        <p:nvSpPr>
          <p:cNvPr id="7" name="Content Placeholder 6">
            <a:extLst>
              <a:ext uri="{FF2B5EF4-FFF2-40B4-BE49-F238E27FC236}">
                <a16:creationId xmlns:a16="http://schemas.microsoft.com/office/drawing/2014/main" id="{8FBDA578-1DED-87E8-0DA0-B6D1C0077DC0}"/>
              </a:ext>
            </a:extLst>
          </p:cNvPr>
          <p:cNvSpPr>
            <a:spLocks noGrp="1"/>
          </p:cNvSpPr>
          <p:nvPr>
            <p:ph idx="1"/>
          </p:nvPr>
        </p:nvSpPr>
        <p:spPr/>
        <p:txBody>
          <a:bodyPr>
            <a:normAutofit/>
          </a:bodyPr>
          <a:lstStyle/>
          <a:p>
            <a:pPr marL="0" indent="0">
              <a:buNone/>
            </a:pPr>
            <a:r>
              <a:rPr lang="en-GB" sz="2400" b="1" dirty="0">
                <a:effectLst/>
                <a:latin typeface="Arial" panose="020B0604020202020204" pitchFamily="34" charset="0"/>
                <a:cs typeface="Arial" panose="020B0604020202020204" pitchFamily="34" charset="0"/>
              </a:rPr>
              <a:t>Developing your understanding of governance, board responsibilities and working together successfully. </a:t>
            </a:r>
          </a:p>
          <a:p>
            <a:endParaRPr lang="en-GB" sz="2400" b="1" dirty="0">
              <a:effectLst/>
            </a:endParaRPr>
          </a:p>
          <a:p>
            <a:pPr marL="285750" indent="-285750"/>
            <a:r>
              <a:rPr lang="en-GB" sz="2400" dirty="0">
                <a:latin typeface="ArialMT"/>
              </a:rPr>
              <a:t>Getting the best out of your board</a:t>
            </a:r>
          </a:p>
          <a:p>
            <a:pPr marL="285750" indent="-285750"/>
            <a:r>
              <a:rPr lang="en-GB" sz="2400" dirty="0">
                <a:latin typeface="ArialMT"/>
              </a:rPr>
              <a:t>Effective board and staff collaboration</a:t>
            </a:r>
          </a:p>
          <a:p>
            <a:pPr marL="285750" indent="-285750">
              <a:buFont typeface="Arial" panose="020B0604020202020204" pitchFamily="34" charset="0"/>
              <a:buChar char="•"/>
            </a:pPr>
            <a:r>
              <a:rPr lang="en-GB" sz="2400" dirty="0">
                <a:effectLst/>
                <a:latin typeface="ArialMT"/>
              </a:rPr>
              <a:t>Developing a positive organisational culture</a:t>
            </a:r>
            <a:endParaRPr lang="en-GB" sz="2400" dirty="0"/>
          </a:p>
          <a:p>
            <a:pPr marL="285750" indent="-285750">
              <a:buFont typeface="Arial" panose="020B0604020202020204" pitchFamily="34" charset="0"/>
              <a:buChar char="•"/>
            </a:pPr>
            <a:r>
              <a:rPr lang="en-GB" sz="2400" dirty="0">
                <a:effectLst/>
                <a:latin typeface="ArialMT"/>
              </a:rPr>
              <a:t>Overcoming relational challenges</a:t>
            </a:r>
            <a:endParaRPr lang="en-GB" sz="2400" dirty="0"/>
          </a:p>
          <a:p>
            <a:pPr marL="0" indent="0">
              <a:buNone/>
            </a:pPr>
            <a:endParaRPr lang="en-US" sz="1800" dirty="0"/>
          </a:p>
        </p:txBody>
      </p:sp>
      <p:cxnSp>
        <p:nvCxnSpPr>
          <p:cNvPr id="8" name="Straight Connector 7">
            <a:extLst>
              <a:ext uri="{FF2B5EF4-FFF2-40B4-BE49-F238E27FC236}">
                <a16:creationId xmlns:a16="http://schemas.microsoft.com/office/drawing/2014/main" id="{E39354EA-A508-0614-FD30-0D15EEC608EC}"/>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57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7D36-59EC-D8D5-68ED-4B407184D9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DB3AA90-1EC4-4D31-1EDB-8B7C3D23936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6BFA162A-8F6B-B0DA-C480-A11C47B69DF7}"/>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Arts Council England – Board Requirements</a:t>
            </a:r>
          </a:p>
        </p:txBody>
      </p:sp>
      <p:cxnSp>
        <p:nvCxnSpPr>
          <p:cNvPr id="8" name="Straight Connector 7">
            <a:extLst>
              <a:ext uri="{FF2B5EF4-FFF2-40B4-BE49-F238E27FC236}">
                <a16:creationId xmlns:a16="http://schemas.microsoft.com/office/drawing/2014/main" id="{C6456294-E41F-05AC-DF3B-A25BE86D4454}"/>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6171DAB-7B21-DBB4-17BE-56A50AB2F7E5}"/>
              </a:ext>
            </a:extLst>
          </p:cNvPr>
          <p:cNvSpPr>
            <a:spLocks noGrp="1"/>
          </p:cNvSpPr>
          <p:nvPr>
            <p:ph idx="1"/>
          </p:nvPr>
        </p:nvSpPr>
        <p:spPr/>
        <p:txBody>
          <a:bodyPr/>
          <a:lstStyle/>
          <a:p>
            <a:pPr marL="0" indent="0">
              <a:buNone/>
            </a:pPr>
            <a:r>
              <a:rPr lang="en-GB" sz="2200" i="1" dirty="0">
                <a:effectLst/>
                <a:latin typeface="Arial" panose="020B0604020202020204" pitchFamily="34" charset="0"/>
                <a:cs typeface="Arial" panose="020B0604020202020204" pitchFamily="34" charset="0"/>
              </a:rPr>
              <a:t>“Given the scale of public funding we are putting into the National Portfolio, it is especially important we are confident that we are investing in ‘well run’ organisations.”</a:t>
            </a:r>
            <a:endParaRPr lang="en-GB" sz="2200" i="1"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ea typeface="Karla" charset="0"/>
              <a:cs typeface="Arial" panose="020B0604020202020204" pitchFamily="34" charset="0"/>
            </a:endParaRPr>
          </a:p>
          <a:p>
            <a:pPr marL="0" indent="0">
              <a:buNone/>
            </a:pPr>
            <a:r>
              <a:rPr lang="en-GB" sz="2200" dirty="0">
                <a:effectLst/>
                <a:latin typeface="Arial" panose="020B0604020202020204" pitchFamily="34" charset="0"/>
                <a:cs typeface="Arial" panose="020B0604020202020204" pitchFamily="34" charset="0"/>
              </a:rPr>
              <a:t>For ACE, one of the characteristics of a ‘well run’ organisation is that it has a board or oversight group that is independent of the executive and can take responsibility for ensuring the efficient and effective delivery. </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effectLst/>
                <a:latin typeface="Arial" panose="020B0604020202020204" pitchFamily="34" charset="0"/>
                <a:cs typeface="Arial" panose="020B0604020202020204" pitchFamily="34" charset="0"/>
              </a:rPr>
              <a:t>For organisations without a traditional governance structure, ACE requires that some form of ‘Oversight Grou</a:t>
            </a:r>
            <a:r>
              <a:rPr lang="en-GB" sz="2200" dirty="0">
                <a:latin typeface="Arial" panose="020B0604020202020204" pitchFamily="34" charset="0"/>
                <a:cs typeface="Arial" panose="020B0604020202020204" pitchFamily="34" charset="0"/>
              </a:rPr>
              <a:t>p’ is formed – this could be a small advisory group; steering committee, or sub-committee. </a:t>
            </a:r>
            <a:endParaRPr lang="en-GB" sz="2200" dirty="0">
              <a:effectLst/>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1800" dirty="0">
              <a:latin typeface="ArialMT"/>
            </a:endParaRPr>
          </a:p>
          <a:p>
            <a:pPr marL="0" indent="0">
              <a:buNone/>
            </a:pPr>
            <a:endParaRPr lang="en-GB" sz="1600" dirty="0"/>
          </a:p>
          <a:p>
            <a:pPr marL="0" indent="0">
              <a:buNone/>
            </a:pPr>
            <a:endParaRPr lang="en-US" sz="2000" dirty="0">
              <a:latin typeface="Karla" charset="0"/>
              <a:ea typeface="Karla" charset="0"/>
              <a:cs typeface="Karla" charset="0"/>
            </a:endParaRPr>
          </a:p>
          <a:p>
            <a:pPr marL="0" indent="0">
              <a:buNone/>
            </a:pPr>
            <a:endParaRPr lang="en-GB" dirty="0"/>
          </a:p>
        </p:txBody>
      </p:sp>
    </p:spTree>
    <p:extLst>
      <p:ext uri="{BB962C8B-B14F-4D97-AF65-F5344CB8AC3E}">
        <p14:creationId xmlns:p14="http://schemas.microsoft.com/office/powerpoint/2010/main" val="275256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5274A-4B58-5497-94E8-986C32F9163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0B4A4F6-CD80-C7F4-3A5D-CB1F13C21C6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6" name="Title 5">
            <a:extLst>
              <a:ext uri="{FF2B5EF4-FFF2-40B4-BE49-F238E27FC236}">
                <a16:creationId xmlns:a16="http://schemas.microsoft.com/office/drawing/2014/main" id="{8BD9321F-7BDE-790D-2B6B-414B7AADD114}"/>
              </a:ext>
            </a:extLst>
          </p:cNvPr>
          <p:cNvSpPr>
            <a:spLocks noGrp="1"/>
          </p:cNvSpPr>
          <p:nvPr>
            <p:ph type="title"/>
          </p:nvPr>
        </p:nvSpPr>
        <p:spPr/>
        <p:txBody>
          <a:bodyPr/>
          <a:lstStyle/>
          <a:p>
            <a:r>
              <a:rPr lang="en-US" sz="3200" b="1" dirty="0">
                <a:solidFill>
                  <a:srgbClr val="DB322A"/>
                </a:solidFill>
                <a:latin typeface="Arial" panose="020B0604020202020204" pitchFamily="34" charset="0"/>
                <a:ea typeface="Nexa Bold" charset="0"/>
                <a:cs typeface="Arial" panose="020B0604020202020204" pitchFamily="34" charset="0"/>
              </a:rPr>
              <a:t>Arts Council England – Minimum Requirements</a:t>
            </a:r>
          </a:p>
        </p:txBody>
      </p:sp>
      <p:cxnSp>
        <p:nvCxnSpPr>
          <p:cNvPr id="8" name="Straight Connector 7">
            <a:extLst>
              <a:ext uri="{FF2B5EF4-FFF2-40B4-BE49-F238E27FC236}">
                <a16:creationId xmlns:a16="http://schemas.microsoft.com/office/drawing/2014/main" id="{37898E24-79CF-6CF7-6B9B-9D9A14932633}"/>
              </a:ext>
            </a:extLst>
          </p:cNvPr>
          <p:cNvCxnSpPr>
            <a:cxnSpLocks/>
          </p:cNvCxnSpPr>
          <p:nvPr/>
        </p:nvCxnSpPr>
        <p:spPr>
          <a:xfrm>
            <a:off x="623887" y="144315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38AA192-0531-A09C-3ED7-81438B4224FF}"/>
              </a:ext>
            </a:extLst>
          </p:cNvPr>
          <p:cNvSpPr>
            <a:spLocks noGrp="1"/>
          </p:cNvSpPr>
          <p:nvPr>
            <p:ph idx="1"/>
          </p:nvPr>
        </p:nvSpPr>
        <p:spPr/>
        <p:txBody>
          <a:bodyPr/>
          <a:lstStyle/>
          <a:p>
            <a:pPr marL="0" indent="0">
              <a:buNone/>
            </a:pPr>
            <a:r>
              <a:rPr lang="en-GB" sz="2200" dirty="0">
                <a:effectLst/>
                <a:latin typeface="Arial" panose="020B0604020202020204" pitchFamily="34" charset="0"/>
                <a:cs typeface="Arial" panose="020B0604020202020204" pitchFamily="34" charset="0"/>
              </a:rPr>
              <a:t>Whatever its form, the oversight group must have the following minimum responsibilities and authority: </a:t>
            </a:r>
            <a:endParaRPr lang="en-GB" sz="2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200" dirty="0">
                <a:effectLst/>
                <a:latin typeface="Arial" panose="020B0604020202020204" pitchFamily="34" charset="0"/>
                <a:cs typeface="Arial" panose="020B0604020202020204" pitchFamily="34" charset="0"/>
              </a:rPr>
              <a:t>To be independent of the executive leadership of the national portfolio organisation </a:t>
            </a:r>
          </a:p>
          <a:p>
            <a:pPr>
              <a:buFont typeface="Arial" panose="020B0604020202020204" pitchFamily="34" charset="0"/>
              <a:buChar char="•"/>
            </a:pPr>
            <a:r>
              <a:rPr lang="en-GB" sz="2200" dirty="0">
                <a:effectLst/>
                <a:latin typeface="Arial" panose="020B0604020202020204" pitchFamily="34" charset="0"/>
                <a:cs typeface="Arial" panose="020B0604020202020204" pitchFamily="34" charset="0"/>
              </a:rPr>
              <a:t>To have - in either direct or delegated form - responsibility for oversight of the Arts Council national portfolio funding agreement </a:t>
            </a:r>
          </a:p>
          <a:p>
            <a:pPr>
              <a:buFont typeface="Arial" panose="020B0604020202020204" pitchFamily="34" charset="0"/>
              <a:buChar char="•"/>
            </a:pPr>
            <a:r>
              <a:rPr lang="en-GB" sz="2200" dirty="0">
                <a:effectLst/>
                <a:latin typeface="Arial" panose="020B0604020202020204" pitchFamily="34" charset="0"/>
                <a:cs typeface="Arial" panose="020B0604020202020204" pitchFamily="34" charset="0"/>
              </a:rPr>
              <a:t>To meet regularly (at least four times a year) with the executive leadership in order to review progress on the national portfolio funding agreement </a:t>
            </a:r>
          </a:p>
          <a:p>
            <a:pPr>
              <a:buFont typeface="Arial" panose="020B0604020202020204" pitchFamily="34" charset="0"/>
              <a:buChar char="•"/>
            </a:pPr>
            <a:r>
              <a:rPr lang="en-GB" sz="2200" dirty="0">
                <a:effectLst/>
                <a:latin typeface="Arial" panose="020B0604020202020204" pitchFamily="34" charset="0"/>
                <a:cs typeface="Arial" panose="020B0604020202020204" pitchFamily="34" charset="0"/>
              </a:rPr>
              <a:t>To receive and review regular reports on progress against the funding agreement and ensure that those reports are forwarded to the Arts Council on a timely basis </a:t>
            </a:r>
          </a:p>
          <a:p>
            <a:pPr>
              <a:buFont typeface="Arial" panose="020B0604020202020204" pitchFamily="34" charset="0"/>
              <a:buChar char="•"/>
            </a:pPr>
            <a:r>
              <a:rPr lang="en-GB" sz="2200" dirty="0">
                <a:effectLst/>
                <a:latin typeface="Arial" panose="020B0604020202020204" pitchFamily="34" charset="0"/>
                <a:cs typeface="Arial" panose="020B0604020202020204" pitchFamily="34" charset="0"/>
              </a:rPr>
              <a:t>To meet and communicate directly with the Arts Council, independent of the executive if required </a:t>
            </a: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1800" dirty="0">
              <a:latin typeface="ArialMT"/>
            </a:endParaRPr>
          </a:p>
          <a:p>
            <a:pPr marL="0" indent="0">
              <a:buNone/>
            </a:pPr>
            <a:endParaRPr lang="en-GB" sz="1600" dirty="0"/>
          </a:p>
          <a:p>
            <a:pPr marL="0" indent="0">
              <a:buNone/>
            </a:pPr>
            <a:endParaRPr lang="en-US" sz="2000" dirty="0">
              <a:latin typeface="Karla" charset="0"/>
              <a:ea typeface="Karla" charset="0"/>
              <a:cs typeface="Karla" charset="0"/>
            </a:endParaRPr>
          </a:p>
          <a:p>
            <a:pPr marL="0" indent="0">
              <a:buNone/>
            </a:pPr>
            <a:endParaRPr lang="en-GB" dirty="0"/>
          </a:p>
        </p:txBody>
      </p:sp>
    </p:spTree>
    <p:extLst>
      <p:ext uri="{BB962C8B-B14F-4D97-AF65-F5344CB8AC3E}">
        <p14:creationId xmlns:p14="http://schemas.microsoft.com/office/powerpoint/2010/main" val="15921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420034"/>
            <a:ext cx="10727198" cy="1692771"/>
          </a:xfrm>
          <a:prstGeom prst="rect">
            <a:avLst/>
          </a:prstGeom>
          <a:noFill/>
        </p:spPr>
        <p:txBody>
          <a:bodyPr wrap="square" rtlCol="0">
            <a:spAutoFit/>
          </a:bodyPr>
          <a:lstStyle/>
          <a:p>
            <a:r>
              <a:rPr lang="en-US" sz="3200" b="1" dirty="0">
                <a:solidFill>
                  <a:srgbClr val="DB322A"/>
                </a:solidFill>
                <a:latin typeface="Arial" panose="020B0604020202020204" pitchFamily="34" charset="0"/>
                <a:ea typeface="Nexa Bold" charset="0"/>
                <a:cs typeface="Arial" panose="020B0604020202020204" pitchFamily="34" charset="0"/>
              </a:rPr>
              <a:t>Achieving balance between Boards and Executive</a:t>
            </a:r>
            <a:endParaRPr lang="en-US" sz="3200" b="1" i="1" dirty="0">
              <a:latin typeface="Arial" panose="020B0604020202020204" pitchFamily="34" charset="0"/>
              <a:ea typeface="Karla" charset="0"/>
              <a:cs typeface="Arial" panose="020B0604020202020204" pitchFamily="34" charset="0"/>
            </a:endParaRPr>
          </a:p>
          <a:p>
            <a:endParaRPr lang="en-US" sz="2400" dirty="0">
              <a:latin typeface="Karla" charset="0"/>
              <a:ea typeface="Karla" charset="0"/>
              <a:cs typeface="Karla" charset="0"/>
            </a:endParaRPr>
          </a:p>
          <a:p>
            <a:endParaRPr lang="en-US" sz="2400" dirty="0">
              <a:latin typeface="Karla" charset="0"/>
              <a:ea typeface="Karla" charset="0"/>
              <a:cs typeface="Karla" charset="0"/>
            </a:endParaRPr>
          </a:p>
          <a:p>
            <a:pPr marL="457200" indent="-457200">
              <a:buAutoNum type="arabicPeriod"/>
            </a:pPr>
            <a:endParaRPr lang="en-US" sz="2400"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F484ADD-7A0F-CC4B-0719-A8B6AC210D2E}"/>
              </a:ext>
            </a:extLst>
          </p:cNvPr>
          <p:cNvSpPr txBox="1"/>
          <p:nvPr/>
        </p:nvSpPr>
        <p:spPr>
          <a:xfrm>
            <a:off x="-977274" y="4744801"/>
            <a:ext cx="10920113" cy="1887415"/>
          </a:xfrm>
          <a:prstGeom prst="rect">
            <a:avLst/>
          </a:prstGeom>
          <a:noFill/>
        </p:spPr>
        <p:txBody>
          <a:bodyPr wrap="square" rtlCol="0">
            <a:spAutoFit/>
          </a:bodyPr>
          <a:lstStyle/>
          <a:p>
            <a:endParaRPr lang="en-US" dirty="0"/>
          </a:p>
        </p:txBody>
      </p:sp>
      <p:pic>
        <p:nvPicPr>
          <p:cNvPr id="1030" name="Picture 6" descr="A group of people sitting on a bar representing balance&#10;&#10;">
            <a:extLst>
              <a:ext uri="{FF2B5EF4-FFF2-40B4-BE49-F238E27FC236}">
                <a16:creationId xmlns:a16="http://schemas.microsoft.com/office/drawing/2014/main" id="{1DC0AA72-0D80-ED33-74F2-46CD40BFA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785" y="2629273"/>
            <a:ext cx="5345723" cy="339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2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162" y="208039"/>
            <a:ext cx="2017486" cy="611180"/>
          </a:xfrm>
          <a:prstGeom prst="rect">
            <a:avLst/>
          </a:prstGeom>
        </p:spPr>
      </p:pic>
      <p:sp>
        <p:nvSpPr>
          <p:cNvPr id="5" name="TextBox 4"/>
          <p:cNvSpPr txBox="1"/>
          <p:nvPr/>
        </p:nvSpPr>
        <p:spPr>
          <a:xfrm>
            <a:off x="597294" y="1556792"/>
            <a:ext cx="10322611" cy="4770537"/>
          </a:xfrm>
          <a:prstGeom prst="rect">
            <a:avLst/>
          </a:prstGeom>
          <a:noFill/>
        </p:spPr>
        <p:txBody>
          <a:bodyPr wrap="square" rtlCol="0">
            <a:spAutoFit/>
          </a:bodyPr>
          <a:lstStyle/>
          <a:p>
            <a:r>
              <a:rPr lang="en-US" sz="3600" b="1" dirty="0">
                <a:solidFill>
                  <a:srgbClr val="DB322A"/>
                </a:solidFill>
                <a:latin typeface="Nexa Bold" charset="0"/>
                <a:ea typeface="Nexa Bold" charset="0"/>
                <a:cs typeface="Nexa Bold" charset="0"/>
              </a:rPr>
              <a:t>Dissonance </a:t>
            </a:r>
          </a:p>
          <a:p>
            <a:pPr>
              <a:buClr>
                <a:srgbClr val="F28C00"/>
              </a:buClr>
            </a:pPr>
            <a:endParaRPr lang="en-GB" sz="2800" dirty="0">
              <a:solidFill>
                <a:schemeClr val="bg1"/>
              </a:solidFill>
            </a:endParaRPr>
          </a:p>
          <a:p>
            <a:r>
              <a:rPr lang="en-GB" sz="2000" b="0" i="1" u="none" strike="noStrike" dirty="0">
                <a:effectLst/>
                <a:latin typeface="Arial" panose="020B0604020202020204" pitchFamily="34" charset="0"/>
                <a:cs typeface="Arial" panose="020B0604020202020204" pitchFamily="34" charset="0"/>
              </a:rPr>
              <a:t>“My Trustees frustrate the hell out of me, we put in a huge effort into producing our board papers and I seriously wonder if they even read them, they are second guessing me and my team on a continuous basis, they haven’t a strategic bone in their bodies and to be quite honest, other than their oversight role, I seriously question if they add any value to me, my team and this organisation.” </a:t>
            </a:r>
          </a:p>
          <a:p>
            <a:endParaRPr lang="en-GB" sz="2000" dirty="0">
              <a:latin typeface="Arial" panose="020B0604020202020204" pitchFamily="34" charset="0"/>
              <a:ea typeface="Karla" charset="0"/>
              <a:cs typeface="Arial" panose="020B0604020202020204" pitchFamily="34" charset="0"/>
            </a:endParaRPr>
          </a:p>
          <a:p>
            <a:r>
              <a:rPr lang="en-GB" sz="2000" dirty="0">
                <a:latin typeface="Arial" panose="020B0604020202020204" pitchFamily="34" charset="0"/>
                <a:cs typeface="Arial" panose="020B0604020202020204" pitchFamily="34" charset="0"/>
              </a:rPr>
              <a:t>Boards are often seen as a ‘necessary evil’ or a thing ‘to be managed’ and executive teams have low expectations of their effectiveness.</a:t>
            </a:r>
          </a:p>
          <a:p>
            <a:endParaRPr lang="en-GB" sz="2000" dirty="0">
              <a:latin typeface="Arial" panose="020B0604020202020204" pitchFamily="34" charset="0"/>
              <a:ea typeface="Karla" charset="0"/>
              <a:cs typeface="Arial" panose="020B0604020202020204" pitchFamily="34" charset="0"/>
            </a:endParaRPr>
          </a:p>
          <a:p>
            <a:r>
              <a:rPr lang="en-GB" sz="2000" i="1" dirty="0">
                <a:latin typeface="Arial" panose="020B0604020202020204" pitchFamily="34" charset="0"/>
                <a:ea typeface="Karla" charset="0"/>
                <a:cs typeface="Arial" panose="020B0604020202020204" pitchFamily="34" charset="0"/>
              </a:rPr>
              <a:t>“I want to be helpful but I have no idea how, the Executive team don’t seem to understand the role of boards, we get a long list of achievements from them but no real idea of what would make a difference, or what support they really need.”</a:t>
            </a:r>
            <a:endParaRPr lang="en-US" sz="2400" i="1" dirty="0">
              <a:latin typeface="Karla" charset="0"/>
              <a:ea typeface="Karla" charset="0"/>
              <a:cs typeface="Karla" charset="0"/>
            </a:endParaRPr>
          </a:p>
        </p:txBody>
      </p:sp>
      <p:cxnSp>
        <p:nvCxnSpPr>
          <p:cNvPr id="11" name="Straight Connector 10"/>
          <p:cNvCxnSpPr>
            <a:cxnSpLocks/>
          </p:cNvCxnSpPr>
          <p:nvPr/>
        </p:nvCxnSpPr>
        <p:spPr>
          <a:xfrm>
            <a:off x="623887" y="2204864"/>
            <a:ext cx="10944225" cy="0"/>
          </a:xfrm>
          <a:prstGeom prst="line">
            <a:avLst/>
          </a:prstGeom>
          <a:ln w="25400">
            <a:solidFill>
              <a:srgbClr val="DB32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537717"/>
      </p:ext>
    </p:extLst>
  </p:cSld>
  <p:clrMapOvr>
    <a:masterClrMapping/>
  </p:clrMapOvr>
</p:sld>
</file>

<file path=ppt/theme/theme1.xml><?xml version="1.0" encoding="utf-8"?>
<a:theme xmlns:a="http://schemas.openxmlformats.org/drawingml/2006/main" name="New Cause4">
  <a:themeElements>
    <a:clrScheme name="cause4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ause4" id="{513DBCD4-AE88-E940-8A6F-67E7AA054B3B}" vid="{F6FF07FB-0574-BF4D-A63F-E85777FFA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6342ec-3ef3-4b28-9d04-afaf7bbe93e7">
      <Terms xmlns="http://schemas.microsoft.com/office/infopath/2007/PartnerControls"/>
    </lcf76f155ced4ddcb4097134ff3c332f>
    <TaxCatchAll xmlns="525661cb-1d8b-45d3-8a03-f4ab0ff262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18355E87E6B443BEB23728EC4FF7FE" ma:contentTypeVersion="14" ma:contentTypeDescription="Create a new document." ma:contentTypeScope="" ma:versionID="b3520076311ed22e1d12142e5075c7f4">
  <xsd:schema xmlns:xsd="http://www.w3.org/2001/XMLSchema" xmlns:xs="http://www.w3.org/2001/XMLSchema" xmlns:p="http://schemas.microsoft.com/office/2006/metadata/properties" xmlns:ns2="1f6342ec-3ef3-4b28-9d04-afaf7bbe93e7" xmlns:ns3="525661cb-1d8b-45d3-8a03-f4ab0ff2622b" targetNamespace="http://schemas.microsoft.com/office/2006/metadata/properties" ma:root="true" ma:fieldsID="7796ff2c34f60fb2e6ba6a7df16f588b" ns2:_="" ns3:_="">
    <xsd:import namespace="1f6342ec-3ef3-4b28-9d04-afaf7bbe93e7"/>
    <xsd:import namespace="525661cb-1d8b-45d3-8a03-f4ab0ff2622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6342ec-3ef3-4b28-9d04-afaf7bbe9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2265ee6-a210-40dd-8ecb-32ddbadbe68d"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5661cb-1d8b-45d3-8a03-f4ab0ff2622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f049580f-51d4-4b83-b007-b797c1ad4260}" ma:internalName="TaxCatchAll" ma:showField="CatchAllData" ma:web="525661cb-1d8b-45d3-8a03-f4ab0ff262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D48B5-301F-4430-95FC-E0FB9391A768}">
  <ds:schemaRefs>
    <ds:schemaRef ds:uri="http://schemas.microsoft.com/sharepoint/v3/contenttype/forms"/>
  </ds:schemaRefs>
</ds:datastoreItem>
</file>

<file path=customXml/itemProps2.xml><?xml version="1.0" encoding="utf-8"?>
<ds:datastoreItem xmlns:ds="http://schemas.openxmlformats.org/officeDocument/2006/customXml" ds:itemID="{F4A5ABAA-E1EA-4FFB-82F1-2A7A3B6C7E35}">
  <ds:schemaRefs>
    <ds:schemaRef ds:uri="http://schemas.microsoft.com/office/2006/metadata/properties"/>
    <ds:schemaRef ds:uri="ba13597c-5eae-459c-bbbb-4e4ccc1cd125"/>
    <ds:schemaRef ds:uri="http://www.w3.org/XML/1998/namespace"/>
    <ds:schemaRef ds:uri="http://purl.org/dc/elements/1.1/"/>
    <ds:schemaRef ds:uri="http://schemas.microsoft.com/office/infopath/2007/PartnerControls"/>
    <ds:schemaRef ds:uri="http://schemas.microsoft.com/office/2006/documentManagement/types"/>
    <ds:schemaRef ds:uri="e2da5563-11a0-490a-a43b-a7847a830c2e"/>
    <ds:schemaRef ds:uri="http://purl.org/dc/terms/"/>
    <ds:schemaRef ds:uri="http://purl.org/dc/dcmitype/"/>
    <ds:schemaRef ds:uri="http://schemas.openxmlformats.org/package/2006/metadata/core-properties"/>
    <ds:schemaRef ds:uri="1f6342ec-3ef3-4b28-9d04-afaf7bbe93e7"/>
    <ds:schemaRef ds:uri="525661cb-1d8b-45d3-8a03-f4ab0ff2622b"/>
  </ds:schemaRefs>
</ds:datastoreItem>
</file>

<file path=customXml/itemProps3.xml><?xml version="1.0" encoding="utf-8"?>
<ds:datastoreItem xmlns:ds="http://schemas.openxmlformats.org/officeDocument/2006/customXml" ds:itemID="{56D99DAC-ABDA-4D7A-8598-472DF3FF0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6342ec-3ef3-4b28-9d04-afaf7bbe93e7"/>
    <ds:schemaRef ds:uri="525661cb-1d8b-45d3-8a03-f4ab0ff26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Cause4</Template>
  <TotalTime>1531</TotalTime>
  <Words>3637</Words>
  <Application>Microsoft Office PowerPoint</Application>
  <PresentationFormat>Widescreen</PresentationFormat>
  <Paragraphs>389</Paragraphs>
  <Slides>40</Slides>
  <Notes>13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New Cause4</vt:lpstr>
      <vt:lpstr>Transforming  Governance  Programme</vt:lpstr>
      <vt:lpstr>About Cause4</vt:lpstr>
      <vt:lpstr>Transforming Governance: Workshop Outline</vt:lpstr>
      <vt:lpstr>Workshop 2:  Working with a Board: Making the most of your Board or Oversight Group</vt:lpstr>
      <vt:lpstr>Working with a Board</vt:lpstr>
      <vt:lpstr>Arts Council England – Board Requirements</vt:lpstr>
      <vt:lpstr>Arts Council England – Minimum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Organisational Culture</vt:lpstr>
      <vt:lpstr>What Counts?</vt:lpstr>
      <vt:lpstr>Relational Challenges</vt:lpstr>
      <vt:lpstr>What If It Goes Wrong?</vt:lpstr>
      <vt:lpstr>Overcoming Relational Challenges</vt:lpstr>
      <vt:lpstr>Southwark Park Gallery – Code of Conduct</vt:lpstr>
      <vt:lpstr>Break  We will be back in 10 minutes</vt:lpstr>
      <vt:lpstr>Discussion - how do we develop Culture within our Board and Executive teams?</vt:lpstr>
      <vt:lpstr>Transforming  Governance  Programme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Becky Sheppard</dc:creator>
  <cp:lastModifiedBy>Annie Jarvis</cp:lastModifiedBy>
  <cp:revision>110</cp:revision>
  <cp:lastPrinted>2018-11-07T15:10:54Z</cp:lastPrinted>
  <dcterms:created xsi:type="dcterms:W3CDTF">2016-03-24T10:49:37Z</dcterms:created>
  <dcterms:modified xsi:type="dcterms:W3CDTF">2024-03-05T14:18:47Z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0x0101008918355E87E6B443BEB23728EC4FF7FE</vt:lpwstr>
  </property>
  <property fmtid="{D5CDD505-2E9C-101B-9397-08002B2CF9AE}" pid="3" name="MediaServiceImageTags">
    <vt:lpwstr/>
  </property>
</Properties>
</file>