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6"/>
  </p:notesMasterIdLst>
  <p:sldIdLst>
    <p:sldId id="844" r:id="rId5"/>
    <p:sldId id="257" r:id="rId6"/>
    <p:sldId id="872" r:id="rId7"/>
    <p:sldId id="873" r:id="rId8"/>
    <p:sldId id="875" r:id="rId9"/>
    <p:sldId id="290" r:id="rId10"/>
    <p:sldId id="294" r:id="rId11"/>
    <p:sldId id="295" r:id="rId12"/>
    <p:sldId id="300" r:id="rId13"/>
    <p:sldId id="299" r:id="rId14"/>
    <p:sldId id="296" r:id="rId15"/>
    <p:sldId id="297" r:id="rId16"/>
    <p:sldId id="298" r:id="rId17"/>
    <p:sldId id="933" r:id="rId18"/>
    <p:sldId id="935" r:id="rId19"/>
    <p:sldId id="934" r:id="rId20"/>
    <p:sldId id="937" r:id="rId21"/>
    <p:sldId id="932" r:id="rId22"/>
    <p:sldId id="910" r:id="rId23"/>
    <p:sldId id="915" r:id="rId24"/>
    <p:sldId id="9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dora Tharin" initials="IT" lastIdx="15" clrIdx="0"/>
  <p:cmAuthor id="2" name="Annie Jarvis" initials="AJ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E27"/>
    <a:srgbClr val="E42313"/>
    <a:srgbClr val="F28C00"/>
    <a:srgbClr val="272727"/>
    <a:srgbClr val="D63D25"/>
    <a:srgbClr val="CF1C20"/>
    <a:srgbClr val="C4BC9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7301" autoAdjust="0"/>
  </p:normalViewPr>
  <p:slideViewPr>
    <p:cSldViewPr snapToGrid="0">
      <p:cViewPr varScale="1">
        <p:scale>
          <a:sx n="84" d="100"/>
          <a:sy n="84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8E2F-ABDE-974C-B1A4-8620DFD80CD9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AA8C-9EDD-B94D-BEC2-35A35053C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86C644-AB03-D883-2D27-C22BF09BF2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8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C3023F-7109-0394-A28A-B95D5F24FB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1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1BA05E-73A6-5F9F-F65C-0321A4D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1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C73710-51CD-9B5E-FB95-3A6F2A165C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3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>
                <a:cs typeface="+mn-lt"/>
              </a:rPr>
            </a:br>
            <a:br>
              <a:rPr lang="en-GB" dirty="0">
                <a:cs typeface="+mn-lt"/>
              </a:rPr>
            </a:br>
            <a:endParaRPr lang="en-GB" dirty="0"/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D102D3-744A-A00A-214F-37D44400AD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3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86C644-AB03-D883-2D27-C22BF09BF2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5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8C0B-56CE-BCE7-4BB8-482A9D44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2C031-8850-0B38-1A4E-5F56F86B0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4DAEB-F0A7-75D6-6B35-7BD44C871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88505A-0712-0759-FE48-08942413F4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5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EE8C1-BFF8-96BB-280B-BB949712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52CD0-B54E-7196-B96E-10CB29ABC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6AB15-0F28-DA42-B39A-DDF126C7A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3FE02C-0EA5-0E8B-E453-69C7863898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7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3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1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7530-5418-1E41-9C3A-FA8AF6C7F8DD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F3B2-62AC-C64F-9B37-AB8AE0598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185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8BA3C6-F4E7-EFB9-91AF-0CC3C28E6026}"/>
              </a:ext>
            </a:extLst>
          </p:cNvPr>
          <p:cNvSpPr/>
          <p:nvPr/>
        </p:nvSpPr>
        <p:spPr>
          <a:xfrm>
            <a:off x="4986883" y="1142063"/>
            <a:ext cx="1903820" cy="14828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4155A-8E42-814E-E915-D63D5A4B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4" y="1473139"/>
            <a:ext cx="1017859" cy="822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4EFA6-2E6D-1D27-92EC-A0655412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2" y="6119919"/>
            <a:ext cx="4800600" cy="738081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05536C69-D0C2-1AD2-B065-284E3DF8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793" y="2955940"/>
            <a:ext cx="9144000" cy="211216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Transforming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Governance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7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64574A-0A68-4949-330A-9AC061489EB9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403726" y="1650919"/>
            <a:ext cx="11384547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3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Impact &amp; Insight Toolkit</a:t>
            </a:r>
            <a:endParaRPr lang="en-GB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GB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32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Environmental </a:t>
            </a:r>
            <a:r>
              <a:rPr lang="en-GB" sz="3200" b="1">
                <a:solidFill>
                  <a:srgbClr val="000000"/>
                </a:solidFill>
                <a:latin typeface="Arial"/>
                <a:cs typeface="Arial"/>
              </a:rPr>
              <a:t>Responsibility</a:t>
            </a:r>
            <a:r>
              <a:rPr lang="en-GB" sz="32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 Programme</a:t>
            </a:r>
          </a:p>
          <a:p>
            <a:pPr algn="l" rtl="0" fontAlgn="base"/>
            <a:endParaRPr lang="en-GB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3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Culture Network </a:t>
            </a:r>
            <a:r>
              <a:rPr lang="en-GB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/>
            <a:endParaRPr lang="en-GB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 www.artscouncil.org.uk/NationalPortfolio23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ACCF4-556D-989B-7097-452B6585529E}"/>
              </a:ext>
            </a:extLst>
          </p:cNvPr>
          <p:cNvSpPr txBox="1"/>
          <p:nvPr/>
        </p:nvSpPr>
        <p:spPr>
          <a:xfrm>
            <a:off x="274745" y="279629"/>
            <a:ext cx="106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TOOLS AND RESOURCES</a:t>
            </a:r>
            <a:endParaRPr lang="en-GB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0C21F79-D346-FA2E-C6B4-7E798D941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15DEFC-69DE-B0F9-3FFF-D4DB5CA7522A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76BE05-168C-81C6-1FC2-C261601CC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  <p:pic>
        <p:nvPicPr>
          <p:cNvPr id="4" name="Picture 5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110B6CD3-4C0E-CB60-C51C-3826D2A41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8" r="36240" b="153"/>
          <a:stretch/>
        </p:blipFill>
        <p:spPr>
          <a:xfrm>
            <a:off x="6876207" y="141220"/>
            <a:ext cx="4871628" cy="61204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361567" y="1052570"/>
            <a:ext cx="63449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Boards to take an active role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argets and success measures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 and holding executive to account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Board papers: </a:t>
            </a:r>
            <a:br>
              <a:rPr lang="en-GB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sz="14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Agenda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Minutes of the last meeting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Financial information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Risk register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Quarterly progress reports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9B69B-3144-BC02-3F16-7A21FBD0EC5B}"/>
              </a:ext>
            </a:extLst>
          </p:cNvPr>
          <p:cNvSpPr txBox="1"/>
          <p:nvPr/>
        </p:nvSpPr>
        <p:spPr>
          <a:xfrm>
            <a:off x="6869433" y="5993020"/>
            <a:ext cx="384782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Sheffield Theatres © Chris Saunders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43F84-0BED-0C82-CEF3-0AA1780D9CFA}"/>
              </a:ext>
            </a:extLst>
          </p:cNvPr>
          <p:cNvSpPr txBox="1"/>
          <p:nvPr/>
        </p:nvSpPr>
        <p:spPr>
          <a:xfrm>
            <a:off x="141584" y="251879"/>
            <a:ext cx="705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WORKING TOGETHER: BOARDS </a:t>
            </a:r>
          </a:p>
        </p:txBody>
      </p:sp>
    </p:spTree>
    <p:extLst>
      <p:ext uri="{BB962C8B-B14F-4D97-AF65-F5344CB8AC3E}">
        <p14:creationId xmlns:p14="http://schemas.microsoft.com/office/powerpoint/2010/main" val="128629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B3943-1EF8-FF2A-767B-FD033DF4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6F8308-4A2B-3709-C2CD-B5550A317C21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E32E-3786-AF92-EE8E-9E45D281711D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3F71E-25B9-692D-BA49-712049F78FA4}"/>
              </a:ext>
            </a:extLst>
          </p:cNvPr>
          <p:cNvSpPr txBox="1"/>
          <p:nvPr/>
        </p:nvSpPr>
        <p:spPr>
          <a:xfrm>
            <a:off x="6869433" y="5993020"/>
            <a:ext cx="384782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Sheffield Theatres © Chris Saunders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7DB0F-2E62-3E65-DA9B-7B938425C426}"/>
              </a:ext>
            </a:extLst>
          </p:cNvPr>
          <p:cNvSpPr txBox="1"/>
          <p:nvPr/>
        </p:nvSpPr>
        <p:spPr>
          <a:xfrm>
            <a:off x="141584" y="251879"/>
            <a:ext cx="71786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Arial"/>
                <a:cs typeface="Arial"/>
              </a:rPr>
              <a:t>QUARTERLY PROGRESS REPORTS</a:t>
            </a:r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189FAE-97C6-F0DA-1E71-BFF9FD9D5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E6EFE-CA50-75EB-28C8-E599FF49C2B5}"/>
              </a:ext>
            </a:extLst>
          </p:cNvPr>
          <p:cNvSpPr txBox="1"/>
          <p:nvPr/>
        </p:nvSpPr>
        <p:spPr>
          <a:xfrm>
            <a:off x="335769" y="1134443"/>
            <a:ext cx="681317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Arial"/>
                <a:cs typeface="Calibri"/>
              </a:rPr>
              <a:t>The Activity Plan</a:t>
            </a:r>
            <a:endParaRPr lang="en-US" sz="2400" b="1">
              <a:latin typeface="Arial"/>
              <a:ea typeface="Calibri" panose="020F0502020204030204"/>
              <a:cs typeface="Calibri" panose="020F0502020204030204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Contribute to Let’s Create Outcomes and their associated Elements</a:t>
            </a:r>
            <a:endParaRPr lang="en-GB" sz="2400">
              <a:cs typeface="Calibri"/>
            </a:endParaRPr>
          </a:p>
          <a:p>
            <a:endParaRPr lang="en-GB" sz="2400" b="1" dirty="0">
              <a:latin typeface="Arial"/>
              <a:cs typeface="Calibri"/>
            </a:endParaRPr>
          </a:p>
          <a:p>
            <a:r>
              <a:rPr lang="en-GB" sz="2400" b="1" dirty="0">
                <a:latin typeface="Arial"/>
                <a:cs typeface="Calibri"/>
              </a:rPr>
              <a:t>Investment Principles Plan</a:t>
            </a:r>
            <a:endParaRPr lang="en-GB" sz="2400" b="1">
              <a:latin typeface="Arial"/>
              <a:ea typeface="Calibri" panose="020F0502020204030204"/>
              <a:cs typeface="Calibri" panose="020F0502020204030204"/>
            </a:endParaRPr>
          </a:p>
          <a:p>
            <a:endParaRPr lang="en-GB" sz="2400" b="1" dirty="0">
              <a:latin typeface="Arial"/>
              <a:cs typeface="Calibri"/>
            </a:endParaRPr>
          </a:p>
          <a:p>
            <a:pPr marL="457200" indent="-457200" algn="l">
              <a:buFont typeface="Arial"/>
              <a:buChar char="•"/>
            </a:pPr>
            <a:r>
              <a:rPr lang="en-GB" sz="2400" dirty="0">
                <a:latin typeface="Arial"/>
                <a:cs typeface="Calibri"/>
              </a:rPr>
              <a:t>Planned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Arial"/>
                <a:cs typeface="Calibri"/>
              </a:rPr>
              <a:t>In progress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Arial"/>
                <a:cs typeface="Calibri"/>
              </a:rPr>
              <a:t>Established</a:t>
            </a:r>
          </a:p>
          <a:p>
            <a:pPr marL="457200" indent="-457200">
              <a:buFont typeface="Arial"/>
              <a:buChar char="•"/>
            </a:pPr>
            <a:endParaRPr lang="en-GB" sz="2400" dirty="0">
              <a:latin typeface="Arial"/>
              <a:cs typeface="Calibri"/>
            </a:endParaRPr>
          </a:p>
          <a:p>
            <a:r>
              <a:rPr lang="en-GB" sz="2400" dirty="0">
                <a:ea typeface="+mn-lt"/>
                <a:cs typeface="+mn-lt"/>
              </a:rPr>
              <a:t>&gt;www.artscouncil.org.uk/NationalPortfolio23/key-information-2023-26-npos-and-ipsos</a:t>
            </a:r>
            <a:endParaRPr lang="en-GB" sz="2400" dirty="0">
              <a:latin typeface="Arial"/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5" name="Picture 4" descr="A group of people dancing&#10;&#10;Description automatically generated">
            <a:extLst>
              <a:ext uri="{FF2B5EF4-FFF2-40B4-BE49-F238E27FC236}">
                <a16:creationId xmlns:a16="http://schemas.microsoft.com/office/drawing/2014/main" id="{61328AC1-618E-4022-ECAD-86D0937CCE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r="45012"/>
          <a:stretch/>
        </p:blipFill>
        <p:spPr>
          <a:xfrm>
            <a:off x="8595977" y="247690"/>
            <a:ext cx="3139318" cy="6024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DE40E-22F5-A4BA-7650-E493FB99F059}"/>
              </a:ext>
            </a:extLst>
          </p:cNvPr>
          <p:cNvSpPr txBox="1"/>
          <p:nvPr/>
        </p:nvSpPr>
        <p:spPr>
          <a:xfrm>
            <a:off x="8567822" y="268565"/>
            <a:ext cx="384782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Ockham’s Razor © Mark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7466C-6266-95F7-7F2D-92F751599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175745-B2B9-A38E-5FC9-05D95AC60F4A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82950-97EF-36F8-5357-C768D354B453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9096B-9AA9-7444-4635-9F10AD54BDAE}"/>
              </a:ext>
            </a:extLst>
          </p:cNvPr>
          <p:cNvSpPr txBox="1"/>
          <p:nvPr/>
        </p:nvSpPr>
        <p:spPr>
          <a:xfrm>
            <a:off x="6869433" y="5993020"/>
            <a:ext cx="384782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Sheffield Theatres © Chris Saunders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4FE56-3736-A162-71B7-3BD1F02B839D}"/>
              </a:ext>
            </a:extLst>
          </p:cNvPr>
          <p:cNvSpPr txBox="1"/>
          <p:nvPr/>
        </p:nvSpPr>
        <p:spPr>
          <a:xfrm>
            <a:off x="141584" y="251879"/>
            <a:ext cx="706440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Arial"/>
                <a:cs typeface="Arial"/>
              </a:rPr>
              <a:t>REPORTING AND YOUR ORGANISATION</a:t>
            </a:r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F536AD-F686-5CC7-0B5E-436C5B155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39D88-C77D-DDB8-A44D-B9E1360837F7}"/>
              </a:ext>
            </a:extLst>
          </p:cNvPr>
          <p:cNvSpPr txBox="1"/>
          <p:nvPr/>
        </p:nvSpPr>
        <p:spPr>
          <a:xfrm>
            <a:off x="181415" y="1669239"/>
            <a:ext cx="6441944" cy="50997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n-GB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Arial"/>
                <a:ea typeface="Calibri" panose="020F0502020204030204"/>
                <a:cs typeface="Arial"/>
              </a:rPr>
              <a:t>Demonstrate the value that creativity and culture brings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Arial"/>
              <a:ea typeface="Calibri" panose="020F0502020204030204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Arial"/>
                <a:ea typeface="Calibri" panose="020F0502020204030204"/>
                <a:cs typeface="Arial"/>
              </a:rPr>
              <a:t>Share progress and challenges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Arial"/>
                <a:cs typeface="Arial"/>
              </a:rPr>
              <a:t>Arts Council templates are not mandatory</a:t>
            </a:r>
            <a:r>
              <a:rPr lang="en-US" sz="2800" dirty="0">
                <a:latin typeface="Arial"/>
                <a:cs typeface="Arial"/>
              </a:rPr>
              <a:t> - w</a:t>
            </a:r>
            <a:r>
              <a:rPr lang="en-GB" sz="2800" dirty="0">
                <a:latin typeface="Arial"/>
                <a:cs typeface="Arial"/>
              </a:rPr>
              <a:t>hat works for your organisation?</a:t>
            </a:r>
          </a:p>
          <a:p>
            <a:endParaRPr lang="en-GB" sz="2800">
              <a:cs typeface="Calibri"/>
            </a:endParaRPr>
          </a:p>
          <a:p>
            <a:endParaRPr lang="en-GB" sz="2800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3" name="Picture 2" descr="A group of people building a castle&#10;&#10;Description automatically generated">
            <a:extLst>
              <a:ext uri="{FF2B5EF4-FFF2-40B4-BE49-F238E27FC236}">
                <a16:creationId xmlns:a16="http://schemas.microsoft.com/office/drawing/2014/main" id="{C58A2115-5E46-7927-CE48-07AC037F5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7" r="25912" b="-115"/>
          <a:stretch/>
        </p:blipFill>
        <p:spPr>
          <a:xfrm>
            <a:off x="6665331" y="253710"/>
            <a:ext cx="5078224" cy="6009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923C8C-BA6E-0554-3785-FF24DAD07882}"/>
              </a:ext>
            </a:extLst>
          </p:cNvPr>
          <p:cNvSpPr txBox="1"/>
          <p:nvPr/>
        </p:nvSpPr>
        <p:spPr>
          <a:xfrm>
            <a:off x="6662822" y="5992857"/>
            <a:ext cx="421023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Lost Castles. Artist: Olivier </a:t>
            </a:r>
            <a:r>
              <a:rPr lang="en-GB" sz="1200" err="1">
                <a:solidFill>
                  <a:srgbClr val="FFFFFF"/>
                </a:solidFill>
                <a:latin typeface="Arial"/>
                <a:ea typeface="+mn-lt"/>
                <a:cs typeface="+mn-lt"/>
              </a:rPr>
              <a:t>Grossetȇte</a:t>
            </a:r>
            <a:r>
              <a:rPr lang="en-GB" sz="1200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 © Rob Battersby</a:t>
            </a:r>
            <a:r>
              <a:rPr lang="en-GB" sz="12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The Board’s Role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Graphic showing Outcomes and Investment Principles">
            <a:extLst>
              <a:ext uri="{FF2B5EF4-FFF2-40B4-BE49-F238E27FC236}">
                <a16:creationId xmlns:a16="http://schemas.microsoft.com/office/drawing/2014/main" id="{B614CD78-C0CD-54EC-74A8-616BB7AD9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C09E-D4BF-724F-0F35-DA59686794D7}"/>
              </a:ext>
            </a:extLst>
          </p:cNvPr>
          <p:cNvSpPr txBox="1"/>
          <p:nvPr/>
        </p:nvSpPr>
        <p:spPr>
          <a:xfrm>
            <a:off x="623887" y="1690690"/>
            <a:ext cx="11152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E186-B0D8-4473-50B2-C372D40931F9}"/>
              </a:ext>
            </a:extLst>
          </p:cNvPr>
          <p:cNvSpPr txBox="1"/>
          <p:nvPr/>
        </p:nvSpPr>
        <p:spPr>
          <a:xfrm>
            <a:off x="776287" y="1693626"/>
            <a:ext cx="10944225" cy="550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NPO and IPSO boards/oversight groups should take an active role in ensuring that the Investment Principles are embedded in the culture and working practices of the organisation. 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 Council England has articulated some key areas that are important to ensuring that the Investment Principles are embedded and activated: </a:t>
            </a:r>
          </a:p>
          <a:p>
            <a:pPr algn="l"/>
            <a:endParaRPr lang="en-GB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200" b="1" dirty="0">
                <a:latin typeface="Arial"/>
                <a:cs typeface="Arial"/>
              </a:rPr>
              <a:t>Scheduling board development days to focus on the Principles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200" b="1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GB" sz="2200" b="1" dirty="0">
                <a:latin typeface="Arial"/>
                <a:cs typeface="Arial"/>
              </a:rPr>
              <a:t>Identifying how your board members’ skills and expertise can best support the embedding of the Principles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200" b="1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GB" sz="2200" b="1" dirty="0">
                <a:latin typeface="Arial"/>
                <a:cs typeface="Arial"/>
              </a:rPr>
              <a:t>Assigning responsibility to relevant sub-committees or individuals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200" b="1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GB" sz="2200" b="1" dirty="0">
                <a:latin typeface="Arial"/>
                <a:cs typeface="Arial"/>
              </a:rPr>
              <a:t>Ensuring that the Investment Principles are standing agenda items for board meetings</a:t>
            </a:r>
          </a:p>
          <a:p>
            <a:pPr algn="l"/>
            <a:endParaRPr lang="en-GB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08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The Board’s Role continued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Graphic showing Outcomes and Investment Principles">
            <a:extLst>
              <a:ext uri="{FF2B5EF4-FFF2-40B4-BE49-F238E27FC236}">
                <a16:creationId xmlns:a16="http://schemas.microsoft.com/office/drawing/2014/main" id="{B614CD78-C0CD-54EC-74A8-616BB7AD9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C09E-D4BF-724F-0F35-DA59686794D7}"/>
              </a:ext>
            </a:extLst>
          </p:cNvPr>
          <p:cNvSpPr txBox="1"/>
          <p:nvPr/>
        </p:nvSpPr>
        <p:spPr>
          <a:xfrm>
            <a:off x="623887" y="1690690"/>
            <a:ext cx="11152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E186-B0D8-4473-50B2-C372D40931F9}"/>
              </a:ext>
            </a:extLst>
          </p:cNvPr>
          <p:cNvSpPr txBox="1"/>
          <p:nvPr/>
        </p:nvSpPr>
        <p:spPr>
          <a:xfrm>
            <a:off x="776287" y="1693626"/>
            <a:ext cx="109442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 Council England has articulated some actions that Boards or Oversight Groups could take to lead on the Investment Principles:</a:t>
            </a:r>
          </a:p>
          <a:p>
            <a:pPr algn="l"/>
            <a:endParaRPr lang="en-GB" sz="160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Identify where the skills and knowledge are on the board that could contribute to Implementing the Investment Principles and look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out for the gaps, investing in skills development as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Other Board members or leaders with knowledge of the Investment Principles from other NPOs can be 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Sharing and exchanging knowledge with other NPOs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skills gaps in oversight requirements, for example, financial knowledge (recruiting skills needed to meet the needs of the strategy)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Be clear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who will lead different areas </a:t>
            </a:r>
            <a:r>
              <a:rPr lang="en-GB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how they will report back to the wider governance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Having a Board sub-Committee to be able to give real time to investigating the Investment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Having a lead Board member or members responsible for the Investment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However, all Board members need to be aware of their responsibilities for the Investment Principles, as part of a team.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b="1" dirty="0">
              <a:latin typeface="Arial"/>
              <a:cs typeface="Arial"/>
            </a:endParaRPr>
          </a:p>
          <a:p>
            <a:pPr algn="l"/>
            <a:endParaRPr lang="en-GB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0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The Board’s Role continued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Graphic showing Outcomes and Investment Principles">
            <a:extLst>
              <a:ext uri="{FF2B5EF4-FFF2-40B4-BE49-F238E27FC236}">
                <a16:creationId xmlns:a16="http://schemas.microsoft.com/office/drawing/2014/main" id="{B614CD78-C0CD-54EC-74A8-616BB7AD9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C09E-D4BF-724F-0F35-DA59686794D7}"/>
              </a:ext>
            </a:extLst>
          </p:cNvPr>
          <p:cNvSpPr txBox="1"/>
          <p:nvPr/>
        </p:nvSpPr>
        <p:spPr>
          <a:xfrm>
            <a:off x="623887" y="1690690"/>
            <a:ext cx="11152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E186-B0D8-4473-50B2-C372D40931F9}"/>
              </a:ext>
            </a:extLst>
          </p:cNvPr>
          <p:cNvSpPr txBox="1"/>
          <p:nvPr/>
        </p:nvSpPr>
        <p:spPr>
          <a:xfrm>
            <a:off x="776287" y="1693626"/>
            <a:ext cx="109442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Set out and continually review the 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 you want to achieve and take responsibility for holding the organisation to account.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 one page overview sheet referred to at each meeting – ensure this is part of a learning/improvement cycle where a transparent review of progress is regular and changes made to delivery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Investment Principles that are your specialisms, weight time given to them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Proactive discussion with ACE if activities can’t be met or need to be amended/changed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processes are backed up by data, with clear records kept and systems improved upon 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Agree as a group how this work will fit with your risk management and what the risks are to your organisation if you do not make progress.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Framing Investment Principles as part of risk oversight is useful, it can also help in guiding proactive conversations with ACE if activities are off track or need to be amended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b="1" dirty="0">
              <a:latin typeface="Arial"/>
              <a:cs typeface="Arial"/>
            </a:endParaRPr>
          </a:p>
          <a:p>
            <a:pPr algn="l"/>
            <a:endParaRPr lang="en-GB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59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The Board’s Role continued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Graphic showing Outcomes and Investment Principles">
            <a:extLst>
              <a:ext uri="{FF2B5EF4-FFF2-40B4-BE49-F238E27FC236}">
                <a16:creationId xmlns:a16="http://schemas.microsoft.com/office/drawing/2014/main" id="{B614CD78-C0CD-54EC-74A8-616BB7AD9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C09E-D4BF-724F-0F35-DA59686794D7}"/>
              </a:ext>
            </a:extLst>
          </p:cNvPr>
          <p:cNvSpPr txBox="1"/>
          <p:nvPr/>
        </p:nvSpPr>
        <p:spPr>
          <a:xfrm>
            <a:off x="623887" y="1690690"/>
            <a:ext cx="11152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E186-B0D8-4473-50B2-C372D40931F9}"/>
              </a:ext>
            </a:extLst>
          </p:cNvPr>
          <p:cNvSpPr txBox="1"/>
          <p:nvPr/>
        </p:nvSpPr>
        <p:spPr>
          <a:xfrm>
            <a:off x="776287" y="1693626"/>
            <a:ext cx="1094422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5. Have a clear understanding of your organisation’s strategic plan, and its vision, mission and values.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Embedding the Investment Principles into the overall strategic plan can make the process feel more organic – Boards need to operate as both an accelerator and a brake, supporting the prioritisation and balancing of activities is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Continually reflect on and refine the business model of the organisation, meaning you can be responsive to the changing external environment and quick to respond to new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attention to how you are spending time, if ACE represents 50% of your income the time spent will necessarily need to be different to if ACE income represents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 adaptation of templates etc with 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 b="1" dirty="0">
              <a:latin typeface="Arial"/>
              <a:cs typeface="Arial"/>
            </a:endParaRPr>
          </a:p>
          <a:p>
            <a:pPr algn="l"/>
            <a:endParaRPr lang="en-GB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22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Evaluating the IPs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Graphic showing Outcomes and Investment Principles">
            <a:extLst>
              <a:ext uri="{FF2B5EF4-FFF2-40B4-BE49-F238E27FC236}">
                <a16:creationId xmlns:a16="http://schemas.microsoft.com/office/drawing/2014/main" id="{B614CD78-C0CD-54EC-74A8-616BB7AD9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BC09E-D4BF-724F-0F35-DA59686794D7}"/>
              </a:ext>
            </a:extLst>
          </p:cNvPr>
          <p:cNvSpPr txBox="1"/>
          <p:nvPr/>
        </p:nvSpPr>
        <p:spPr>
          <a:xfrm>
            <a:off x="623887" y="1690690"/>
            <a:ext cx="11152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E186-B0D8-4473-50B2-C372D40931F9}"/>
              </a:ext>
            </a:extLst>
          </p:cNvPr>
          <p:cNvSpPr txBox="1"/>
          <p:nvPr/>
        </p:nvSpPr>
        <p:spPr>
          <a:xfrm>
            <a:off x="776287" y="1693626"/>
            <a:ext cx="109442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Centre for Cultural Value has embedded an evaluation model based on the following principles: </a:t>
            </a:r>
          </a:p>
          <a:p>
            <a:pPr algn="l"/>
            <a:endParaRPr lang="en-GB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Beneficial: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committed to learning, ethical and applicable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Robust: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rigorous, open-minded and proportionate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People-centred: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empathetic, many-voiced and socially engaged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Connected: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transparent, aware and shared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Investment Principles have more chance of being embedded systematically if cultural practitioners and organisations work collaboratively to apply them. </a:t>
            </a:r>
          </a:p>
          <a:p>
            <a:pPr algn="l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Evaluation of your Investment Principles should be based on reflection and learning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should involve a range of people who are able to be objective and critical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should be built into every stage of the delivery (from planning to end)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should be used to inform future developments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Evaluation should be formalised and shared with key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8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FB3CE-A9F4-34CD-1CA7-48CF6517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59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ABD76C-E698-618A-48B0-5BEF3B70E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820" y="3530855"/>
            <a:ext cx="8976360" cy="82251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Break – we will be back in 10 minutes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DA55A-EAE4-1697-6014-26A180FA92F7}"/>
              </a:ext>
            </a:extLst>
          </p:cNvPr>
          <p:cNvSpPr/>
          <p:nvPr/>
        </p:nvSpPr>
        <p:spPr>
          <a:xfrm>
            <a:off x="4986883" y="1142063"/>
            <a:ext cx="1903820" cy="14828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394BC-BFB1-DA3D-884C-8CB4B4C9C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4" y="1473139"/>
            <a:ext cx="1017859" cy="822512"/>
          </a:xfrm>
          <a:prstGeom prst="rect">
            <a:avLst/>
          </a:prstGeom>
        </p:spPr>
      </p:pic>
      <p:pic>
        <p:nvPicPr>
          <p:cNvPr id="4" name="Picture 3" descr="A black and white photo of a black background&#10;&#10;Description automatically generated">
            <a:extLst>
              <a:ext uri="{FF2B5EF4-FFF2-40B4-BE49-F238E27FC236}">
                <a16:creationId xmlns:a16="http://schemas.microsoft.com/office/drawing/2014/main" id="{4BA072A7-936F-AF7C-FC48-D84F6717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7076"/>
            <a:ext cx="5613668" cy="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About Cause4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BDA578-1DED-87E8-0DA0-B6D1C007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</a:rPr>
              <a:t>About </a:t>
            </a:r>
            <a:r>
              <a:rPr lang="en-GB" sz="1800" b="1" i="1" dirty="0">
                <a:effectLst/>
                <a:latin typeface="Arial" panose="020B0604020202020204" pitchFamily="34" charset="0"/>
              </a:rPr>
              <a:t>Cause4</a:t>
            </a:r>
            <a:br>
              <a:rPr lang="en-GB" sz="1800" b="1" i="1" dirty="0">
                <a:effectLst/>
                <a:latin typeface="Arial" panose="020B0604020202020204" pitchFamily="34" charset="0"/>
              </a:rPr>
            </a:br>
            <a:r>
              <a:rPr lang="en-GB" sz="1800" i="1" dirty="0">
                <a:effectLst/>
                <a:latin typeface="Arial" panose="020B0604020202020204" pitchFamily="34" charset="0"/>
              </a:rPr>
              <a:t>Cause4 </a:t>
            </a:r>
            <a:r>
              <a:rPr lang="en-GB" sz="1800" dirty="0">
                <a:effectLst/>
                <a:latin typeface="ArialMT"/>
              </a:rPr>
              <a:t>is a social business and B-Corporation, specialising in advice, fundraising, training and programme development. Led by Michelle Wright, we have extensive expertise in governance and in-depth knowledge of ACE’s National Portfolio requirements. Our three core programmes are the </a:t>
            </a:r>
            <a:r>
              <a:rPr lang="en-GB" sz="1800" b="1" dirty="0">
                <a:effectLst/>
                <a:latin typeface="ArialMT"/>
              </a:rPr>
              <a:t>Trustee Leadership Programme</a:t>
            </a:r>
            <a:r>
              <a:rPr lang="en-GB" sz="1800" dirty="0">
                <a:effectLst/>
                <a:latin typeface="ArialMT"/>
              </a:rPr>
              <a:t>, </a:t>
            </a:r>
            <a:r>
              <a:rPr lang="en-GB" sz="1800" b="1" dirty="0">
                <a:effectLst/>
                <a:latin typeface="ArialMT"/>
              </a:rPr>
              <a:t>Arts Fundraising &amp; Philanthropy</a:t>
            </a:r>
            <a:r>
              <a:rPr lang="en-GB" sz="1800" b="1" dirty="0">
                <a:latin typeface="ArialMT"/>
              </a:rPr>
              <a:t> </a:t>
            </a:r>
            <a:r>
              <a:rPr lang="en-GB" sz="1800" dirty="0">
                <a:effectLst/>
                <a:latin typeface="ArialMT"/>
              </a:rPr>
              <a:t>and </a:t>
            </a:r>
            <a:r>
              <a:rPr lang="en-GB" sz="1800" b="1" dirty="0">
                <a:effectLst/>
                <a:latin typeface="ArialMT"/>
              </a:rPr>
              <a:t>Heritage Compass</a:t>
            </a:r>
            <a:r>
              <a:rPr lang="en-GB" sz="1800" dirty="0">
                <a:effectLst/>
                <a:latin typeface="ArialMT"/>
              </a:rPr>
              <a:t>. </a:t>
            </a:r>
            <a:endParaRPr lang="en-GB" sz="1800" dirty="0"/>
          </a:p>
          <a:p>
            <a:endParaRPr lang="en-GB" sz="1800" dirty="0">
              <a:effectLst/>
              <a:latin typeface="ArialMT"/>
            </a:endParaRPr>
          </a:p>
          <a:p>
            <a:r>
              <a:rPr lang="en-GB" sz="1800" b="1" dirty="0">
                <a:latin typeface="ArialMT"/>
              </a:rPr>
              <a:t>Transforming Governance</a:t>
            </a:r>
            <a:endParaRPr lang="en-GB" sz="1800" b="1" dirty="0">
              <a:effectLst/>
              <a:latin typeface="ArialMT"/>
            </a:endParaRPr>
          </a:p>
          <a:p>
            <a:r>
              <a:rPr lang="en-GB" sz="1800" dirty="0">
                <a:effectLst/>
                <a:latin typeface="ArialMT"/>
              </a:rPr>
              <a:t>Delivered in partnership with Arts Council England, </a:t>
            </a:r>
            <a:r>
              <a:rPr lang="en-GB" sz="1800" b="1" dirty="0">
                <a:effectLst/>
                <a:latin typeface="ArialMT"/>
              </a:rPr>
              <a:t>Transforming Governance </a:t>
            </a:r>
            <a:r>
              <a:rPr lang="en-GB" sz="1800" dirty="0">
                <a:effectLst/>
                <a:latin typeface="ArialMT"/>
              </a:rPr>
              <a:t>will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strengthen governance by focussing on effective leadership, strategy, recruitment and implementing the Investment Principles (IPs). 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9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10FCAD-CD61-84C0-B2A5-866A73AFF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What have been the opportunities and challenges in your </a:t>
            </a:r>
            <a:r>
              <a:rPr lang="en-US" sz="2000" b="1" i="1" dirty="0" err="1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organisation</a:t>
            </a:r>
            <a:r>
              <a:rPr lang="en-US" sz="2000" b="1" i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 to ensure you are embedding and implementing the Investment Principles effectively? What processes or ideas have supported the process?</a:t>
            </a:r>
          </a:p>
          <a:p>
            <a:pPr marL="0" indent="0">
              <a:buNone/>
            </a:pPr>
            <a:endParaRPr lang="en-US" sz="1050" b="1" i="1" dirty="0">
              <a:solidFill>
                <a:srgbClr val="DB322A"/>
              </a:solidFill>
              <a:latin typeface="Arial" panose="020B0604020202020204" pitchFamily="34" charset="0"/>
              <a:ea typeface="Nexa Bold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Post 2-3 summary points in the chat post-session</a:t>
            </a:r>
            <a:endParaRPr lang="en-US" sz="2000" dirty="0">
              <a:latin typeface="Arial" panose="020B0604020202020204" pitchFamily="34" charset="0"/>
              <a:ea typeface="Nexa Bold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CF77C4-7995-7F44-100F-A211DF1150A7}"/>
              </a:ext>
            </a:extLst>
          </p:cNvPr>
          <p:cNvSpPr txBox="1">
            <a:spLocks/>
          </p:cNvSpPr>
          <p:nvPr/>
        </p:nvSpPr>
        <p:spPr>
          <a:xfrm>
            <a:off x="838200" y="3794759"/>
            <a:ext cx="10515600" cy="238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625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185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8BA3C6-F4E7-EFB9-91AF-0CC3C28E6026}"/>
              </a:ext>
            </a:extLst>
          </p:cNvPr>
          <p:cNvSpPr/>
          <p:nvPr/>
        </p:nvSpPr>
        <p:spPr>
          <a:xfrm>
            <a:off x="4986883" y="1142063"/>
            <a:ext cx="1903820" cy="14828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4155A-8E42-814E-E915-D63D5A4B6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4" y="1473139"/>
            <a:ext cx="1017859" cy="822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4EFA6-2E6D-1D27-92EC-A0655412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2" y="6119919"/>
            <a:ext cx="4800600" cy="738081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05536C69-D0C2-1AD2-B065-284E3DF8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793" y="2955940"/>
            <a:ext cx="9144000" cy="211216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Transforming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Governance </a:t>
            </a:r>
            <a:br>
              <a:rPr lang="en-US" sz="5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5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1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Transforming Governance: Workshop 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BDA578-1DED-87E8-0DA0-B6D1C007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effectLst/>
                <a:latin typeface="Arial" panose="020B0604020202020204" pitchFamily="34" charset="0"/>
              </a:rPr>
              <a:t>Workshop Structure</a:t>
            </a:r>
          </a:p>
          <a:p>
            <a:r>
              <a:rPr lang="en-GB" sz="1800" dirty="0">
                <a:effectLst/>
                <a:latin typeface="ArialMT"/>
              </a:rPr>
              <a:t>Each workshop will be delivered via Zoom, lasting 90 minutes (50 minutes content, 15 minutes guest speaker, 15 minutes breakout task and 10-minute break). There are seven workshops in total. </a:t>
            </a:r>
            <a:endParaRPr lang="en-GB" sz="1800" dirty="0">
              <a:effectLst/>
              <a:latin typeface="SymbolMT"/>
            </a:endParaRPr>
          </a:p>
          <a:p>
            <a:pPr>
              <a:buClr>
                <a:srgbClr val="F28C00"/>
              </a:buClr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1a: Overview of Governance for Charity Trustees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1b: Overview of Governance for Non-Charities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2: Leading and Overseeing Strategy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Workshop 3: Governance and the ACE Investment Principles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4: Developing Inclusivity and Relevance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5: Recruitment of Trustees and Succession Planning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Workshop 6: Working with a Board 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7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FB3CE-A9F4-34CD-1CA7-48CF6517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14" y="0"/>
            <a:ext cx="13919033" cy="78842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ABD76C-E698-618A-48B0-5BEF3B70E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866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Workshop 3</a:t>
            </a:r>
            <a: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Governance and the ACE Investment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EDA55A-EAE4-1697-6014-26A180FA92F7}"/>
              </a:ext>
            </a:extLst>
          </p:cNvPr>
          <p:cNvSpPr/>
          <p:nvPr/>
        </p:nvSpPr>
        <p:spPr>
          <a:xfrm>
            <a:off x="4986883" y="1142063"/>
            <a:ext cx="1903820" cy="14828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394BC-BFB1-DA3D-884C-8CB4B4C9C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64" y="1473139"/>
            <a:ext cx="1017859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2" y="208039"/>
            <a:ext cx="2017486" cy="611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02612D-50F9-CDB0-27A9-C7B30B04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B322A"/>
                </a:solidFill>
                <a:latin typeface="Arial" panose="020B0604020202020204" pitchFamily="34" charset="0"/>
                <a:ea typeface="Nexa Bold" charset="0"/>
                <a:cs typeface="Arial" panose="020B0604020202020204" pitchFamily="34" charset="0"/>
              </a:rPr>
              <a:t>Governance and the ACE Investment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BDA578-1DED-87E8-0DA0-B6D1C007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28C00"/>
              </a:buClr>
              <a:buNone/>
            </a:pP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Workshop 3: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Governance and the ACE Investment Principles</a:t>
            </a:r>
          </a:p>
          <a:p>
            <a:endParaRPr lang="en-GB" sz="1800" b="1" dirty="0">
              <a:effectLst/>
              <a:latin typeface="ArialMT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MT"/>
              </a:rPr>
              <a:t>This session focusses on the Ambition &amp; Quality, Dynamism and Environmental Responsibility Investment Principles, and seeks to support boards to work with the Investment Principles as drivers of change. </a:t>
            </a:r>
            <a:endParaRPr lang="en-GB" sz="1400" dirty="0">
              <a:effectLst/>
            </a:endParaRPr>
          </a:p>
          <a:p>
            <a:pPr marL="0" indent="0">
              <a:buNone/>
            </a:pPr>
            <a:endParaRPr lang="en-GB" sz="1800" dirty="0">
              <a:effectLst/>
              <a:latin typeface="ArialMT"/>
            </a:endParaRPr>
          </a:p>
          <a:p>
            <a:r>
              <a:rPr lang="en-GB" sz="1800" dirty="0">
                <a:effectLst/>
                <a:latin typeface="ArialMT"/>
              </a:rPr>
              <a:t>Let’s Create Strategy </a:t>
            </a:r>
          </a:p>
          <a:p>
            <a:r>
              <a:rPr lang="en-GB" sz="1800" dirty="0">
                <a:latin typeface="ArialMT"/>
              </a:rPr>
              <a:t>Overview of the Investment Principles </a:t>
            </a:r>
          </a:p>
          <a:p>
            <a:r>
              <a:rPr lang="en-GB" sz="1800" dirty="0">
                <a:effectLst/>
                <a:latin typeface="ArialMT"/>
              </a:rPr>
              <a:t>How the Investment Principles guide effective practice</a:t>
            </a:r>
          </a:p>
          <a:p>
            <a:r>
              <a:rPr lang="en-GB" sz="1800" dirty="0">
                <a:effectLst/>
                <a:latin typeface="ArialMT"/>
              </a:rPr>
              <a:t>How governance can best reflect the Investment Principles </a:t>
            </a:r>
          </a:p>
          <a:p>
            <a:r>
              <a:rPr lang="en-GB" sz="1800" dirty="0">
                <a:effectLst/>
                <a:latin typeface="ArialMT"/>
              </a:rPr>
              <a:t>Meeting ACE requirements in implementing the Investment Principles</a:t>
            </a:r>
            <a:endParaRPr lang="en-GB" sz="1400" dirty="0"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354EA-A508-0614-FD30-0D15EEC608EC}"/>
              </a:ext>
            </a:extLst>
          </p:cNvPr>
          <p:cNvCxnSpPr>
            <a:cxnSpLocks/>
          </p:cNvCxnSpPr>
          <p:nvPr/>
        </p:nvCxnSpPr>
        <p:spPr>
          <a:xfrm>
            <a:off x="623887" y="1443154"/>
            <a:ext cx="10944225" cy="0"/>
          </a:xfrm>
          <a:prstGeom prst="line">
            <a:avLst/>
          </a:prstGeom>
          <a:ln w="25400">
            <a:solidFill>
              <a:srgbClr val="DB32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4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55C7288-FD93-1FB0-3EF1-674812E4E8A5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361567" y="1052570"/>
            <a:ext cx="6344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9B69B-3144-BC02-3F16-7A21FBD0EC5B}"/>
              </a:ext>
            </a:extLst>
          </p:cNvPr>
          <p:cNvSpPr txBox="1"/>
          <p:nvPr/>
        </p:nvSpPr>
        <p:spPr>
          <a:xfrm>
            <a:off x="6869433" y="5993020"/>
            <a:ext cx="384782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Sheffield Theatres © Chris Saunders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43F84-0BED-0C82-CEF3-0AA1780D9CFA}"/>
              </a:ext>
            </a:extLst>
          </p:cNvPr>
          <p:cNvSpPr txBox="1"/>
          <p:nvPr/>
        </p:nvSpPr>
        <p:spPr>
          <a:xfrm>
            <a:off x="222444" y="402231"/>
            <a:ext cx="1166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GOVERNANCE AND THE INVESTMENT PRINCIPLES</a:t>
            </a:r>
          </a:p>
        </p:txBody>
      </p:sp>
      <p:pic>
        <p:nvPicPr>
          <p:cNvPr id="6" name="Picture 5" descr="A group of people sitting on the floor pointing at a red light&#10;&#10;Description automatically generated">
            <a:extLst>
              <a:ext uri="{FF2B5EF4-FFF2-40B4-BE49-F238E27FC236}">
                <a16:creationId xmlns:a16="http://schemas.microsoft.com/office/drawing/2014/main" id="{313859F7-2A64-5B3C-0FA5-2C1DA073B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40" y="1262000"/>
            <a:ext cx="7035919" cy="4689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54D976-F601-C9EA-D0D8-EAE899E53A90}"/>
              </a:ext>
            </a:extLst>
          </p:cNvPr>
          <p:cNvSpPr txBox="1"/>
          <p:nvPr/>
        </p:nvSpPr>
        <p:spPr>
          <a:xfrm>
            <a:off x="2578040" y="5687541"/>
            <a:ext cx="583444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rgbClr val="FFFFFF"/>
                </a:solidFill>
                <a:latin typeface="Arial"/>
                <a:ea typeface="+mn-lt"/>
                <a:cs typeface="Arial"/>
              </a:rPr>
              <a:t>Market Hall immersive dome © Jay Stone</a:t>
            </a:r>
            <a:endParaRPr lang="en-US"/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30B2B4-ECE7-7866-BF75-CFA97033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  <p:pic>
        <p:nvPicPr>
          <p:cNvPr id="19" name="Picture 18" descr="A triangle with red lines&#10;&#10;Description automatically generated">
            <a:extLst>
              <a:ext uri="{FF2B5EF4-FFF2-40B4-BE49-F238E27FC236}">
                <a16:creationId xmlns:a16="http://schemas.microsoft.com/office/drawing/2014/main" id="{86FB3DEF-F736-96E6-F89B-39EE8C564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6" y="1529623"/>
            <a:ext cx="1524000" cy="1524000"/>
          </a:xfrm>
          <a:prstGeom prst="rect">
            <a:avLst/>
          </a:prstGeom>
        </p:spPr>
      </p:pic>
      <p:pic>
        <p:nvPicPr>
          <p:cNvPr id="21" name="Picture 20" descr="A circular arrows in a circle&#10;&#10;Description automatically generated">
            <a:extLst>
              <a:ext uri="{FF2B5EF4-FFF2-40B4-BE49-F238E27FC236}">
                <a16:creationId xmlns:a16="http://schemas.microsoft.com/office/drawing/2014/main" id="{9CBE0312-8032-E993-601C-80FAE1561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6" y="4058283"/>
            <a:ext cx="1447800" cy="1447800"/>
          </a:xfrm>
          <a:prstGeom prst="rect">
            <a:avLst/>
          </a:prstGeom>
        </p:spPr>
      </p:pic>
      <p:pic>
        <p:nvPicPr>
          <p:cNvPr id="23" name="Picture 22" descr="A yellow and green globe&#10;&#10;Description automatically generated">
            <a:extLst>
              <a:ext uri="{FF2B5EF4-FFF2-40B4-BE49-F238E27FC236}">
                <a16:creationId xmlns:a16="http://schemas.microsoft.com/office/drawing/2014/main" id="{84ECBA00-C2F2-8C65-F52A-874B75AAD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65" y="1596298"/>
            <a:ext cx="1390650" cy="1390650"/>
          </a:xfrm>
          <a:prstGeom prst="rect">
            <a:avLst/>
          </a:prstGeom>
        </p:spPr>
      </p:pic>
      <p:pic>
        <p:nvPicPr>
          <p:cNvPr id="25" name="Picture 24" descr="A heart shaped handshake with blue lines&#10;&#10;Description automatically generated">
            <a:extLst>
              <a:ext uri="{FF2B5EF4-FFF2-40B4-BE49-F238E27FC236}">
                <a16:creationId xmlns:a16="http://schemas.microsoft.com/office/drawing/2014/main" id="{AB081125-4240-B80C-80AE-BB22E7F16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65" y="4058283"/>
            <a:ext cx="1466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6CB06B-D8D3-B52C-102F-8EB105D01954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274745" y="1609447"/>
            <a:ext cx="54259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GB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Ambition &amp; Quality  </a:t>
            </a:r>
          </a:p>
          <a:p>
            <a:pPr algn="l" rtl="0" fontAlgn="base"/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Dynamism </a:t>
            </a:r>
          </a:p>
          <a:p>
            <a:pPr algn="l" rtl="0" fontAlgn="base"/>
            <a:endParaRPr lang="en-GB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Environmental Responsibility </a:t>
            </a:r>
          </a:p>
          <a:p>
            <a:pPr algn="l" rtl="0" fontAlgn="base"/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Inclusivity &amp; Relevance </a:t>
            </a:r>
          </a:p>
          <a:p>
            <a:pPr algn="l" rtl="0" fontAlgn="base"/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expect Boards to ensure these are embedded in the culture and operation of the organisation.  </a:t>
            </a:r>
            <a:endParaRPr lang="en-GB" sz="2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7A63CA-BD09-9652-A89F-62E2BD61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08" y="495512"/>
            <a:ext cx="5319339" cy="53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0C687-4AEA-5F4B-C6F2-3778BAF69F94}"/>
              </a:ext>
            </a:extLst>
          </p:cNvPr>
          <p:cNvSpPr txBox="1"/>
          <p:nvPr/>
        </p:nvSpPr>
        <p:spPr>
          <a:xfrm>
            <a:off x="274745" y="251464"/>
            <a:ext cx="106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OUR INVESTMENT </a:t>
            </a:r>
          </a:p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9341825-52D1-26E3-4B44-74896F8B5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2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312A84-746E-4E3C-8194-7C84141A1680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415790" y="2395554"/>
            <a:ext cx="5680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IPSOs focus on supporting other organisations and individuals in the cultural sector to embed one or more of our Investment Principles in their work.   </a:t>
            </a:r>
            <a:endParaRPr lang="en-GB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41A2A2-31B3-EAF2-44C9-8D8C0EA5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16" y="1792387"/>
            <a:ext cx="3754224" cy="37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D81F0-F887-08CD-778F-0B8315543937}"/>
              </a:ext>
            </a:extLst>
          </p:cNvPr>
          <p:cNvSpPr txBox="1"/>
          <p:nvPr/>
        </p:nvSpPr>
        <p:spPr>
          <a:xfrm>
            <a:off x="274745" y="257441"/>
            <a:ext cx="106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INVESTMENT PRINCIPLES </a:t>
            </a:r>
            <a:b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SUPPORT ORGANISATIONS 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C8D60C-D0C8-86A1-F420-64B99AEE1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59AF3-2C84-BB27-050A-698E2AEA62B8}"/>
              </a:ext>
            </a:extLst>
          </p:cNvPr>
          <p:cNvSpPr/>
          <p:nvPr/>
        </p:nvSpPr>
        <p:spPr>
          <a:xfrm>
            <a:off x="361569" y="6268013"/>
            <a:ext cx="2591181" cy="2708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8B386-BD06-4792-8E36-727E80F0745C}"/>
              </a:ext>
            </a:extLst>
          </p:cNvPr>
          <p:cNvSpPr/>
          <p:nvPr/>
        </p:nvSpPr>
        <p:spPr>
          <a:xfrm>
            <a:off x="361568" y="6268014"/>
            <a:ext cx="113845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131F-D9E0-4333-821A-0B62AACE2C46}"/>
              </a:ext>
            </a:extLst>
          </p:cNvPr>
          <p:cNvSpPr txBox="1"/>
          <p:nvPr/>
        </p:nvSpPr>
        <p:spPr>
          <a:xfrm>
            <a:off x="234106" y="2168725"/>
            <a:ext cx="545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free audience insights platform, utilising survey and box office data to provide meaningful analysis to support your audience development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E9DA6-103F-84BF-3EB8-8DFA93E4401D}"/>
              </a:ext>
            </a:extLst>
          </p:cNvPr>
          <p:cNvSpPr txBox="1"/>
          <p:nvPr/>
        </p:nvSpPr>
        <p:spPr>
          <a:xfrm>
            <a:off x="86323" y="10015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ILLUMINATE - AUDIENCE </a:t>
            </a:r>
            <a:b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INSIGHTS PLATFORM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0804C-D291-FE07-8EA1-B89F74C7911C}"/>
              </a:ext>
            </a:extLst>
          </p:cNvPr>
          <p:cNvSpPr txBox="1"/>
          <p:nvPr/>
        </p:nvSpPr>
        <p:spPr>
          <a:xfrm>
            <a:off x="6321793" y="1670199"/>
            <a:ext cx="6210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endParaRPr lang="en-GB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data culture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development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valuable information </a:t>
            </a:r>
            <a:endParaRPr lang="en-GB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9B29C4C-0D82-4BBD-8EA3-999ED9327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5" y="6191954"/>
            <a:ext cx="2645987" cy="4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6076"/>
      </p:ext>
    </p:extLst>
  </p:cSld>
  <p:clrMapOvr>
    <a:masterClrMapping/>
  </p:clrMapOvr>
</p:sld>
</file>

<file path=ppt/theme/theme1.xml><?xml version="1.0" encoding="utf-8"?>
<a:theme xmlns:a="http://schemas.openxmlformats.org/drawingml/2006/main" name="New Cause4">
  <a:themeElements>
    <a:clrScheme name="cause4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ause4" id="{513DBCD4-AE88-E940-8A6F-67E7AA054B3B}" vid="{F6FF07FB-0574-BF4D-A63F-E85777FFA5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6342ec-3ef3-4b28-9d04-afaf7bbe93e7">
      <Terms xmlns="http://schemas.microsoft.com/office/infopath/2007/PartnerControls"/>
    </lcf76f155ced4ddcb4097134ff3c332f>
    <TaxCatchAll xmlns="525661cb-1d8b-45d3-8a03-f4ab0ff262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8355E87E6B443BEB23728EC4FF7FE" ma:contentTypeVersion="14" ma:contentTypeDescription="Create a new document." ma:contentTypeScope="" ma:versionID="b3520076311ed22e1d12142e5075c7f4">
  <xsd:schema xmlns:xsd="http://www.w3.org/2001/XMLSchema" xmlns:xs="http://www.w3.org/2001/XMLSchema" xmlns:p="http://schemas.microsoft.com/office/2006/metadata/properties" xmlns:ns2="1f6342ec-3ef3-4b28-9d04-afaf7bbe93e7" xmlns:ns3="525661cb-1d8b-45d3-8a03-f4ab0ff2622b" targetNamespace="http://schemas.microsoft.com/office/2006/metadata/properties" ma:root="true" ma:fieldsID="7796ff2c34f60fb2e6ba6a7df16f588b" ns2:_="" ns3:_="">
    <xsd:import namespace="1f6342ec-3ef3-4b28-9d04-afaf7bbe93e7"/>
    <xsd:import namespace="525661cb-1d8b-45d3-8a03-f4ab0ff26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342ec-3ef3-4b28-9d04-afaf7bbe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2265ee6-a210-40dd-8ecb-32ddbadbe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661cb-1d8b-45d3-8a03-f4ab0ff262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049580f-51d4-4b83-b007-b797c1ad4260}" ma:internalName="TaxCatchAll" ma:showField="CatchAllData" ma:web="525661cb-1d8b-45d3-8a03-f4ab0ff26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5ABAA-E1EA-4FFB-82F1-2A7A3B6C7E35}">
  <ds:schemaRefs>
    <ds:schemaRef ds:uri="http://schemas.microsoft.com/office/2006/metadata/properties"/>
    <ds:schemaRef ds:uri="http://purl.org/dc/dcmitype/"/>
    <ds:schemaRef ds:uri="e2da5563-11a0-490a-a43b-a7847a830c2e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a13597c-5eae-459c-bbbb-4e4ccc1cd125"/>
  </ds:schemaRefs>
</ds:datastoreItem>
</file>

<file path=customXml/itemProps2.xml><?xml version="1.0" encoding="utf-8"?>
<ds:datastoreItem xmlns:ds="http://schemas.openxmlformats.org/officeDocument/2006/customXml" ds:itemID="{017C8F77-7DCD-4EB3-8887-1F719A4BD5BF}"/>
</file>

<file path=customXml/itemProps3.xml><?xml version="1.0" encoding="utf-8"?>
<ds:datastoreItem xmlns:ds="http://schemas.openxmlformats.org/officeDocument/2006/customXml" ds:itemID="{915D48B5-301F-4430-95FC-E0FB9391A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Cause4</Template>
  <TotalTime>4068</TotalTime>
  <Words>1327</Words>
  <Application>Microsoft Office PowerPoint</Application>
  <PresentationFormat>Widescreen</PresentationFormat>
  <Paragraphs>183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Segoe UI</vt:lpstr>
      <vt:lpstr>SymbolMT</vt:lpstr>
      <vt:lpstr>New Cause4</vt:lpstr>
      <vt:lpstr>Transforming  Governance  Programme</vt:lpstr>
      <vt:lpstr>About Cause4</vt:lpstr>
      <vt:lpstr>Transforming Governance: Workshop Outline</vt:lpstr>
      <vt:lpstr>Workshop 3:  Governance and the ACE Investment Principles</vt:lpstr>
      <vt:lpstr>Governance and the ACE Investment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Board’s Role </vt:lpstr>
      <vt:lpstr>The Board’s Role continued</vt:lpstr>
      <vt:lpstr>The Board’s Role continued</vt:lpstr>
      <vt:lpstr>The Board’s Role continued </vt:lpstr>
      <vt:lpstr>Evaluating the IPs</vt:lpstr>
      <vt:lpstr>Break – we will be back in 10 minutes</vt:lpstr>
      <vt:lpstr>Discussion</vt:lpstr>
      <vt:lpstr>Transforming  Governance 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Becky Sheppard</dc:creator>
  <cp:lastModifiedBy>Nick Birchill</cp:lastModifiedBy>
  <cp:revision>71</cp:revision>
  <cp:lastPrinted>2018-11-07T15:10:54Z</cp:lastPrinted>
  <dcterms:created xsi:type="dcterms:W3CDTF">2016-03-24T10:49:37Z</dcterms:created>
  <dcterms:modified xsi:type="dcterms:W3CDTF">2024-01-08T11:23:09Z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0x0101008918355E87E6B443BEB23728EC4FF7FE</vt:lpwstr>
  </property>
  <property fmtid="{D5CDD505-2E9C-101B-9397-08002B2CF9AE}" pid="3" name="MediaServiceImageTags">
    <vt:lpwstr/>
  </property>
</Properties>
</file>