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46"/>
  </p:notesMasterIdLst>
  <p:sldIdLst>
    <p:sldId id="844" r:id="rId5"/>
    <p:sldId id="257" r:id="rId6"/>
    <p:sldId id="872" r:id="rId7"/>
    <p:sldId id="873" r:id="rId8"/>
    <p:sldId id="875" r:id="rId9"/>
    <p:sldId id="876" r:id="rId10"/>
    <p:sldId id="877" r:id="rId11"/>
    <p:sldId id="879" r:id="rId12"/>
    <p:sldId id="880" r:id="rId13"/>
    <p:sldId id="881" r:id="rId14"/>
    <p:sldId id="882" r:id="rId15"/>
    <p:sldId id="883" r:id="rId16"/>
    <p:sldId id="884" r:id="rId17"/>
    <p:sldId id="886" r:id="rId18"/>
    <p:sldId id="887" r:id="rId19"/>
    <p:sldId id="888" r:id="rId20"/>
    <p:sldId id="889" r:id="rId21"/>
    <p:sldId id="890" r:id="rId22"/>
    <p:sldId id="891" r:id="rId23"/>
    <p:sldId id="892" r:id="rId24"/>
    <p:sldId id="893" r:id="rId25"/>
    <p:sldId id="894" r:id="rId26"/>
    <p:sldId id="916" r:id="rId27"/>
    <p:sldId id="895" r:id="rId28"/>
    <p:sldId id="896" r:id="rId29"/>
    <p:sldId id="897" r:id="rId30"/>
    <p:sldId id="898" r:id="rId31"/>
    <p:sldId id="899" r:id="rId32"/>
    <p:sldId id="900" r:id="rId33"/>
    <p:sldId id="902" r:id="rId34"/>
    <p:sldId id="903" r:id="rId35"/>
    <p:sldId id="904" r:id="rId36"/>
    <p:sldId id="905" r:id="rId37"/>
    <p:sldId id="906" r:id="rId38"/>
    <p:sldId id="907" r:id="rId39"/>
    <p:sldId id="908" r:id="rId40"/>
    <p:sldId id="909" r:id="rId41"/>
    <p:sldId id="910" r:id="rId42"/>
    <p:sldId id="911" r:id="rId43"/>
    <p:sldId id="915" r:id="rId44"/>
    <p:sldId id="91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dora Tharin" initials="IT" lastIdx="15" clrIdx="0"/>
  <p:cmAuthor id="2" name="Annie Jarvis" initials="AJ"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17E27"/>
    <a:srgbClr val="E42313"/>
    <a:srgbClr val="F28C00"/>
    <a:srgbClr val="272727"/>
    <a:srgbClr val="D63D25"/>
    <a:srgbClr val="CF1C20"/>
    <a:srgbClr val="C4BC9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784"/>
    <p:restoredTop sz="94720"/>
  </p:normalViewPr>
  <p:slideViewPr>
    <p:cSldViewPr snapToGrid="0">
      <p:cViewPr>
        <p:scale>
          <a:sx n="84" d="100"/>
          <a:sy n="84" d="100"/>
        </p:scale>
        <p:origin x="144" y="6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8B8E2F-ABDE-974C-B1A4-8620DFD80CD9}" type="datetimeFigureOut">
              <a:rPr lang="en-US" smtClean="0"/>
              <a:t>11/29/23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3AA8C-9EDD-B94D-BEC2-35A35053C483}" type="slidenum">
              <a:rPr lang="en-US" smtClean="0"/>
              <a:t>‹#›</a:t>
            </a:fld>
            <a:endParaRPr lang="en-US" dirty="0"/>
          </a:p>
        </p:txBody>
      </p:sp>
    </p:spTree>
    <p:extLst>
      <p:ext uri="{BB962C8B-B14F-4D97-AF65-F5344CB8AC3E}">
        <p14:creationId xmlns:p14="http://schemas.microsoft.com/office/powerpoint/2010/main" val="22180891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GB"/>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15001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398661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192662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170916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GB"/>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182954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427193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275493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171061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646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53166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74C7530-5418-1E41-9C3A-FA8AF6C7F8DD}" type="datetimeFigureOut">
              <a:rPr lang="en-US" smtClean="0"/>
              <a:t>11/29/23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10F3B2-62AC-C64F-9B37-AB8AE05989B7}" type="slidenum">
              <a:rPr lang="en-US" smtClean="0"/>
              <a:t>‹#›</a:t>
            </a:fld>
            <a:endParaRPr lang="en-US" dirty="0"/>
          </a:p>
        </p:txBody>
      </p:sp>
    </p:spTree>
    <p:extLst>
      <p:ext uri="{BB962C8B-B14F-4D97-AF65-F5344CB8AC3E}">
        <p14:creationId xmlns:p14="http://schemas.microsoft.com/office/powerpoint/2010/main" val="100972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74C7530-5418-1E41-9C3A-FA8AF6C7F8DD}" type="datetimeFigureOut">
              <a:rPr lang="en-US" smtClean="0"/>
              <a:t>11/29/23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10F3B2-62AC-C64F-9B37-AB8AE05989B7}" type="slidenum">
              <a:rPr lang="en-US" smtClean="0"/>
              <a:t>‹#›</a:t>
            </a:fld>
            <a:endParaRPr lang="en-US" dirty="0"/>
          </a:p>
        </p:txBody>
      </p:sp>
    </p:spTree>
    <p:extLst>
      <p:ext uri="{BB962C8B-B14F-4D97-AF65-F5344CB8AC3E}">
        <p14:creationId xmlns:p14="http://schemas.microsoft.com/office/powerpoint/2010/main" val="42895253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918565"/>
          </a:xfrm>
          <a:prstGeom prst="rect">
            <a:avLst/>
          </a:prstGeom>
        </p:spPr>
      </p:pic>
      <p:sp>
        <p:nvSpPr>
          <p:cNvPr id="3" name="Oval 2">
            <a:extLst>
              <a:ext uri="{FF2B5EF4-FFF2-40B4-BE49-F238E27FC236}">
                <a16:creationId xmlns:a16="http://schemas.microsoft.com/office/drawing/2014/main" id="{908BA3C6-F4E7-EFB9-91AF-0CC3C28E6026}"/>
              </a:ext>
            </a:extLst>
          </p:cNvPr>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pic>
        <p:nvPicPr>
          <p:cNvPr id="8" name="Picture 7">
            <a:extLst>
              <a:ext uri="{FF2B5EF4-FFF2-40B4-BE49-F238E27FC236}">
                <a16:creationId xmlns:a16="http://schemas.microsoft.com/office/drawing/2014/main" id="{45C4155A-8E42-814E-E915-D63D5A4B662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pic>
        <p:nvPicPr>
          <p:cNvPr id="9" name="Picture 8">
            <a:extLst>
              <a:ext uri="{FF2B5EF4-FFF2-40B4-BE49-F238E27FC236}">
                <a16:creationId xmlns:a16="http://schemas.microsoft.com/office/drawing/2014/main" id="{7A74EFA6-2E6D-1D27-92EC-A0655412726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152" y="6119919"/>
            <a:ext cx="4800600" cy="738081"/>
          </a:xfrm>
          <a:prstGeom prst="rect">
            <a:avLst/>
          </a:prstGeom>
        </p:spPr>
      </p:pic>
      <p:sp>
        <p:nvSpPr>
          <p:cNvPr id="10" name="Title 8">
            <a:extLst>
              <a:ext uri="{FF2B5EF4-FFF2-40B4-BE49-F238E27FC236}">
                <a16:creationId xmlns:a16="http://schemas.microsoft.com/office/drawing/2014/main" id="{05536C69-D0C2-1AD2-B065-284E3DF8C2D0}"/>
              </a:ext>
            </a:extLst>
          </p:cNvPr>
          <p:cNvSpPr>
            <a:spLocks noGrp="1"/>
          </p:cNvSpPr>
          <p:nvPr>
            <p:ph type="ctrTitle"/>
          </p:nvPr>
        </p:nvSpPr>
        <p:spPr>
          <a:xfrm>
            <a:off x="1366793" y="2955940"/>
            <a:ext cx="9144000" cy="2112169"/>
          </a:xfrm>
        </p:spPr>
        <p:txBody>
          <a:bodyPr>
            <a:noAutofit/>
          </a:bodyPr>
          <a:lstStyle/>
          <a:p>
            <a:r>
              <a:rPr lang="en-US" sz="5400" b="1" dirty="0">
                <a:solidFill>
                  <a:schemeClr val="bg1"/>
                </a:solidFill>
                <a:latin typeface="Arial" charset="0"/>
                <a:ea typeface="Arial" charset="0"/>
                <a:cs typeface="Arial" charset="0"/>
              </a:rPr>
              <a:t>Transforming </a:t>
            </a:r>
            <a:br>
              <a:rPr lang="en-US" sz="5400" b="1" dirty="0">
                <a:solidFill>
                  <a:schemeClr val="bg1"/>
                </a:solidFill>
                <a:latin typeface="Arial" charset="0"/>
                <a:ea typeface="Arial" charset="0"/>
                <a:cs typeface="Arial" charset="0"/>
              </a:rPr>
            </a:br>
            <a:r>
              <a:rPr lang="en-US" sz="5400" b="1" dirty="0">
                <a:solidFill>
                  <a:schemeClr val="bg1"/>
                </a:solidFill>
                <a:latin typeface="Arial" charset="0"/>
                <a:ea typeface="Arial" charset="0"/>
                <a:cs typeface="Arial" charset="0"/>
              </a:rPr>
              <a:t>Governance </a:t>
            </a:r>
            <a:br>
              <a:rPr lang="en-US" sz="5400" b="1" dirty="0">
                <a:solidFill>
                  <a:schemeClr val="bg1"/>
                </a:solidFill>
                <a:latin typeface="Arial" charset="0"/>
                <a:ea typeface="Arial" charset="0"/>
                <a:cs typeface="Arial" charset="0"/>
              </a:rPr>
            </a:br>
            <a:r>
              <a:rPr lang="en-US" sz="5400" b="1" dirty="0" err="1">
                <a:solidFill>
                  <a:schemeClr val="bg1"/>
                </a:solidFill>
                <a:latin typeface="Arial" charset="0"/>
                <a:ea typeface="Arial" charset="0"/>
                <a:cs typeface="Arial" charset="0"/>
              </a:rPr>
              <a:t>Programme</a:t>
            </a:r>
            <a:endParaRPr lang="en-US" sz="5400" b="1" dirty="0">
              <a:solidFill>
                <a:schemeClr val="bg1"/>
              </a:solidFill>
            </a:endParaRPr>
          </a:p>
        </p:txBody>
      </p:sp>
    </p:spTree>
    <p:extLst>
      <p:ext uri="{BB962C8B-B14F-4D97-AF65-F5344CB8AC3E}">
        <p14:creationId xmlns:p14="http://schemas.microsoft.com/office/powerpoint/2010/main" val="310127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Other Bodies with Governing Boards</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Clr>
                <a:srgbClr val="F28C00"/>
              </a:buClr>
              <a:buNone/>
            </a:pPr>
            <a:r>
              <a:rPr lang="en-GB" sz="1600" b="1" dirty="0">
                <a:latin typeface="Arial" panose="020B0604020202020204" pitchFamily="34" charset="0"/>
                <a:cs typeface="Arial" panose="020B0604020202020204" pitchFamily="34" charset="0"/>
              </a:rPr>
              <a:t>5. Universities</a:t>
            </a:r>
          </a:p>
          <a:p>
            <a:r>
              <a:rPr lang="en-GB" sz="1600" dirty="0">
                <a:effectLst/>
                <a:latin typeface="Arial" panose="020B0604020202020204" pitchFamily="34" charset="0"/>
                <a:ea typeface="Calibri" panose="020F0502020204030204" pitchFamily="34" charset="0"/>
                <a:cs typeface="Arial" panose="020B0604020202020204" pitchFamily="34" charset="0"/>
              </a:rPr>
              <a:t>Universities are governed through a system that typically involves a combination of key stakeholders, including a governing body often referred to as the Board of Governors or Council. This body is responsible for setting the strategic direction, overseeing the management of the institution, and ensuring it complies with legal and regulatory requirements. The Vice-Chancellor (or President) is the Chief Executive Officer equivalent who is responsible for the day-to-day management and administration of the institution and reports to the Board of Governors. Students often have a role in university governance, either through elected student unions or representation on university committees. They provide input on matters that affect students and campus life.</a:t>
            </a:r>
            <a:endParaRPr lang="en-GB" sz="1600" dirty="0">
              <a:highlight>
                <a:srgbClr val="FFFF00"/>
              </a:highlight>
              <a:latin typeface="Arial" panose="020B0604020202020204" pitchFamily="34" charset="0"/>
              <a:cs typeface="Arial" panose="020B0604020202020204" pitchFamily="34" charset="0"/>
            </a:endParaRPr>
          </a:p>
          <a:p>
            <a:pPr>
              <a:buClr>
                <a:srgbClr val="F28C00"/>
              </a:buClr>
            </a:pPr>
            <a:endParaRPr lang="en-GB" sz="1600" b="1" dirty="0">
              <a:highlight>
                <a:srgbClr val="FFFF00"/>
              </a:highlight>
              <a:latin typeface="Arial" panose="020B0604020202020204" pitchFamily="34" charset="0"/>
              <a:cs typeface="Arial" panose="020B0604020202020204" pitchFamily="34" charset="0"/>
            </a:endParaRPr>
          </a:p>
          <a:p>
            <a:pPr marL="0" indent="0">
              <a:buClr>
                <a:srgbClr val="F28C00"/>
              </a:buClr>
              <a:buNone/>
            </a:pPr>
            <a:r>
              <a:rPr lang="en-GB" sz="1600" b="1" dirty="0">
                <a:latin typeface="Arial" panose="020B0604020202020204" pitchFamily="34" charset="0"/>
                <a:cs typeface="Arial" panose="020B0604020202020204" pitchFamily="34" charset="0"/>
              </a:rPr>
              <a:t>6. Local Authorities</a:t>
            </a:r>
          </a:p>
          <a:p>
            <a:pPr>
              <a:buClr>
                <a:schemeClr val="tx1"/>
              </a:buClr>
            </a:pPr>
            <a:r>
              <a:rPr lang="en-GB" sz="1600" kern="0" dirty="0">
                <a:effectLst/>
                <a:latin typeface="Arial" panose="020B0604020202020204" pitchFamily="34" charset="0"/>
                <a:ea typeface="Calibri" panose="020F0502020204030204" pitchFamily="34" charset="0"/>
                <a:cs typeface="Arial" panose="020B0604020202020204" pitchFamily="34" charset="0"/>
              </a:rPr>
              <a:t>Local authorities in the UK are governed through a combination of elected representatives, administrative officials, and legal structures. These local councils, often with elected members, oversee various aspects of governance, with some areas having directly elected mayors or appointed leaders. Committees within the councils are responsible for specific functions, and a Chief </a:t>
            </a:r>
            <a:r>
              <a:rPr lang="en-GB" sz="1600" kern="0" dirty="0">
                <a:latin typeface="Arial" panose="020B0604020202020204" pitchFamily="34" charset="0"/>
                <a:ea typeface="Calibri" panose="020F0502020204030204" pitchFamily="34" charset="0"/>
                <a:cs typeface="Arial" panose="020B0604020202020204" pitchFamily="34" charset="0"/>
              </a:rPr>
              <a:t>E</a:t>
            </a:r>
            <a:r>
              <a:rPr lang="en-GB" sz="1600" kern="0" dirty="0">
                <a:effectLst/>
                <a:latin typeface="Arial" panose="020B0604020202020204" pitchFamily="34" charset="0"/>
                <a:ea typeface="Calibri" panose="020F0502020204030204" pitchFamily="34" charset="0"/>
                <a:cs typeface="Arial" panose="020B0604020202020204" pitchFamily="34" charset="0"/>
              </a:rPr>
              <a:t>xecutive manages the day-to-day administration.</a:t>
            </a:r>
            <a:r>
              <a:rPr lang="en-GB" sz="1600" kern="0" dirty="0">
                <a:latin typeface="Arial" panose="020B0604020202020204" pitchFamily="34" charset="0"/>
                <a:ea typeface="Calibri" panose="020F0502020204030204" pitchFamily="34" charset="0"/>
                <a:cs typeface="Arial" panose="020B0604020202020204" pitchFamily="34" charset="0"/>
              </a:rPr>
              <a:t> </a:t>
            </a:r>
          </a:p>
          <a:p>
            <a:pPr>
              <a:buClr>
                <a:schemeClr val="tx1"/>
              </a:buClr>
            </a:pPr>
            <a:r>
              <a:rPr lang="en-GB" sz="1600" dirty="0">
                <a:effectLst/>
                <a:latin typeface="Arial" panose="020B0604020202020204" pitchFamily="34" charset="0"/>
                <a:ea typeface="Calibri" panose="020F0502020204030204" pitchFamily="34" charset="0"/>
                <a:cs typeface="Arial" panose="020B0604020202020204" pitchFamily="34" charset="0"/>
              </a:rPr>
              <a:t>Local government governance varies across the UK's four nations and is aimed at ensuring representation and effective service delivery in local communities.</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9961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Other Bodies with Governing Boards</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Clr>
                <a:srgbClr val="F28C00"/>
              </a:buClr>
              <a:buNone/>
            </a:pPr>
            <a:r>
              <a:rPr lang="en-GB" sz="1600" b="1" dirty="0">
                <a:latin typeface="Arial" panose="020B0604020202020204" pitchFamily="34" charset="0"/>
                <a:cs typeface="Arial" panose="020B0604020202020204" pitchFamily="34" charset="0"/>
              </a:rPr>
              <a:t>7. Social Enterprises</a:t>
            </a:r>
          </a:p>
          <a:p>
            <a:r>
              <a:rPr lang="en-GB" sz="1600" dirty="0">
                <a:latin typeface="Arial" panose="020B0604020202020204" pitchFamily="34" charset="0"/>
                <a:ea typeface="Calibri" panose="020F0502020204030204" pitchFamily="34" charset="0"/>
                <a:cs typeface="Arial" panose="020B0604020202020204" pitchFamily="34" charset="0"/>
              </a:rPr>
              <a:t>S</a:t>
            </a:r>
            <a:r>
              <a:rPr lang="en-GB" sz="1600" dirty="0">
                <a:effectLst/>
                <a:latin typeface="Arial" panose="020B0604020202020204" pitchFamily="34" charset="0"/>
                <a:ea typeface="Calibri" panose="020F0502020204030204" pitchFamily="34" charset="0"/>
                <a:cs typeface="Arial" panose="020B0604020202020204" pitchFamily="34" charset="0"/>
              </a:rPr>
              <a:t>ocial Enterprises are governed through a unique blend of business principles and a strong commitment to social or environmental missions. </a:t>
            </a:r>
          </a:p>
          <a:p>
            <a:pPr marL="0" indent="0">
              <a:buNone/>
            </a:pPr>
            <a:endParaRPr lang="en-GB" sz="1600" dirty="0">
              <a:latin typeface="Arial" panose="020B0604020202020204" pitchFamily="34" charset="0"/>
              <a:ea typeface="Calibri" panose="020F0502020204030204" pitchFamily="34" charset="0"/>
              <a:cs typeface="Arial" panose="020B0604020202020204" pitchFamily="34" charset="0"/>
            </a:endParaRPr>
          </a:p>
          <a:p>
            <a:r>
              <a:rPr lang="en-GB" sz="1600" dirty="0">
                <a:effectLst/>
                <a:latin typeface="Arial" panose="020B0604020202020204" pitchFamily="34" charset="0"/>
                <a:ea typeface="Calibri" panose="020F0502020204030204" pitchFamily="34" charset="0"/>
                <a:cs typeface="Arial" panose="020B0604020202020204" pitchFamily="34" charset="0"/>
              </a:rPr>
              <a:t>These organisations can take various legal forms, such as Community Interest </a:t>
            </a:r>
            <a:r>
              <a:rPr lang="en-GB" sz="1600" dirty="0">
                <a:latin typeface="Arial" panose="020B0604020202020204" pitchFamily="34" charset="0"/>
                <a:ea typeface="Calibri" panose="020F0502020204030204" pitchFamily="34" charset="0"/>
                <a:cs typeface="Arial" panose="020B0604020202020204" pitchFamily="34" charset="0"/>
              </a:rPr>
              <a:t>C</a:t>
            </a:r>
            <a:r>
              <a:rPr lang="en-GB" sz="1600" dirty="0">
                <a:effectLst/>
                <a:latin typeface="Arial" panose="020B0604020202020204" pitchFamily="34" charset="0"/>
                <a:ea typeface="Calibri" panose="020F0502020204030204" pitchFamily="34" charset="0"/>
                <a:cs typeface="Arial" panose="020B0604020202020204" pitchFamily="34" charset="0"/>
              </a:rPr>
              <a:t>ompanies (CICs) or Companies </a:t>
            </a:r>
            <a:r>
              <a:rPr lang="en-GB" sz="1600" dirty="0">
                <a:latin typeface="Arial" panose="020B0604020202020204" pitchFamily="34" charset="0"/>
                <a:ea typeface="Calibri" panose="020F0502020204030204" pitchFamily="34" charset="0"/>
                <a:cs typeface="Arial" panose="020B0604020202020204" pitchFamily="34" charset="0"/>
              </a:rPr>
              <a:t>L</a:t>
            </a:r>
            <a:r>
              <a:rPr lang="en-GB" sz="1600" dirty="0">
                <a:effectLst/>
                <a:latin typeface="Arial" panose="020B0604020202020204" pitchFamily="34" charset="0"/>
                <a:ea typeface="Calibri" panose="020F0502020204030204" pitchFamily="34" charset="0"/>
                <a:cs typeface="Arial" panose="020B0604020202020204" pitchFamily="34" charset="0"/>
              </a:rPr>
              <a:t>imited by Guarantee. The governance structure typically includes a board of directors or Trustees who are responsible for strategic decision-making and ensuring the organisation's social mission is upheld. Additionally, governing documents emphasise the social mission and the reinvestment of profits to achieve those objectives.</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305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Quick Facts</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Clr>
                <a:srgbClr val="F28C00"/>
              </a:buClr>
              <a:buNone/>
            </a:pPr>
            <a:r>
              <a:rPr lang="en-GB" sz="1800" dirty="0">
                <a:latin typeface="Arial" panose="020B0604020202020204" pitchFamily="34" charset="0"/>
                <a:cs typeface="Arial" panose="020B0604020202020204" pitchFamily="34" charset="0"/>
              </a:rPr>
              <a:t>There are 921,364 Trustee positions held by 700,000 individuals in England and Wales, who are responsible for running 169,070 charities with a total income of £89.4bn (Charity Commission).</a:t>
            </a:r>
          </a:p>
          <a:p>
            <a:pPr>
              <a:buClr>
                <a:srgbClr val="F28C00"/>
              </a:buClr>
            </a:pP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Men outnumber women Board members two to one. The vast majority, 92%, are white British, and aged between 60-62 (20 years older than the average age in the UK). They are also above average in terms of both income and education.</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4603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Quick Facts</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Clr>
                <a:srgbClr val="F28C00"/>
              </a:buClr>
              <a:buNone/>
            </a:pPr>
            <a:r>
              <a:rPr lang="en-GB" sz="1800" dirty="0">
                <a:latin typeface="Arial" panose="020B0604020202020204" pitchFamily="34" charset="0"/>
                <a:cs typeface="Arial" panose="020B0604020202020204" pitchFamily="34" charset="0"/>
              </a:rPr>
              <a:t>As well as the 169,070 charities there are in the UK, there are many other universities, academies and independent schools, sports clubs, housing associations, trades unions and co-ops that comprise the broader body of Civil Society Organisations. </a:t>
            </a:r>
          </a:p>
          <a:p>
            <a:pPr marL="0" indent="0">
              <a:buClr>
                <a:srgbClr val="F28C00"/>
              </a:buClr>
              <a:buNone/>
            </a:pP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As well as a charity Trustee, individuals can also become School Governors and Non-Executive Directors, serving a similar purpose for different organisations. </a:t>
            </a:r>
          </a:p>
          <a:p>
            <a:pPr marL="0" indent="0">
              <a:buClr>
                <a:srgbClr val="F28C00"/>
              </a:buClr>
              <a:buNone/>
            </a:pP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It is estimated that there are 370,000 school governors who are members of 29,000 school governing bodies in the UK.</a:t>
            </a:r>
          </a:p>
          <a:p>
            <a:pPr marL="0" indent="0">
              <a:buClr>
                <a:srgbClr val="F28C00"/>
              </a:buClr>
              <a:buNone/>
            </a:pP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latin typeface="Arial" panose="020B0604020202020204" pitchFamily="34" charset="0"/>
                <a:cs typeface="Arial" panose="020B0604020202020204" pitchFamily="34" charset="0"/>
              </a:rPr>
              <a:t>There are 30,652 registered, active, CICs in England and Wales all with at least one Director.</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903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Types of Board Member</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lvl="0" indent="0">
              <a:buNone/>
              <a:tabLst>
                <a:tab pos="408940" algn="l"/>
                <a:tab pos="457200" algn="l"/>
              </a:tabLst>
            </a:pPr>
            <a:r>
              <a:rPr lang="en-GB" sz="1800" b="1" dirty="0">
                <a:effectLst/>
                <a:latin typeface="Arial" panose="020B0604020202020204" pitchFamily="34" charset="0"/>
                <a:ea typeface="Calibri" panose="020F0502020204030204" pitchFamily="34" charset="0"/>
                <a:cs typeface="Arial" panose="020B0604020202020204" pitchFamily="34" charset="0"/>
              </a:rPr>
              <a:t>Trustee:</a:t>
            </a:r>
            <a:endParaRPr lang="en-GB" sz="1800" b="1" dirty="0">
              <a:latin typeface="Arial" panose="020B0604020202020204" pitchFamily="34" charset="0"/>
              <a:ea typeface="Calibri" panose="020F0502020204030204" pitchFamily="34" charset="0"/>
              <a:cs typeface="Arial" panose="020B0604020202020204" pitchFamily="34" charset="0"/>
            </a:endParaRP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A trustee is an individual responsible for overseeing and managing the affairs of a charitable organisation.</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Trustees have a legal duty to act in the best interests of the charity, ensure it fulfils its charitable purposes, and manage its resources effectively.</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They typically serve in a voluntary capacity and play a crucial role in governance, strategy, and decision-making within the charity.</a:t>
            </a:r>
          </a:p>
          <a:p>
            <a:pPr marL="457200" lvl="1" indent="0">
              <a:buSzPts val="1000"/>
              <a:buNone/>
              <a:tabLst>
                <a:tab pos="914400" algn="l"/>
              </a:tabLst>
            </a:pPr>
            <a:endParaRPr lang="en-US" dirty="0">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lvl="0" indent="0">
              <a:buNone/>
              <a:tabLst>
                <a:tab pos="408940" algn="l"/>
                <a:tab pos="457200" algn="l"/>
              </a:tabLst>
            </a:pPr>
            <a:r>
              <a:rPr lang="en-GB" sz="1800" b="1" dirty="0">
                <a:effectLst/>
                <a:latin typeface="Arial" panose="020B0604020202020204" pitchFamily="34" charset="0"/>
                <a:ea typeface="Calibri" panose="020F0502020204030204" pitchFamily="34" charset="0"/>
                <a:cs typeface="Arial" panose="020B0604020202020204" pitchFamily="34" charset="0"/>
              </a:rPr>
              <a:t>Non-Executive Director (Paid):</a:t>
            </a:r>
            <a:endParaRPr lang="en-GB" sz="1800" b="1" dirty="0">
              <a:latin typeface="Arial" panose="020B0604020202020204" pitchFamily="34" charset="0"/>
              <a:ea typeface="Calibri" panose="020F0502020204030204" pitchFamily="34" charset="0"/>
              <a:cs typeface="Arial" panose="020B0604020202020204" pitchFamily="34" charset="0"/>
            </a:endParaRP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A non-executive director (NED) is a member of a company's board of directors who is not part of the executive management team and is typically compensated for their service.</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NEDs provide independent oversight, guidance, and expertise to the company. They contribute to strategic decision-making and corporate </a:t>
            </a:r>
            <a:r>
              <a:rPr lang="en-GB" sz="1800" dirty="0" err="1">
                <a:effectLst/>
                <a:latin typeface="Arial" panose="020B0604020202020204" pitchFamily="34" charset="0"/>
                <a:ea typeface="Calibri" panose="020F0502020204030204" pitchFamily="34" charset="0"/>
                <a:cs typeface="Arial" panose="020B0604020202020204" pitchFamily="34" charset="0"/>
              </a:rPr>
              <a:t>governance.Their</a:t>
            </a:r>
            <a:r>
              <a:rPr lang="en-GB" sz="1800" dirty="0">
                <a:effectLst/>
                <a:latin typeface="Arial" panose="020B0604020202020204" pitchFamily="34" charset="0"/>
                <a:ea typeface="Calibri" panose="020F0502020204030204" pitchFamily="34" charset="0"/>
                <a:cs typeface="Arial" panose="020B0604020202020204" pitchFamily="34" charset="0"/>
              </a:rPr>
              <a:t> role is distinct from executive directors, who are actively involved in the day-to-day operations of the company.</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3966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Types of Board Member</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lvl="0" indent="0">
              <a:buNone/>
              <a:tabLst>
                <a:tab pos="408940" algn="l"/>
                <a:tab pos="457200" algn="l"/>
              </a:tabLst>
            </a:pPr>
            <a:r>
              <a:rPr lang="en-GB" sz="1800" b="1" dirty="0">
                <a:effectLst/>
                <a:latin typeface="Arial" panose="020B0604020202020204" pitchFamily="34" charset="0"/>
                <a:ea typeface="Calibri" panose="020F0502020204030204" pitchFamily="34" charset="0"/>
                <a:cs typeface="Arial" panose="020B0604020202020204" pitchFamily="34" charset="0"/>
              </a:rPr>
              <a:t>Director (of a CIC):</a:t>
            </a:r>
            <a:endParaRPr lang="en-GB" sz="1800" b="1" dirty="0">
              <a:latin typeface="Arial" panose="020B0604020202020204" pitchFamily="34" charset="0"/>
              <a:ea typeface="Calibri" panose="020F0502020204030204" pitchFamily="34" charset="0"/>
              <a:cs typeface="Arial" panose="020B0604020202020204" pitchFamily="34" charset="0"/>
            </a:endParaRP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A director of a Community Interest Company (CIC) is a member of the board responsible for the overall management and strategic direction of the CIC.</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While some directors may be compensated for their service, many serve in an unpaid capacity due to the CIC's social or community-oriented mission.</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CIC directors have a legal obligation to act in the best interests of the CIC and its community purpose.</a:t>
            </a:r>
          </a:p>
          <a:p>
            <a:pPr lvl="0">
              <a:tabLst>
                <a:tab pos="408940" algn="l"/>
                <a:tab pos="457200" algn="l"/>
              </a:tabLst>
            </a:pPr>
            <a:endParaRPr lang="en-GB" sz="1800" dirty="0">
              <a:latin typeface="Arial" panose="020B0604020202020204" pitchFamily="34" charset="0"/>
              <a:ea typeface="Calibri" panose="020F0502020204030204" pitchFamily="34" charset="0"/>
              <a:cs typeface="Arial" panose="020B0604020202020204" pitchFamily="34" charset="0"/>
            </a:endParaRPr>
          </a:p>
          <a:p>
            <a:pPr marL="0" lvl="0" indent="0">
              <a:buNone/>
              <a:tabLst>
                <a:tab pos="408940" algn="l"/>
                <a:tab pos="457200" algn="l"/>
              </a:tabLst>
            </a:pPr>
            <a:r>
              <a:rPr lang="en-GB" sz="1800" b="1" dirty="0">
                <a:effectLst/>
                <a:latin typeface="Arial" panose="020B0604020202020204" pitchFamily="34" charset="0"/>
                <a:ea typeface="Calibri" panose="020F0502020204030204" pitchFamily="34" charset="0"/>
                <a:cs typeface="Arial" panose="020B0604020202020204" pitchFamily="34" charset="0"/>
              </a:rPr>
              <a:t>School Governor:</a:t>
            </a:r>
            <a:endParaRPr lang="en-GB" sz="1800" b="1" dirty="0">
              <a:latin typeface="Arial" panose="020B0604020202020204" pitchFamily="34" charset="0"/>
              <a:ea typeface="Calibri" panose="020F0502020204030204" pitchFamily="34" charset="0"/>
              <a:cs typeface="Arial" panose="020B0604020202020204" pitchFamily="34" charset="0"/>
            </a:endParaRP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A school governor is a volunteer who serves on the governing body of a school, helping to ensure its effective operation and the best possible education for students.</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School governors provide oversight, support, and challenge to the school's leadership team. They contribute to decision-making on matters like school policies, budgeting, and educational standards.</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Governors can include parents, staff, community members, and individuals with relevant expertise.</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3364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Types of Board Member</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lvl="0" indent="0">
              <a:buNone/>
              <a:tabLst>
                <a:tab pos="408940" algn="l"/>
                <a:tab pos="457200" algn="l"/>
              </a:tabLst>
            </a:pPr>
            <a:r>
              <a:rPr lang="en-GB" sz="1800" b="1" dirty="0">
                <a:effectLst/>
                <a:latin typeface="Arial" panose="020B0604020202020204" pitchFamily="34" charset="0"/>
                <a:ea typeface="Calibri" panose="020F0502020204030204" pitchFamily="34" charset="0"/>
                <a:cs typeface="Arial" panose="020B0604020202020204" pitchFamily="34" charset="0"/>
              </a:rPr>
              <a:t>University Board Member:</a:t>
            </a:r>
            <a:endParaRPr lang="en-GB" sz="1800" b="1" dirty="0">
              <a:latin typeface="Arial" panose="020B0604020202020204" pitchFamily="34" charset="0"/>
              <a:ea typeface="Calibri" panose="020F0502020204030204" pitchFamily="34" charset="0"/>
              <a:cs typeface="Arial" panose="020B0604020202020204" pitchFamily="34" charset="0"/>
            </a:endParaRP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A university board member is typically a member of the board of governors or a Trustee of a university.</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University board members are responsible for overseeing the institution's strategic direction, financial management, and adherence to educational standards and policies.</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They contribute to decisions related to academic programs, budgets, and the university's overall mission and objectives. </a:t>
            </a:r>
          </a:p>
          <a:p>
            <a:pPr>
              <a:tabLst>
                <a:tab pos="408940" algn="l"/>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These roles can be voluntary or paid, depending on the university and the specific position.</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9925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Governance</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2000" dirty="0">
                <a:latin typeface="Arial" panose="020B0604020202020204" pitchFamily="34" charset="0"/>
                <a:ea typeface="Nexa Bold" charset="0"/>
                <a:cs typeface="Arial" panose="020B0604020202020204" pitchFamily="34" charset="0"/>
              </a:rPr>
              <a:t>Governance refers to the way in which </a:t>
            </a:r>
            <a:r>
              <a:rPr lang="en-US" sz="2000" dirty="0" err="1">
                <a:latin typeface="Arial" panose="020B0604020202020204" pitchFamily="34" charset="0"/>
                <a:ea typeface="Nexa Bold" charset="0"/>
                <a:cs typeface="Arial" panose="020B0604020202020204" pitchFamily="34" charset="0"/>
              </a:rPr>
              <a:t>organisations</a:t>
            </a:r>
            <a:r>
              <a:rPr lang="en-US" sz="2000" dirty="0">
                <a:latin typeface="Arial" panose="020B0604020202020204" pitchFamily="34" charset="0"/>
                <a:ea typeface="Nexa Bold" charset="0"/>
                <a:cs typeface="Arial" panose="020B0604020202020204" pitchFamily="34" charset="0"/>
              </a:rPr>
              <a:t> are directed, controlled and led. </a:t>
            </a:r>
          </a:p>
          <a:p>
            <a:endParaRPr lang="en-US" sz="2000" dirty="0">
              <a:latin typeface="Arial" panose="020B0604020202020204" pitchFamily="34" charset="0"/>
              <a:ea typeface="Nexa Bold" charset="0"/>
              <a:cs typeface="Arial" panose="020B0604020202020204" pitchFamily="34" charset="0"/>
            </a:endParaRPr>
          </a:p>
          <a:p>
            <a:pPr marL="0" indent="0">
              <a:buNone/>
            </a:pPr>
            <a:r>
              <a:rPr lang="en-US" sz="2000" dirty="0">
                <a:latin typeface="Arial" panose="020B0604020202020204" pitchFamily="34" charset="0"/>
                <a:ea typeface="Nexa Bold" charset="0"/>
                <a:cs typeface="Arial" panose="020B0604020202020204" pitchFamily="34" charset="0"/>
              </a:rPr>
              <a:t>Strong governance is essential to the success of any </a:t>
            </a:r>
            <a:r>
              <a:rPr lang="en-US" sz="2000" dirty="0" err="1">
                <a:latin typeface="Arial" panose="020B0604020202020204" pitchFamily="34" charset="0"/>
                <a:ea typeface="Nexa Bold" charset="0"/>
                <a:cs typeface="Arial" panose="020B0604020202020204" pitchFamily="34" charset="0"/>
              </a:rPr>
              <a:t>organisation</a:t>
            </a:r>
            <a:r>
              <a:rPr lang="en-US" sz="2000" dirty="0">
                <a:latin typeface="Arial" panose="020B0604020202020204" pitchFamily="34" charset="0"/>
                <a:ea typeface="Nexa Bold" charset="0"/>
                <a:cs typeface="Arial" panose="020B0604020202020204" pitchFamily="34" charset="0"/>
              </a:rPr>
              <a:t> and Board Members must ensure that proper procedures and policies are in place to manage their resources effectively. </a:t>
            </a:r>
          </a:p>
          <a:p>
            <a:endParaRPr lang="en-US" sz="2000" dirty="0">
              <a:latin typeface="Arial" panose="020B0604020202020204" pitchFamily="34" charset="0"/>
              <a:ea typeface="Nexa Bold" charset="0"/>
              <a:cs typeface="Arial" panose="020B0604020202020204" pitchFamily="34" charset="0"/>
            </a:endParaRPr>
          </a:p>
          <a:p>
            <a:pPr marL="0" indent="0">
              <a:buNone/>
            </a:pPr>
            <a:r>
              <a:rPr lang="en-US" sz="2000" dirty="0">
                <a:latin typeface="Arial" panose="020B0604020202020204" pitchFamily="34" charset="0"/>
                <a:ea typeface="Nexa Bold" charset="0"/>
                <a:cs typeface="Arial" panose="020B0604020202020204" pitchFamily="34" charset="0"/>
              </a:rPr>
              <a:t>Board Members should also provide a long-term vision for the </a:t>
            </a:r>
            <a:r>
              <a:rPr lang="en-US" sz="2000" dirty="0" err="1">
                <a:latin typeface="Arial" panose="020B0604020202020204" pitchFamily="34" charset="0"/>
                <a:ea typeface="Nexa Bold" charset="0"/>
                <a:cs typeface="Arial" panose="020B0604020202020204" pitchFamily="34" charset="0"/>
              </a:rPr>
              <a:t>organisation</a:t>
            </a:r>
            <a:r>
              <a:rPr lang="en-US" sz="2000" dirty="0">
                <a:latin typeface="Arial" panose="020B0604020202020204" pitchFamily="34" charset="0"/>
                <a:ea typeface="Nexa Bold" charset="0"/>
                <a:cs typeface="Arial" panose="020B0604020202020204" pitchFamily="34" charset="0"/>
              </a:rPr>
              <a:t> and protect its reputation and values.</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5452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Principles of Good Governance</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Clarity over the purpose and direction of an </a:t>
            </a:r>
            <a:r>
              <a:rPr lang="en-US" sz="1800" b="1" dirty="0" err="1">
                <a:latin typeface="Arial" panose="020B0604020202020204" pitchFamily="34" charset="0"/>
                <a:ea typeface="Nexa Bold" charset="0"/>
                <a:cs typeface="Arial" panose="020B0604020202020204" pitchFamily="34" charset="0"/>
              </a:rPr>
              <a:t>organisation</a:t>
            </a:r>
            <a:r>
              <a:rPr lang="en-US" sz="1800" b="1" dirty="0">
                <a:latin typeface="Arial" panose="020B0604020202020204" pitchFamily="34" charset="0"/>
                <a:ea typeface="Nexa Bold" charset="0"/>
                <a:cs typeface="Arial" panose="020B0604020202020204" pitchFamily="34" charset="0"/>
              </a:rPr>
              <a:t>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clear about its vision, mission and values, and uses them to direct its work;</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A strong Board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run by a clearly identifiable Board that has the right balance of skills and experience, acts in the best interests of the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and its beneficiaries, understands its responsibilities and has systems in place to exercise them properly;</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Fit for purpose </a:t>
            </a:r>
            <a:r>
              <a:rPr lang="en-US" sz="1800" dirty="0">
                <a:latin typeface="Arial" panose="020B0604020202020204" pitchFamily="34" charset="0"/>
                <a:ea typeface="Nexa Bold" charset="0"/>
                <a:cs typeface="Arial" panose="020B0604020202020204" pitchFamily="34" charset="0"/>
              </a:rPr>
              <a:t>– the structure, policies and procedures of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enable it to achieve its purposes and mission and deliver its services efficiently;</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Learning and improving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always seeking to improve its performance and efficiency, and to learn new and better ways of delivering its purposes, through self-assessment and external evaluation, which feed into planning processes and influence its future direction;</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Financially sound and prudent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has the financial and additional resources needed to deliver its purposes and mission, and controls and uses them so as to achieve its potential;</a:t>
            </a:r>
          </a:p>
          <a:p>
            <a:pPr marL="285750" indent="-285750">
              <a:buFont typeface="Arial" panose="020B0604020202020204" pitchFamily="34" charset="0"/>
              <a:buChar char="•"/>
            </a:pPr>
            <a:r>
              <a:rPr lang="en-US" sz="1800" b="1" dirty="0">
                <a:latin typeface="Arial" panose="020B0604020202020204" pitchFamily="34" charset="0"/>
                <a:ea typeface="Nexa Bold" charset="0"/>
                <a:cs typeface="Arial" panose="020B0604020202020204" pitchFamily="34" charset="0"/>
              </a:rPr>
              <a:t>Accountable and transparent </a:t>
            </a:r>
            <a:r>
              <a:rPr lang="en-US" sz="1800" dirty="0">
                <a:latin typeface="Arial" panose="020B0604020202020204" pitchFamily="34" charset="0"/>
                <a:ea typeface="Nexa Bold" charset="0"/>
                <a:cs typeface="Arial" panose="020B0604020202020204" pitchFamily="34" charset="0"/>
              </a:rPr>
              <a:t>– an effective </a:t>
            </a:r>
            <a:r>
              <a:rPr lang="en-US" sz="1800" dirty="0" err="1">
                <a:latin typeface="Arial" panose="020B0604020202020204" pitchFamily="34" charset="0"/>
                <a:ea typeface="Nexa Bold" charset="0"/>
                <a:cs typeface="Arial" panose="020B0604020202020204" pitchFamily="34" charset="0"/>
              </a:rPr>
              <a:t>organisation</a:t>
            </a:r>
            <a:r>
              <a:rPr lang="en-US" sz="1800" dirty="0">
                <a:latin typeface="Arial" panose="020B0604020202020204" pitchFamily="34" charset="0"/>
                <a:ea typeface="Nexa Bold" charset="0"/>
                <a:cs typeface="Arial" panose="020B0604020202020204" pitchFamily="34" charset="0"/>
              </a:rPr>
              <a:t> is accountable to the public and others, through easily understandable and transparent policies, procedures and practices.</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534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United Nations 8 principles of good governance</a:t>
            </a:r>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pic>
        <p:nvPicPr>
          <p:cNvPr id="5" name="Picture 2" descr="Eightbubbles each containing a principle of good governance:&#10;1. Consense oriented&#10;2. Accountability &#10;3. Transparent&#10;4. Responsive&#10;5. Equitable &amp; inclusive&#10;6. Effective &amp; efficient&#10;7. Follows the rule of law&#10;8. Participatory&#10;">
            <a:extLst>
              <a:ext uri="{FF2B5EF4-FFF2-40B4-BE49-F238E27FC236}">
                <a16:creationId xmlns:a16="http://schemas.microsoft.com/office/drawing/2014/main" id="{B3FB4FF4-D89A-6F33-7DEE-4761CFAE13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4903" y="1508395"/>
            <a:ext cx="5582194" cy="4984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163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About Cause4</a:t>
            </a:r>
            <a:endParaRPr lang="en-US" b="1"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r>
              <a:rPr lang="en-GB" sz="1800" b="1" dirty="0">
                <a:effectLst/>
                <a:latin typeface="Arial" panose="020B0604020202020204" pitchFamily="34" charset="0"/>
              </a:rPr>
              <a:t>About </a:t>
            </a:r>
            <a:r>
              <a:rPr lang="en-GB" sz="1800" b="1" i="1" dirty="0">
                <a:effectLst/>
                <a:latin typeface="Arial" panose="020B0604020202020204" pitchFamily="34" charset="0"/>
              </a:rPr>
              <a:t>Cause4</a:t>
            </a:r>
            <a:br>
              <a:rPr lang="en-GB" sz="1800" b="1" i="1" dirty="0">
                <a:effectLst/>
                <a:latin typeface="Arial" panose="020B0604020202020204" pitchFamily="34" charset="0"/>
              </a:rPr>
            </a:br>
            <a:r>
              <a:rPr lang="en-GB" sz="1800" i="1" dirty="0">
                <a:effectLst/>
                <a:latin typeface="Arial" panose="020B0604020202020204" pitchFamily="34" charset="0"/>
              </a:rPr>
              <a:t>Cause4 </a:t>
            </a:r>
            <a:r>
              <a:rPr lang="en-GB" sz="1800" dirty="0">
                <a:effectLst/>
                <a:latin typeface="ArialMT"/>
              </a:rPr>
              <a:t>is a social business and B-Corporation, specialising in advice, fundraising, training and programme development. Led by Michelle Wright, we have extensive expertise in governance and in-depth knowledge of ACE’s National Portfolio requirements. Our three core programmes are the </a:t>
            </a:r>
            <a:r>
              <a:rPr lang="en-GB" sz="1800" b="1" dirty="0">
                <a:effectLst/>
                <a:latin typeface="ArialMT"/>
              </a:rPr>
              <a:t>Trustee Leadership Programme</a:t>
            </a:r>
            <a:r>
              <a:rPr lang="en-GB" sz="1800" dirty="0">
                <a:effectLst/>
                <a:latin typeface="ArialMT"/>
              </a:rPr>
              <a:t>, </a:t>
            </a:r>
            <a:r>
              <a:rPr lang="en-GB" sz="1800" b="1" dirty="0">
                <a:effectLst/>
                <a:latin typeface="ArialMT"/>
              </a:rPr>
              <a:t>Arts Fundraising &amp; Philanthropy</a:t>
            </a:r>
            <a:r>
              <a:rPr lang="en-GB" sz="1800" b="1" dirty="0">
                <a:latin typeface="ArialMT"/>
              </a:rPr>
              <a:t> </a:t>
            </a:r>
            <a:r>
              <a:rPr lang="en-GB" sz="1800" dirty="0">
                <a:effectLst/>
                <a:latin typeface="ArialMT"/>
              </a:rPr>
              <a:t>and </a:t>
            </a:r>
            <a:r>
              <a:rPr lang="en-GB" sz="1800" b="1" dirty="0">
                <a:effectLst/>
                <a:latin typeface="ArialMT"/>
              </a:rPr>
              <a:t>Heritage Compass</a:t>
            </a:r>
            <a:r>
              <a:rPr lang="en-GB" sz="1800" dirty="0">
                <a:effectLst/>
                <a:latin typeface="ArialMT"/>
              </a:rPr>
              <a:t>. </a:t>
            </a:r>
            <a:endParaRPr lang="en-GB" sz="1800" dirty="0"/>
          </a:p>
          <a:p>
            <a:endParaRPr lang="en-GB" sz="1800" dirty="0">
              <a:effectLst/>
              <a:latin typeface="ArialMT"/>
            </a:endParaRPr>
          </a:p>
          <a:p>
            <a:r>
              <a:rPr lang="en-GB" sz="1800" b="1" dirty="0">
                <a:latin typeface="ArialMT"/>
              </a:rPr>
              <a:t>Transforming Governance</a:t>
            </a:r>
            <a:endParaRPr lang="en-GB" sz="1800" b="1" dirty="0">
              <a:effectLst/>
              <a:latin typeface="ArialMT"/>
            </a:endParaRPr>
          </a:p>
          <a:p>
            <a:r>
              <a:rPr lang="en-GB" sz="1800" dirty="0">
                <a:effectLst/>
                <a:latin typeface="ArialMT"/>
              </a:rPr>
              <a:t>Delivered in partnership with Arts Council England, </a:t>
            </a:r>
            <a:r>
              <a:rPr lang="en-GB" sz="1800" b="1" dirty="0">
                <a:effectLst/>
                <a:latin typeface="ArialMT"/>
              </a:rPr>
              <a:t>Transforming Governance </a:t>
            </a:r>
            <a:r>
              <a:rPr lang="en-GB" sz="1800" dirty="0">
                <a:effectLst/>
                <a:latin typeface="ArialMT"/>
              </a:rPr>
              <a:t>will </a:t>
            </a:r>
            <a:r>
              <a:rPr lang="en-GB" sz="1800" dirty="0">
                <a:latin typeface="Arial" panose="020B0604020202020204" pitchFamily="34" charset="0"/>
                <a:cs typeface="Arial" panose="020B0604020202020204" pitchFamily="34" charset="0"/>
              </a:rPr>
              <a:t>strengthen governance by focussing on effective leadership, strategy, recruitment and implementing the Investment Principles (IPs). </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9095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Board Member Types</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Nexa Bold" charset="0"/>
                <a:cs typeface="Arial" panose="020B0604020202020204" pitchFamily="34" charset="0"/>
              </a:rPr>
              <a:t>In the arts, culture and heritage sector, there are a number of stereotypes often seen on Boards: </a:t>
            </a:r>
          </a:p>
          <a:p>
            <a:endParaRPr lang="en-US" sz="1800" dirty="0">
              <a:latin typeface="Arial" panose="020B0604020202020204" pitchFamily="34" charset="0"/>
              <a:ea typeface="Nexa Bold" charset="0"/>
              <a:cs typeface="Arial" panose="020B0604020202020204" pitchFamily="34" charset="0"/>
            </a:endParaRPr>
          </a:p>
          <a:p>
            <a:pPr marL="342900" lvl="1" indent="0">
              <a:buNone/>
            </a:pPr>
            <a:r>
              <a:rPr lang="en-US" dirty="0">
                <a:latin typeface="Arial" panose="020B0604020202020204" pitchFamily="34" charset="0"/>
                <a:ea typeface="Nexa Bold" charset="0"/>
                <a:cs typeface="Arial" panose="020B0604020202020204" pitchFamily="34" charset="0"/>
              </a:rPr>
              <a:t>‘</a:t>
            </a:r>
            <a:r>
              <a:rPr lang="en-US" b="1" dirty="0">
                <a:latin typeface="Arial" panose="020B0604020202020204" pitchFamily="34" charset="0"/>
                <a:ea typeface="Nexa Bold" charset="0"/>
                <a:cs typeface="Arial" panose="020B0604020202020204" pitchFamily="34" charset="0"/>
              </a:rPr>
              <a:t>Name-droppers’ </a:t>
            </a:r>
            <a:r>
              <a:rPr lang="en-US" dirty="0">
                <a:latin typeface="Arial" panose="020B0604020202020204" pitchFamily="34" charset="0"/>
                <a:ea typeface="Nexa Bold" charset="0"/>
                <a:cs typeface="Arial" panose="020B0604020202020204" pitchFamily="34" charset="0"/>
              </a:rPr>
              <a:t>– Talk about their connections but never act on them; </a:t>
            </a:r>
          </a:p>
          <a:p>
            <a:pPr lvl="1"/>
            <a:endParaRPr lang="en-US" dirty="0">
              <a:latin typeface="Arial" panose="020B0604020202020204" pitchFamily="34" charset="0"/>
              <a:ea typeface="Nexa Bold" charset="0"/>
              <a:cs typeface="Arial" panose="020B0604020202020204" pitchFamily="34" charset="0"/>
            </a:endParaRPr>
          </a:p>
          <a:p>
            <a:pPr marL="342900" lvl="1" indent="0">
              <a:buNone/>
            </a:pPr>
            <a:r>
              <a:rPr lang="en-US" b="1" dirty="0">
                <a:latin typeface="Arial" panose="020B0604020202020204" pitchFamily="34" charset="0"/>
                <a:ea typeface="Nexa Bold" charset="0"/>
                <a:cs typeface="Arial" panose="020B0604020202020204" pitchFamily="34" charset="0"/>
              </a:rPr>
              <a:t>‘Seagulls’ </a:t>
            </a:r>
            <a:r>
              <a:rPr lang="en-US" dirty="0">
                <a:latin typeface="Arial" panose="020B0604020202020204" pitchFamily="34" charset="0"/>
                <a:ea typeface="Nexa Bold" charset="0"/>
                <a:cs typeface="Arial" panose="020B0604020202020204" pitchFamily="34" charset="0"/>
              </a:rPr>
              <a:t>– Swoop in, make a mess and leave;</a:t>
            </a:r>
          </a:p>
          <a:p>
            <a:pPr lvl="1"/>
            <a:endParaRPr lang="en-US" dirty="0">
              <a:latin typeface="Arial" panose="020B0604020202020204" pitchFamily="34" charset="0"/>
              <a:ea typeface="Nexa Bold" charset="0"/>
              <a:cs typeface="Arial" panose="020B0604020202020204" pitchFamily="34" charset="0"/>
            </a:endParaRPr>
          </a:p>
          <a:p>
            <a:pPr marL="342900" lvl="1" indent="0">
              <a:buNone/>
            </a:pPr>
            <a:r>
              <a:rPr lang="en-US" b="1" dirty="0">
                <a:latin typeface="Arial" panose="020B0604020202020204" pitchFamily="34" charset="0"/>
                <a:ea typeface="Nexa Bold" charset="0"/>
                <a:cs typeface="Arial" panose="020B0604020202020204" pitchFamily="34" charset="0"/>
              </a:rPr>
              <a:t>‘Frustrated CEOs' </a:t>
            </a:r>
            <a:r>
              <a:rPr lang="en-US" dirty="0">
                <a:latin typeface="Arial" panose="020B0604020202020204" pitchFamily="34" charset="0"/>
                <a:ea typeface="Nexa Bold" charset="0"/>
                <a:cs typeface="Arial" panose="020B0604020202020204" pitchFamily="34" charset="0"/>
              </a:rPr>
              <a:t>- Those that want to run the </a:t>
            </a:r>
            <a:r>
              <a:rPr lang="en-US" dirty="0" err="1">
                <a:latin typeface="Arial" panose="020B0604020202020204" pitchFamily="34" charset="0"/>
                <a:ea typeface="Nexa Bold" charset="0"/>
                <a:cs typeface="Arial" panose="020B0604020202020204" pitchFamily="34" charset="0"/>
              </a:rPr>
              <a:t>organisation</a:t>
            </a:r>
            <a:r>
              <a:rPr lang="en-US" dirty="0">
                <a:latin typeface="Arial" panose="020B0604020202020204" pitchFamily="34" charset="0"/>
                <a:ea typeface="Nexa Bold" charset="0"/>
                <a:cs typeface="Arial" panose="020B0604020202020204" pitchFamily="34" charset="0"/>
              </a:rPr>
              <a:t> themselves; </a:t>
            </a:r>
          </a:p>
          <a:p>
            <a:pPr lvl="1"/>
            <a:endParaRPr lang="en-US" dirty="0">
              <a:latin typeface="Arial" panose="020B0604020202020204" pitchFamily="34" charset="0"/>
              <a:ea typeface="Nexa Bold" charset="0"/>
              <a:cs typeface="Arial" panose="020B0604020202020204" pitchFamily="34" charset="0"/>
            </a:endParaRPr>
          </a:p>
          <a:p>
            <a:pPr marL="342900" lvl="1" indent="0">
              <a:buNone/>
            </a:pPr>
            <a:r>
              <a:rPr lang="en-US" b="1" dirty="0">
                <a:latin typeface="Arial" panose="020B0604020202020204" pitchFamily="34" charset="0"/>
                <a:ea typeface="Nexa Bold" charset="0"/>
                <a:cs typeface="Arial" panose="020B0604020202020204" pitchFamily="34" charset="0"/>
              </a:rPr>
              <a:t>‘Glory-hunters</a:t>
            </a:r>
            <a:r>
              <a:rPr lang="en-US" dirty="0">
                <a:latin typeface="Arial" panose="020B0604020202020204" pitchFamily="34" charset="0"/>
                <a:ea typeface="Nexa Bold" charset="0"/>
                <a:cs typeface="Arial" panose="020B0604020202020204" pitchFamily="34" charset="0"/>
              </a:rPr>
              <a:t>’ - Don't do anything, but like their name on the letterhead</a:t>
            </a:r>
          </a:p>
          <a:p>
            <a:pPr marL="0" indent="0">
              <a:buNone/>
            </a:pPr>
            <a:endParaRPr lang="en-US" sz="1800" i="1" dirty="0">
              <a:latin typeface="Arial" panose="020B0604020202020204" pitchFamily="34" charset="0"/>
              <a:ea typeface="Nexa Bold" charset="0"/>
              <a:cs typeface="Arial" panose="020B0604020202020204" pitchFamily="34" charset="0"/>
            </a:endParaRPr>
          </a:p>
          <a:p>
            <a:pPr marL="0" indent="0">
              <a:buNone/>
            </a:pPr>
            <a:r>
              <a:rPr lang="en-US" sz="1800" i="1" dirty="0">
                <a:latin typeface="Arial" panose="020B0604020202020204" pitchFamily="34" charset="0"/>
                <a:ea typeface="Nexa Bold" charset="0"/>
                <a:cs typeface="Arial" panose="020B0604020202020204" pitchFamily="34" charset="0"/>
              </a:rPr>
              <a:t>Skills + Time + Energy + Culture</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1124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Governance vs. Management</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sz="half" idx="1"/>
          </p:nvPr>
        </p:nvSpPr>
        <p:spPr>
          <a:xfrm>
            <a:off x="838200" y="1825625"/>
            <a:ext cx="5181600" cy="1603375"/>
          </a:xfrm>
        </p:spPr>
        <p:txBody>
          <a:bodyPr>
            <a:noAutofit/>
          </a:bodyPr>
          <a:lstStyle/>
          <a:p>
            <a:pPr marL="0" indent="0" algn="ctr">
              <a:buNone/>
            </a:pPr>
            <a:r>
              <a:rPr lang="en-GB" sz="1800" b="1" dirty="0">
                <a:latin typeface="Arial" panose="020B0604020202020204" pitchFamily="34" charset="0"/>
                <a:cs typeface="Arial" panose="020B0604020202020204" pitchFamily="34" charset="0"/>
              </a:rPr>
              <a:t>Governance </a:t>
            </a:r>
            <a:endParaRPr lang="en-GB" sz="1800" dirty="0">
              <a:latin typeface="Arial" panose="020B0604020202020204" pitchFamily="34" charset="0"/>
              <a:cs typeface="Arial" panose="020B0604020202020204" pitchFamily="34" charset="0"/>
            </a:endParaRPr>
          </a:p>
          <a:p>
            <a:pPr marL="0" indent="0" algn="ctr">
              <a:buNone/>
            </a:pPr>
            <a:r>
              <a:rPr lang="en-GB" sz="1800" b="1" dirty="0">
                <a:latin typeface="Arial" panose="020B0604020202020204" pitchFamily="34" charset="0"/>
                <a:cs typeface="Arial" panose="020B0604020202020204" pitchFamily="34" charset="0"/>
              </a:rPr>
              <a:t>Board’s role </a:t>
            </a:r>
            <a:endParaRPr lang="en-GB" sz="1800" dirty="0">
              <a:latin typeface="Arial" panose="020B0604020202020204" pitchFamily="34" charset="0"/>
              <a:cs typeface="Arial" panose="020B0604020202020204" pitchFamily="34" charset="0"/>
            </a:endParaRPr>
          </a:p>
          <a:p>
            <a:pPr marL="0" indent="0" algn="ctr">
              <a:buNone/>
            </a:pPr>
            <a:r>
              <a:rPr lang="en-GB" sz="1800" dirty="0">
                <a:latin typeface="Arial" panose="020B0604020202020204" pitchFamily="34" charset="0"/>
                <a:cs typeface="Arial" panose="020B0604020202020204" pitchFamily="34" charset="0"/>
              </a:rPr>
              <a:t>How Boards make decisions, allocate resources, achieve results, and are held accountable </a:t>
            </a:r>
          </a:p>
          <a:p>
            <a:pPr marL="0" indent="0">
              <a:buNone/>
            </a:pPr>
            <a:endParaRPr lang="en-US" sz="1800" dirty="0"/>
          </a:p>
        </p:txBody>
      </p:sp>
      <p:sp>
        <p:nvSpPr>
          <p:cNvPr id="3" name="Content Placeholder 2">
            <a:extLst>
              <a:ext uri="{FF2B5EF4-FFF2-40B4-BE49-F238E27FC236}">
                <a16:creationId xmlns:a16="http://schemas.microsoft.com/office/drawing/2014/main" id="{EEA461B0-05C1-6028-A134-751D43B8E40B}"/>
              </a:ext>
            </a:extLst>
          </p:cNvPr>
          <p:cNvSpPr>
            <a:spLocks noGrp="1"/>
          </p:cNvSpPr>
          <p:nvPr>
            <p:ph sz="half" idx="2"/>
          </p:nvPr>
        </p:nvSpPr>
        <p:spPr>
          <a:xfrm>
            <a:off x="6172200" y="1825625"/>
            <a:ext cx="5181600" cy="1603375"/>
          </a:xfrm>
        </p:spPr>
        <p:txBody>
          <a:bodyPr/>
          <a:lstStyle/>
          <a:p>
            <a:pPr marL="0" indent="0" algn="ctr">
              <a:buNone/>
            </a:pPr>
            <a:r>
              <a:rPr lang="en-GB" sz="1800" b="1" dirty="0">
                <a:latin typeface="Arial" panose="020B0604020202020204" pitchFamily="34" charset="0"/>
                <a:cs typeface="Arial" panose="020B0604020202020204" pitchFamily="34" charset="0"/>
              </a:rPr>
              <a:t>Management</a:t>
            </a:r>
          </a:p>
          <a:p>
            <a:pPr marL="0" indent="0" algn="ctr">
              <a:buNone/>
            </a:pPr>
            <a:r>
              <a:rPr lang="en-GB" sz="1800" b="1" dirty="0">
                <a:latin typeface="Arial" panose="020B0604020202020204" pitchFamily="34" charset="0"/>
                <a:cs typeface="Arial" panose="020B0604020202020204" pitchFamily="34" charset="0"/>
              </a:rPr>
              <a:t>Executive function</a:t>
            </a:r>
          </a:p>
          <a:p>
            <a:pPr marL="0" indent="0" algn="ctr">
              <a:buNone/>
            </a:pPr>
            <a:r>
              <a:rPr lang="en-GB" sz="1800" dirty="0">
                <a:latin typeface="Arial" panose="020B0604020202020204" pitchFamily="34" charset="0"/>
                <a:cs typeface="Arial" panose="020B0604020202020204" pitchFamily="34" charset="0"/>
              </a:rPr>
              <a:t>Day-to-day management of tasks and details of running an organisation</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
        <p:nvSpPr>
          <p:cNvPr id="10" name="TextBox 9">
            <a:extLst>
              <a:ext uri="{FF2B5EF4-FFF2-40B4-BE49-F238E27FC236}">
                <a16:creationId xmlns:a16="http://schemas.microsoft.com/office/drawing/2014/main" id="{4F0E0836-E9A2-015C-9330-D630F5305C29}"/>
              </a:ext>
            </a:extLst>
          </p:cNvPr>
          <p:cNvSpPr txBox="1"/>
          <p:nvPr/>
        </p:nvSpPr>
        <p:spPr>
          <a:xfrm>
            <a:off x="623887" y="4145637"/>
            <a:ext cx="11095673" cy="2031325"/>
          </a:xfrm>
          <a:prstGeom prst="rect">
            <a:avLst/>
          </a:prstGeom>
          <a:noFill/>
        </p:spPr>
        <p:txBody>
          <a:bodyPr wrap="square">
            <a:spAutoFit/>
          </a:bodyPr>
          <a:lstStyle/>
          <a:p>
            <a:pPr>
              <a:buClr>
                <a:srgbClr val="F28C00"/>
              </a:buClr>
            </a:pPr>
            <a:r>
              <a:rPr lang="en-GB" dirty="0">
                <a:latin typeface="Arial" panose="020B0604020202020204" pitchFamily="34" charset="0"/>
                <a:cs typeface="Arial" panose="020B0604020202020204" pitchFamily="34" charset="0"/>
              </a:rPr>
              <a:t>The Board has established clear levels of delegated authority within which:</a:t>
            </a:r>
          </a:p>
          <a:p>
            <a:pPr marL="285750" indent="-285750">
              <a:buClr>
                <a:srgbClr val="F28C00"/>
              </a:buClr>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dirty="0">
                <a:latin typeface="Arial" panose="020B0604020202020204" pitchFamily="34" charset="0"/>
                <a:cs typeface="Arial" panose="020B0604020202020204" pitchFamily="34" charset="0"/>
              </a:rPr>
              <a:t>Some decisions are reserved to the board</a:t>
            </a:r>
          </a:p>
          <a:p>
            <a:pPr marL="285750" indent="-285750">
              <a:buClr>
                <a:schemeClr val="tx1"/>
              </a:buClr>
              <a:buFont typeface="Arial" panose="020B0604020202020204" pitchFamily="34" charset="0"/>
              <a:buChar char="•"/>
            </a:pPr>
            <a:r>
              <a:rPr lang="en-GB" dirty="0">
                <a:latin typeface="Arial" panose="020B0604020202020204" pitchFamily="34" charset="0"/>
                <a:cs typeface="Arial" panose="020B0604020202020204" pitchFamily="34" charset="0"/>
              </a:rPr>
              <a:t>The CEO is empowered to make decisions and delegate authority to the staff for the day-to-day operation of the charity</a:t>
            </a:r>
          </a:p>
          <a:p>
            <a:pPr marL="285750" indent="-285750">
              <a:buClr>
                <a:schemeClr val="tx1"/>
              </a:buClr>
              <a:buFont typeface="Arial" panose="020B0604020202020204" pitchFamily="34" charset="0"/>
              <a:buChar char="•"/>
            </a:pPr>
            <a:r>
              <a:rPr lang="en-GB" dirty="0">
                <a:latin typeface="Arial" panose="020B0604020202020204" pitchFamily="34" charset="0"/>
                <a:cs typeface="Arial" panose="020B0604020202020204" pitchFamily="34" charset="0"/>
              </a:rPr>
              <a:t>The CEO is required to escalate high risk and /or high impact issues for the timely attention and consideration of the board</a:t>
            </a:r>
          </a:p>
        </p:txBody>
      </p:sp>
    </p:spTree>
    <p:extLst>
      <p:ext uri="{BB962C8B-B14F-4D97-AF65-F5344CB8AC3E}">
        <p14:creationId xmlns:p14="http://schemas.microsoft.com/office/powerpoint/2010/main" val="678250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Governance vs. Management in a CIC</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GB" sz="1700" dirty="0">
                <a:effectLst/>
                <a:latin typeface="Arial" panose="020B0604020202020204" pitchFamily="34" charset="0"/>
                <a:ea typeface="Calibri" panose="020F0502020204030204" pitchFamily="34" charset="0"/>
                <a:cs typeface="Arial" panose="020B0604020202020204" pitchFamily="34" charset="0"/>
              </a:rPr>
              <a:t>In the context of a Community Interest Company (CIC), governance and management are distinct, but there are interrelated aspects of how the organisation operates. When you are both a Director and a paid member of staff in a CIC, it's important to understand the differences between these roles:</a:t>
            </a:r>
          </a:p>
          <a:p>
            <a:pPr marL="0" indent="0">
              <a:buNone/>
            </a:pPr>
            <a:endParaRPr lang="en-GB" sz="1100" dirty="0">
              <a:latin typeface="Arial" panose="020B0604020202020204" pitchFamily="34" charset="0"/>
              <a:ea typeface="Calibri" panose="020F0502020204030204" pitchFamily="34" charset="0"/>
              <a:cs typeface="Arial" panose="020B0604020202020204" pitchFamily="34" charset="0"/>
            </a:endParaRPr>
          </a:p>
          <a:p>
            <a:pPr marL="0" lvl="0" indent="0">
              <a:buNone/>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Governance:</a:t>
            </a:r>
            <a:endParaRPr lang="en-GB" sz="17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SzPts val="1000"/>
              <a:buFont typeface="Symbol" pitchFamily="2" charset="2"/>
              <a:buChar char=""/>
              <a:tabLst>
                <a:tab pos="9144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Governance refers to the overarching framework of rules, processes, and structures that guide how the CIC operates. It involves setting the strategic direction, making high-level decisions, and ensuring the organisation adheres to its mission and legal obligations.</a:t>
            </a:r>
          </a:p>
          <a:p>
            <a:pPr marL="742950" lvl="1" indent="-285750">
              <a:buSzPts val="1000"/>
              <a:buFont typeface="Symbol" pitchFamily="2" charset="2"/>
              <a:buChar char=""/>
              <a:tabLst>
                <a:tab pos="9144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Duties typically include acting in the best interests of the CIC, avoiding conflicts of interest, and ensuring financial transparency.</a:t>
            </a:r>
            <a:endParaRPr lang="en-GB" sz="1700" b="1" dirty="0">
              <a:effectLst/>
              <a:latin typeface="Arial" panose="020B0604020202020204" pitchFamily="34" charset="0"/>
              <a:ea typeface="Calibri" panose="020F0502020204030204" pitchFamily="34" charset="0"/>
              <a:cs typeface="Arial" panose="020B0604020202020204" pitchFamily="34" charset="0"/>
            </a:endParaRPr>
          </a:p>
          <a:p>
            <a:pPr marL="0" lvl="0" indent="0">
              <a:buNone/>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Management:</a:t>
            </a:r>
            <a:endParaRPr lang="en-GB" sz="17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SzPts val="1000"/>
              <a:buFont typeface="Symbol" pitchFamily="2" charset="2"/>
              <a:buChar char=""/>
              <a:tabLst>
                <a:tab pos="9144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Management focuses on the day-to-day operations of the CIC. It includes activities like planning, implementing strategies, managing resources, and supervising staff and operations.</a:t>
            </a:r>
          </a:p>
          <a:p>
            <a:pPr marL="742950" lvl="1" indent="-285750">
              <a:buSzPts val="1000"/>
              <a:buFont typeface="Symbol" pitchFamily="2" charset="2"/>
              <a:buChar char=""/>
              <a:tabLst>
                <a:tab pos="9144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As a paid member of staff, you are involved in the management aspect of the CIC. You may have specific responsibilities related to your job, such as carrying out programmes, delivering services, or handling administrative tasks.</a:t>
            </a:r>
          </a:p>
          <a:p>
            <a:pPr marL="742950" lvl="1" indent="-285750">
              <a:buSzPts val="1000"/>
              <a:buFont typeface="Symbol" pitchFamily="2" charset="2"/>
              <a:buChar char=""/>
              <a:tabLst>
                <a:tab pos="9144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Management is responsible for executing the strategic decisions made by the board of directors.</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7110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normAutofit/>
          </a:bodyPr>
          <a:lstStyle/>
          <a:p>
            <a:r>
              <a:rPr lang="en-US" sz="2800" b="1" dirty="0">
                <a:solidFill>
                  <a:srgbClr val="DB322A"/>
                </a:solidFill>
                <a:latin typeface="Arial" panose="020B0604020202020204" pitchFamily="34" charset="0"/>
                <a:ea typeface="Nexa Bold" charset="0"/>
                <a:cs typeface="Arial" panose="020B0604020202020204" pitchFamily="34" charset="0"/>
              </a:rPr>
              <a:t>Governance vs. Management and Conflicts of Interest</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GB" sz="1800" dirty="0">
                <a:effectLst/>
                <a:latin typeface="Arial" panose="020B0604020202020204" pitchFamily="34" charset="0"/>
                <a:ea typeface="Calibri" panose="020F0502020204030204" pitchFamily="34" charset="0"/>
                <a:cs typeface="Arial" panose="020B0604020202020204" pitchFamily="34" charset="0"/>
              </a:rPr>
              <a:t>It's essential for individuals who hold both governance and management roles to manage potential conflicts of interest and to clearly understand their responsibilities in each capacity. </a:t>
            </a:r>
          </a:p>
          <a:p>
            <a:pPr>
              <a:buClr>
                <a:srgbClr val="F28C00"/>
              </a:buClr>
            </a:pP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dirty="0">
                <a:effectLst/>
                <a:latin typeface="Arial" panose="020B0604020202020204" pitchFamily="34" charset="0"/>
                <a:ea typeface="Calibri" panose="020F0502020204030204" pitchFamily="34" charset="0"/>
                <a:cs typeface="Arial" panose="020B0604020202020204" pitchFamily="34" charset="0"/>
              </a:rPr>
              <a:t>Directors have a legal and custodial duty to the organisation and its stakeholders. </a:t>
            </a:r>
          </a:p>
          <a:p>
            <a:pPr>
              <a:buClr>
                <a:srgbClr val="F28C00"/>
              </a:buClr>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buClr>
                <a:srgbClr val="F28C00"/>
              </a:buClr>
              <a:buNone/>
            </a:pPr>
            <a:r>
              <a:rPr lang="en-GB" sz="1800" dirty="0">
                <a:effectLst/>
                <a:latin typeface="Arial" panose="020B0604020202020204" pitchFamily="34" charset="0"/>
                <a:ea typeface="Calibri" panose="020F0502020204030204" pitchFamily="34" charset="0"/>
                <a:cs typeface="Arial" panose="020B0604020202020204" pitchFamily="34" charset="0"/>
              </a:rPr>
              <a:t>As a paid staff member, your primary duty is to carry out your job responsibilities to the best of your ability.</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3100334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Governance in Higher Education</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GB" sz="1600" dirty="0">
                <a:effectLst/>
                <a:latin typeface="Arial" panose="020B0604020202020204" pitchFamily="34" charset="0"/>
                <a:ea typeface="Calibri" panose="020F0502020204030204" pitchFamily="34" charset="0"/>
                <a:cs typeface="Arial" panose="020B0604020202020204" pitchFamily="34" charset="0"/>
              </a:rPr>
              <a:t>The Higher Education Governance Code outlines six interconnected elements that form the foundation for good governance. These elements work together to uphold core values and achieve objectives:</a:t>
            </a: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itchFamily="2" charset="2"/>
              <a:buChar char=""/>
              <a:tabLst>
                <a:tab pos="457200" algn="l"/>
              </a:tabLst>
            </a:pPr>
            <a:r>
              <a:rPr lang="en-GB" sz="1600" b="1" dirty="0">
                <a:effectLst/>
                <a:latin typeface="Arial" panose="020B0604020202020204" pitchFamily="34" charset="0"/>
                <a:ea typeface="Calibri" panose="020F0502020204030204" pitchFamily="34" charset="0"/>
                <a:cs typeface="Arial" panose="020B0604020202020204" pitchFamily="34" charset="0"/>
              </a:rPr>
              <a:t>Accountability</a:t>
            </a:r>
            <a:r>
              <a:rPr lang="en-GB" sz="1600" dirty="0">
                <a:effectLst/>
                <a:latin typeface="Arial" panose="020B0604020202020204" pitchFamily="34" charset="0"/>
                <a:ea typeface="Calibri" panose="020F0502020204030204" pitchFamily="34" charset="0"/>
                <a:cs typeface="Arial" panose="020B0604020202020204" pitchFamily="34" charset="0"/>
              </a:rPr>
              <a:t>: The governing body collectively bears responsibility for institutional activities, making final decisions on fundamental matters within its jurisdiction.</a:t>
            </a:r>
          </a:p>
          <a:p>
            <a:pPr marL="342900" lvl="0" indent="-342900">
              <a:buFont typeface="Symbol" pitchFamily="2" charset="2"/>
              <a:buChar char=""/>
              <a:tabLst>
                <a:tab pos="457200" algn="l"/>
              </a:tabLst>
            </a:pPr>
            <a:r>
              <a:rPr lang="en-GB" sz="1600" b="1" dirty="0">
                <a:effectLst/>
                <a:latin typeface="Arial" panose="020B0604020202020204" pitchFamily="34" charset="0"/>
                <a:ea typeface="Calibri" panose="020F0502020204030204" pitchFamily="34" charset="0"/>
                <a:cs typeface="Arial" panose="020B0604020202020204" pitchFamily="34" charset="0"/>
              </a:rPr>
              <a:t>Sustainability</a:t>
            </a:r>
            <a:r>
              <a:rPr lang="en-GB" sz="1600" dirty="0">
                <a:effectLst/>
                <a:latin typeface="Arial" panose="020B0604020202020204" pitchFamily="34" charset="0"/>
                <a:ea typeface="Calibri" panose="020F0502020204030204" pitchFamily="34" charset="0"/>
                <a:cs typeface="Arial" panose="020B0604020202020204" pitchFamily="34" charset="0"/>
              </a:rPr>
              <a:t>: The governing body, in collaboration with the Executive, establishes the institution's mission, strategic direction, and values. It ensures the sustainability of the institution by aligning the strategic plan with legal requirements, institutional values, policies, and effective control and risk management systems.</a:t>
            </a:r>
          </a:p>
          <a:p>
            <a:pPr marL="342900" lvl="0" indent="-342900">
              <a:buFont typeface="Symbol" pitchFamily="2" charset="2"/>
              <a:buChar char=""/>
              <a:tabLst>
                <a:tab pos="457200" algn="l"/>
              </a:tabLst>
            </a:pPr>
            <a:r>
              <a:rPr lang="en-GB" sz="1600" b="1" dirty="0">
                <a:effectLst/>
                <a:latin typeface="Arial" panose="020B0604020202020204" pitchFamily="34" charset="0"/>
                <a:ea typeface="Calibri" panose="020F0502020204030204" pitchFamily="34" charset="0"/>
                <a:cs typeface="Arial" panose="020B0604020202020204" pitchFamily="34" charset="0"/>
              </a:rPr>
              <a:t>Reputation</a:t>
            </a:r>
            <a:r>
              <a:rPr lang="en-GB" sz="1600" dirty="0">
                <a:effectLst/>
                <a:latin typeface="Arial" panose="020B0604020202020204" pitchFamily="34" charset="0"/>
                <a:ea typeface="Calibri" panose="020F0502020204030204" pitchFamily="34" charset="0"/>
                <a:cs typeface="Arial" panose="020B0604020202020204" pitchFamily="34" charset="0"/>
              </a:rPr>
              <a:t>: The governing body preserves and enhances the institution's reputation and autonomy by adhering to the values and principles in the Code, as well as the principles of public life.</a:t>
            </a:r>
          </a:p>
          <a:p>
            <a:pPr marL="342900" lvl="0" indent="-342900">
              <a:buFont typeface="Symbol" pitchFamily="2" charset="2"/>
              <a:buChar char=""/>
              <a:tabLst>
                <a:tab pos="457200" algn="l"/>
              </a:tabLst>
            </a:pPr>
            <a:r>
              <a:rPr lang="en-GB" sz="1600" b="1" dirty="0">
                <a:effectLst/>
                <a:latin typeface="Arial" panose="020B0604020202020204" pitchFamily="34" charset="0"/>
                <a:ea typeface="Calibri" panose="020F0502020204030204" pitchFamily="34" charset="0"/>
                <a:cs typeface="Arial" panose="020B0604020202020204" pitchFamily="34" charset="0"/>
              </a:rPr>
              <a:t>Equality, Inclusivity, and Diversity</a:t>
            </a:r>
            <a:r>
              <a:rPr lang="en-GB" sz="1600" dirty="0">
                <a:effectLst/>
                <a:latin typeface="Arial" panose="020B0604020202020204" pitchFamily="34" charset="0"/>
                <a:ea typeface="Calibri" panose="020F0502020204030204" pitchFamily="34" charset="0"/>
                <a:cs typeface="Arial" panose="020B0604020202020204" pitchFamily="34" charset="0"/>
              </a:rPr>
              <a:t>: The governing body fosters a positive culture that promotes ethical conduct, equality, inclusivity, and diversity throughout the institution, including within the governing body itself. It addresses under-representation and disparities in outcomes and takes corrective measures to ensure fairness.</a:t>
            </a:r>
          </a:p>
          <a:p>
            <a:pPr marL="342900" lvl="0" indent="-342900">
              <a:buFont typeface="Symbol" pitchFamily="2" charset="2"/>
              <a:buChar char=""/>
              <a:tabLst>
                <a:tab pos="457200" algn="l"/>
              </a:tabLst>
            </a:pPr>
            <a:r>
              <a:rPr lang="en-GB" sz="1600" b="1" dirty="0">
                <a:effectLst/>
                <a:latin typeface="Arial" panose="020B0604020202020204" pitchFamily="34" charset="0"/>
                <a:ea typeface="Calibri" panose="020F0502020204030204" pitchFamily="34" charset="0"/>
                <a:cs typeface="Arial" panose="020B0604020202020204" pitchFamily="34" charset="0"/>
              </a:rPr>
              <a:t>Effectiveness</a:t>
            </a:r>
            <a:r>
              <a:rPr lang="en-GB" sz="1600" dirty="0">
                <a:effectLst/>
                <a:latin typeface="Arial" panose="020B0604020202020204" pitchFamily="34" charset="0"/>
                <a:ea typeface="Calibri" panose="020F0502020204030204" pitchFamily="34" charset="0"/>
                <a:cs typeface="Arial" panose="020B0604020202020204" pitchFamily="34" charset="0"/>
              </a:rPr>
              <a:t>: The governing body ensures that governance structures and processes are robust, effective, and adaptable. It evaluates governance performance against the Code and recognised standards of good practice.</a:t>
            </a:r>
          </a:p>
          <a:p>
            <a:pPr marL="342900" lvl="0" indent="-342900">
              <a:buFont typeface="Symbol" pitchFamily="2" charset="2"/>
              <a:buChar char=""/>
              <a:tabLst>
                <a:tab pos="457200" algn="l"/>
              </a:tabLst>
            </a:pPr>
            <a:r>
              <a:rPr lang="en-GB" sz="1600" b="1" dirty="0">
                <a:effectLst/>
                <a:latin typeface="Arial" panose="020B0604020202020204" pitchFamily="34" charset="0"/>
                <a:ea typeface="Calibri" panose="020F0502020204030204" pitchFamily="34" charset="0"/>
                <a:cs typeface="Arial" panose="020B0604020202020204" pitchFamily="34" charset="0"/>
              </a:rPr>
              <a:t>Engagement</a:t>
            </a:r>
            <a:r>
              <a:rPr lang="en-GB" sz="1600" dirty="0">
                <a:effectLst/>
                <a:latin typeface="Arial" panose="020B0604020202020204" pitchFamily="34" charset="0"/>
                <a:ea typeface="Calibri" panose="020F0502020204030204" pitchFamily="34" charset="0"/>
                <a:cs typeface="Arial" panose="020B0604020202020204" pitchFamily="34" charset="0"/>
              </a:rPr>
              <a:t>: Governing bodies understand the institution's diverse stakeholders at global, national, and local levels. They ensure that meaningful engagement occurs, allowing stakeholder perspectives to inform relevant decision-making processes.</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55559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err="1">
                <a:solidFill>
                  <a:srgbClr val="DB322A"/>
                </a:solidFill>
                <a:latin typeface="Arial" panose="020B0604020202020204" pitchFamily="34" charset="0"/>
                <a:ea typeface="Nexa Bold" charset="0"/>
                <a:cs typeface="Arial" panose="020B0604020202020204" pitchFamily="34" charset="0"/>
              </a:rPr>
              <a:t>Organisational</a:t>
            </a:r>
            <a:r>
              <a:rPr lang="en-US" sz="3200" b="1" dirty="0">
                <a:solidFill>
                  <a:srgbClr val="DB322A"/>
                </a:solidFill>
                <a:latin typeface="Arial" panose="020B0604020202020204" pitchFamily="34" charset="0"/>
                <a:ea typeface="Nexa Bold" charset="0"/>
                <a:cs typeface="Arial" panose="020B0604020202020204" pitchFamily="34" charset="0"/>
              </a:rPr>
              <a:t> Structure</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US" sz="2000" dirty="0">
                <a:latin typeface="Arial" panose="020B0604020202020204" pitchFamily="34" charset="0"/>
                <a:ea typeface="Nexa Bold" charset="0"/>
                <a:cs typeface="Arial" panose="020B0604020202020204" pitchFamily="34" charset="0"/>
              </a:rPr>
              <a:t>The relationship between the Board, Chief Executive and Senior Management team is key. </a:t>
            </a:r>
          </a:p>
          <a:p>
            <a:pPr marL="0" indent="0">
              <a:buNone/>
            </a:pPr>
            <a:endParaRPr lang="en-US" sz="2000" dirty="0">
              <a:latin typeface="Arial" panose="020B0604020202020204" pitchFamily="34" charset="0"/>
              <a:ea typeface="Nexa Bold" charset="0"/>
              <a:cs typeface="Arial" panose="020B0604020202020204" pitchFamily="34" charset="0"/>
            </a:endParaRPr>
          </a:p>
          <a:p>
            <a:pPr marL="0" indent="0">
              <a:buNone/>
            </a:pPr>
            <a:r>
              <a:rPr lang="en-US" sz="2000" dirty="0">
                <a:latin typeface="Arial" panose="020B0604020202020204" pitchFamily="34" charset="0"/>
                <a:ea typeface="Nexa Bold" charset="0"/>
                <a:cs typeface="Arial" panose="020B0604020202020204" pitchFamily="34" charset="0"/>
              </a:rPr>
              <a:t>An </a:t>
            </a:r>
            <a:r>
              <a:rPr lang="en-US" sz="2000" dirty="0" err="1">
                <a:latin typeface="Arial" panose="020B0604020202020204" pitchFamily="34" charset="0"/>
                <a:ea typeface="Nexa Bold" charset="0"/>
                <a:cs typeface="Arial" panose="020B0604020202020204" pitchFamily="34" charset="0"/>
              </a:rPr>
              <a:t>organisation’s</a:t>
            </a:r>
            <a:r>
              <a:rPr lang="en-US" sz="2000" dirty="0">
                <a:latin typeface="Arial" panose="020B0604020202020204" pitchFamily="34" charset="0"/>
                <a:ea typeface="Nexa Bold" charset="0"/>
                <a:cs typeface="Arial" panose="020B0604020202020204" pitchFamily="34" charset="0"/>
              </a:rPr>
              <a:t> management team acts as the conduit between governance decisions taken at Board level and the planning and </a:t>
            </a:r>
            <a:r>
              <a:rPr lang="en-US" sz="2000" dirty="0" err="1">
                <a:latin typeface="Arial" panose="020B0604020202020204" pitchFamily="34" charset="0"/>
                <a:ea typeface="Nexa Bold" charset="0"/>
                <a:cs typeface="Arial" panose="020B0604020202020204" pitchFamily="34" charset="0"/>
              </a:rPr>
              <a:t>organisational</a:t>
            </a:r>
            <a:r>
              <a:rPr lang="en-US" sz="2000" dirty="0">
                <a:latin typeface="Arial" panose="020B0604020202020204" pitchFamily="34" charset="0"/>
                <a:ea typeface="Nexa Bold" charset="0"/>
                <a:cs typeface="Arial" panose="020B0604020202020204" pitchFamily="34" charset="0"/>
              </a:rPr>
              <a:t> development plans which are based on these decisions.</a:t>
            </a:r>
          </a:p>
          <a:p>
            <a:pPr marL="0" indent="0">
              <a:buNone/>
            </a:pPr>
            <a:endParaRPr lang="en-US" sz="2000" dirty="0">
              <a:latin typeface="Arial" panose="020B0604020202020204" pitchFamily="34" charset="0"/>
              <a:ea typeface="Nexa Bold" charset="0"/>
              <a:cs typeface="Arial" panose="020B0604020202020204" pitchFamily="34" charset="0"/>
            </a:endParaRPr>
          </a:p>
          <a:p>
            <a:pPr marL="0" indent="0">
              <a:buNone/>
            </a:pPr>
            <a:r>
              <a:rPr lang="en-US" sz="2000" dirty="0">
                <a:latin typeface="Arial" panose="020B0604020202020204" pitchFamily="34" charset="0"/>
                <a:ea typeface="Nexa Bold" charset="0"/>
                <a:cs typeface="Arial" panose="020B0604020202020204" pitchFamily="34" charset="0"/>
              </a:rPr>
              <a:t>Management, staff and volunteers are a vital part of an </a:t>
            </a:r>
            <a:r>
              <a:rPr lang="en-US" sz="2000" dirty="0" err="1">
                <a:latin typeface="Arial" panose="020B0604020202020204" pitchFamily="34" charset="0"/>
                <a:ea typeface="Nexa Bold" charset="0"/>
                <a:cs typeface="Arial" panose="020B0604020202020204" pitchFamily="34" charset="0"/>
              </a:rPr>
              <a:t>organisation’s</a:t>
            </a:r>
            <a:r>
              <a:rPr lang="en-US" sz="2000" dirty="0">
                <a:latin typeface="Arial" panose="020B0604020202020204" pitchFamily="34" charset="0"/>
                <a:ea typeface="Nexa Bold" charset="0"/>
                <a:cs typeface="Arial" panose="020B0604020202020204" pitchFamily="34" charset="0"/>
              </a:rPr>
              <a:t> assets and resources, and are essential to the effective delivery of an </a:t>
            </a:r>
            <a:r>
              <a:rPr lang="en-US" sz="2000" dirty="0" err="1">
                <a:latin typeface="Arial" panose="020B0604020202020204" pitchFamily="34" charset="0"/>
                <a:ea typeface="Nexa Bold" charset="0"/>
                <a:cs typeface="Arial" panose="020B0604020202020204" pitchFamily="34" charset="0"/>
              </a:rPr>
              <a:t>organisation’s</a:t>
            </a:r>
            <a:r>
              <a:rPr lang="en-US" sz="2000" dirty="0">
                <a:latin typeface="Arial" panose="020B0604020202020204" pitchFamily="34" charset="0"/>
                <a:ea typeface="Nexa Bold" charset="0"/>
                <a:cs typeface="Arial" panose="020B0604020202020204" pitchFamily="34" charset="0"/>
              </a:rPr>
              <a:t> services to beneficiaries. </a:t>
            </a:r>
          </a:p>
          <a:p>
            <a:endParaRPr lang="en-US" sz="2000" dirty="0">
              <a:latin typeface="Arial" panose="020B0604020202020204" pitchFamily="34" charset="0"/>
              <a:ea typeface="Nexa Bold" charset="0"/>
              <a:cs typeface="Arial" panose="020B0604020202020204" pitchFamily="34" charset="0"/>
            </a:endParaRPr>
          </a:p>
          <a:p>
            <a:pPr marL="0" indent="0">
              <a:buNone/>
            </a:pPr>
            <a:r>
              <a:rPr lang="en-US" sz="2000" dirty="0">
                <a:latin typeface="Arial" panose="020B0604020202020204" pitchFamily="34" charset="0"/>
                <a:ea typeface="Nexa Bold" charset="0"/>
                <a:cs typeface="Arial" panose="020B0604020202020204" pitchFamily="34" charset="0"/>
              </a:rPr>
              <a:t>It is important that Board members are aware of the </a:t>
            </a:r>
            <a:r>
              <a:rPr lang="en-US" sz="2000" dirty="0" err="1">
                <a:latin typeface="Arial" panose="020B0604020202020204" pitchFamily="34" charset="0"/>
                <a:ea typeface="Nexa Bold" charset="0"/>
                <a:cs typeface="Arial" panose="020B0604020202020204" pitchFamily="34" charset="0"/>
              </a:rPr>
              <a:t>organisation’s</a:t>
            </a:r>
            <a:r>
              <a:rPr lang="en-US" sz="2000" dirty="0">
                <a:latin typeface="Arial" panose="020B0604020202020204" pitchFamily="34" charset="0"/>
                <a:ea typeface="Nexa Bold" charset="0"/>
                <a:cs typeface="Arial" panose="020B0604020202020204" pitchFamily="34" charset="0"/>
              </a:rPr>
              <a:t> legal obligations if they employ any members of staff and that they ensure that they have developed and put in place effective staff and volunteer management policies.</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410758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Three key areas of governance:</a:t>
            </a:r>
            <a:endParaRPr lang="en-US" sz="1600" b="1" i="1" dirty="0">
              <a:solidFill>
                <a:srgbClr val="DB322A"/>
              </a:solidFill>
              <a:latin typeface="Arial" panose="020B0604020202020204" pitchFamily="34" charset="0"/>
              <a:ea typeface="Karla" charset="0"/>
              <a:cs typeface="Arial" panose="020B0604020202020204" pitchFamily="34" charset="0"/>
            </a:endParaRPr>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pic>
        <p:nvPicPr>
          <p:cNvPr id="18" name="Picture 17" descr="Text within three overlapping circles:&#10;1. Strategic responsibilities &#10;2. Legal responsibilities &#10;3. Financial responsibilities&#10;">
            <a:extLst>
              <a:ext uri="{FF2B5EF4-FFF2-40B4-BE49-F238E27FC236}">
                <a16:creationId xmlns:a16="http://schemas.microsoft.com/office/drawing/2014/main" id="{38E5D207-1C05-5C93-ED90-D8A9C4D7C7C3}"/>
              </a:ext>
            </a:extLst>
          </p:cNvPr>
          <p:cNvPicPr>
            <a:picLocks noChangeAspect="1"/>
          </p:cNvPicPr>
          <p:nvPr/>
        </p:nvPicPr>
        <p:blipFill>
          <a:blip r:embed="rId3"/>
          <a:stretch>
            <a:fillRect/>
          </a:stretch>
        </p:blipFill>
        <p:spPr>
          <a:xfrm>
            <a:off x="2533650" y="1565073"/>
            <a:ext cx="6732270" cy="5129349"/>
          </a:xfrm>
          <a:prstGeom prst="rect">
            <a:avLst/>
          </a:prstGeom>
        </p:spPr>
      </p:pic>
    </p:spTree>
    <p:extLst>
      <p:ext uri="{BB962C8B-B14F-4D97-AF65-F5344CB8AC3E}">
        <p14:creationId xmlns:p14="http://schemas.microsoft.com/office/powerpoint/2010/main" val="14683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Strategic responsibilities of governance</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285750" indent="-285750">
              <a:buFont typeface="Arial" panose="020B0604020202020204" pitchFamily="34" charset="0"/>
              <a:buChar char="•"/>
            </a:pPr>
            <a:r>
              <a:rPr lang="en-US" sz="2000" dirty="0">
                <a:latin typeface="Arial" panose="020B0604020202020204" pitchFamily="34" charset="0"/>
                <a:ea typeface="Karla" charset="0"/>
                <a:cs typeface="Arial" panose="020B0604020202020204" pitchFamily="34" charset="0"/>
              </a:rPr>
              <a:t>Setting </a:t>
            </a:r>
            <a:r>
              <a:rPr lang="en-GB" sz="2000" b="0" i="0" u="none" strike="noStrike" dirty="0">
                <a:solidFill>
                  <a:srgbClr val="040C28"/>
                </a:solidFill>
                <a:effectLst/>
                <a:latin typeface="Arial" panose="020B0604020202020204" pitchFamily="34" charset="0"/>
                <a:cs typeface="Arial" panose="020B0604020202020204" pitchFamily="34" charset="0"/>
              </a:rPr>
              <a:t>a plan of action designed to achieve a long-term or overall aim</a:t>
            </a:r>
            <a:r>
              <a:rPr lang="en-GB" sz="2000" b="0" i="0" u="none" strike="noStrike" dirty="0">
                <a:solidFill>
                  <a:srgbClr val="4D5156"/>
                </a:solidFill>
                <a:effectLst/>
                <a:latin typeface="Arial" panose="020B0604020202020204" pitchFamily="34" charset="0"/>
                <a:cs typeface="Arial" panose="020B0604020202020204" pitchFamily="34" charset="0"/>
              </a:rPr>
              <a:t>.</a:t>
            </a:r>
          </a:p>
          <a:p>
            <a:pPr marL="0" indent="0">
              <a:buNone/>
            </a:pPr>
            <a:endParaRPr lang="en-GB" sz="2000" dirty="0">
              <a:solidFill>
                <a:srgbClr val="4D5156"/>
              </a:solidFill>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GB" sz="2000" dirty="0">
                <a:solidFill>
                  <a:srgbClr val="040C28"/>
                </a:solidFill>
                <a:latin typeface="Arial" panose="020B0604020202020204" pitchFamily="34" charset="0"/>
                <a:cs typeface="Arial" panose="020B0604020202020204" pitchFamily="34" charset="0"/>
              </a:rPr>
              <a:t>To l</a:t>
            </a:r>
            <a:r>
              <a:rPr lang="en-GB" sz="2000" b="0" i="0" u="none" strike="noStrike" dirty="0">
                <a:solidFill>
                  <a:srgbClr val="040C28"/>
                </a:solidFill>
                <a:effectLst/>
                <a:latin typeface="Arial" panose="020B0604020202020204" pitchFamily="34" charset="0"/>
                <a:cs typeface="Arial" panose="020B0604020202020204" pitchFamily="34" charset="0"/>
              </a:rPr>
              <a:t>ead, guide and support the organisation in its ongoing quest for sustainability and viability through strategic planning.</a:t>
            </a:r>
            <a:endParaRPr lang="en-US" sz="2000" dirty="0">
              <a:latin typeface="Arial" panose="020B0604020202020204" pitchFamily="34" charset="0"/>
              <a:ea typeface="Karla" charset="0"/>
              <a:cs typeface="Arial" panose="020B0604020202020204" pitchFamily="34" charset="0"/>
            </a:endParaRP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3899874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Financial responsibilities of governance</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285750" indent="-285750">
              <a:buFont typeface="Arial" panose="020B0604020202020204" pitchFamily="34" charset="0"/>
              <a:buChar char="•"/>
            </a:pPr>
            <a:r>
              <a:rPr lang="en-US" sz="2000" dirty="0">
                <a:latin typeface="Arial" panose="020B0604020202020204" pitchFamily="34" charset="0"/>
                <a:ea typeface="Karla" charset="0"/>
                <a:cs typeface="Arial" panose="020B0604020202020204" pitchFamily="34" charset="0"/>
              </a:rPr>
              <a:t>Ensuring that accounts are subjected to internal scrutiny and any external scrutiny required by law or by the </a:t>
            </a:r>
            <a:r>
              <a:rPr lang="en-US" sz="2000" dirty="0" err="1">
                <a:latin typeface="Arial" panose="020B0604020202020204" pitchFamily="34" charset="0"/>
                <a:ea typeface="Karla" charset="0"/>
                <a:cs typeface="Arial" panose="020B0604020202020204" pitchFamily="34" charset="0"/>
              </a:rPr>
              <a:t>organisation’s</a:t>
            </a:r>
            <a:r>
              <a:rPr lang="en-US" sz="2000" dirty="0">
                <a:latin typeface="Arial" panose="020B0604020202020204" pitchFamily="34" charset="0"/>
                <a:ea typeface="Karla" charset="0"/>
                <a:cs typeface="Arial" panose="020B0604020202020204" pitchFamily="34" charset="0"/>
              </a:rPr>
              <a:t> governing document;</a:t>
            </a:r>
          </a:p>
          <a:p>
            <a:pPr marL="285750" indent="-285750">
              <a:buFont typeface="Arial" panose="020B0604020202020204" pitchFamily="34" charset="0"/>
              <a:buChar char="•"/>
            </a:pPr>
            <a:endParaRPr lang="en-US" sz="20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ea typeface="Karla" charset="0"/>
                <a:cs typeface="Arial" panose="020B0604020202020204" pitchFamily="34" charset="0"/>
              </a:rPr>
              <a:t>Ensuring that the accounts and annual return are filed on time with relevant regulatory bodies.</a:t>
            </a:r>
          </a:p>
          <a:p>
            <a:endParaRPr lang="en-US" sz="20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ea typeface="Karla" charset="0"/>
                <a:cs typeface="Arial" panose="020B0604020202020204" pitchFamily="34" charset="0"/>
              </a:rPr>
              <a:t>Safeguarding the assets of the </a:t>
            </a:r>
            <a:r>
              <a:rPr lang="en-US" sz="2000" dirty="0" err="1">
                <a:latin typeface="Arial" panose="020B0604020202020204" pitchFamily="34" charset="0"/>
                <a:ea typeface="Karla" charset="0"/>
                <a:cs typeface="Arial" panose="020B0604020202020204" pitchFamily="34" charset="0"/>
              </a:rPr>
              <a:t>organisation</a:t>
            </a:r>
            <a:r>
              <a:rPr lang="en-US" sz="2000" dirty="0">
                <a:latin typeface="Arial" panose="020B0604020202020204" pitchFamily="34" charset="0"/>
                <a:ea typeface="Karla" charset="0"/>
                <a:cs typeface="Arial" panose="020B0604020202020204" pitchFamily="34" charset="0"/>
              </a:rPr>
              <a:t> and ensuring proper application of resources; </a:t>
            </a:r>
          </a:p>
          <a:p>
            <a:pPr marL="285750" indent="-285750">
              <a:buFont typeface="Arial" panose="020B0604020202020204" pitchFamily="34" charset="0"/>
              <a:buChar char="•"/>
            </a:pPr>
            <a:endParaRPr lang="en-US" sz="2000" dirty="0">
              <a:latin typeface="Arial" panose="020B0604020202020204" pitchFamily="34" charset="0"/>
              <a:ea typeface="Karla"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ea typeface="Karla" charset="0"/>
                <a:cs typeface="Arial" panose="020B0604020202020204" pitchFamily="34" charset="0"/>
              </a:rPr>
              <a:t>Taking steps to prevent and detect bribery, fraud, financial abuse and other irregularities.</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4066387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Legal responsibilities of governance</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lgn="l">
              <a:buNone/>
            </a:pPr>
            <a:r>
              <a:rPr lang="en-GB" sz="2000" b="0" i="0" u="none" strike="noStrike" dirty="0">
                <a:solidFill>
                  <a:srgbClr val="222222"/>
                </a:solidFill>
                <a:effectLst/>
                <a:latin typeface="Arial" panose="020B0604020202020204" pitchFamily="34" charset="0"/>
                <a:cs typeface="Arial" panose="020B0604020202020204" pitchFamily="34" charset="0"/>
              </a:rPr>
              <a:t>Ensuring legal and statutory obligations that they are required are met. </a:t>
            </a:r>
          </a:p>
          <a:p>
            <a:pPr marL="0" indent="0" algn="l">
              <a:buNone/>
            </a:pPr>
            <a:endParaRPr lang="en-GB" sz="1100" dirty="0">
              <a:solidFill>
                <a:srgbClr val="222222"/>
              </a:solidFill>
              <a:latin typeface="Arial" panose="020B0604020202020204" pitchFamily="34" charset="0"/>
              <a:cs typeface="Arial" panose="020B0604020202020204" pitchFamily="34" charset="0"/>
            </a:endParaRPr>
          </a:p>
          <a:p>
            <a:pPr marL="0" indent="0" algn="l">
              <a:buNone/>
            </a:pPr>
            <a:r>
              <a:rPr lang="en-GB" sz="2000" b="0" i="0" u="none" strike="noStrike" dirty="0">
                <a:solidFill>
                  <a:srgbClr val="222222"/>
                </a:solidFill>
                <a:effectLst/>
                <a:latin typeface="Arial" panose="020B0604020202020204" pitchFamily="34" charset="0"/>
                <a:cs typeface="Arial" panose="020B0604020202020204" pitchFamily="34" charset="0"/>
              </a:rPr>
              <a:t>The board must meet all legal and regulatory requirements imposed on it and compliance should be kept under regular review.</a:t>
            </a:r>
          </a:p>
          <a:p>
            <a:pPr marL="0" indent="0" algn="l">
              <a:buNone/>
            </a:pPr>
            <a:endParaRPr lang="en-GB" sz="1100" b="0" i="0" u="none" strike="noStrike" dirty="0">
              <a:solidFill>
                <a:srgbClr val="222222"/>
              </a:solidFill>
              <a:effectLst/>
              <a:latin typeface="Arial" panose="020B0604020202020204" pitchFamily="34" charset="0"/>
              <a:cs typeface="Arial" panose="020B0604020202020204" pitchFamily="34" charset="0"/>
            </a:endParaRPr>
          </a:p>
          <a:p>
            <a:pPr marL="0" indent="0" algn="l">
              <a:buNone/>
            </a:pPr>
            <a:r>
              <a:rPr lang="en-GB" sz="2000" b="0" i="0" u="none" strike="noStrike" dirty="0">
                <a:solidFill>
                  <a:srgbClr val="222222"/>
                </a:solidFill>
                <a:effectLst/>
                <a:latin typeface="Arial" panose="020B0604020202020204" pitchFamily="34" charset="0"/>
                <a:cs typeface="Arial" panose="020B0604020202020204" pitchFamily="34" charset="0"/>
              </a:rPr>
              <a:t>This will require awareness of:</a:t>
            </a:r>
          </a:p>
          <a:p>
            <a:pPr marL="0" indent="0" algn="l">
              <a:buNone/>
            </a:pPr>
            <a:endParaRPr lang="en-GB" sz="1100" dirty="0">
              <a:solidFill>
                <a:srgbClr val="222222"/>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2000" b="0" i="0" u="none" strike="noStrike" dirty="0">
                <a:solidFill>
                  <a:srgbClr val="222222"/>
                </a:solidFill>
                <a:effectLst/>
                <a:latin typeface="Arial" panose="020B0604020202020204" pitchFamily="34" charset="0"/>
                <a:cs typeface="Arial" panose="020B0604020202020204" pitchFamily="34" charset="0"/>
              </a:rPr>
              <a:t>The law governing the type of organisation</a:t>
            </a:r>
          </a:p>
          <a:p>
            <a:pPr marL="285750" indent="-285750" algn="l">
              <a:buFont typeface="Arial" panose="020B0604020202020204" pitchFamily="34" charset="0"/>
              <a:buChar char="•"/>
            </a:pPr>
            <a:r>
              <a:rPr lang="en-GB" sz="2000" b="0" i="0" u="none" strike="noStrike" dirty="0">
                <a:solidFill>
                  <a:srgbClr val="222222"/>
                </a:solidFill>
                <a:effectLst/>
                <a:latin typeface="Arial" panose="020B0604020202020204" pitchFamily="34" charset="0"/>
                <a:cs typeface="Arial" panose="020B0604020202020204" pitchFamily="34" charset="0"/>
              </a:rPr>
              <a:t>Laws governing its operation e.g. health and safety and employment law</a:t>
            </a:r>
          </a:p>
          <a:p>
            <a:pPr marL="285750" indent="-285750" algn="l">
              <a:buFont typeface="Arial" panose="020B0604020202020204" pitchFamily="34" charset="0"/>
              <a:buChar char="•"/>
            </a:pPr>
            <a:r>
              <a:rPr lang="en-GB" sz="2000" dirty="0">
                <a:solidFill>
                  <a:srgbClr val="222222"/>
                </a:solidFill>
                <a:latin typeface="Arial" panose="020B0604020202020204" pitchFamily="34" charset="0"/>
                <a:cs typeface="Arial" panose="020B0604020202020204" pitchFamily="34" charset="0"/>
              </a:rPr>
              <a:t>That conditions and obligations imposed by funding or regulatory bodies are met e.g. Arts Council England</a:t>
            </a:r>
          </a:p>
          <a:p>
            <a:pPr marL="285750" indent="-285750" algn="l">
              <a:buFont typeface="Arial" panose="020B0604020202020204" pitchFamily="34" charset="0"/>
              <a:buChar char="•"/>
            </a:pPr>
            <a:r>
              <a:rPr lang="en-GB" sz="2000" dirty="0">
                <a:solidFill>
                  <a:srgbClr val="222222"/>
                </a:solidFill>
                <a:latin typeface="Arial" panose="020B0604020202020204" pitchFamily="34" charset="0"/>
                <a:cs typeface="Arial" panose="020B0604020202020204" pitchFamily="34" charset="0"/>
              </a:rPr>
              <a:t>Common law duties such as providing a safe place to work are met</a:t>
            </a:r>
          </a:p>
          <a:p>
            <a:pPr marL="285750" indent="-285750" algn="l">
              <a:buFont typeface="Arial" panose="020B0604020202020204" pitchFamily="34" charset="0"/>
              <a:buChar char="•"/>
            </a:pPr>
            <a:r>
              <a:rPr lang="en-GB" sz="2000" b="0" i="0" u="none" strike="noStrike" dirty="0">
                <a:solidFill>
                  <a:srgbClr val="222222"/>
                </a:solidFill>
                <a:effectLst/>
                <a:latin typeface="Arial" panose="020B0604020202020204" pitchFamily="34" charset="0"/>
                <a:cs typeface="Arial" panose="020B0604020202020204" pitchFamily="34" charset="0"/>
              </a:rPr>
              <a:t>Duties of loyalty, good faith and of care, diligence and skills are met</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297459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Transforming Governance: Workshop Outline</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pPr marL="0" indent="0">
              <a:buNone/>
            </a:pPr>
            <a:r>
              <a:rPr lang="en-GB" sz="1800" b="1" dirty="0">
                <a:effectLst/>
                <a:latin typeface="Arial" panose="020B0604020202020204" pitchFamily="34" charset="0"/>
              </a:rPr>
              <a:t>Workshop Structure</a:t>
            </a:r>
          </a:p>
          <a:p>
            <a:r>
              <a:rPr lang="en-GB" sz="1800" dirty="0">
                <a:effectLst/>
                <a:latin typeface="ArialMT"/>
              </a:rPr>
              <a:t>Each workshop will be delivered via Zoom, lasting 90 minutes (50 minutes content, 15 minutes guest speaker, 15 minutes breakout task and 10-minute break). There are seven workshops in total. </a:t>
            </a:r>
            <a:endParaRPr lang="en-GB" sz="1800" dirty="0">
              <a:effectLst/>
              <a:latin typeface="SymbolMT"/>
            </a:endParaRPr>
          </a:p>
          <a:p>
            <a:pPr>
              <a:buClr>
                <a:srgbClr val="F28C00"/>
              </a:buClr>
            </a:pPr>
            <a:endParaRPr lang="en-GB" sz="18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Workshop 1a: Overview of Governance for Charity Trustees</a:t>
            </a: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Workshop 1b: Overview of Governance for Non-Charities</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Workshop 2: Leading and Overseeing Strategy</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Workshop 3: Governance and the ACE Investment Principles</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Workshop 4: Developing Inclusivity and Relevance</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Workshop 5: Recruitment of Trustees and Succession Planning</a:t>
            </a:r>
          </a:p>
          <a:p>
            <a:pPr marL="285750" indent="-285750">
              <a:buClr>
                <a:schemeClr val="tx1"/>
              </a:buClr>
              <a:buFont typeface="Arial" panose="020B0604020202020204" pitchFamily="34" charset="0"/>
              <a:buChar char="•"/>
            </a:pPr>
            <a:r>
              <a:rPr lang="en-GB" sz="1800" dirty="0">
                <a:latin typeface="Arial" panose="020B0604020202020204" pitchFamily="34" charset="0"/>
                <a:cs typeface="Arial" panose="020B0604020202020204" pitchFamily="34" charset="0"/>
              </a:rPr>
              <a:t>Workshop 6: Working with a Board </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7972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Financial Responsibility in a CIC</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lvl="0" indent="0">
              <a:buNone/>
              <a:tabLst>
                <a:tab pos="457200" algn="l"/>
              </a:tabLst>
            </a:pPr>
            <a:r>
              <a:rPr lang="en-GB" sz="1800" dirty="0">
                <a:latin typeface="Arial" panose="020B0604020202020204" pitchFamily="34" charset="0"/>
                <a:ea typeface="Calibri" panose="020F0502020204030204" pitchFamily="34" charset="0"/>
                <a:cs typeface="Arial" panose="020B0604020202020204" pitchFamily="34" charset="0"/>
              </a:rPr>
              <a:t>Board members of a CIC have core financial responsibilities that they must adhere to: </a:t>
            </a:r>
          </a:p>
          <a:p>
            <a:pPr marL="0" lvl="0" indent="0">
              <a:buNone/>
              <a:tabLst>
                <a:tab pos="457200" algn="l"/>
              </a:tabLst>
            </a:pP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A CIC must maintain solvency, meaning it should be able to pay its debts as they become due. </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CICs are required to have an "asset lock" in place, which restricts the distribution of assets to members or shareholders. </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The financial activities and decisions of the CIC should align with their Community Interest Statement. </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A CIC must prepare and file an Annual Community Interest Report.</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There is a limit on the amount of dividends that can be paid to shareholders set by law. </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CICs are required to have their accounts audited in certain circumstances. They must also file annual financial statements and other financial reports with the Registrar of Companies and make them publicly available.</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Profits generated by the CIC should primarily be reinvested in its activities to achieve its social objectives. While some distribution of profits is allowed, it should not be the primary purpose of the company.</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4234610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Financial Responsibility in a University</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lvl="0" indent="0">
              <a:buNone/>
              <a:tabLst>
                <a:tab pos="457200" algn="l"/>
              </a:tabLst>
            </a:pPr>
            <a:r>
              <a:rPr lang="en-GB" sz="1800" dirty="0">
                <a:latin typeface="Arial" panose="020B0604020202020204" pitchFamily="34" charset="0"/>
                <a:ea typeface="Calibri" panose="020F0502020204030204" pitchFamily="34" charset="0"/>
                <a:cs typeface="Arial" panose="020B0604020202020204" pitchFamily="34" charset="0"/>
              </a:rPr>
              <a:t>Board members of a University have core financial responsibilities that they must adhere to: </a:t>
            </a:r>
          </a:p>
          <a:p>
            <a:pPr lvl="0">
              <a:tabLst>
                <a:tab pos="457200" algn="l"/>
              </a:tabLst>
            </a:pPr>
            <a:endParaRPr lang="en-GB" sz="1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Universities are responsible for effective financial management, including budgeting, accounting, and financial reporting. They must ensure that their financial affairs are well-organised and transparent.</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Universities must manage the collection and processing of tuition fees from students in accordance with regulatory guidelines set out by Office for Students. </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Many universities engage in research activities and receive grants from various sources including Government. They must manage these funds responsibly and in accordance with grant agreements.</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Universities provide financial aid to students which must be administered fairly and transparently.</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Universities are required to produce annual financial statements and reports, subject to external audit. </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Many universities in the UK have charitable status, and they must comply with the rules and regulations associated with being a charitable organisation.</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2555592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Board Performance</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Karla" charset="0"/>
                <a:cs typeface="Arial" panose="020B0604020202020204" pitchFamily="34" charset="0"/>
              </a:rPr>
              <a:t>To remain effective, every Board should review its own performance on a regular basis. By assessing the Board’s effectiveness, </a:t>
            </a:r>
            <a:r>
              <a:rPr lang="en-US" sz="1800" dirty="0" err="1">
                <a:latin typeface="Arial" panose="020B0604020202020204" pitchFamily="34" charset="0"/>
                <a:ea typeface="Karla" charset="0"/>
                <a:cs typeface="Arial" panose="020B0604020202020204" pitchFamily="34" charset="0"/>
              </a:rPr>
              <a:t>organisations</a:t>
            </a:r>
            <a:r>
              <a:rPr lang="en-US" sz="1800" dirty="0">
                <a:latin typeface="Arial" panose="020B0604020202020204" pitchFamily="34" charset="0"/>
                <a:ea typeface="Karla" charset="0"/>
                <a:cs typeface="Arial" panose="020B0604020202020204" pitchFamily="34" charset="0"/>
              </a:rPr>
              <a:t> can identify any skills gaps and fill them as required. This will also ensure that the Board keeps in line with its own aims and objectives. </a:t>
            </a:r>
          </a:p>
          <a:p>
            <a:pPr marL="0" indent="0">
              <a:buNone/>
            </a:pPr>
            <a:endParaRPr lang="en-US" sz="1100" dirty="0">
              <a:latin typeface="Arial" panose="020B0604020202020204" pitchFamily="34" charset="0"/>
              <a:ea typeface="Karla" charset="0"/>
              <a:cs typeface="Arial" panose="020B0604020202020204" pitchFamily="34" charset="0"/>
            </a:endParaRPr>
          </a:p>
          <a:p>
            <a:pPr marL="0" indent="0">
              <a:buNone/>
            </a:pPr>
            <a:r>
              <a:rPr lang="en-US" sz="1800" dirty="0">
                <a:latin typeface="Arial" panose="020B0604020202020204" pitchFamily="34" charset="0"/>
                <a:ea typeface="Karla" charset="0"/>
                <a:cs typeface="Arial" panose="020B0604020202020204" pitchFamily="34" charset="0"/>
              </a:rPr>
              <a:t>The Chair is usually responsible for </a:t>
            </a:r>
            <a:r>
              <a:rPr lang="en-US" sz="1800" dirty="0" err="1">
                <a:latin typeface="Arial" panose="020B0604020202020204" pitchFamily="34" charset="0"/>
                <a:ea typeface="Karla" charset="0"/>
                <a:cs typeface="Arial" panose="020B0604020202020204" pitchFamily="34" charset="0"/>
              </a:rPr>
              <a:t>organising</a:t>
            </a:r>
            <a:r>
              <a:rPr lang="en-US" sz="1800" dirty="0">
                <a:latin typeface="Arial" panose="020B0604020202020204" pitchFamily="34" charset="0"/>
                <a:ea typeface="Karla" charset="0"/>
                <a:cs typeface="Arial" panose="020B0604020202020204" pitchFamily="34" charset="0"/>
              </a:rPr>
              <a:t> and overseeing internal reviews and audits, but all Board members should consider ways to increase effectiveness and efficiency.</a:t>
            </a:r>
          </a:p>
          <a:p>
            <a:pPr marL="0" indent="0">
              <a:buNone/>
            </a:pPr>
            <a:endParaRPr lang="en-US" sz="1100" dirty="0">
              <a:latin typeface="Arial" panose="020B0604020202020204" pitchFamily="34" charset="0"/>
              <a:ea typeface="Karla" charset="0"/>
              <a:cs typeface="Arial" panose="020B0604020202020204" pitchFamily="34" charset="0"/>
            </a:endParaRPr>
          </a:p>
          <a:p>
            <a:pPr marL="0" indent="0">
              <a:buNone/>
            </a:pPr>
            <a:r>
              <a:rPr lang="en-US" sz="1800" dirty="0">
                <a:latin typeface="Arial" panose="020B0604020202020204" pitchFamily="34" charset="0"/>
                <a:ea typeface="Karla" charset="0"/>
                <a:cs typeface="Arial" panose="020B0604020202020204" pitchFamily="34" charset="0"/>
              </a:rPr>
              <a:t>Some of the ways that a Board can assess its own effectiveness include:</a:t>
            </a:r>
          </a:p>
          <a:p>
            <a:pPr marL="285750" indent="-285750">
              <a:buFont typeface="Arial" panose="020B0604020202020204" pitchFamily="34" charset="0"/>
              <a:buChar char="•"/>
            </a:pPr>
            <a:r>
              <a:rPr lang="en-US" sz="1800" b="1" dirty="0">
                <a:latin typeface="Arial" panose="020B0604020202020204" pitchFamily="34" charset="0"/>
                <a:ea typeface="Karla" charset="0"/>
                <a:cs typeface="Arial" panose="020B0604020202020204" pitchFamily="34" charset="0"/>
              </a:rPr>
              <a:t>Away Days </a:t>
            </a:r>
            <a:r>
              <a:rPr lang="en-US" sz="1800" dirty="0">
                <a:latin typeface="Arial" panose="020B0604020202020204" pitchFamily="34" charset="0"/>
                <a:ea typeface="Karla" charset="0"/>
                <a:cs typeface="Arial" panose="020B0604020202020204" pitchFamily="34" charset="0"/>
              </a:rPr>
              <a:t>– where the Board meet away from their regular location to discuss a particular issue;</a:t>
            </a:r>
          </a:p>
          <a:p>
            <a:pPr marL="285750" indent="-285750">
              <a:buFont typeface="Arial" panose="020B0604020202020204" pitchFamily="34" charset="0"/>
              <a:buChar char="•"/>
            </a:pPr>
            <a:r>
              <a:rPr lang="en-US" sz="1800" b="1" dirty="0">
                <a:latin typeface="Arial" panose="020B0604020202020204" pitchFamily="34" charset="0"/>
                <a:ea typeface="Karla" charset="0"/>
                <a:cs typeface="Arial" panose="020B0604020202020204" pitchFamily="34" charset="0"/>
              </a:rPr>
              <a:t>Strategy Meetings </a:t>
            </a:r>
            <a:r>
              <a:rPr lang="en-US" sz="1800" dirty="0">
                <a:latin typeface="Arial" panose="020B0604020202020204" pitchFamily="34" charset="0"/>
                <a:ea typeface="Karla" charset="0"/>
                <a:cs typeface="Arial" panose="020B0604020202020204" pitchFamily="34" charset="0"/>
              </a:rPr>
              <a:t>– where the Board meet to </a:t>
            </a:r>
            <a:r>
              <a:rPr lang="en-US" sz="1800" dirty="0" err="1">
                <a:latin typeface="Arial" panose="020B0604020202020204" pitchFamily="34" charset="0"/>
                <a:ea typeface="Karla" charset="0"/>
                <a:cs typeface="Arial" panose="020B0604020202020204" pitchFamily="34" charset="0"/>
              </a:rPr>
              <a:t>scrutinise</a:t>
            </a:r>
            <a:r>
              <a:rPr lang="en-US" sz="1800" dirty="0">
                <a:latin typeface="Arial" panose="020B0604020202020204" pitchFamily="34" charset="0"/>
                <a:ea typeface="Karla" charset="0"/>
                <a:cs typeface="Arial" panose="020B0604020202020204" pitchFamily="34" charset="0"/>
              </a:rPr>
              <a:t> the strategic direction of the </a:t>
            </a:r>
            <a:r>
              <a:rPr lang="en-US" sz="1800" dirty="0" err="1">
                <a:latin typeface="Arial" panose="020B0604020202020204" pitchFamily="34" charset="0"/>
                <a:ea typeface="Karla" charset="0"/>
                <a:cs typeface="Arial" panose="020B0604020202020204" pitchFamily="34" charset="0"/>
              </a:rPr>
              <a:t>organisation</a:t>
            </a:r>
            <a:r>
              <a:rPr lang="en-US" sz="1800" dirty="0">
                <a:latin typeface="Arial" panose="020B0604020202020204" pitchFamily="34" charset="0"/>
                <a:ea typeface="Karla" charset="0"/>
                <a:cs typeface="Arial" panose="020B0604020202020204" pitchFamily="34" charset="0"/>
              </a:rPr>
              <a:t>;</a:t>
            </a:r>
          </a:p>
          <a:p>
            <a:pPr marL="285750" indent="-285750">
              <a:buFont typeface="Arial" panose="020B0604020202020204" pitchFamily="34" charset="0"/>
              <a:buChar char="•"/>
            </a:pPr>
            <a:r>
              <a:rPr lang="en-US" sz="1800" b="1" dirty="0">
                <a:latin typeface="Arial" panose="020B0604020202020204" pitchFamily="34" charset="0"/>
                <a:ea typeface="Karla" charset="0"/>
                <a:cs typeface="Arial" panose="020B0604020202020204" pitchFamily="34" charset="0"/>
              </a:rPr>
              <a:t>Interviews and Surveys </a:t>
            </a:r>
            <a:r>
              <a:rPr lang="en-US" sz="1800" dirty="0">
                <a:latin typeface="Arial" panose="020B0604020202020204" pitchFamily="34" charset="0"/>
                <a:ea typeface="Karla" charset="0"/>
                <a:cs typeface="Arial" panose="020B0604020202020204" pitchFamily="34" charset="0"/>
              </a:rPr>
              <a:t>– where an appointed member interviews others about their effectiveness and conducts surveys.</a:t>
            </a:r>
          </a:p>
          <a:p>
            <a:pPr marL="0" indent="0">
              <a:buNone/>
            </a:pPr>
            <a:endParaRPr lang="en-US" sz="1100" dirty="0">
              <a:latin typeface="Arial" panose="020B0604020202020204" pitchFamily="34" charset="0"/>
              <a:ea typeface="Karla" charset="0"/>
              <a:cs typeface="Arial" panose="020B0604020202020204" pitchFamily="34" charset="0"/>
            </a:endParaRPr>
          </a:p>
          <a:p>
            <a:pPr marL="0" indent="0">
              <a:buNone/>
            </a:pPr>
            <a:r>
              <a:rPr lang="en-US" sz="1800" dirty="0">
                <a:latin typeface="Arial" panose="020B0604020202020204" pitchFamily="34" charset="0"/>
                <a:ea typeface="Karla" charset="0"/>
                <a:cs typeface="Arial" panose="020B0604020202020204" pitchFamily="34" charset="0"/>
              </a:rPr>
              <a:t>External facilitation in performance reviews can add credibility to the process. An independent facilitator can also provide anonymous feedback. </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36370483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External Advisers</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Karla" charset="0"/>
                <a:cs typeface="Arial" panose="020B0604020202020204" pitchFamily="34" charset="0"/>
              </a:rPr>
              <a:t>If a Board does not feel adequately equipped to deal with a particular matter, they should consider engaging external advisers in order to fulfil their duty of care – particularly where there is a material risk to the </a:t>
            </a:r>
            <a:r>
              <a:rPr lang="en-US" sz="1800" dirty="0" err="1">
                <a:latin typeface="Arial" panose="020B0604020202020204" pitchFamily="34" charset="0"/>
                <a:ea typeface="Karla" charset="0"/>
                <a:cs typeface="Arial" panose="020B0604020202020204" pitchFamily="34" charset="0"/>
              </a:rPr>
              <a:t>organisation</a:t>
            </a:r>
            <a:r>
              <a:rPr lang="en-US" sz="1800" dirty="0">
                <a:latin typeface="Arial" panose="020B0604020202020204" pitchFamily="34" charset="0"/>
                <a:ea typeface="Karla" charset="0"/>
                <a:cs typeface="Arial" panose="020B0604020202020204" pitchFamily="34" charset="0"/>
              </a:rPr>
              <a:t>, where land assets or large investments are at stake, or where the board members may be in breach of their duties. </a:t>
            </a:r>
          </a:p>
          <a:p>
            <a:endParaRPr lang="en-US" sz="1800" dirty="0">
              <a:latin typeface="Arial" panose="020B0604020202020204" pitchFamily="34" charset="0"/>
              <a:ea typeface="Karla" charset="0"/>
              <a:cs typeface="Arial" panose="020B0604020202020204" pitchFamily="34" charset="0"/>
            </a:endParaRPr>
          </a:p>
          <a:p>
            <a:pPr marL="0" indent="0">
              <a:buNone/>
            </a:pPr>
            <a:r>
              <a:rPr lang="en-US" sz="1800" dirty="0">
                <a:latin typeface="Arial" panose="020B0604020202020204" pitchFamily="34" charset="0"/>
                <a:ea typeface="Karla" charset="0"/>
                <a:cs typeface="Arial" panose="020B0604020202020204" pitchFamily="34" charset="0"/>
              </a:rPr>
              <a:t>External advisers are able to provide fresh and different perspectives; an unbiased viewpoint; greater expertise; and broader experience.</a:t>
            </a:r>
          </a:p>
          <a:p>
            <a:endParaRPr lang="en-US" sz="1800" dirty="0">
              <a:latin typeface="Arial" panose="020B0604020202020204" pitchFamily="34" charset="0"/>
              <a:ea typeface="Karla" charset="0"/>
              <a:cs typeface="Arial" panose="020B0604020202020204" pitchFamily="34" charset="0"/>
            </a:endParaRPr>
          </a:p>
          <a:p>
            <a:pPr marL="0" indent="0">
              <a:buNone/>
            </a:pPr>
            <a:r>
              <a:rPr lang="en-US" sz="1800" dirty="0">
                <a:latin typeface="Arial" panose="020B0604020202020204" pitchFamily="34" charset="0"/>
                <a:ea typeface="Karla" charset="0"/>
                <a:cs typeface="Arial" panose="020B0604020202020204" pitchFamily="34" charset="0"/>
              </a:rPr>
              <a:t>Some </a:t>
            </a:r>
            <a:r>
              <a:rPr lang="en-US" sz="1800" dirty="0" err="1">
                <a:latin typeface="Arial" panose="020B0604020202020204" pitchFamily="34" charset="0"/>
                <a:ea typeface="Karla" charset="0"/>
                <a:cs typeface="Arial" panose="020B0604020202020204" pitchFamily="34" charset="0"/>
              </a:rPr>
              <a:t>organisations</a:t>
            </a:r>
            <a:r>
              <a:rPr lang="en-US" sz="1800" dirty="0">
                <a:latin typeface="Arial" panose="020B0604020202020204" pitchFamily="34" charset="0"/>
                <a:ea typeface="Karla" charset="0"/>
                <a:cs typeface="Arial" panose="020B0604020202020204" pitchFamily="34" charset="0"/>
              </a:rPr>
              <a:t> may consider setting up an advisory board to </a:t>
            </a:r>
            <a:r>
              <a:rPr lang="en-US" sz="1800" dirty="0" err="1">
                <a:latin typeface="Arial" panose="020B0604020202020204" pitchFamily="34" charset="0"/>
                <a:ea typeface="Karla" charset="0"/>
                <a:cs typeface="Arial" panose="020B0604020202020204" pitchFamily="34" charset="0"/>
              </a:rPr>
              <a:t>formalise</a:t>
            </a:r>
            <a:r>
              <a:rPr lang="en-US" sz="1800" dirty="0">
                <a:latin typeface="Arial" panose="020B0604020202020204" pitchFamily="34" charset="0"/>
                <a:ea typeface="Karla" charset="0"/>
                <a:cs typeface="Arial" panose="020B0604020202020204" pitchFamily="34" charset="0"/>
              </a:rPr>
              <a:t> the relationship between an external adviser and the </a:t>
            </a:r>
            <a:r>
              <a:rPr lang="en-US" sz="1800" dirty="0" err="1">
                <a:latin typeface="Arial" panose="020B0604020202020204" pitchFamily="34" charset="0"/>
                <a:ea typeface="Karla" charset="0"/>
                <a:cs typeface="Arial" panose="020B0604020202020204" pitchFamily="34" charset="0"/>
              </a:rPr>
              <a:t>organisation</a:t>
            </a:r>
            <a:r>
              <a:rPr lang="en-US" sz="1800" dirty="0">
                <a:latin typeface="Arial" panose="020B0604020202020204" pitchFamily="34" charset="0"/>
                <a:ea typeface="Karla" charset="0"/>
                <a:cs typeface="Arial" panose="020B0604020202020204" pitchFamily="34" charset="0"/>
              </a:rPr>
              <a:t>. Advisory boards can make recommendations to the Board, but do not have any governing authority over the </a:t>
            </a:r>
            <a:r>
              <a:rPr lang="en-US" sz="1800" dirty="0" err="1">
                <a:latin typeface="Arial" panose="020B0604020202020204" pitchFamily="34" charset="0"/>
                <a:ea typeface="Karla" charset="0"/>
                <a:cs typeface="Arial" panose="020B0604020202020204" pitchFamily="34" charset="0"/>
              </a:rPr>
              <a:t>organisation</a:t>
            </a:r>
            <a:r>
              <a:rPr lang="en-US" sz="1800" dirty="0">
                <a:latin typeface="Arial" panose="020B0604020202020204" pitchFamily="34" charset="0"/>
                <a:ea typeface="Karla" charset="0"/>
                <a:cs typeface="Arial" panose="020B0604020202020204" pitchFamily="34" charset="0"/>
              </a:rPr>
              <a:t>.</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2630543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Partnership Working</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US" sz="1800" dirty="0">
                <a:latin typeface="Arial" panose="020B0604020202020204" pitchFamily="34" charset="0"/>
                <a:ea typeface="Karla" charset="0"/>
                <a:cs typeface="Arial" panose="020B0604020202020204" pitchFamily="34" charset="0"/>
              </a:rPr>
              <a:t>Partnership working is an important aspect of good governance: </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Collaborative efforts allow non-charity organisations to pool resources, whether it's funding, expertise, or infrastructure, to address complex issues or undertake ambitious projects.</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Partnerships bring together organisations with different expertise and strengths. This diversity can enhance problem-solving and lead to more effective solutions.</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Working together can lead to a larger and more sustainable impact on the communities or causes these organisations serve, making it possible to achieve more significant outcomes.</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Non-charity organisations can share risks and liabilities with their partners, making it easier to tackle challenging events or invest in projects that may have higher risks.</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Collaborative environments encourage the exchange of ideas and best practices, promoting innovation and the development of new approaches to common challenges.</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Partnerships can lead to more efficient and cost-effective service delivery, particularly when addressing local or regional issues.</a:t>
            </a:r>
          </a:p>
          <a:p>
            <a:pPr marL="342900" lvl="0" indent="-342900">
              <a:buFont typeface="Symbol" pitchFamily="2" charset="2"/>
              <a:buChar cha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Cost-sharing is a significant advantage of partnership working, as it allows organisations to reduce expenses, such as joint procurement or sharing infrastructure.</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60652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Partnership Working</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Non-charities like CICs and Local Authorities can achieve a more substantial and lasting impact on their communities by collaborating with other organisations, leading to positive social, environmental, or economic outcomes.</a:t>
            </a:r>
          </a:p>
          <a:p>
            <a:pPr>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Partnership working can stimulate economic development in local areas, benefiting non-charity organisations and the communities they serve by creating jobs and increasing economic activity.</a:t>
            </a:r>
          </a:p>
          <a:p>
            <a:pPr>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Local Authorities can partner with private businesses, CICs, or charitable organisations to leverage additional resources and investments for public initiatives and community development projects.</a:t>
            </a:r>
          </a:p>
          <a:p>
            <a:pPr>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Collaboration allows non-charities to share the costs of projects, infrastructure, or service provision, making the efficient use of limited budgets and reducing the financial burden on taxpayers.</a:t>
            </a:r>
          </a:p>
          <a:p>
            <a:pPr>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Non-charities, particularly Local Authorities, can benefit from partnerships that help them comply with regulatory requirements or industry standards, such as those related to environmental sustainability or service quality.</a:t>
            </a:r>
          </a:p>
          <a:p>
            <a:pPr>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Non-charities can access specialised knowledge and skills through partnerships, allowing them to deliver better services and respond to complex challenges effectively.</a:t>
            </a:r>
          </a:p>
          <a:p>
            <a:pPr>
              <a:tabLst>
                <a:tab pos="457200" algn="l"/>
              </a:tabLst>
            </a:pPr>
            <a:r>
              <a:rPr lang="en-GB" sz="1700" dirty="0">
                <a:effectLst/>
                <a:latin typeface="Arial" panose="020B0604020202020204" pitchFamily="34" charset="0"/>
                <a:ea typeface="Calibri" panose="020F0502020204030204" pitchFamily="34" charset="0"/>
                <a:cs typeface="Arial" panose="020B0604020202020204" pitchFamily="34" charset="0"/>
              </a:rPr>
              <a:t>CICs and Local Authorities can expand their capacity and service offerings by collaborating with organisations that complement their mission and objectives.</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3883771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Key Markers of Successful Partnership Working</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Transparency</a:t>
            </a:r>
            <a:r>
              <a:rPr lang="en-GB" sz="1700" dirty="0">
                <a:effectLst/>
                <a:latin typeface="Arial" panose="020B0604020202020204" pitchFamily="34" charset="0"/>
                <a:ea typeface="Calibri" panose="020F0502020204030204" pitchFamily="34" charset="0"/>
                <a:cs typeface="Arial" panose="020B0604020202020204" pitchFamily="34" charset="0"/>
              </a:rPr>
              <a:t>: Partners are transparent about their objectives, resources, challenges, and decision-making processes. Transparency builds trust and reduces the likelihood of misunderstandings.</a:t>
            </a:r>
          </a:p>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Mutual Respect</a:t>
            </a:r>
            <a:r>
              <a:rPr lang="en-GB" sz="1700" dirty="0">
                <a:effectLst/>
                <a:latin typeface="Arial" panose="020B0604020202020204" pitchFamily="34" charset="0"/>
                <a:ea typeface="Calibri" panose="020F0502020204030204" pitchFamily="34" charset="0"/>
                <a:cs typeface="Arial" panose="020B0604020202020204" pitchFamily="34" charset="0"/>
              </a:rPr>
              <a:t>: Partners hold each other in high regard, valuing each other's expertise, contributions, and perspectives.</a:t>
            </a:r>
          </a:p>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Shared Values and Goals: </a:t>
            </a:r>
            <a:r>
              <a:rPr lang="en-GB" sz="1700" dirty="0">
                <a:effectLst/>
                <a:latin typeface="Arial" panose="020B0604020202020204" pitchFamily="34" charset="0"/>
                <a:ea typeface="Calibri" panose="020F0502020204030204" pitchFamily="34" charset="0"/>
                <a:cs typeface="Arial" panose="020B0604020202020204" pitchFamily="34" charset="0"/>
              </a:rPr>
              <a:t>When partners have a shared mission, it becomes easier to work together cohesively toward a common purpose.</a:t>
            </a:r>
          </a:p>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Clear Roles and Responsibilities</a:t>
            </a:r>
            <a:r>
              <a:rPr lang="en-GB" sz="1700" dirty="0">
                <a:effectLst/>
                <a:latin typeface="Arial" panose="020B0604020202020204" pitchFamily="34" charset="0"/>
                <a:ea typeface="Calibri" panose="020F0502020204030204" pitchFamily="34" charset="0"/>
                <a:cs typeface="Arial" panose="020B0604020202020204" pitchFamily="34" charset="0"/>
              </a:rPr>
              <a:t>: Partners clearly define their roles and responsibilities.. When everyone knows what is expected of them, it reduces confusion and potential conflicts.</a:t>
            </a:r>
          </a:p>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Effective Communication</a:t>
            </a:r>
            <a:r>
              <a:rPr lang="en-GB" sz="1700" dirty="0">
                <a:effectLst/>
                <a:latin typeface="Arial" panose="020B0604020202020204" pitchFamily="34" charset="0"/>
                <a:ea typeface="Calibri" panose="020F0502020204030204" pitchFamily="34" charset="0"/>
                <a:cs typeface="Arial" panose="020B0604020202020204" pitchFamily="34" charset="0"/>
              </a:rPr>
              <a:t>: Regular and clear communication is vital. Partners establish effective communication channels, including meetings, emails, and collaborative tools, to ensure that information flows freely.</a:t>
            </a:r>
          </a:p>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Equitable Balance</a:t>
            </a:r>
            <a:r>
              <a:rPr lang="en-GB" sz="1700" dirty="0">
                <a:effectLst/>
                <a:latin typeface="Arial" panose="020B0604020202020204" pitchFamily="34" charset="0"/>
                <a:ea typeface="Calibri" panose="020F0502020204030204" pitchFamily="34" charset="0"/>
                <a:cs typeface="Arial" panose="020B0604020202020204" pitchFamily="34" charset="0"/>
              </a:rPr>
              <a:t>: Partnerships should be equitable, with each party contributing to the extent of its capacity and resources. </a:t>
            </a:r>
          </a:p>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Agreed Terms of Reference</a:t>
            </a:r>
            <a:r>
              <a:rPr lang="en-GB" sz="1700" dirty="0">
                <a:effectLst/>
                <a:latin typeface="Arial" panose="020B0604020202020204" pitchFamily="34" charset="0"/>
                <a:ea typeface="Calibri" panose="020F0502020204030204" pitchFamily="34" charset="0"/>
                <a:cs typeface="Arial" panose="020B0604020202020204" pitchFamily="34" charset="0"/>
              </a:rPr>
              <a:t>: A well-defined partnership agreement or memorandum of understanding (MOU) can help clarify expectations, timelines, and responsibilities. </a:t>
            </a:r>
          </a:p>
          <a:p>
            <a:pPr>
              <a:tabLst>
                <a:tab pos="457200" algn="l"/>
              </a:tabLst>
            </a:pPr>
            <a:r>
              <a:rPr lang="en-GB" sz="1700" b="1" dirty="0">
                <a:effectLst/>
                <a:latin typeface="Arial" panose="020B0604020202020204" pitchFamily="34" charset="0"/>
                <a:ea typeface="Calibri" panose="020F0502020204030204" pitchFamily="34" charset="0"/>
                <a:cs typeface="Arial" panose="020B0604020202020204" pitchFamily="34" charset="0"/>
              </a:rPr>
              <a:t>Governance and Accountability</a:t>
            </a:r>
            <a:r>
              <a:rPr lang="en-GB" sz="1700" dirty="0">
                <a:effectLst/>
                <a:latin typeface="Arial" panose="020B0604020202020204" pitchFamily="34" charset="0"/>
                <a:ea typeface="Calibri" panose="020F0502020204030204" pitchFamily="34" charset="0"/>
                <a:cs typeface="Arial" panose="020B0604020202020204" pitchFamily="34" charset="0"/>
              </a:rPr>
              <a:t>: Establishing a clear governance structure and accountability mechanisms ensures that partners can track progress and maintain control over their contributions</a:t>
            </a: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3838027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Activating Partnerships</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lvl="0" indent="0">
              <a:buNone/>
              <a:tabLst>
                <a:tab pos="457200" algn="l"/>
              </a:tabLst>
            </a:pPr>
            <a:r>
              <a:rPr lang="en-GB" sz="2000" b="1" dirty="0">
                <a:effectLst/>
                <a:latin typeface="Arial" panose="020B0604020202020204" pitchFamily="34" charset="0"/>
                <a:ea typeface="Calibri" panose="020F0502020204030204" pitchFamily="34" charset="0"/>
                <a:cs typeface="Arial" panose="020B0604020202020204" pitchFamily="34" charset="0"/>
              </a:rPr>
              <a:t>Board Member's Role</a:t>
            </a:r>
            <a:r>
              <a:rPr lang="en-GB" sz="2000" dirty="0">
                <a:effectLst/>
                <a:latin typeface="Arial" panose="020B0604020202020204" pitchFamily="34" charset="0"/>
                <a:ea typeface="Calibri" panose="020F0502020204030204" pitchFamily="34" charset="0"/>
                <a:cs typeface="Arial" panose="020B0604020202020204" pitchFamily="34" charset="0"/>
              </a:rPr>
              <a:t>:</a:t>
            </a:r>
          </a:p>
          <a:p>
            <a:pP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Board members play a critical role in approving or overseeing major partnership decisions, including the approval of partnership agreements, budgets, and policies.</a:t>
            </a:r>
          </a:p>
          <a:p>
            <a:pP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They ensure that partnerships align with the organisation's Articles of Association, social mission, and regulatory compliance.</a:t>
            </a:r>
          </a:p>
          <a:p>
            <a:pPr>
              <a:tabLst>
                <a:tab pos="457200" algn="l"/>
              </a:tabLst>
            </a:pPr>
            <a:r>
              <a:rPr lang="en-GB" sz="1800" dirty="0">
                <a:effectLst/>
                <a:latin typeface="Arial" panose="020B0604020202020204" pitchFamily="34" charset="0"/>
                <a:ea typeface="Calibri" panose="020F0502020204030204" pitchFamily="34" charset="0"/>
                <a:cs typeface="Arial" panose="020B0604020202020204" pitchFamily="34" charset="0"/>
              </a:rPr>
              <a:t>Board members provide strategic guidance and monitor the partnership's impact on the organisation's mission, objectives, and financial sustainability</a:t>
            </a:r>
            <a:endParaRPr lang="en-US" sz="1800" dirty="0">
              <a:latin typeface="Karla" charset="0"/>
              <a:ea typeface="Karla" charset="0"/>
              <a:cs typeface="Karla" charset="0"/>
            </a:endParaRP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512674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6FB3CE-A9F4-34CD-1CA7-48CF6517A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3" name="Title 2">
            <a:extLst>
              <a:ext uri="{FF2B5EF4-FFF2-40B4-BE49-F238E27FC236}">
                <a16:creationId xmlns:a16="http://schemas.microsoft.com/office/drawing/2014/main" id="{D3ABD76C-E698-618A-48B0-5BEF3B70EACF}"/>
              </a:ext>
            </a:extLst>
          </p:cNvPr>
          <p:cNvSpPr>
            <a:spLocks noGrp="1"/>
          </p:cNvSpPr>
          <p:nvPr>
            <p:ph type="ctrTitle"/>
          </p:nvPr>
        </p:nvSpPr>
        <p:spPr>
          <a:xfrm>
            <a:off x="1607820" y="3530855"/>
            <a:ext cx="8976360" cy="822512"/>
          </a:xfrm>
        </p:spPr>
        <p:txBody>
          <a:bodyPr>
            <a:normAutofit/>
          </a:bodyPr>
          <a:lstStyle/>
          <a:p>
            <a:r>
              <a:rPr lang="en-US" sz="4800" b="1" dirty="0">
                <a:solidFill>
                  <a:schemeClr val="bg1"/>
                </a:solidFill>
                <a:latin typeface="Arial" charset="0"/>
                <a:ea typeface="Arial" charset="0"/>
                <a:cs typeface="Arial" charset="0"/>
              </a:rPr>
              <a:t>Break</a:t>
            </a:r>
            <a:endParaRPr lang="en-US" dirty="0">
              <a:solidFill>
                <a:schemeClr val="bg1"/>
              </a:solidFill>
            </a:endParaRPr>
          </a:p>
        </p:txBody>
      </p:sp>
      <p:sp>
        <p:nvSpPr>
          <p:cNvPr id="11" name="Oval 10">
            <a:extLst>
              <a:ext uri="{FF2B5EF4-FFF2-40B4-BE49-F238E27FC236}">
                <a16:creationId xmlns:a16="http://schemas.microsoft.com/office/drawing/2014/main" id="{7AEDA55A-EAE4-1697-6014-26A180FA92F7}"/>
              </a:ext>
            </a:extLst>
          </p:cNvPr>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pic>
        <p:nvPicPr>
          <p:cNvPr id="10" name="Picture 9">
            <a:extLst>
              <a:ext uri="{FF2B5EF4-FFF2-40B4-BE49-F238E27FC236}">
                <a16:creationId xmlns:a16="http://schemas.microsoft.com/office/drawing/2014/main" id="{060394BC-BFB1-DA3D-884C-8CB4B4C9CE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pic>
        <p:nvPicPr>
          <p:cNvPr id="4" name="Picture 3" descr="A black and white photo of a black background&#10;&#10;Description automatically generated">
            <a:extLst>
              <a:ext uri="{FF2B5EF4-FFF2-40B4-BE49-F238E27FC236}">
                <a16:creationId xmlns:a16="http://schemas.microsoft.com/office/drawing/2014/main" id="{4BA072A7-936F-AF7C-FC48-D84F6717A2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6107076"/>
            <a:ext cx="5613668" cy="863088"/>
          </a:xfrm>
          <a:prstGeom prst="rect">
            <a:avLst/>
          </a:prstGeom>
        </p:spPr>
      </p:pic>
    </p:spTree>
    <p:extLst>
      <p:ext uri="{BB962C8B-B14F-4D97-AF65-F5344CB8AC3E}">
        <p14:creationId xmlns:p14="http://schemas.microsoft.com/office/powerpoint/2010/main" val="2387237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normAutofit/>
          </a:bodyPr>
          <a:lstStyle/>
          <a:p>
            <a:r>
              <a:rPr lang="en-US" sz="3200" b="1" dirty="0">
                <a:solidFill>
                  <a:srgbClr val="DB322A"/>
                </a:solidFill>
                <a:latin typeface="Arial" panose="020B0604020202020204" pitchFamily="34" charset="0"/>
                <a:ea typeface="Nexa Bold" charset="0"/>
                <a:cs typeface="Arial" panose="020B0604020202020204" pitchFamily="34" charset="0"/>
              </a:rPr>
              <a:t>The ‘Seven Deadly Sins’ of Boards </a:t>
            </a:r>
            <a:br>
              <a:rPr lang="en-US" sz="4800" dirty="0">
                <a:solidFill>
                  <a:srgbClr val="DB322A"/>
                </a:solidFill>
                <a:latin typeface="Nexa Bold" charset="0"/>
                <a:ea typeface="Nexa Bold" charset="0"/>
                <a:cs typeface="Nexa Bold" charset="0"/>
              </a:rPr>
            </a:br>
            <a:r>
              <a:rPr lang="en-US" sz="1700" i="1" dirty="0">
                <a:latin typeface="Arial" panose="020B0604020202020204" pitchFamily="34" charset="0"/>
                <a:ea typeface="Nexa Bold" charset="0"/>
                <a:cs typeface="Arial" panose="020B0604020202020204" pitchFamily="34" charset="0"/>
              </a:rPr>
              <a:t>John Williams, Civil Society, 2016</a:t>
            </a:r>
            <a:endParaRPr lang="en-US" sz="4800" dirty="0">
              <a:solidFill>
                <a:srgbClr val="DB322A"/>
              </a:solidFill>
              <a:latin typeface="Arial" panose="020B0604020202020204" pitchFamily="34" charset="0"/>
              <a:ea typeface="Nexa Bold" charset="0"/>
              <a:cs typeface="Arial" panose="020B0604020202020204" pitchFamily="34" charset="0"/>
            </a:endParaRPr>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pic>
        <p:nvPicPr>
          <p:cNvPr id="7" name="Picture 6" descr="The 'Seven Deadly Sins' of Boards shows seven bubbles containing factors to avoid when operating a charity board:&#10;1. No formal board evaluation &#10;2. Lack of finite terms of office &#10;3. Not enough attention to sustainability and risk &#10;4. Skimping on recruitment &#10;5. Lack of engagement between meetings&#10;6. Lack of respect for SMT &#10;7. No investment in induction and training">
            <a:extLst>
              <a:ext uri="{FF2B5EF4-FFF2-40B4-BE49-F238E27FC236}">
                <a16:creationId xmlns:a16="http://schemas.microsoft.com/office/drawing/2014/main" id="{EDD9BCC3-5BE9-915C-5D92-813FD3EACE3B}"/>
              </a:ext>
            </a:extLst>
          </p:cNvPr>
          <p:cNvPicPr>
            <a:picLocks noChangeAspect="1"/>
          </p:cNvPicPr>
          <p:nvPr/>
        </p:nvPicPr>
        <p:blipFill>
          <a:blip r:embed="rId3"/>
          <a:stretch>
            <a:fillRect/>
          </a:stretch>
        </p:blipFill>
        <p:spPr>
          <a:xfrm>
            <a:off x="2397781" y="1624911"/>
            <a:ext cx="7084037" cy="4895964"/>
          </a:xfrm>
          <a:prstGeom prst="rect">
            <a:avLst/>
          </a:prstGeom>
        </p:spPr>
      </p:pic>
    </p:spTree>
    <p:extLst>
      <p:ext uri="{BB962C8B-B14F-4D97-AF65-F5344CB8AC3E}">
        <p14:creationId xmlns:p14="http://schemas.microsoft.com/office/powerpoint/2010/main" val="2373371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6FB3CE-A9F4-34CD-1CA7-48CF6517A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14" y="0"/>
            <a:ext cx="13919033" cy="7884223"/>
          </a:xfrm>
          <a:prstGeom prst="rect">
            <a:avLst/>
          </a:prstGeom>
        </p:spPr>
      </p:pic>
      <p:sp>
        <p:nvSpPr>
          <p:cNvPr id="3" name="Title 2">
            <a:extLst>
              <a:ext uri="{FF2B5EF4-FFF2-40B4-BE49-F238E27FC236}">
                <a16:creationId xmlns:a16="http://schemas.microsoft.com/office/drawing/2014/main" id="{D3ABD76C-E698-618A-48B0-5BEF3B70EACF}"/>
              </a:ext>
            </a:extLst>
          </p:cNvPr>
          <p:cNvSpPr>
            <a:spLocks noGrp="1"/>
          </p:cNvSpPr>
          <p:nvPr>
            <p:ph type="ctrTitle"/>
          </p:nvPr>
        </p:nvSpPr>
        <p:spPr>
          <a:xfrm>
            <a:off x="1524000" y="2568663"/>
            <a:ext cx="9144000" cy="2387600"/>
          </a:xfrm>
        </p:spPr>
        <p:txBody>
          <a:bodyPr>
            <a:normAutofit/>
          </a:bodyPr>
          <a:lstStyle/>
          <a:p>
            <a:r>
              <a:rPr lang="en-US" sz="4800" b="1" dirty="0">
                <a:solidFill>
                  <a:schemeClr val="bg1"/>
                </a:solidFill>
                <a:latin typeface="Arial" charset="0"/>
                <a:ea typeface="Arial" charset="0"/>
                <a:cs typeface="Arial" charset="0"/>
              </a:rPr>
              <a:t>Workshop 1b</a:t>
            </a:r>
            <a:r>
              <a:rPr lang="en-US" sz="4800" dirty="0">
                <a:solidFill>
                  <a:schemeClr val="bg1"/>
                </a:solidFill>
                <a:latin typeface="Arial" charset="0"/>
                <a:ea typeface="Arial" charset="0"/>
                <a:cs typeface="Arial" charset="0"/>
              </a:rPr>
              <a:t>: </a:t>
            </a:r>
            <a:br>
              <a:rPr lang="en-US" sz="4800" dirty="0">
                <a:solidFill>
                  <a:schemeClr val="bg1"/>
                </a:solidFill>
                <a:latin typeface="Arial" charset="0"/>
                <a:ea typeface="Arial" charset="0"/>
                <a:cs typeface="Arial" charset="0"/>
              </a:rPr>
            </a:br>
            <a:r>
              <a:rPr lang="en-US" sz="4800" dirty="0">
                <a:solidFill>
                  <a:schemeClr val="bg1"/>
                </a:solidFill>
                <a:latin typeface="Arial" charset="0"/>
                <a:ea typeface="Arial" charset="0"/>
                <a:cs typeface="Arial" charset="0"/>
              </a:rPr>
              <a:t>Overview of Governance for Non-Charity Trustees</a:t>
            </a:r>
            <a:endParaRPr lang="en-US" dirty="0">
              <a:solidFill>
                <a:schemeClr val="bg1"/>
              </a:solidFill>
            </a:endParaRPr>
          </a:p>
        </p:txBody>
      </p:sp>
      <p:sp>
        <p:nvSpPr>
          <p:cNvPr id="11" name="Oval 10">
            <a:extLst>
              <a:ext uri="{FF2B5EF4-FFF2-40B4-BE49-F238E27FC236}">
                <a16:creationId xmlns:a16="http://schemas.microsoft.com/office/drawing/2014/main" id="{7AEDA55A-EAE4-1697-6014-26A180FA92F7}"/>
              </a:ext>
            </a:extLst>
          </p:cNvPr>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pic>
        <p:nvPicPr>
          <p:cNvPr id="10" name="Picture 9">
            <a:extLst>
              <a:ext uri="{FF2B5EF4-FFF2-40B4-BE49-F238E27FC236}">
                <a16:creationId xmlns:a16="http://schemas.microsoft.com/office/drawing/2014/main" id="{060394BC-BFB1-DA3D-884C-8CB4B4C9CE4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spTree>
    <p:extLst>
      <p:ext uri="{BB962C8B-B14F-4D97-AF65-F5344CB8AC3E}">
        <p14:creationId xmlns:p14="http://schemas.microsoft.com/office/powerpoint/2010/main" val="6995910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Discussion</a:t>
            </a:r>
          </a:p>
        </p:txBody>
      </p:sp>
      <p:sp>
        <p:nvSpPr>
          <p:cNvPr id="13" name="Content Placeholder 12">
            <a:extLst>
              <a:ext uri="{FF2B5EF4-FFF2-40B4-BE49-F238E27FC236}">
                <a16:creationId xmlns:a16="http://schemas.microsoft.com/office/drawing/2014/main" id="{9D10FCAD-CD61-84C0-B2A5-866A73AFF122}"/>
              </a:ext>
            </a:extLst>
          </p:cNvPr>
          <p:cNvSpPr>
            <a:spLocks noGrp="1"/>
          </p:cNvSpPr>
          <p:nvPr>
            <p:ph idx="1"/>
          </p:nvPr>
        </p:nvSpPr>
        <p:spPr/>
        <p:txBody>
          <a:bodyPr>
            <a:noAutofit/>
          </a:bodyPr>
          <a:lstStyle/>
          <a:p>
            <a:pPr marL="0" indent="0">
              <a:buNone/>
            </a:pPr>
            <a:r>
              <a:rPr lang="en-US" sz="2000" b="1" i="1" dirty="0">
                <a:solidFill>
                  <a:srgbClr val="DB322A"/>
                </a:solidFill>
                <a:latin typeface="Arial" panose="020B0604020202020204" pitchFamily="34" charset="0"/>
                <a:ea typeface="Nexa Bold" charset="0"/>
                <a:cs typeface="Arial" panose="020B0604020202020204" pitchFamily="34" charset="0"/>
              </a:rPr>
              <a:t>What Deadly Sins have you experienced or witnessed on Trustee Boards? </a:t>
            </a:r>
          </a:p>
          <a:p>
            <a:pPr marL="0" indent="0">
              <a:buNone/>
            </a:pPr>
            <a:endParaRPr lang="en-US" sz="1050" b="1" i="1" dirty="0">
              <a:solidFill>
                <a:srgbClr val="DB322A"/>
              </a:solidFill>
              <a:latin typeface="Arial" panose="020B0604020202020204" pitchFamily="34" charset="0"/>
              <a:ea typeface="Nexa Bold" charset="0"/>
              <a:cs typeface="Arial" panose="020B0604020202020204" pitchFamily="34" charset="0"/>
            </a:endParaRPr>
          </a:p>
          <a:p>
            <a:pPr marL="0" indent="0">
              <a:buNone/>
            </a:pPr>
            <a:r>
              <a:rPr lang="en-US" sz="2000" b="1" i="1" dirty="0">
                <a:solidFill>
                  <a:srgbClr val="DB322A"/>
                </a:solidFill>
                <a:latin typeface="Arial" panose="020B0604020202020204" pitchFamily="34" charset="0"/>
                <a:ea typeface="Nexa Bold" charset="0"/>
                <a:cs typeface="Arial" panose="020B0604020202020204" pitchFamily="34" charset="0"/>
              </a:rPr>
              <a:t>What could be improved or implemented to help?</a:t>
            </a:r>
          </a:p>
          <a:p>
            <a:pPr marL="0" indent="0">
              <a:buNone/>
            </a:pPr>
            <a:endParaRPr lang="en-US" sz="1050" b="1" i="1" dirty="0">
              <a:solidFill>
                <a:srgbClr val="DB322A"/>
              </a:solidFill>
              <a:latin typeface="Arial" panose="020B0604020202020204" pitchFamily="34" charset="0"/>
              <a:ea typeface="Nexa Bold" charset="0"/>
              <a:cs typeface="Arial" panose="020B0604020202020204" pitchFamily="34" charset="0"/>
            </a:endParaRPr>
          </a:p>
          <a:p>
            <a:pPr marL="0" indent="0">
              <a:buNone/>
            </a:pPr>
            <a:r>
              <a:rPr lang="en-US" sz="2000" dirty="0">
                <a:solidFill>
                  <a:srgbClr val="DB322A"/>
                </a:solidFill>
                <a:latin typeface="Arial" panose="020B0604020202020204" pitchFamily="34" charset="0"/>
                <a:ea typeface="Nexa Bold" charset="0"/>
                <a:cs typeface="Arial" panose="020B0604020202020204" pitchFamily="34" charset="0"/>
              </a:rPr>
              <a:t>Post 2-3 summary points in the chat post-session</a:t>
            </a:r>
            <a:endParaRPr lang="en-US" sz="2000" dirty="0">
              <a:latin typeface="Arial" panose="020B0604020202020204" pitchFamily="34" charset="0"/>
              <a:ea typeface="Nexa Bold" charset="0"/>
              <a:cs typeface="Arial" panose="020B0604020202020204" pitchFamily="34" charset="0"/>
            </a:endParaRPr>
          </a:p>
          <a:p>
            <a:pPr marL="0" indent="0">
              <a:buNone/>
            </a:pPr>
            <a:endParaRPr lang="en-US"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6">
            <a:extLst>
              <a:ext uri="{FF2B5EF4-FFF2-40B4-BE49-F238E27FC236}">
                <a16:creationId xmlns:a16="http://schemas.microsoft.com/office/drawing/2014/main" id="{5BCF77C4-7995-7F44-100F-A211DF1150A7}"/>
              </a:ext>
            </a:extLst>
          </p:cNvPr>
          <p:cNvSpPr txBox="1">
            <a:spLocks/>
          </p:cNvSpPr>
          <p:nvPr/>
        </p:nvSpPr>
        <p:spPr>
          <a:xfrm>
            <a:off x="838200" y="3794759"/>
            <a:ext cx="10515600" cy="238220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endParaRPr lang="en-US" sz="1800" dirty="0"/>
          </a:p>
        </p:txBody>
      </p:sp>
    </p:spTree>
    <p:extLst>
      <p:ext uri="{BB962C8B-B14F-4D97-AF65-F5344CB8AC3E}">
        <p14:creationId xmlns:p14="http://schemas.microsoft.com/office/powerpoint/2010/main" val="1726250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918565"/>
          </a:xfrm>
          <a:prstGeom prst="rect">
            <a:avLst/>
          </a:prstGeom>
        </p:spPr>
      </p:pic>
      <p:sp>
        <p:nvSpPr>
          <p:cNvPr id="3" name="Oval 2">
            <a:extLst>
              <a:ext uri="{FF2B5EF4-FFF2-40B4-BE49-F238E27FC236}">
                <a16:creationId xmlns:a16="http://schemas.microsoft.com/office/drawing/2014/main" id="{908BA3C6-F4E7-EFB9-91AF-0CC3C28E6026}"/>
              </a:ext>
            </a:extLst>
          </p:cNvPr>
          <p:cNvSpPr/>
          <p:nvPr/>
        </p:nvSpPr>
        <p:spPr>
          <a:xfrm>
            <a:off x="4986883" y="1142063"/>
            <a:ext cx="1903820" cy="14828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pic>
        <p:nvPicPr>
          <p:cNvPr id="8" name="Picture 7">
            <a:extLst>
              <a:ext uri="{FF2B5EF4-FFF2-40B4-BE49-F238E27FC236}">
                <a16:creationId xmlns:a16="http://schemas.microsoft.com/office/drawing/2014/main" id="{45C4155A-8E42-814E-E915-D63D5A4B662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64" y="1473139"/>
            <a:ext cx="1017859" cy="822512"/>
          </a:xfrm>
          <a:prstGeom prst="rect">
            <a:avLst/>
          </a:prstGeom>
        </p:spPr>
      </p:pic>
      <p:pic>
        <p:nvPicPr>
          <p:cNvPr id="9" name="Picture 8">
            <a:extLst>
              <a:ext uri="{FF2B5EF4-FFF2-40B4-BE49-F238E27FC236}">
                <a16:creationId xmlns:a16="http://schemas.microsoft.com/office/drawing/2014/main" id="{7A74EFA6-2E6D-1D27-92EC-A0655412726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152" y="6119919"/>
            <a:ext cx="4800600" cy="738081"/>
          </a:xfrm>
          <a:prstGeom prst="rect">
            <a:avLst/>
          </a:prstGeom>
        </p:spPr>
      </p:pic>
      <p:sp>
        <p:nvSpPr>
          <p:cNvPr id="10" name="Title 8">
            <a:extLst>
              <a:ext uri="{FF2B5EF4-FFF2-40B4-BE49-F238E27FC236}">
                <a16:creationId xmlns:a16="http://schemas.microsoft.com/office/drawing/2014/main" id="{05536C69-D0C2-1AD2-B065-284E3DF8C2D0}"/>
              </a:ext>
            </a:extLst>
          </p:cNvPr>
          <p:cNvSpPr>
            <a:spLocks noGrp="1"/>
          </p:cNvSpPr>
          <p:nvPr>
            <p:ph type="ctrTitle"/>
          </p:nvPr>
        </p:nvSpPr>
        <p:spPr>
          <a:xfrm>
            <a:off x="1366793" y="2955940"/>
            <a:ext cx="9144000" cy="2112169"/>
          </a:xfrm>
        </p:spPr>
        <p:txBody>
          <a:bodyPr>
            <a:noAutofit/>
          </a:bodyPr>
          <a:lstStyle/>
          <a:p>
            <a:r>
              <a:rPr lang="en-US" sz="5400" b="1" dirty="0">
                <a:solidFill>
                  <a:schemeClr val="bg1"/>
                </a:solidFill>
                <a:latin typeface="Arial" charset="0"/>
                <a:ea typeface="Arial" charset="0"/>
                <a:cs typeface="Arial" charset="0"/>
              </a:rPr>
              <a:t>Transforming </a:t>
            </a:r>
            <a:br>
              <a:rPr lang="en-US" sz="5400" b="1" dirty="0">
                <a:solidFill>
                  <a:schemeClr val="bg1"/>
                </a:solidFill>
                <a:latin typeface="Arial" charset="0"/>
                <a:ea typeface="Arial" charset="0"/>
                <a:cs typeface="Arial" charset="0"/>
              </a:rPr>
            </a:br>
            <a:r>
              <a:rPr lang="en-US" sz="5400" b="1" dirty="0">
                <a:solidFill>
                  <a:schemeClr val="bg1"/>
                </a:solidFill>
                <a:latin typeface="Arial" charset="0"/>
                <a:ea typeface="Arial" charset="0"/>
                <a:cs typeface="Arial" charset="0"/>
              </a:rPr>
              <a:t>Governance </a:t>
            </a:r>
            <a:br>
              <a:rPr lang="en-US" sz="5400" b="1" dirty="0">
                <a:solidFill>
                  <a:schemeClr val="bg1"/>
                </a:solidFill>
                <a:latin typeface="Arial" charset="0"/>
                <a:ea typeface="Arial" charset="0"/>
                <a:cs typeface="Arial" charset="0"/>
              </a:rPr>
            </a:br>
            <a:r>
              <a:rPr lang="en-US" sz="5400" b="1" dirty="0" err="1">
                <a:solidFill>
                  <a:schemeClr val="bg1"/>
                </a:solidFill>
                <a:latin typeface="Arial" charset="0"/>
                <a:ea typeface="Arial" charset="0"/>
                <a:cs typeface="Arial" charset="0"/>
              </a:rPr>
              <a:t>Programme</a:t>
            </a:r>
            <a:endParaRPr lang="en-US" sz="5400" b="1" dirty="0">
              <a:solidFill>
                <a:schemeClr val="bg1"/>
              </a:solidFill>
            </a:endParaRPr>
          </a:p>
        </p:txBody>
      </p:sp>
    </p:spTree>
    <p:extLst>
      <p:ext uri="{BB962C8B-B14F-4D97-AF65-F5344CB8AC3E}">
        <p14:creationId xmlns:p14="http://schemas.microsoft.com/office/powerpoint/2010/main" val="449017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Overview of Governance for Non-Charities</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pPr marL="0" indent="0">
              <a:buClr>
                <a:srgbClr val="F28C00"/>
              </a:buClr>
              <a:buNone/>
            </a:pPr>
            <a:r>
              <a:rPr lang="en-GB" sz="1800" b="1" u="sng" dirty="0">
                <a:latin typeface="Arial" panose="020B0604020202020204" pitchFamily="34" charset="0"/>
                <a:cs typeface="Arial" panose="020B0604020202020204" pitchFamily="34" charset="0"/>
              </a:rPr>
              <a:t>Workshop 1b: </a:t>
            </a:r>
            <a:r>
              <a:rPr lang="en-GB" sz="1800" dirty="0">
                <a:latin typeface="Arial" panose="020B0604020202020204" pitchFamily="34" charset="0"/>
                <a:cs typeface="Arial" panose="020B0604020202020204" pitchFamily="34" charset="0"/>
              </a:rPr>
              <a:t>Overview of Governance for non-charities e.g., CICs, Local Authorities and Universities</a:t>
            </a:r>
          </a:p>
          <a:p>
            <a:endParaRPr lang="en-GB" sz="1800" b="1" dirty="0">
              <a:effectLst/>
              <a:latin typeface="ArialMT"/>
            </a:endParaRPr>
          </a:p>
          <a:p>
            <a:pPr marL="0" indent="0">
              <a:buNone/>
            </a:pPr>
            <a:r>
              <a:rPr lang="en-GB" sz="1800" b="1" dirty="0">
                <a:effectLst/>
                <a:latin typeface="ArialMT"/>
              </a:rPr>
              <a:t>Understanding governance in the cultural sector </a:t>
            </a:r>
            <a:endParaRPr lang="en-GB" sz="1800" b="1" dirty="0">
              <a:effectLst/>
            </a:endParaRPr>
          </a:p>
          <a:p>
            <a:pPr marL="285750" indent="-285750">
              <a:buFont typeface="Arial" panose="020B0604020202020204" pitchFamily="34" charset="0"/>
              <a:buChar char="•"/>
            </a:pPr>
            <a:r>
              <a:rPr lang="en-GB" sz="1800" dirty="0">
                <a:effectLst/>
                <a:latin typeface="ArialMT"/>
              </a:rPr>
              <a:t>What is governance and why is it important? </a:t>
            </a:r>
            <a:endParaRPr lang="en-GB" sz="1800" dirty="0">
              <a:effectLst/>
            </a:endParaRPr>
          </a:p>
          <a:p>
            <a:endParaRPr lang="en-GB" sz="1800" dirty="0">
              <a:latin typeface="ArialMT"/>
            </a:endParaRPr>
          </a:p>
          <a:p>
            <a:pPr marL="0" indent="0">
              <a:buNone/>
            </a:pPr>
            <a:r>
              <a:rPr lang="en-GB" sz="1800" b="1" dirty="0">
                <a:effectLst/>
                <a:latin typeface="ArialMT"/>
              </a:rPr>
              <a:t>Key responsibilities of oversight and other non-charity boards </a:t>
            </a:r>
            <a:endParaRPr lang="en-GB" sz="1800" b="1" dirty="0">
              <a:effectLst/>
            </a:endParaRPr>
          </a:p>
          <a:p>
            <a:pPr marL="285750" indent="-285750">
              <a:buFont typeface="Arial" panose="020B0604020202020204" pitchFamily="34" charset="0"/>
              <a:buChar char="•"/>
            </a:pPr>
            <a:r>
              <a:rPr lang="en-GB" sz="1800" dirty="0">
                <a:effectLst/>
                <a:latin typeface="ArialMT"/>
              </a:rPr>
              <a:t>Board Members and scrutiny responsibilities – including strategic planning, financial oversight</a:t>
            </a:r>
            <a:r>
              <a:rPr lang="en-GB" sz="1800" dirty="0">
                <a:latin typeface="ArialMT"/>
              </a:rPr>
              <a:t> and legal</a:t>
            </a:r>
          </a:p>
          <a:p>
            <a:pPr marL="285750" indent="-285750">
              <a:buFont typeface="Arial" panose="020B0604020202020204" pitchFamily="34" charset="0"/>
              <a:buChar char="•"/>
            </a:pPr>
            <a:r>
              <a:rPr lang="en-GB" sz="1800" dirty="0">
                <a:effectLst/>
                <a:latin typeface="ArialMT"/>
              </a:rPr>
              <a:t>Effective partnership and community working </a:t>
            </a:r>
            <a:endParaRPr lang="en-GB" sz="1800" dirty="0">
              <a:effectLst/>
            </a:endParaRP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704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Why become a Board Member?</a:t>
            </a:r>
            <a:endParaRPr lang="en-US" sz="2800" b="1" i="1" dirty="0">
              <a:solidFill>
                <a:srgbClr val="DB322A"/>
              </a:solidFill>
              <a:latin typeface="Arial" panose="020B0604020202020204" pitchFamily="34" charset="0"/>
              <a:ea typeface="Nexa Bold" charset="0"/>
              <a:cs typeface="Arial" panose="020B0604020202020204" pitchFamily="34" charset="0"/>
            </a:endParaRPr>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pic>
        <p:nvPicPr>
          <p:cNvPr id="9" name="Picture 8" descr="The word 'why?' surrounded by four phrases: &#10;- Complement your career &#10;- Personal satisfaction &#10;- Gain new skills &#10;- Find new interests">
            <a:extLst>
              <a:ext uri="{FF2B5EF4-FFF2-40B4-BE49-F238E27FC236}">
                <a16:creationId xmlns:a16="http://schemas.microsoft.com/office/drawing/2014/main" id="{614D8170-A04F-6548-7D8C-F7B2E8D1FAF1}"/>
              </a:ext>
            </a:extLst>
          </p:cNvPr>
          <p:cNvPicPr>
            <a:picLocks noChangeAspect="1"/>
          </p:cNvPicPr>
          <p:nvPr/>
        </p:nvPicPr>
        <p:blipFill>
          <a:blip r:embed="rId3"/>
          <a:stretch>
            <a:fillRect/>
          </a:stretch>
        </p:blipFill>
        <p:spPr>
          <a:xfrm>
            <a:off x="1906294" y="1847778"/>
            <a:ext cx="8379410" cy="4511990"/>
          </a:xfrm>
          <a:prstGeom prst="rect">
            <a:avLst/>
          </a:prstGeom>
        </p:spPr>
      </p:pic>
    </p:spTree>
    <p:extLst>
      <p:ext uri="{BB962C8B-B14F-4D97-AF65-F5344CB8AC3E}">
        <p14:creationId xmlns:p14="http://schemas.microsoft.com/office/powerpoint/2010/main" val="34710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Different Bodies that require governance</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pPr marL="0" indent="0">
              <a:buClr>
                <a:srgbClr val="F28C00"/>
              </a:buClr>
              <a:buNone/>
            </a:pPr>
            <a:r>
              <a:rPr lang="en-GB" sz="1800" dirty="0">
                <a:latin typeface="Arial" panose="020B0604020202020204" pitchFamily="34" charset="0"/>
                <a:cs typeface="Arial" panose="020B0604020202020204" pitchFamily="34" charset="0"/>
              </a:rPr>
              <a:t>There are many different types of organisation that come with different governing responsibilities: </a:t>
            </a:r>
          </a:p>
          <a:p>
            <a:pPr>
              <a:buClr>
                <a:srgbClr val="F28C00"/>
              </a:buClr>
            </a:pPr>
            <a:endParaRPr lang="en-GB" sz="1800" dirty="0">
              <a:latin typeface="Arial" panose="020B0604020202020204" pitchFamily="34" charset="0"/>
              <a:cs typeface="Arial" panose="020B0604020202020204" pitchFamily="34" charset="0"/>
            </a:endParaRP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Charitable Company</a:t>
            </a: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Trusts</a:t>
            </a: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Charitable Incorporated Organisation </a:t>
            </a: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Community Interest Company</a:t>
            </a: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University</a:t>
            </a: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Local Authority </a:t>
            </a:r>
          </a:p>
          <a:p>
            <a:pPr marL="285750" indent="-285750">
              <a:buClr>
                <a:schemeClr val="tx1"/>
              </a:buClr>
              <a:buFont typeface="Arial" panose="020B0604020202020204" pitchFamily="34" charset="0"/>
              <a:buChar char="•"/>
            </a:pPr>
            <a:r>
              <a:rPr lang="en-GB" sz="1800" b="1" dirty="0">
                <a:latin typeface="Arial" panose="020B0604020202020204" pitchFamily="34" charset="0"/>
                <a:cs typeface="Arial" panose="020B0604020202020204" pitchFamily="34" charset="0"/>
              </a:rPr>
              <a:t>Social Enterprise</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6018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Legal Forms of Charities &amp; Social Enterprises</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rmAutofit/>
          </a:bodyPr>
          <a:lstStyle/>
          <a:p>
            <a:pPr marL="0" indent="0">
              <a:buClr>
                <a:srgbClr val="F28C00"/>
              </a:buClr>
              <a:buNone/>
            </a:pPr>
            <a:r>
              <a:rPr lang="en-GB" sz="1800" b="1" dirty="0">
                <a:latin typeface="Arial" panose="020B0604020202020204" pitchFamily="34" charset="0"/>
                <a:cs typeface="Arial" panose="020B0604020202020204" pitchFamily="34" charset="0"/>
              </a:rPr>
              <a:t>1. Charitable Company </a:t>
            </a:r>
            <a:endParaRPr lang="en-GB" sz="1800" dirty="0">
              <a:latin typeface="Arial" panose="020B0604020202020204" pitchFamily="34" charset="0"/>
              <a:cs typeface="Arial" panose="020B0604020202020204" pitchFamily="34" charset="0"/>
            </a:endParaRPr>
          </a:p>
          <a:p>
            <a:pPr>
              <a:buClr>
                <a:schemeClr val="tx1"/>
              </a:buClr>
            </a:pPr>
            <a:r>
              <a:rPr lang="en-GB" sz="1800" dirty="0">
                <a:latin typeface="Arial" panose="020B0604020202020204" pitchFamily="34" charset="0"/>
                <a:cs typeface="Arial" panose="020B0604020202020204" pitchFamily="34" charset="0"/>
              </a:rPr>
              <a:t>This is a registered charity with limited liability bestowed on the directors or Trustees. The charitable company is responsible to both the Charity Commission and Companies House for its business. Charities can claim Gift Aid on donations received from individuals and companies can claim Corporation Tax Relief on donations made. This is currently the most popular form of governance arrangement and is relatively straightforward to administer, although the dual regulatory authorities make for some additional reporting requirements. </a:t>
            </a:r>
          </a:p>
          <a:p>
            <a:pPr marL="0" indent="0">
              <a:buClr>
                <a:srgbClr val="F28C00"/>
              </a:buClr>
              <a:buNone/>
            </a:pPr>
            <a:endParaRPr lang="en-GB" sz="1800" dirty="0">
              <a:latin typeface="Arial" panose="020B0604020202020204" pitchFamily="34" charset="0"/>
              <a:cs typeface="Arial" panose="020B0604020202020204" pitchFamily="34" charset="0"/>
            </a:endParaRPr>
          </a:p>
          <a:p>
            <a:pPr marL="0" indent="0">
              <a:buClr>
                <a:srgbClr val="F28C00"/>
              </a:buClr>
              <a:buNone/>
            </a:pPr>
            <a:r>
              <a:rPr lang="en-GB" sz="1800" b="1" dirty="0">
                <a:latin typeface="Arial" panose="020B0604020202020204" pitchFamily="34" charset="0"/>
                <a:cs typeface="Arial" panose="020B0604020202020204" pitchFamily="34" charset="0"/>
              </a:rPr>
              <a:t>2. Trust </a:t>
            </a:r>
            <a:endParaRPr lang="en-GB" sz="1800" dirty="0">
              <a:latin typeface="Arial" panose="020B0604020202020204" pitchFamily="34" charset="0"/>
              <a:cs typeface="Arial" panose="020B0604020202020204" pitchFamily="34" charset="0"/>
            </a:endParaRPr>
          </a:p>
          <a:p>
            <a:pPr>
              <a:buClr>
                <a:schemeClr val="tx1"/>
              </a:buClr>
            </a:pPr>
            <a:r>
              <a:rPr lang="en-GB" sz="1800" dirty="0">
                <a:latin typeface="Arial" panose="020B0604020202020204" pitchFamily="34" charset="0"/>
                <a:cs typeface="Arial" panose="020B0604020202020204" pitchFamily="34" charset="0"/>
              </a:rPr>
              <a:t>Trusts are usually set up with a specific sum of money by a group of people who become its Trustees. This is often for a charity that distributes grants, where Trustees make decisions without involving a wider membership, and that will not employ staff or enter into contracts for work. Business is conducted in the name of the Trustees. </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8056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1162" y="208039"/>
            <a:ext cx="2017486" cy="611180"/>
          </a:xfrm>
          <a:prstGeom prst="rect">
            <a:avLst/>
          </a:prstGeom>
        </p:spPr>
      </p:pic>
      <p:sp>
        <p:nvSpPr>
          <p:cNvPr id="6" name="Title 5">
            <a:extLst>
              <a:ext uri="{FF2B5EF4-FFF2-40B4-BE49-F238E27FC236}">
                <a16:creationId xmlns:a16="http://schemas.microsoft.com/office/drawing/2014/main" id="{7002612D-50F9-CDB0-27A9-C7B30B046620}"/>
              </a:ext>
            </a:extLst>
          </p:cNvPr>
          <p:cNvSpPr>
            <a:spLocks noGrp="1"/>
          </p:cNvSpPr>
          <p:nvPr>
            <p:ph type="title"/>
          </p:nvPr>
        </p:nvSpPr>
        <p:spPr/>
        <p:txBody>
          <a:bodyPr/>
          <a:lstStyle/>
          <a:p>
            <a:r>
              <a:rPr lang="en-US" sz="3200" b="1" dirty="0">
                <a:solidFill>
                  <a:srgbClr val="DB322A"/>
                </a:solidFill>
                <a:latin typeface="Arial" panose="020B0604020202020204" pitchFamily="34" charset="0"/>
                <a:ea typeface="Nexa Bold" charset="0"/>
                <a:cs typeface="Arial" panose="020B0604020202020204" pitchFamily="34" charset="0"/>
              </a:rPr>
              <a:t>Legal Forms of Charities &amp; Social Enterprises</a:t>
            </a:r>
          </a:p>
        </p:txBody>
      </p:sp>
      <p:sp>
        <p:nvSpPr>
          <p:cNvPr id="7" name="Content Placeholder 6">
            <a:extLst>
              <a:ext uri="{FF2B5EF4-FFF2-40B4-BE49-F238E27FC236}">
                <a16:creationId xmlns:a16="http://schemas.microsoft.com/office/drawing/2014/main" id="{8FBDA578-1DED-87E8-0DA0-B6D1C0077DC0}"/>
              </a:ext>
            </a:extLst>
          </p:cNvPr>
          <p:cNvSpPr>
            <a:spLocks noGrp="1"/>
          </p:cNvSpPr>
          <p:nvPr>
            <p:ph idx="1"/>
          </p:nvPr>
        </p:nvSpPr>
        <p:spPr/>
        <p:txBody>
          <a:bodyPr>
            <a:noAutofit/>
          </a:bodyPr>
          <a:lstStyle/>
          <a:p>
            <a:pPr marL="0" indent="0">
              <a:buClr>
                <a:srgbClr val="F28C00"/>
              </a:buClr>
              <a:buNone/>
            </a:pPr>
            <a:r>
              <a:rPr lang="en-GB" sz="1800" b="1" dirty="0">
                <a:latin typeface="Arial" panose="020B0604020202020204" pitchFamily="34" charset="0"/>
                <a:cs typeface="Arial" panose="020B0604020202020204" pitchFamily="34" charset="0"/>
              </a:rPr>
              <a:t>3. Charitable Incorporated Organisation </a:t>
            </a:r>
          </a:p>
          <a:p>
            <a:pPr marL="0" indent="0">
              <a:buClr>
                <a:srgbClr val="F28C00"/>
              </a:buClr>
              <a:buNone/>
            </a:pPr>
            <a:r>
              <a:rPr lang="en-GB" sz="1800" dirty="0">
                <a:latin typeface="Arial" panose="020B0604020202020204" pitchFamily="34" charset="0"/>
                <a:cs typeface="Arial" panose="020B0604020202020204" pitchFamily="34" charset="0"/>
              </a:rPr>
              <a:t>Recently introduced, this set of organisations is similar in nature to a charitable company. It reduces the administrative burden on charitable organisations through providing a structure which is responsible only to the Charity Commission but has its own legal identity (i.e. business is conducted in the name of the organisation not the Trustees themselves) and provides limited liability for the Trustees. CIOs are treated the same for tax purposes as registered charities. </a:t>
            </a:r>
          </a:p>
          <a:p>
            <a:pPr marL="0" indent="0">
              <a:buClr>
                <a:srgbClr val="F28C00"/>
              </a:buClr>
              <a:buNone/>
            </a:pPr>
            <a:endParaRPr lang="en-GB" sz="1800" b="1" dirty="0">
              <a:latin typeface="Arial" panose="020B0604020202020204" pitchFamily="34" charset="0"/>
              <a:cs typeface="Arial" panose="020B0604020202020204" pitchFamily="34" charset="0"/>
            </a:endParaRPr>
          </a:p>
          <a:p>
            <a:pPr marL="0" indent="0">
              <a:buClr>
                <a:srgbClr val="F28C00"/>
              </a:buClr>
              <a:buNone/>
            </a:pPr>
            <a:r>
              <a:rPr lang="en-GB" sz="1800" b="1" dirty="0">
                <a:latin typeface="Arial" panose="020B0604020202020204" pitchFamily="34" charset="0"/>
                <a:cs typeface="Arial" panose="020B0604020202020204" pitchFamily="34" charset="0"/>
              </a:rPr>
              <a:t>4. Community Interest Company </a:t>
            </a:r>
          </a:p>
          <a:p>
            <a:pPr marL="0" indent="0">
              <a:buClr>
                <a:srgbClr val="F28C00"/>
              </a:buClr>
              <a:buNone/>
            </a:pPr>
            <a:r>
              <a:rPr lang="en-GB" sz="1800" dirty="0">
                <a:latin typeface="Arial" panose="020B0604020202020204" pitchFamily="34" charset="0"/>
                <a:cs typeface="Arial" panose="020B0604020202020204" pitchFamily="34" charset="0"/>
              </a:rPr>
              <a:t>This is a type of limited company designed specifically for social enterprises, which operate predominantly for the benefit of the community rather than for the benefit of the owners of the company. There is an ‘asset lock’, meaning that a CIC cannot be used solely for the personal gain of a particular person, or group of people. Directors of CICs can be routinely paid for their services unlike charity or CIO Trustees. Unlike other charity types that report to the Charity Commission, CICs are regulated by the Office of the Regulator of Community Interest Companies, located within Companies House. </a:t>
            </a:r>
          </a:p>
          <a:p>
            <a:pPr marL="0" indent="0">
              <a:buNone/>
            </a:pPr>
            <a:endParaRPr lang="en-US" sz="1800" dirty="0"/>
          </a:p>
        </p:txBody>
      </p:sp>
      <p:cxnSp>
        <p:nvCxnSpPr>
          <p:cNvPr id="8" name="Straight Connector 7">
            <a:extLst>
              <a:ext uri="{FF2B5EF4-FFF2-40B4-BE49-F238E27FC236}">
                <a16:creationId xmlns:a16="http://schemas.microsoft.com/office/drawing/2014/main" id="{E39354EA-A508-0614-FD30-0D15EEC608EC}"/>
              </a:ext>
            </a:extLst>
          </p:cNvPr>
          <p:cNvCxnSpPr>
            <a:cxnSpLocks/>
          </p:cNvCxnSpPr>
          <p:nvPr/>
        </p:nvCxnSpPr>
        <p:spPr>
          <a:xfrm>
            <a:off x="623887" y="1443154"/>
            <a:ext cx="10944225" cy="0"/>
          </a:xfrm>
          <a:prstGeom prst="line">
            <a:avLst/>
          </a:prstGeom>
          <a:ln w="25400">
            <a:solidFill>
              <a:srgbClr val="DB322A"/>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7336636"/>
      </p:ext>
    </p:extLst>
  </p:cSld>
  <p:clrMapOvr>
    <a:masterClrMapping/>
  </p:clrMapOvr>
</p:sld>
</file>

<file path=ppt/theme/theme1.xml><?xml version="1.0" encoding="utf-8"?>
<a:theme xmlns:a="http://schemas.openxmlformats.org/drawingml/2006/main" name="New Cause4">
  <a:themeElements>
    <a:clrScheme name="cause4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Cause4" id="{513DBCD4-AE88-E940-8A6F-67E7AA054B3B}" vid="{F6FF07FB-0574-BF4D-A63F-E85777FFA5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f6342ec-3ef3-4b28-9d04-afaf7bbe93e7">
      <Terms xmlns="http://schemas.microsoft.com/office/infopath/2007/PartnerControls"/>
    </lcf76f155ced4ddcb4097134ff3c332f>
    <TaxCatchAll xmlns="525661cb-1d8b-45d3-8a03-f4ab0ff2622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18355E87E6B443BEB23728EC4FF7FE" ma:contentTypeVersion="13" ma:contentTypeDescription="Create a new document." ma:contentTypeScope="" ma:versionID="6d7c1b4ea31d60d1d6d2ed9fe571ee99">
  <xsd:schema xmlns:xsd="http://www.w3.org/2001/XMLSchema" xmlns:xs="http://www.w3.org/2001/XMLSchema" xmlns:p="http://schemas.microsoft.com/office/2006/metadata/properties" xmlns:ns2="1f6342ec-3ef3-4b28-9d04-afaf7bbe93e7" xmlns:ns3="525661cb-1d8b-45d3-8a03-f4ab0ff2622b" targetNamespace="http://schemas.microsoft.com/office/2006/metadata/properties" ma:root="true" ma:fieldsID="09e0767f98ae6a9892b55405526f651e" ns2:_="" ns3:_="">
    <xsd:import namespace="1f6342ec-3ef3-4b28-9d04-afaf7bbe93e7"/>
    <xsd:import namespace="525661cb-1d8b-45d3-8a03-f4ab0ff2622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6342ec-3ef3-4b28-9d04-afaf7bbe9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2265ee6-a210-40dd-8ecb-32ddbadbe68d"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5661cb-1d8b-45d3-8a03-f4ab0ff2622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f049580f-51d4-4b83-b007-b797c1ad4260}" ma:internalName="TaxCatchAll" ma:showField="CatchAllData" ma:web="525661cb-1d8b-45d3-8a03-f4ab0ff262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5D48B5-301F-4430-95FC-E0FB9391A768}">
  <ds:schemaRefs>
    <ds:schemaRef ds:uri="http://schemas.microsoft.com/sharepoint/v3/contenttype/forms"/>
  </ds:schemaRefs>
</ds:datastoreItem>
</file>

<file path=customXml/itemProps2.xml><?xml version="1.0" encoding="utf-8"?>
<ds:datastoreItem xmlns:ds="http://schemas.openxmlformats.org/officeDocument/2006/customXml" ds:itemID="{F4A5ABAA-E1EA-4FFB-82F1-2A7A3B6C7E35}">
  <ds:schemaRefs>
    <ds:schemaRef ds:uri="http://purl.org/dc/elements/1.1/"/>
    <ds:schemaRef ds:uri="http://purl.org/dc/term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ba13597c-5eae-459c-bbbb-4e4ccc1cd125"/>
    <ds:schemaRef ds:uri="http://schemas.openxmlformats.org/package/2006/metadata/core-properties"/>
    <ds:schemaRef ds:uri="e2da5563-11a0-490a-a43b-a7847a830c2e"/>
    <ds:schemaRef ds:uri="http://purl.org/dc/dcmitype/"/>
  </ds:schemaRefs>
</ds:datastoreItem>
</file>

<file path=customXml/itemProps3.xml><?xml version="1.0" encoding="utf-8"?>
<ds:datastoreItem xmlns:ds="http://schemas.openxmlformats.org/officeDocument/2006/customXml" ds:itemID="{8787CAA8-BC0B-4AFD-BCE6-65F8014186D1}"/>
</file>

<file path=docProps/app.xml><?xml version="1.0" encoding="utf-8"?>
<Properties xmlns="http://schemas.openxmlformats.org/officeDocument/2006/extended-properties" xmlns:vt="http://schemas.openxmlformats.org/officeDocument/2006/docPropsVTypes">
  <Template>New Cause4</Template>
  <TotalTime>929</TotalTime>
  <Words>4301</Words>
  <Application>Microsoft Macintosh PowerPoint</Application>
  <PresentationFormat>Widescreen</PresentationFormat>
  <Paragraphs>274</Paragraphs>
  <Slides>41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ArialMT</vt:lpstr>
      <vt:lpstr>Calibri</vt:lpstr>
      <vt:lpstr>Calibri Light</vt:lpstr>
      <vt:lpstr>Karla</vt:lpstr>
      <vt:lpstr>Nexa Bold</vt:lpstr>
      <vt:lpstr>Symbol</vt:lpstr>
      <vt:lpstr>SymbolMT</vt:lpstr>
      <vt:lpstr>New Cause4</vt:lpstr>
      <vt:lpstr>Transforming  Governance  Programme</vt:lpstr>
      <vt:lpstr>About Cause4</vt:lpstr>
      <vt:lpstr>Transforming Governance: Workshop Outline</vt:lpstr>
      <vt:lpstr>Workshop 1b:  Overview of Governance for Non-Charity Trustees</vt:lpstr>
      <vt:lpstr>Overview of Governance for Non-Charities</vt:lpstr>
      <vt:lpstr>Why become a Board Member?</vt:lpstr>
      <vt:lpstr>Different Bodies that require governance</vt:lpstr>
      <vt:lpstr>Legal Forms of Charities &amp; Social Enterprises</vt:lpstr>
      <vt:lpstr>Legal Forms of Charities &amp; Social Enterprises</vt:lpstr>
      <vt:lpstr>Other Bodies with Governing Boards</vt:lpstr>
      <vt:lpstr>Other Bodies with Governing Boards</vt:lpstr>
      <vt:lpstr>Quick Facts</vt:lpstr>
      <vt:lpstr>Quick Facts</vt:lpstr>
      <vt:lpstr>Types of Board Member</vt:lpstr>
      <vt:lpstr>Types of Board Member</vt:lpstr>
      <vt:lpstr>Types of Board Member</vt:lpstr>
      <vt:lpstr>Governance</vt:lpstr>
      <vt:lpstr>Principles of Good Governance</vt:lpstr>
      <vt:lpstr>United Nations 8 principles of good governance</vt:lpstr>
      <vt:lpstr>Board Member Types</vt:lpstr>
      <vt:lpstr>Governance vs. Management</vt:lpstr>
      <vt:lpstr>Governance vs. Management in a CIC</vt:lpstr>
      <vt:lpstr>Governance vs. Management and Conflicts of Interest</vt:lpstr>
      <vt:lpstr>Governance in Higher Education</vt:lpstr>
      <vt:lpstr>Organisational Structure</vt:lpstr>
      <vt:lpstr>Three key areas of governance:</vt:lpstr>
      <vt:lpstr>Strategic responsibilities of governance</vt:lpstr>
      <vt:lpstr>Financial responsibilities of governance</vt:lpstr>
      <vt:lpstr>Legal responsibilities of governance</vt:lpstr>
      <vt:lpstr>Financial Responsibility in a CIC</vt:lpstr>
      <vt:lpstr>Financial Responsibility in a University</vt:lpstr>
      <vt:lpstr>Board Performance</vt:lpstr>
      <vt:lpstr>External Advisers</vt:lpstr>
      <vt:lpstr>Partnership Working</vt:lpstr>
      <vt:lpstr>Partnership Working</vt:lpstr>
      <vt:lpstr>Key Markers of Successful Partnership Working</vt:lpstr>
      <vt:lpstr>Activating Partnerships</vt:lpstr>
      <vt:lpstr>Break</vt:lpstr>
      <vt:lpstr>The ‘Seven Deadly Sins’ of Boards  John Williams, Civil Society, 2016</vt:lpstr>
      <vt:lpstr>Discussion</vt:lpstr>
      <vt:lpstr>Transforming  Governance  Programme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title>
  <dc:creator>Becky Sheppard</dc:creator>
  <cp:lastModifiedBy>Microsoft Office User</cp:lastModifiedBy>
  <cp:revision>34</cp:revision>
  <cp:lastPrinted>2018-11-07T15:10:54Z</cp:lastPrinted>
  <dcterms:created xsi:type="dcterms:W3CDTF">2016-03-24T10:49:37Z</dcterms:created>
  <dcterms:modified xsi:type="dcterms:W3CDTF">2023-11-29T11:28:58Z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0x0101008918355E87E6B443BEB23728EC4FF7FE</vt:lpwstr>
  </property>
  <property fmtid="{D5CDD505-2E9C-101B-9397-08002B2CF9AE}" pid="3" name="MediaServiceImageTags">
    <vt:lpwstr/>
  </property>
</Properties>
</file>