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51"/>
  </p:notesMasterIdLst>
  <p:sldIdLst>
    <p:sldId id="512" r:id="rId5"/>
    <p:sldId id="257" r:id="rId6"/>
    <p:sldId id="513" r:id="rId7"/>
    <p:sldId id="844" r:id="rId8"/>
    <p:sldId id="847" r:id="rId9"/>
    <p:sldId id="548" r:id="rId10"/>
    <p:sldId id="516" r:id="rId11"/>
    <p:sldId id="849" r:id="rId12"/>
    <p:sldId id="850" r:id="rId13"/>
    <p:sldId id="851" r:id="rId14"/>
    <p:sldId id="852" r:id="rId15"/>
    <p:sldId id="853" r:id="rId16"/>
    <p:sldId id="854" r:id="rId17"/>
    <p:sldId id="856" r:id="rId18"/>
    <p:sldId id="858" r:id="rId19"/>
    <p:sldId id="859" r:id="rId20"/>
    <p:sldId id="860" r:id="rId21"/>
    <p:sldId id="861" r:id="rId22"/>
    <p:sldId id="862" r:id="rId23"/>
    <p:sldId id="863" r:id="rId24"/>
    <p:sldId id="864" r:id="rId25"/>
    <p:sldId id="865" r:id="rId26"/>
    <p:sldId id="866" r:id="rId27"/>
    <p:sldId id="867" r:id="rId28"/>
    <p:sldId id="868" r:id="rId29"/>
    <p:sldId id="869" r:id="rId30"/>
    <p:sldId id="870" r:id="rId31"/>
    <p:sldId id="871" r:id="rId32"/>
    <p:sldId id="872" r:id="rId33"/>
    <p:sldId id="873" r:id="rId34"/>
    <p:sldId id="874" r:id="rId35"/>
    <p:sldId id="875" r:id="rId36"/>
    <p:sldId id="876" r:id="rId37"/>
    <p:sldId id="877" r:id="rId38"/>
    <p:sldId id="878" r:id="rId39"/>
    <p:sldId id="879" r:id="rId40"/>
    <p:sldId id="880" r:id="rId41"/>
    <p:sldId id="881" r:id="rId42"/>
    <p:sldId id="882" r:id="rId43"/>
    <p:sldId id="883" r:id="rId44"/>
    <p:sldId id="884" r:id="rId45"/>
    <p:sldId id="885" r:id="rId46"/>
    <p:sldId id="886" r:id="rId47"/>
    <p:sldId id="887" r:id="rId48"/>
    <p:sldId id="888" r:id="rId49"/>
    <p:sldId id="889"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dora Tharin" initials="IT" lastIdx="15" clrIdx="0"/>
  <p:cmAuthor id="2" name="Annie Jarvis" initials="AJ"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8C00"/>
    <a:srgbClr val="E42313"/>
    <a:srgbClr val="F17E27"/>
    <a:srgbClr val="272727"/>
    <a:srgbClr val="D63D25"/>
    <a:srgbClr val="CF1C20"/>
    <a:srgbClr val="C4BC9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C32C29-5FDC-8F45-83CE-B617B27A01B3}" v="2" dt="2023-11-10T16:44:29.5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901"/>
    <p:restoredTop sz="85559"/>
  </p:normalViewPr>
  <p:slideViewPr>
    <p:cSldViewPr snapToGrid="0">
      <p:cViewPr varScale="1">
        <p:scale>
          <a:sx n="58" d="100"/>
          <a:sy n="58" d="100"/>
        </p:scale>
        <p:origin x="184" y="96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e Jarvis" userId="e9a0e81e-b07e-4c93-9aa8-b34fa2216d9d" providerId="ADAL" clId="{90C32C29-5FDC-8F45-83CE-B617B27A01B3}"/>
    <pc:docChg chg="modSld">
      <pc:chgData name="Annie Jarvis" userId="e9a0e81e-b07e-4c93-9aa8-b34fa2216d9d" providerId="ADAL" clId="{90C32C29-5FDC-8F45-83CE-B617B27A01B3}" dt="2023-11-10T16:44:29.502" v="2"/>
      <pc:docMkLst>
        <pc:docMk/>
      </pc:docMkLst>
      <pc:sldChg chg="addSp modSp mod">
        <pc:chgData name="Annie Jarvis" userId="e9a0e81e-b07e-4c93-9aa8-b34fa2216d9d" providerId="ADAL" clId="{90C32C29-5FDC-8F45-83CE-B617B27A01B3}" dt="2023-11-10T16:44:21.639" v="1" actId="1076"/>
        <pc:sldMkLst>
          <pc:docMk/>
          <pc:sldMk cId="3833492848" sldId="512"/>
        </pc:sldMkLst>
        <pc:picChg chg="add mod">
          <ac:chgData name="Annie Jarvis" userId="e9a0e81e-b07e-4c93-9aa8-b34fa2216d9d" providerId="ADAL" clId="{90C32C29-5FDC-8F45-83CE-B617B27A01B3}" dt="2023-11-10T16:44:21.639" v="1" actId="1076"/>
          <ac:picMkLst>
            <pc:docMk/>
            <pc:sldMk cId="3833492848" sldId="512"/>
            <ac:picMk id="2" creationId="{F872E686-781F-E65A-FE33-9E436F907D96}"/>
          </ac:picMkLst>
        </pc:picChg>
      </pc:sldChg>
      <pc:sldChg chg="addSp modSp">
        <pc:chgData name="Annie Jarvis" userId="e9a0e81e-b07e-4c93-9aa8-b34fa2216d9d" providerId="ADAL" clId="{90C32C29-5FDC-8F45-83CE-B617B27A01B3}" dt="2023-11-10T16:44:29.502" v="2"/>
        <pc:sldMkLst>
          <pc:docMk/>
          <pc:sldMk cId="2179436105" sldId="817"/>
        </pc:sldMkLst>
        <pc:picChg chg="add mod">
          <ac:chgData name="Annie Jarvis" userId="e9a0e81e-b07e-4c93-9aa8-b34fa2216d9d" providerId="ADAL" clId="{90C32C29-5FDC-8F45-83CE-B617B27A01B3}" dt="2023-11-10T16:44:29.502" v="2"/>
          <ac:picMkLst>
            <pc:docMk/>
            <pc:sldMk cId="2179436105" sldId="817"/>
            <ac:picMk id="2" creationId="{A8A69F5A-FC60-2C8F-5885-FC4E1B53BA1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8B8E2F-ABDE-974C-B1A4-8620DFD80CD9}" type="datetimeFigureOut">
              <a:rPr lang="en-US" smtClean="0"/>
              <a:t>11/23/23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3AA8C-9EDD-B94D-BEC2-35A35053C483}" type="slidenum">
              <a:rPr lang="en-US" smtClean="0"/>
              <a:t>‹#›</a:t>
            </a:fld>
            <a:endParaRPr lang="en-US"/>
          </a:p>
        </p:txBody>
      </p:sp>
    </p:spTree>
    <p:extLst>
      <p:ext uri="{BB962C8B-B14F-4D97-AF65-F5344CB8AC3E}">
        <p14:creationId xmlns:p14="http://schemas.microsoft.com/office/powerpoint/2010/main" val="22180891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3AA8C-9EDD-B94D-BEC2-35A35053C483}" type="slidenum">
              <a:rPr lang="en-US" smtClean="0"/>
              <a:t>1</a:t>
            </a:fld>
            <a:endParaRPr lang="en-US"/>
          </a:p>
        </p:txBody>
      </p:sp>
    </p:spTree>
    <p:extLst>
      <p:ext uri="{BB962C8B-B14F-4D97-AF65-F5344CB8AC3E}">
        <p14:creationId xmlns:p14="http://schemas.microsoft.com/office/powerpoint/2010/main" val="150116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26</a:t>
            </a:fld>
            <a:endParaRPr lang="en-US"/>
          </a:p>
        </p:txBody>
      </p:sp>
    </p:spTree>
    <p:extLst>
      <p:ext uri="{BB962C8B-B14F-4D97-AF65-F5344CB8AC3E}">
        <p14:creationId xmlns:p14="http://schemas.microsoft.com/office/powerpoint/2010/main" val="3217356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27</a:t>
            </a:fld>
            <a:endParaRPr lang="en-US"/>
          </a:p>
        </p:txBody>
      </p:sp>
    </p:spTree>
    <p:extLst>
      <p:ext uri="{BB962C8B-B14F-4D97-AF65-F5344CB8AC3E}">
        <p14:creationId xmlns:p14="http://schemas.microsoft.com/office/powerpoint/2010/main" val="3025518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28</a:t>
            </a:fld>
            <a:endParaRPr lang="en-US"/>
          </a:p>
        </p:txBody>
      </p:sp>
    </p:spTree>
    <p:extLst>
      <p:ext uri="{BB962C8B-B14F-4D97-AF65-F5344CB8AC3E}">
        <p14:creationId xmlns:p14="http://schemas.microsoft.com/office/powerpoint/2010/main" val="4173981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29</a:t>
            </a:fld>
            <a:endParaRPr lang="en-US"/>
          </a:p>
        </p:txBody>
      </p:sp>
    </p:spTree>
    <p:extLst>
      <p:ext uri="{BB962C8B-B14F-4D97-AF65-F5344CB8AC3E}">
        <p14:creationId xmlns:p14="http://schemas.microsoft.com/office/powerpoint/2010/main" val="2496804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30</a:t>
            </a:fld>
            <a:endParaRPr lang="en-US"/>
          </a:p>
        </p:txBody>
      </p:sp>
    </p:spTree>
    <p:extLst>
      <p:ext uri="{BB962C8B-B14F-4D97-AF65-F5344CB8AC3E}">
        <p14:creationId xmlns:p14="http://schemas.microsoft.com/office/powerpoint/2010/main" val="2058546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dirty="0">
                <a:solidFill>
                  <a:schemeClr val="tx1"/>
                </a:solidFill>
                <a:effectLst/>
                <a:latin typeface="+mn-lt"/>
                <a:ea typeface="+mn-ea"/>
                <a:cs typeface="+mn-cs"/>
              </a:rPr>
              <a:t>Strategic</a:t>
            </a: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Consider the organisation’s strategic plans and make sure they reflect safeguarding legislation, regulations specific to your activities, statutory guidance, and the safeguarding expectations of the Charities Commission.</a:t>
            </a:r>
          </a:p>
          <a:p>
            <a:r>
              <a:rPr lang="en-GB" sz="1200" b="0" i="0" u="none" strike="noStrike" kern="1200" dirty="0">
                <a:solidFill>
                  <a:schemeClr val="tx1"/>
                </a:solidFill>
                <a:effectLst/>
                <a:latin typeface="+mn-lt"/>
                <a:ea typeface="+mn-ea"/>
                <a:cs typeface="+mn-cs"/>
              </a:rPr>
              <a:t>Work with the CEO and designated safeguarding lead regularly to review whether the things the organisation has put in place are creating a safer culture and keeping people safe.</a:t>
            </a:r>
          </a:p>
          <a:p>
            <a:r>
              <a:rPr lang="en-GB" sz="1200" b="0" i="0" u="none" strike="noStrike" kern="1200" dirty="0">
                <a:solidFill>
                  <a:schemeClr val="tx1"/>
                </a:solidFill>
                <a:effectLst/>
                <a:latin typeface="+mn-lt"/>
                <a:ea typeface="+mn-ea"/>
                <a:cs typeface="+mn-cs"/>
              </a:rPr>
              <a:t>Check the organisation’s risk register reflects safeguarding risks properly and plans sensible measures to take, including relevant insurance for trustees liability.</a:t>
            </a:r>
          </a:p>
          <a:p>
            <a:r>
              <a:rPr lang="en-GB" sz="1200" b="0" i="0" u="none" strike="noStrike" kern="1200" dirty="0">
                <a:solidFill>
                  <a:schemeClr val="tx1"/>
                </a:solidFill>
                <a:effectLst/>
                <a:latin typeface="+mn-lt"/>
                <a:ea typeface="+mn-ea"/>
                <a:cs typeface="+mn-cs"/>
              </a:rPr>
              <a:t>If your organisation delivers activities that need inspections, be aware of how ready for those inspections you are and respond to any following reports.</a:t>
            </a:r>
          </a:p>
          <a:p>
            <a:r>
              <a:rPr lang="en-GB" sz="1200" b="0" i="0" u="none" strike="noStrike" kern="1200" dirty="0">
                <a:solidFill>
                  <a:schemeClr val="tx1"/>
                </a:solidFill>
                <a:effectLst/>
                <a:latin typeface="+mn-lt"/>
                <a:ea typeface="+mn-ea"/>
                <a:cs typeface="+mn-cs"/>
              </a:rPr>
              <a:t>Make sure there is space on the agenda for safeguarding reports and help trustees understand and challenge those reports.</a:t>
            </a:r>
          </a:p>
          <a:p>
            <a:pPr rtl="0"/>
            <a:endParaRPr lang="en-GB" sz="1200" b="1" i="0" u="none" strike="noStrike" kern="1200" dirty="0">
              <a:solidFill>
                <a:schemeClr val="tx1"/>
              </a:solidFill>
              <a:effectLst/>
              <a:latin typeface="+mn-lt"/>
              <a:ea typeface="+mn-ea"/>
              <a:cs typeface="+mn-cs"/>
            </a:endParaRPr>
          </a:p>
          <a:p>
            <a:pPr rtl="0"/>
            <a:r>
              <a:rPr lang="en-GB" sz="1200" b="1" i="0" u="none" strike="noStrike" kern="1200" dirty="0">
                <a:solidFill>
                  <a:schemeClr val="tx1"/>
                </a:solidFill>
                <a:effectLst/>
                <a:latin typeface="+mn-lt"/>
                <a:ea typeface="+mn-ea"/>
                <a:cs typeface="+mn-cs"/>
              </a:rPr>
              <a:t>Effective policy and practice</a:t>
            </a: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Make sure there is an annual review of safeguarding policies and procedures and that this is reported to trustees. </a:t>
            </a:r>
          </a:p>
          <a:p>
            <a:r>
              <a:rPr lang="en-GB" sz="1200" b="0" i="0" u="none" strike="noStrike" kern="1200" dirty="0">
                <a:solidFill>
                  <a:schemeClr val="tx1"/>
                </a:solidFill>
                <a:effectLst/>
                <a:latin typeface="+mn-lt"/>
                <a:ea typeface="+mn-ea"/>
                <a:cs typeface="+mn-cs"/>
              </a:rPr>
              <a:t>Understand the monitoring your charity does to see whether policies and procedures are effective.</a:t>
            </a:r>
          </a:p>
          <a:p>
            <a:r>
              <a:rPr lang="en-GB" sz="1200" b="0" i="0" u="none" strike="noStrike" kern="1200" dirty="0">
                <a:solidFill>
                  <a:schemeClr val="tx1"/>
                </a:solidFill>
                <a:effectLst/>
                <a:latin typeface="+mn-lt"/>
                <a:ea typeface="+mn-ea"/>
                <a:cs typeface="+mn-cs"/>
              </a:rPr>
              <a:t>Call for audits of qualitative and quantitative data (either internal or external) when they’re needed.</a:t>
            </a:r>
          </a:p>
          <a:p>
            <a:r>
              <a:rPr lang="en-GB" sz="1200" b="0" i="0" u="none" strike="noStrike" kern="1200" dirty="0">
                <a:solidFill>
                  <a:schemeClr val="tx1"/>
                </a:solidFill>
                <a:effectLst/>
                <a:latin typeface="+mn-lt"/>
                <a:ea typeface="+mn-ea"/>
                <a:cs typeface="+mn-cs"/>
              </a:rPr>
              <a:t>Learn from case reviews locally and nationally, to improve your organisation’s policies, procedures and practices.</a:t>
            </a:r>
          </a:p>
          <a:p>
            <a:r>
              <a:rPr lang="en-GB" sz="1200" b="0" i="0" u="none" strike="noStrike" kern="1200" dirty="0">
                <a:solidFill>
                  <a:schemeClr val="tx1"/>
                </a:solidFill>
                <a:effectLst/>
                <a:latin typeface="+mn-lt"/>
                <a:ea typeface="+mn-ea"/>
                <a:cs typeface="+mn-cs"/>
              </a:rPr>
              <a:t>Oversee safeguarding allegations against staff or volunteers, together with CEO and designated safeguarding lead.</a:t>
            </a:r>
          </a:p>
          <a:p>
            <a:r>
              <a:rPr lang="en-GB" sz="1200" b="0" i="0" u="none" strike="noStrike" kern="1200" dirty="0">
                <a:solidFill>
                  <a:schemeClr val="tx1"/>
                </a:solidFill>
                <a:effectLst/>
                <a:latin typeface="+mn-lt"/>
                <a:ea typeface="+mn-ea"/>
                <a:cs typeface="+mn-cs"/>
              </a:rPr>
              <a:t>Be a point of contact for staff or volunteers if someone wishes to complain about a lack of action in relation to safeguarding concerns. </a:t>
            </a:r>
          </a:p>
          <a:p>
            <a:pPr rtl="0"/>
            <a:endParaRPr lang="en-GB" sz="1200" b="1" i="0" u="none" strike="noStrike" kern="1200" dirty="0">
              <a:solidFill>
                <a:schemeClr val="tx1"/>
              </a:solidFill>
              <a:effectLst/>
              <a:latin typeface="+mn-lt"/>
              <a:ea typeface="+mn-ea"/>
              <a:cs typeface="+mn-cs"/>
            </a:endParaRPr>
          </a:p>
          <a:p>
            <a:pPr rtl="0"/>
            <a:r>
              <a:rPr lang="en-GB" sz="1200" b="1" i="0" u="none" strike="noStrike" kern="1200" dirty="0">
                <a:solidFill>
                  <a:schemeClr val="tx1"/>
                </a:solidFill>
                <a:effectLst/>
                <a:latin typeface="+mn-lt"/>
                <a:ea typeface="+mn-ea"/>
                <a:cs typeface="+mn-cs"/>
              </a:rPr>
              <a:t>Creating the right culture</a:t>
            </a: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Champion safeguarding throughout the organisation.</a:t>
            </a:r>
          </a:p>
          <a:p>
            <a:r>
              <a:rPr lang="en-GB" sz="1200" b="0" i="0" u="none" strike="noStrike" kern="1200" dirty="0">
                <a:solidFill>
                  <a:schemeClr val="tx1"/>
                </a:solidFill>
                <a:effectLst/>
                <a:latin typeface="+mn-lt"/>
                <a:ea typeface="+mn-ea"/>
                <a:cs typeface="+mn-cs"/>
              </a:rPr>
              <a:t>Attend relevant safeguarding training events and conferences.</a:t>
            </a:r>
          </a:p>
          <a:p>
            <a:r>
              <a:rPr lang="en-GB" sz="1200" b="0" i="0" u="none" strike="noStrike" kern="1200" dirty="0">
                <a:solidFill>
                  <a:schemeClr val="tx1"/>
                </a:solidFill>
                <a:effectLst/>
                <a:latin typeface="+mn-lt"/>
                <a:ea typeface="+mn-ea"/>
                <a:cs typeface="+mn-cs"/>
              </a:rPr>
              <a:t>Support the trustees in developing their individual and collective understanding of safeguarding.</a:t>
            </a:r>
          </a:p>
          <a:p>
            <a:r>
              <a:rPr lang="en-GB" sz="1200" b="0" i="0" u="none" strike="noStrike" kern="1200" dirty="0">
                <a:solidFill>
                  <a:schemeClr val="tx1"/>
                </a:solidFill>
                <a:effectLst/>
                <a:latin typeface="+mn-lt"/>
                <a:ea typeface="+mn-ea"/>
                <a:cs typeface="+mn-cs"/>
              </a:rPr>
              <a:t>Attend meetings, activities, projects to engage with staff, volunteers and beneficiaries to understand safeguarding on the ground.</a:t>
            </a:r>
          </a:p>
          <a:p>
            <a:r>
              <a:rPr lang="en-GB" sz="1200" b="0" i="0" u="none" strike="noStrike" kern="1200" dirty="0">
                <a:solidFill>
                  <a:schemeClr val="tx1"/>
                </a:solidFill>
                <a:effectLst/>
                <a:latin typeface="+mn-lt"/>
                <a:ea typeface="+mn-ea"/>
                <a:cs typeface="+mn-cs"/>
              </a:rPr>
              <a:t>Work with the chair, CEO, designated safeguarding lead and communications team in order to manage all serious safeguarding cases.</a:t>
            </a:r>
          </a:p>
          <a:p>
            <a:r>
              <a:rPr lang="en-GB" sz="1200" b="0" i="0" u="none" strike="noStrike" kern="1200" dirty="0">
                <a:solidFill>
                  <a:schemeClr val="tx1"/>
                </a:solidFill>
                <a:effectLst/>
                <a:latin typeface="+mn-lt"/>
                <a:ea typeface="+mn-ea"/>
                <a:cs typeface="+mn-cs"/>
              </a:rPr>
              <a:t>Support regular safeguarding updates for staff, volunteers and beneficiaries.</a:t>
            </a:r>
          </a:p>
          <a:p>
            <a:r>
              <a:rPr lang="en-GB" sz="1200" b="0" i="0" u="none" strike="noStrike" kern="1200" dirty="0">
                <a:solidFill>
                  <a:schemeClr val="tx1"/>
                </a:solidFill>
                <a:effectLst/>
                <a:latin typeface="+mn-lt"/>
                <a:ea typeface="+mn-ea"/>
                <a:cs typeface="+mn-cs"/>
              </a:rPr>
              <a:t>Make sure you have ways of gathering the views of staff and volunteers in relation to safeguarding and sharing these with the board.</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31</a:t>
            </a:fld>
            <a:endParaRPr lang="en-US"/>
          </a:p>
        </p:txBody>
      </p:sp>
    </p:spTree>
    <p:extLst>
      <p:ext uri="{BB962C8B-B14F-4D97-AF65-F5344CB8AC3E}">
        <p14:creationId xmlns:p14="http://schemas.microsoft.com/office/powerpoint/2010/main" val="2617211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32</a:t>
            </a:fld>
            <a:endParaRPr lang="en-US"/>
          </a:p>
        </p:txBody>
      </p:sp>
    </p:spTree>
    <p:extLst>
      <p:ext uri="{BB962C8B-B14F-4D97-AF65-F5344CB8AC3E}">
        <p14:creationId xmlns:p14="http://schemas.microsoft.com/office/powerpoint/2010/main" val="3174671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33</a:t>
            </a:fld>
            <a:endParaRPr lang="en-US"/>
          </a:p>
        </p:txBody>
      </p:sp>
    </p:spTree>
    <p:extLst>
      <p:ext uri="{BB962C8B-B14F-4D97-AF65-F5344CB8AC3E}">
        <p14:creationId xmlns:p14="http://schemas.microsoft.com/office/powerpoint/2010/main" val="3573789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The NCVO uses a framework along with partners to promote good governance.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It is meant as an aspirational tool based on seven principles for Trustees to increase the effectiveness of their charity. The recommended practice may not be applicable to all cases and as such charities should apply the recommended practice or explain why they have not.</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34</a:t>
            </a:fld>
            <a:endParaRPr lang="en-US"/>
          </a:p>
        </p:txBody>
      </p:sp>
    </p:spTree>
    <p:extLst>
      <p:ext uri="{BB962C8B-B14F-4D97-AF65-F5344CB8AC3E}">
        <p14:creationId xmlns:p14="http://schemas.microsoft.com/office/powerpoint/2010/main" val="1617209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changes in 2020 were:</a:t>
            </a:r>
          </a:p>
          <a:p>
            <a:pPr marL="171450" indent="-171450">
              <a:buFontTx/>
              <a:buChar char="-"/>
            </a:pPr>
            <a:r>
              <a:rPr lang="en-US" dirty="0"/>
              <a:t>Newly names equality, diversity and inclusion principle – repositions EDI as a journey rooted in each charity’s context</a:t>
            </a:r>
          </a:p>
          <a:p>
            <a:pPr marL="171450" indent="-171450">
              <a:buFontTx/>
              <a:buChar char="-"/>
            </a:pPr>
            <a:r>
              <a:rPr lang="en-US" dirty="0"/>
              <a:t>Update to integrity principle – beyond just protecting reputation / conflict of interests, but more value and ethics led</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35</a:t>
            </a:fld>
            <a:endParaRPr lang="en-US"/>
          </a:p>
        </p:txBody>
      </p:sp>
    </p:spTree>
    <p:extLst>
      <p:ext uri="{BB962C8B-B14F-4D97-AF65-F5344CB8AC3E}">
        <p14:creationId xmlns:p14="http://schemas.microsoft.com/office/powerpoint/2010/main" val="27510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information on ethical responsibilities? </a:t>
            </a:r>
          </a:p>
        </p:txBody>
      </p:sp>
      <p:sp>
        <p:nvSpPr>
          <p:cNvPr id="4" name="Slide Number Placeholder 3"/>
          <p:cNvSpPr>
            <a:spLocks noGrp="1"/>
          </p:cNvSpPr>
          <p:nvPr>
            <p:ph type="sldNum" sz="quarter" idx="5"/>
          </p:nvPr>
        </p:nvSpPr>
        <p:spPr/>
        <p:txBody>
          <a:bodyPr/>
          <a:lstStyle/>
          <a:p>
            <a:fld id="{33C3AA8C-9EDD-B94D-BEC2-35A35053C483}" type="slidenum">
              <a:rPr lang="en-US" smtClean="0"/>
              <a:t>3</a:t>
            </a:fld>
            <a:endParaRPr lang="en-US"/>
          </a:p>
        </p:txBody>
      </p:sp>
    </p:spTree>
    <p:extLst>
      <p:ext uri="{BB962C8B-B14F-4D97-AF65-F5344CB8AC3E}">
        <p14:creationId xmlns:p14="http://schemas.microsoft.com/office/powerpoint/2010/main" val="3649646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36</a:t>
            </a:fld>
            <a:endParaRPr lang="en-US"/>
          </a:p>
        </p:txBody>
      </p:sp>
    </p:spTree>
    <p:extLst>
      <p:ext uri="{BB962C8B-B14F-4D97-AF65-F5344CB8AC3E}">
        <p14:creationId xmlns:p14="http://schemas.microsoft.com/office/powerpoint/2010/main" val="3840279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37</a:t>
            </a:fld>
            <a:endParaRPr lang="en-US"/>
          </a:p>
        </p:txBody>
      </p:sp>
    </p:spTree>
    <p:extLst>
      <p:ext uri="{BB962C8B-B14F-4D97-AF65-F5344CB8AC3E}">
        <p14:creationId xmlns:p14="http://schemas.microsoft.com/office/powerpoint/2010/main" val="1485833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38</a:t>
            </a:fld>
            <a:endParaRPr lang="en-US"/>
          </a:p>
        </p:txBody>
      </p:sp>
    </p:spTree>
    <p:extLst>
      <p:ext uri="{BB962C8B-B14F-4D97-AF65-F5344CB8AC3E}">
        <p14:creationId xmlns:p14="http://schemas.microsoft.com/office/powerpoint/2010/main" val="23790617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39</a:t>
            </a:fld>
            <a:endParaRPr lang="en-US"/>
          </a:p>
        </p:txBody>
      </p:sp>
    </p:spTree>
    <p:extLst>
      <p:ext uri="{BB962C8B-B14F-4D97-AF65-F5344CB8AC3E}">
        <p14:creationId xmlns:p14="http://schemas.microsoft.com/office/powerpoint/2010/main" val="30227974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40</a:t>
            </a:fld>
            <a:endParaRPr lang="en-US"/>
          </a:p>
        </p:txBody>
      </p:sp>
    </p:spTree>
    <p:extLst>
      <p:ext uri="{BB962C8B-B14F-4D97-AF65-F5344CB8AC3E}">
        <p14:creationId xmlns:p14="http://schemas.microsoft.com/office/powerpoint/2010/main" val="3200586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41</a:t>
            </a:fld>
            <a:endParaRPr lang="en-US"/>
          </a:p>
        </p:txBody>
      </p:sp>
    </p:spTree>
    <p:extLst>
      <p:ext uri="{BB962C8B-B14F-4D97-AF65-F5344CB8AC3E}">
        <p14:creationId xmlns:p14="http://schemas.microsoft.com/office/powerpoint/2010/main" val="3174433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42</a:t>
            </a:fld>
            <a:endParaRPr lang="en-US"/>
          </a:p>
        </p:txBody>
      </p:sp>
    </p:spTree>
    <p:extLst>
      <p:ext uri="{BB962C8B-B14F-4D97-AF65-F5344CB8AC3E}">
        <p14:creationId xmlns:p14="http://schemas.microsoft.com/office/powerpoint/2010/main" val="24217307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43</a:t>
            </a:fld>
            <a:endParaRPr lang="en-US"/>
          </a:p>
        </p:txBody>
      </p:sp>
    </p:spTree>
    <p:extLst>
      <p:ext uri="{BB962C8B-B14F-4D97-AF65-F5344CB8AC3E}">
        <p14:creationId xmlns:p14="http://schemas.microsoft.com/office/powerpoint/2010/main" val="8726511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44</a:t>
            </a:fld>
            <a:endParaRPr lang="en-US"/>
          </a:p>
        </p:txBody>
      </p:sp>
    </p:spTree>
    <p:extLst>
      <p:ext uri="{BB962C8B-B14F-4D97-AF65-F5344CB8AC3E}">
        <p14:creationId xmlns:p14="http://schemas.microsoft.com/office/powerpoint/2010/main" val="2906882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45</a:t>
            </a:fld>
            <a:endParaRPr lang="en-US"/>
          </a:p>
        </p:txBody>
      </p:sp>
    </p:spTree>
    <p:extLst>
      <p:ext uri="{BB962C8B-B14F-4D97-AF65-F5344CB8AC3E}">
        <p14:creationId xmlns:p14="http://schemas.microsoft.com/office/powerpoint/2010/main" val="144377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information on ethical responsibilities? </a:t>
            </a:r>
          </a:p>
        </p:txBody>
      </p:sp>
      <p:sp>
        <p:nvSpPr>
          <p:cNvPr id="4" name="Slide Number Placeholder 3"/>
          <p:cNvSpPr>
            <a:spLocks noGrp="1"/>
          </p:cNvSpPr>
          <p:nvPr>
            <p:ph type="sldNum" sz="quarter" idx="5"/>
          </p:nvPr>
        </p:nvSpPr>
        <p:spPr/>
        <p:txBody>
          <a:bodyPr/>
          <a:lstStyle/>
          <a:p>
            <a:fld id="{33C3AA8C-9EDD-B94D-BEC2-35A35053C483}" type="slidenum">
              <a:rPr lang="en-US" smtClean="0"/>
              <a:t>5</a:t>
            </a:fld>
            <a:endParaRPr lang="en-US"/>
          </a:p>
        </p:txBody>
      </p:sp>
    </p:spTree>
    <p:extLst>
      <p:ext uri="{BB962C8B-B14F-4D97-AF65-F5344CB8AC3E}">
        <p14:creationId xmlns:p14="http://schemas.microsoft.com/office/powerpoint/2010/main" val="6907266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3AA8C-9EDD-B94D-BEC2-35A35053C483}" type="slidenum">
              <a:rPr lang="en-US" smtClean="0"/>
              <a:t>46</a:t>
            </a:fld>
            <a:endParaRPr lang="en-US"/>
          </a:p>
        </p:txBody>
      </p:sp>
    </p:spTree>
    <p:extLst>
      <p:ext uri="{BB962C8B-B14F-4D97-AF65-F5344CB8AC3E}">
        <p14:creationId xmlns:p14="http://schemas.microsoft.com/office/powerpoint/2010/main" val="249502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C3AA8C-9EDD-B94D-BEC2-35A35053C483}" type="slidenum">
              <a:rPr lang="en-US" smtClean="0"/>
              <a:t>6</a:t>
            </a:fld>
            <a:endParaRPr lang="en-US"/>
          </a:p>
        </p:txBody>
      </p:sp>
    </p:spTree>
    <p:extLst>
      <p:ext uri="{BB962C8B-B14F-4D97-AF65-F5344CB8AC3E}">
        <p14:creationId xmlns:p14="http://schemas.microsoft.com/office/powerpoint/2010/main" val="1671284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Charity Commission Annual Report 2022/23: </a:t>
            </a:r>
          </a:p>
          <a:p>
            <a:r>
              <a:rPr lang="en-GB" dirty="0"/>
              <a:t>https://</a:t>
            </a:r>
            <a:r>
              <a:rPr lang="en-GB" dirty="0" err="1"/>
              <a:t>www.gov.uk</a:t>
            </a:r>
            <a:r>
              <a:rPr lang="en-GB" dirty="0"/>
              <a:t>/government/publications/charity-commission-annual-report-and-accounts-2022-to-2023/charity-commission-annual-report-and-accounts-2022-to-2023</a:t>
            </a:r>
            <a:endParaRPr lang="en-US"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21</a:t>
            </a:fld>
            <a:endParaRPr lang="en-US"/>
          </a:p>
        </p:txBody>
      </p:sp>
    </p:spTree>
    <p:extLst>
      <p:ext uri="{BB962C8B-B14F-4D97-AF65-F5344CB8AC3E}">
        <p14:creationId xmlns:p14="http://schemas.microsoft.com/office/powerpoint/2010/main" val="13593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charitycommission.blog.gov.uk</a:t>
            </a:r>
            <a:r>
              <a:rPr lang="en-US" dirty="0"/>
              <a:t>/2022/03/08/regulating-charities-offering-complementary-and-alternative-medicine-therapies/ </a:t>
            </a:r>
          </a:p>
          <a:p>
            <a:endParaRPr lang="en-US" dirty="0"/>
          </a:p>
          <a:p>
            <a:r>
              <a:rPr lang="en-US" dirty="0"/>
              <a:t>https://</a:t>
            </a:r>
            <a:r>
              <a:rPr lang="en-US" dirty="0" err="1"/>
              <a:t>www.gov.uk</a:t>
            </a:r>
            <a:r>
              <a:rPr lang="en-US" dirty="0"/>
              <a:t>/government/publications/charity-inquiry-keeping-kids-company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22</a:t>
            </a:fld>
            <a:endParaRPr lang="en-US"/>
          </a:p>
        </p:txBody>
      </p:sp>
    </p:spTree>
    <p:extLst>
      <p:ext uri="{BB962C8B-B14F-4D97-AF65-F5344CB8AC3E}">
        <p14:creationId xmlns:p14="http://schemas.microsoft.com/office/powerpoint/2010/main" val="3653746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23</a:t>
            </a:fld>
            <a:endParaRPr lang="en-US"/>
          </a:p>
        </p:txBody>
      </p:sp>
    </p:spTree>
    <p:extLst>
      <p:ext uri="{BB962C8B-B14F-4D97-AF65-F5344CB8AC3E}">
        <p14:creationId xmlns:p14="http://schemas.microsoft.com/office/powerpoint/2010/main" val="413926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24</a:t>
            </a:fld>
            <a:endParaRPr lang="en-US"/>
          </a:p>
        </p:txBody>
      </p:sp>
    </p:spTree>
    <p:extLst>
      <p:ext uri="{BB962C8B-B14F-4D97-AF65-F5344CB8AC3E}">
        <p14:creationId xmlns:p14="http://schemas.microsoft.com/office/powerpoint/2010/main" val="1324429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25</a:t>
            </a:fld>
            <a:endParaRPr lang="en-US"/>
          </a:p>
        </p:txBody>
      </p:sp>
    </p:spTree>
    <p:extLst>
      <p:ext uri="{BB962C8B-B14F-4D97-AF65-F5344CB8AC3E}">
        <p14:creationId xmlns:p14="http://schemas.microsoft.com/office/powerpoint/2010/main" val="131255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5001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398661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92662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70916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GB"/>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74C7530-5418-1E41-9C3A-FA8AF6C7F8DD}" type="datetimeFigureOut">
              <a:rPr lang="en-US" smtClean="0"/>
              <a:t>11/23/23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82954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74C7530-5418-1E41-9C3A-FA8AF6C7F8DD}" type="datetimeFigureOut">
              <a:rPr lang="en-US" smtClean="0"/>
              <a:t>11/23/23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427193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74C7530-5418-1E41-9C3A-FA8AF6C7F8DD}" type="datetimeFigureOut">
              <a:rPr lang="en-US" smtClean="0"/>
              <a:t>11/23/23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275493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74C7530-5418-1E41-9C3A-FA8AF6C7F8DD}" type="datetimeFigureOut">
              <a:rPr lang="en-US" smtClean="0"/>
              <a:t>11/23/23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71061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C7530-5418-1E41-9C3A-FA8AF6C7F8DD}" type="datetimeFigureOut">
              <a:rPr lang="en-US" smtClean="0"/>
              <a:t>11/23/23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646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C7530-5418-1E41-9C3A-FA8AF6C7F8DD}" type="datetimeFigureOut">
              <a:rPr lang="en-US" smtClean="0"/>
              <a:t>11/23/23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53166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C7530-5418-1E41-9C3A-FA8AF6C7F8DD}" type="datetimeFigureOut">
              <a:rPr lang="en-US" smtClean="0"/>
              <a:t>11/23/23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00972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74C7530-5418-1E41-9C3A-FA8AF6C7F8DD}" type="datetimeFigureOut">
              <a:rPr lang="en-US" smtClean="0"/>
              <a:t>11/23/23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10F3B2-62AC-C64F-9B37-AB8AE05989B7}" type="slidenum">
              <a:rPr lang="en-US" smtClean="0"/>
              <a:t>‹#›</a:t>
            </a:fld>
            <a:endParaRPr lang="en-US"/>
          </a:p>
        </p:txBody>
      </p:sp>
    </p:spTree>
    <p:extLst>
      <p:ext uri="{BB962C8B-B14F-4D97-AF65-F5344CB8AC3E}">
        <p14:creationId xmlns:p14="http://schemas.microsoft.com/office/powerpoint/2010/main" val="42895253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5" name="Oval 4"/>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pic>
        <p:nvPicPr>
          <p:cNvPr id="2" name="Picture 1">
            <a:extLst>
              <a:ext uri="{FF2B5EF4-FFF2-40B4-BE49-F238E27FC236}">
                <a16:creationId xmlns:a16="http://schemas.microsoft.com/office/drawing/2014/main" id="{F872E686-781F-E65A-FE33-9E436F907D96}"/>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152" y="6119919"/>
            <a:ext cx="4800600" cy="738081"/>
          </a:xfrm>
          <a:prstGeom prst="rect">
            <a:avLst/>
          </a:prstGeom>
        </p:spPr>
      </p:pic>
      <p:sp>
        <p:nvSpPr>
          <p:cNvPr id="9" name="Title 8">
            <a:extLst>
              <a:ext uri="{FF2B5EF4-FFF2-40B4-BE49-F238E27FC236}">
                <a16:creationId xmlns:a16="http://schemas.microsoft.com/office/drawing/2014/main" id="{800D2DA2-187F-3160-D90D-58DB5602E726}"/>
              </a:ext>
            </a:extLst>
          </p:cNvPr>
          <p:cNvSpPr>
            <a:spLocks noGrp="1"/>
          </p:cNvSpPr>
          <p:nvPr>
            <p:ph type="ctrTitle"/>
          </p:nvPr>
        </p:nvSpPr>
        <p:spPr>
          <a:xfrm>
            <a:off x="1366793" y="2955940"/>
            <a:ext cx="9144000" cy="2112169"/>
          </a:xfrm>
        </p:spPr>
        <p:txBody>
          <a:bodyPr>
            <a:noAutofit/>
          </a:bodyPr>
          <a:lstStyle/>
          <a:p>
            <a:r>
              <a:rPr lang="en-US" sz="5400" b="1" dirty="0">
                <a:solidFill>
                  <a:schemeClr val="bg1"/>
                </a:solidFill>
                <a:latin typeface="Arial" charset="0"/>
                <a:ea typeface="Arial" charset="0"/>
                <a:cs typeface="Arial" charset="0"/>
              </a:rPr>
              <a:t>Transforming </a:t>
            </a:r>
            <a:br>
              <a:rPr lang="en-US" sz="5400" b="1" dirty="0">
                <a:solidFill>
                  <a:schemeClr val="bg1"/>
                </a:solidFill>
                <a:latin typeface="Arial" charset="0"/>
                <a:ea typeface="Arial" charset="0"/>
                <a:cs typeface="Arial" charset="0"/>
              </a:rPr>
            </a:br>
            <a:r>
              <a:rPr lang="en-US" sz="5400" b="1" dirty="0">
                <a:solidFill>
                  <a:schemeClr val="bg1"/>
                </a:solidFill>
                <a:latin typeface="Arial" charset="0"/>
                <a:ea typeface="Arial" charset="0"/>
                <a:cs typeface="Arial" charset="0"/>
              </a:rPr>
              <a:t>Governance </a:t>
            </a:r>
            <a:br>
              <a:rPr lang="en-US" sz="5400" b="1" dirty="0">
                <a:solidFill>
                  <a:schemeClr val="bg1"/>
                </a:solidFill>
                <a:latin typeface="Arial" charset="0"/>
                <a:ea typeface="Arial" charset="0"/>
                <a:cs typeface="Arial" charset="0"/>
              </a:rPr>
            </a:br>
            <a:r>
              <a:rPr lang="en-US" sz="5400" b="1" dirty="0" err="1">
                <a:solidFill>
                  <a:schemeClr val="bg1"/>
                </a:solidFill>
                <a:latin typeface="Arial" charset="0"/>
                <a:ea typeface="Arial" charset="0"/>
                <a:cs typeface="Arial" charset="0"/>
              </a:rPr>
              <a:t>Programme</a:t>
            </a:r>
            <a:endParaRPr lang="en-US" sz="5400" b="1" dirty="0">
              <a:solidFill>
                <a:schemeClr val="bg1"/>
              </a:solidFill>
            </a:endParaRPr>
          </a:p>
        </p:txBody>
      </p:sp>
    </p:spTree>
    <p:extLst>
      <p:ext uri="{BB962C8B-B14F-4D97-AF65-F5344CB8AC3E}">
        <p14:creationId xmlns:p14="http://schemas.microsoft.com/office/powerpoint/2010/main" val="383349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Who can’t be a Trustee?</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1900" dirty="0">
                <a:latin typeface="Arial" panose="020B0604020202020204" pitchFamily="34" charset="0"/>
                <a:cs typeface="Arial" panose="020B0604020202020204" pitchFamily="34" charset="0"/>
              </a:rPr>
              <a:t>You must be at least 16 years old to be a Trustee of a charitable company or a charitable incorporated organisation (CIO), unless the organisation’s governing document says you must be older. You must be at least 18 to be a Trustee of any other type of charity. You must not act as a Trustee if you are disqualified under the Charities Act. This includes if you:</a:t>
            </a:r>
          </a:p>
          <a:p>
            <a:pPr marL="0" indent="0">
              <a:buClr>
                <a:schemeClr val="tx1"/>
              </a:buClr>
              <a:buNone/>
            </a:pPr>
            <a:endParaRPr lang="en-GB" sz="1900" dirty="0">
              <a:latin typeface="Arial" panose="020B0604020202020204" pitchFamily="34" charset="0"/>
              <a:cs typeface="Arial" panose="020B0604020202020204" pitchFamily="34" charset="0"/>
            </a:endParaRPr>
          </a:p>
          <a:p>
            <a:pPr>
              <a:buClr>
                <a:schemeClr val="tx1"/>
              </a:buClr>
            </a:pPr>
            <a:r>
              <a:rPr lang="en-GB" sz="1900" dirty="0">
                <a:latin typeface="Arial" panose="020B0604020202020204" pitchFamily="34" charset="0"/>
                <a:cs typeface="Arial" panose="020B0604020202020204" pitchFamily="34" charset="0"/>
              </a:rPr>
              <a:t>are disqualified as a company director</a:t>
            </a:r>
          </a:p>
          <a:p>
            <a:pPr>
              <a:buClr>
                <a:schemeClr val="tx1"/>
              </a:buClr>
            </a:pPr>
            <a:r>
              <a:rPr lang="en-GB" sz="1900" dirty="0">
                <a:latin typeface="Arial" panose="020B0604020202020204" pitchFamily="34" charset="0"/>
                <a:cs typeface="Arial" panose="020B0604020202020204" pitchFamily="34" charset="0"/>
              </a:rPr>
              <a:t>have an unspent conviction for an offence involving dishonesty or deception (such as fraud)</a:t>
            </a:r>
          </a:p>
          <a:p>
            <a:pPr>
              <a:buClr>
                <a:schemeClr val="tx1"/>
              </a:buClr>
            </a:pPr>
            <a:r>
              <a:rPr lang="en-GB" sz="1900" dirty="0">
                <a:latin typeface="Arial" panose="020B0604020202020204" pitchFamily="34" charset="0"/>
                <a:cs typeface="Arial" panose="020B0604020202020204" pitchFamily="34" charset="0"/>
              </a:rPr>
              <a:t>are an undischarged bankrupt or have a current composition or arrangement including an individual voluntary arrangement (IVA) with your creditors</a:t>
            </a:r>
          </a:p>
          <a:p>
            <a:pPr>
              <a:buClr>
                <a:schemeClr val="tx1"/>
              </a:buClr>
            </a:pPr>
            <a:r>
              <a:rPr lang="en-GB" sz="1900" dirty="0">
                <a:latin typeface="Arial" panose="020B0604020202020204" pitchFamily="34" charset="0"/>
                <a:cs typeface="Arial" panose="020B0604020202020204" pitchFamily="34" charset="0"/>
              </a:rPr>
              <a:t>have been removed as a Trustee of any charity by the commission (or the court) because of misconduct or mismanagement</a:t>
            </a:r>
          </a:p>
          <a:p>
            <a:pPr>
              <a:buClr>
                <a:schemeClr val="tx1"/>
              </a:buClr>
            </a:pPr>
            <a:r>
              <a:rPr lang="en-GB" sz="1900" dirty="0">
                <a:latin typeface="Arial" panose="020B0604020202020204" pitchFamily="34" charset="0"/>
                <a:cs typeface="Arial" panose="020B0604020202020204" pitchFamily="34" charset="0"/>
              </a:rPr>
              <a:t>have unspent convictions for bribery, terrorism and money laundering</a:t>
            </a:r>
          </a:p>
          <a:p>
            <a:pPr>
              <a:buClr>
                <a:schemeClr val="tx1"/>
              </a:buClr>
            </a:pPr>
            <a:r>
              <a:rPr lang="en-GB" sz="1900" dirty="0">
                <a:latin typeface="Arial" panose="020B0604020202020204" pitchFamily="34" charset="0"/>
                <a:cs typeface="Arial" panose="020B0604020202020204" pitchFamily="34" charset="0"/>
              </a:rPr>
              <a:t>are on the sex offenders register</a:t>
            </a:r>
          </a:p>
          <a:p>
            <a:pPr marL="0" indent="0">
              <a:buClr>
                <a:srgbClr val="F28C00"/>
              </a:buClr>
              <a:buNone/>
            </a:pPr>
            <a:r>
              <a:rPr lang="en-GB" sz="1900" dirty="0">
                <a:latin typeface="Arial" panose="020B0604020202020204" pitchFamily="34" charset="0"/>
                <a:cs typeface="Arial" panose="020B0604020202020204" pitchFamily="34" charset="0"/>
              </a:rPr>
              <a:t>Specific requirements when working with children and vulnerable adults.</a:t>
            </a:r>
          </a:p>
          <a:p>
            <a:pPr marL="0" indent="0">
              <a:buClr>
                <a:schemeClr val="tx1"/>
              </a:buClr>
              <a:buNone/>
            </a:pPr>
            <a:endParaRPr lang="en-GB" sz="24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968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Who can be a Board Member?</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a:buClr>
                <a:schemeClr val="tx1"/>
              </a:buClr>
            </a:pPr>
            <a:r>
              <a:rPr lang="en-GB" sz="1900" dirty="0">
                <a:latin typeface="Arial" panose="020B0604020202020204" pitchFamily="34" charset="0"/>
                <a:cs typeface="Arial" panose="020B0604020202020204" pitchFamily="34" charset="0"/>
              </a:rPr>
              <a:t>In many cases people with learning difficulties or other mental health issues (through disability or ill-health) can be fully active as Board Members. </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1900" dirty="0">
                <a:latin typeface="Arial" panose="020B0604020202020204" pitchFamily="34" charset="0"/>
                <a:cs typeface="Arial" panose="020B0604020202020204" pitchFamily="34" charset="0"/>
              </a:rPr>
              <a:t>One of the eligibility requirements is that Board members must be considered capable of managing their own affairs if they are to be considered capable of managing a charity.</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1900" dirty="0">
                <a:latin typeface="Arial" panose="020B0604020202020204" pitchFamily="34" charset="0"/>
                <a:cs typeface="Arial" panose="020B0604020202020204" pitchFamily="34" charset="0"/>
              </a:rPr>
              <a:t>You can appoint someone who lives outside the UK as a trustee. This includes:</a:t>
            </a:r>
          </a:p>
          <a:p>
            <a:pPr marL="0" indent="0">
              <a:buClr>
                <a:schemeClr val="tx1"/>
              </a:buClr>
              <a:buNone/>
            </a:pPr>
            <a:endParaRPr lang="en-GB" sz="11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900" dirty="0">
                <a:latin typeface="Arial" panose="020B0604020202020204" pitchFamily="34" charset="0"/>
                <a:cs typeface="Arial" panose="020B0604020202020204" pitchFamily="34" charset="0"/>
              </a:rPr>
              <a:t>Non-British citizens, people in the UK on temporary visas or seeking asylum, British citizens who live abroad</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1900" dirty="0">
                <a:latin typeface="Arial" panose="020B0604020202020204" pitchFamily="34" charset="0"/>
                <a:cs typeface="Arial" panose="020B0604020202020204" pitchFamily="34" charset="0"/>
              </a:rPr>
              <a:t>The automatic disqualification rules do not disqualify people from all involvement with charities. There are other ways in which a disqualified person can be involved with charities, such as through appropriate employment in positions that do not count as ‘senior manager positions’, volunteering, or in advisory roles.</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0111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Legal Forms of Charities &amp; Social Enterprises</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2200" b="1" dirty="0">
                <a:latin typeface="Arial" panose="020B0604020202020204" pitchFamily="34" charset="0"/>
                <a:cs typeface="Arial" panose="020B0604020202020204" pitchFamily="34" charset="0"/>
              </a:rPr>
              <a:t>There are four main types of legal form for charities and social enterprises: </a:t>
            </a:r>
          </a:p>
          <a:p>
            <a:pPr marL="0" indent="0">
              <a:buClr>
                <a:srgbClr val="F28C00"/>
              </a:buClr>
              <a:buNone/>
            </a:pPr>
            <a:endParaRPr lang="en-GB" sz="11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2200" dirty="0">
                <a:latin typeface="Arial" panose="020B0604020202020204" pitchFamily="34" charset="0"/>
                <a:cs typeface="Arial" panose="020B0604020202020204" pitchFamily="34" charset="0"/>
              </a:rPr>
              <a:t>Charitable Company</a:t>
            </a:r>
          </a:p>
          <a:p>
            <a:pPr marL="0" indent="0">
              <a:buClr>
                <a:schemeClr val="tx1"/>
              </a:buClr>
              <a:buNone/>
            </a:pPr>
            <a:endParaRPr lang="en-GB" sz="11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2200" dirty="0">
                <a:latin typeface="Arial" panose="020B0604020202020204" pitchFamily="34" charset="0"/>
                <a:cs typeface="Arial" panose="020B0604020202020204" pitchFamily="34" charset="0"/>
              </a:rPr>
              <a:t>Trust</a:t>
            </a:r>
          </a:p>
          <a:p>
            <a:pPr marL="0" indent="0">
              <a:buClr>
                <a:schemeClr val="tx1"/>
              </a:buClr>
              <a:buNone/>
            </a:pPr>
            <a:endParaRPr lang="en-GB" sz="11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2200" dirty="0">
                <a:latin typeface="Arial" panose="020B0604020202020204" pitchFamily="34" charset="0"/>
                <a:cs typeface="Arial" panose="020B0604020202020204" pitchFamily="34" charset="0"/>
              </a:rPr>
              <a:t>Charitable Incorporated Organisation </a:t>
            </a:r>
          </a:p>
          <a:p>
            <a:pPr marL="0" indent="0">
              <a:buClr>
                <a:schemeClr val="tx1"/>
              </a:buClr>
              <a:buNone/>
            </a:pPr>
            <a:endParaRPr lang="en-GB" sz="11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2200" dirty="0">
                <a:latin typeface="Arial" panose="020B0604020202020204" pitchFamily="34" charset="0"/>
                <a:cs typeface="Arial" panose="020B0604020202020204" pitchFamily="34" charset="0"/>
              </a:rPr>
              <a:t>Community Interest Company* </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2200" dirty="0">
                <a:latin typeface="Arial" panose="020B0604020202020204" pitchFamily="34" charset="0"/>
                <a:cs typeface="Arial" panose="020B0604020202020204" pitchFamily="34" charset="0"/>
              </a:rPr>
              <a:t>* not always a non-profit model if limited by shares.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363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Legal Forms of Charities &amp; Social Enterprises</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2200" b="1" dirty="0">
                <a:latin typeface="Arial" panose="020B0604020202020204" pitchFamily="34" charset="0"/>
                <a:cs typeface="Arial" panose="020B0604020202020204" pitchFamily="34" charset="0"/>
              </a:rPr>
              <a:t>1. Charitable Company </a:t>
            </a:r>
          </a:p>
          <a:p>
            <a:pPr marL="0" indent="0">
              <a:buClr>
                <a:srgbClr val="F28C00"/>
              </a:buClr>
              <a:buNone/>
            </a:pPr>
            <a:endParaRPr lang="en-GB" sz="1100" dirty="0">
              <a:latin typeface="Arial" panose="020B0604020202020204" pitchFamily="34" charset="0"/>
              <a:cs typeface="Arial" panose="020B0604020202020204" pitchFamily="34" charset="0"/>
            </a:endParaRPr>
          </a:p>
          <a:p>
            <a:pPr>
              <a:buClr>
                <a:schemeClr val="tx1"/>
              </a:buClr>
            </a:pPr>
            <a:r>
              <a:rPr lang="en-GB" sz="2000" dirty="0">
                <a:latin typeface="Arial" panose="020B0604020202020204" pitchFamily="34" charset="0"/>
                <a:cs typeface="Arial" panose="020B0604020202020204" pitchFamily="34" charset="0"/>
              </a:rPr>
              <a:t>This is a registered charity with limited liability bestowed on the directors or Trustees. The charitable company is responsible to both the Charity Commission and Companies House for its business. Charities can claim Gift Aid on donations received from individuals and companies can claim Corporation Tax Relief on donations made. This is currently the most popular form of governance arrangement and is relatively straightforward to administer, although the dual regulatory authorities make for some additional reporting requirements. </a:t>
            </a:r>
          </a:p>
          <a:p>
            <a:pPr marL="0" indent="0">
              <a:buClr>
                <a:srgbClr val="F28C00"/>
              </a:buClr>
              <a:buNone/>
            </a:pPr>
            <a:endParaRPr lang="en-GB" sz="1100" dirty="0">
              <a:latin typeface="Arial" panose="020B0604020202020204" pitchFamily="34" charset="0"/>
              <a:cs typeface="Arial" panose="020B0604020202020204" pitchFamily="34" charset="0"/>
            </a:endParaRPr>
          </a:p>
          <a:p>
            <a:pPr marL="0" indent="0">
              <a:buClr>
                <a:srgbClr val="F28C00"/>
              </a:buClr>
              <a:buNone/>
            </a:pPr>
            <a:r>
              <a:rPr lang="en-GB" sz="2200" b="1" dirty="0">
                <a:latin typeface="Arial" panose="020B0604020202020204" pitchFamily="34" charset="0"/>
                <a:cs typeface="Arial" panose="020B0604020202020204" pitchFamily="34" charset="0"/>
              </a:rPr>
              <a:t>2. Trust </a:t>
            </a:r>
          </a:p>
          <a:p>
            <a:pPr marL="0" indent="0">
              <a:buClr>
                <a:srgbClr val="F28C00"/>
              </a:buClr>
              <a:buNone/>
            </a:pPr>
            <a:endParaRPr lang="en-GB" sz="1100" dirty="0">
              <a:latin typeface="Arial" panose="020B0604020202020204" pitchFamily="34" charset="0"/>
              <a:cs typeface="Arial" panose="020B0604020202020204" pitchFamily="34" charset="0"/>
            </a:endParaRPr>
          </a:p>
          <a:p>
            <a:pPr>
              <a:buClr>
                <a:schemeClr val="tx1"/>
              </a:buClr>
            </a:pPr>
            <a:r>
              <a:rPr lang="en-GB" sz="2000" dirty="0">
                <a:latin typeface="Arial" panose="020B0604020202020204" pitchFamily="34" charset="0"/>
                <a:cs typeface="Arial" panose="020B0604020202020204" pitchFamily="34" charset="0"/>
              </a:rPr>
              <a:t>Trusts are usually set up with a specific sum of money by a group of people who become its Trustees. This is often for a charity that distributes grants, where Trustees make decisions without involving a wider membership, and that will not employ staff or enter into contracts for work. Business is conducted in the name of the Trustees.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8183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Legal Forms of Charities &amp; Social Enterprises</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2200" b="1" dirty="0">
                <a:latin typeface="Arial" panose="020B0604020202020204" pitchFamily="34" charset="0"/>
                <a:cs typeface="Arial" panose="020B0604020202020204" pitchFamily="34" charset="0"/>
              </a:rPr>
              <a:t>3. Charitable Incorporated Organisation </a:t>
            </a:r>
          </a:p>
          <a:p>
            <a:pPr marL="0" indent="0">
              <a:buClr>
                <a:srgbClr val="F28C00"/>
              </a:buClr>
              <a:buNone/>
            </a:pPr>
            <a:endParaRPr lang="en-GB" sz="1100" b="1" dirty="0">
              <a:latin typeface="Arial" panose="020B0604020202020204" pitchFamily="34" charset="0"/>
              <a:cs typeface="Arial" panose="020B0604020202020204" pitchFamily="34" charset="0"/>
            </a:endParaRPr>
          </a:p>
          <a:p>
            <a:pPr>
              <a:buClr>
                <a:srgbClr val="F28C00"/>
              </a:buClr>
            </a:pPr>
            <a:r>
              <a:rPr lang="en-GB" sz="1800" dirty="0">
                <a:latin typeface="Arial" panose="020B0604020202020204" pitchFamily="34" charset="0"/>
                <a:cs typeface="Arial" panose="020B0604020202020204" pitchFamily="34" charset="0"/>
              </a:rPr>
              <a:t>Recently introduced, this set of organisations is similar in nature to a charitable company. It reduces the administrative burden on charitable organisations through providing a structure which is responsible only to the Charity Commission but has its own legal identity (i.e. business is conducted in the name of the organisation not the Trustees themselves) and provides limited liability for the Trustees. CIOs are treated the same for tax purposes as registered charities. </a:t>
            </a:r>
          </a:p>
          <a:p>
            <a:pPr>
              <a:buClr>
                <a:srgbClr val="F28C00"/>
              </a:buClr>
            </a:pPr>
            <a:endParaRPr lang="en-GB" sz="1100" b="1" dirty="0">
              <a:latin typeface="Arial" panose="020B0604020202020204" pitchFamily="34" charset="0"/>
              <a:cs typeface="Arial" panose="020B0604020202020204" pitchFamily="34" charset="0"/>
            </a:endParaRPr>
          </a:p>
          <a:p>
            <a:pPr marL="0" indent="0">
              <a:buClr>
                <a:srgbClr val="F28C00"/>
              </a:buClr>
              <a:buNone/>
            </a:pPr>
            <a:r>
              <a:rPr lang="en-GB" sz="2200" b="1" dirty="0">
                <a:latin typeface="Arial" panose="020B0604020202020204" pitchFamily="34" charset="0"/>
                <a:cs typeface="Arial" panose="020B0604020202020204" pitchFamily="34" charset="0"/>
              </a:rPr>
              <a:t>4*. Community Interest Company </a:t>
            </a:r>
          </a:p>
          <a:p>
            <a:pPr marL="0" indent="0">
              <a:buClr>
                <a:srgbClr val="F28C00"/>
              </a:buClr>
              <a:buNone/>
            </a:pPr>
            <a:endParaRPr lang="en-GB" sz="1100" b="1" dirty="0">
              <a:latin typeface="Arial" panose="020B0604020202020204" pitchFamily="34" charset="0"/>
              <a:cs typeface="Arial" panose="020B0604020202020204" pitchFamily="34" charset="0"/>
            </a:endParaRPr>
          </a:p>
          <a:p>
            <a:pPr>
              <a:buClr>
                <a:srgbClr val="F28C00"/>
              </a:buClr>
            </a:pPr>
            <a:r>
              <a:rPr lang="en-GB" sz="1800" dirty="0">
                <a:latin typeface="Arial" panose="020B0604020202020204" pitchFamily="34" charset="0"/>
                <a:cs typeface="Arial" panose="020B0604020202020204" pitchFamily="34" charset="0"/>
              </a:rPr>
              <a:t>This is a type of limited company designed specifically for social enterprises, which operate predominantly for the benefit of the community rather than for the benefit of the owners of the company. There is an ‘asset lock’, meaning that a CIC cannot be used solely for the personal gain of a particular person, or group of people. Directors of CICs can be routinely paid for their services unlike charity or CIO Trustees. Unlike other charity types that report to the Charity Commission, CICs are regulated by the Office of the Regulator of Community Interest Companies, located within Companies House.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8593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Charities’ Social Contract</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a:buClr>
                <a:schemeClr val="tx1"/>
              </a:buClr>
            </a:pPr>
            <a:r>
              <a:rPr lang="en-GB" sz="1600" dirty="0">
                <a:latin typeface="Arial" panose="020B0604020202020204" pitchFamily="34" charset="0"/>
                <a:cs typeface="Arial" panose="020B0604020202020204" pitchFamily="34" charset="0"/>
              </a:rPr>
              <a:t>Charities exist to benefit the public, not specific individuals.</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1600" dirty="0">
                <a:latin typeface="Arial" panose="020B0604020202020204" pitchFamily="34" charset="0"/>
                <a:cs typeface="Arial" panose="020B0604020202020204" pitchFamily="34" charset="0"/>
              </a:rPr>
              <a:t>Charities, their Trustees and assets stand independent from the state and shareholder interests. </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1600" dirty="0">
                <a:latin typeface="Arial" panose="020B0604020202020204" pitchFamily="34" charset="0"/>
                <a:cs typeface="Arial" panose="020B0604020202020204" pitchFamily="34" charset="0"/>
              </a:rPr>
              <a:t>They are exempt from most forms of income and capital gains tax where applied to charitable purposes and they pay reduced business rates. </a:t>
            </a:r>
          </a:p>
          <a:p>
            <a:pPr marL="0" indent="0">
              <a:buClr>
                <a:schemeClr val="tx1"/>
              </a:buClr>
              <a:buNone/>
            </a:pPr>
            <a:r>
              <a:rPr lang="en-GB" sz="1600" b="1" dirty="0">
                <a:latin typeface="Arial" panose="020B0604020202020204" pitchFamily="34" charset="0"/>
                <a:cs typeface="Arial" panose="020B0604020202020204" pitchFamily="34" charset="0"/>
              </a:rPr>
              <a:t>In return, they are restricted in what they can do and how they work. All charities must:</a:t>
            </a:r>
          </a:p>
          <a:p>
            <a:pPr marL="285750" indent="-285750">
              <a:buClr>
                <a:schemeClr val="tx1"/>
              </a:buClr>
              <a:buFont typeface="Arial" panose="020B0604020202020204" pitchFamily="34" charset="0"/>
              <a:buChar char="•"/>
            </a:pPr>
            <a:r>
              <a:rPr lang="en-GB" sz="1600" dirty="0">
                <a:latin typeface="Arial" panose="020B0604020202020204" pitchFamily="34" charset="0"/>
                <a:cs typeface="Arial" panose="020B0604020202020204" pitchFamily="34" charset="0"/>
              </a:rPr>
              <a:t>Follow charity law, including Charity Commission guidance; </a:t>
            </a:r>
          </a:p>
          <a:p>
            <a:pPr marL="0" indent="0">
              <a:buClr>
                <a:schemeClr val="tx1"/>
              </a:buClr>
              <a:buNone/>
            </a:pPr>
            <a:endParaRPr lang="en-GB" sz="11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600" dirty="0">
                <a:latin typeface="Arial" panose="020B0604020202020204" pitchFamily="34" charset="0"/>
                <a:cs typeface="Arial" panose="020B0604020202020204" pitchFamily="34" charset="0"/>
              </a:rPr>
              <a:t>Only undertake activities that are charitable according to the law; </a:t>
            </a:r>
          </a:p>
          <a:p>
            <a:pPr marL="0" indent="0">
              <a:buClr>
                <a:schemeClr val="tx1"/>
              </a:buClr>
              <a:buNone/>
            </a:pPr>
            <a:endParaRPr lang="en-GB" sz="11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600" dirty="0">
                <a:latin typeface="Arial" panose="020B0604020202020204" pitchFamily="34" charset="0"/>
                <a:cs typeface="Arial" panose="020B0604020202020204" pitchFamily="34" charset="0"/>
              </a:rPr>
              <a:t>Be run by Trustees, who do not personally benefit from the charity; </a:t>
            </a:r>
          </a:p>
          <a:p>
            <a:pPr marL="0" indent="0">
              <a:buClr>
                <a:schemeClr val="tx1"/>
              </a:buClr>
              <a:buNone/>
            </a:pPr>
            <a:endParaRPr lang="en-GB" sz="11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600" dirty="0">
                <a:latin typeface="Arial" panose="020B0604020202020204" pitchFamily="34" charset="0"/>
                <a:cs typeface="Arial" panose="020B0604020202020204" pitchFamily="34" charset="0"/>
              </a:rPr>
              <a:t>Report to the Charity Commission on activities and make information about their charity available for public inspection, including their charitable objects, a list of their Trustees, and their full set of accounts for the last five financial years (usually on the Charity Commission website).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9266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Charitable Purposes</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1300" dirty="0">
                <a:latin typeface="Arial" panose="020B0604020202020204" pitchFamily="34" charset="0"/>
                <a:cs typeface="Arial" panose="020B0604020202020204" pitchFamily="34" charset="0"/>
              </a:rPr>
              <a:t>To be a charity, an organisation must have exclusively charitable purposes and must operate for the public benefit. The Charities Act 2011 (consolidating 2006, 1993 and other laws) contains 13 descriptions of purposes:</a:t>
            </a:r>
          </a:p>
          <a:p>
            <a:pPr marL="0" indent="0">
              <a:buClr>
                <a:srgbClr val="F28C00"/>
              </a:buClr>
              <a:buNone/>
            </a:pPr>
            <a:r>
              <a:rPr lang="en-GB" sz="1300" dirty="0">
                <a:latin typeface="Arial" panose="020B0604020202020204" pitchFamily="34" charset="0"/>
                <a:cs typeface="Arial" panose="020B0604020202020204" pitchFamily="34" charset="0"/>
              </a:rPr>
              <a:t>›  The prevention or relief of poverty; </a:t>
            </a:r>
          </a:p>
          <a:p>
            <a:pPr marL="0" indent="0">
              <a:buClr>
                <a:srgbClr val="F28C00"/>
              </a:buClr>
              <a:buNone/>
            </a:pPr>
            <a:r>
              <a:rPr lang="en-GB" sz="1300" dirty="0">
                <a:latin typeface="Arial" panose="020B0604020202020204" pitchFamily="34" charset="0"/>
                <a:cs typeface="Arial" panose="020B0604020202020204" pitchFamily="34" charset="0"/>
              </a:rPr>
              <a:t>›  The advancement of education; </a:t>
            </a:r>
          </a:p>
          <a:p>
            <a:pPr marL="0" indent="0">
              <a:buClr>
                <a:srgbClr val="F28C00"/>
              </a:buClr>
              <a:buNone/>
            </a:pPr>
            <a:r>
              <a:rPr lang="en-GB" sz="1300" dirty="0">
                <a:latin typeface="Arial" panose="020B0604020202020204" pitchFamily="34" charset="0"/>
                <a:cs typeface="Arial" panose="020B0604020202020204" pitchFamily="34" charset="0"/>
              </a:rPr>
              <a:t>›  The advancement of religion; </a:t>
            </a:r>
          </a:p>
          <a:p>
            <a:pPr marL="0" indent="0">
              <a:buClr>
                <a:srgbClr val="F28C00"/>
              </a:buClr>
              <a:buNone/>
            </a:pPr>
            <a:r>
              <a:rPr lang="en-GB" sz="1300" dirty="0">
                <a:latin typeface="Arial" panose="020B0604020202020204" pitchFamily="34" charset="0"/>
                <a:cs typeface="Arial" panose="020B0604020202020204" pitchFamily="34" charset="0"/>
              </a:rPr>
              <a:t>›  The advancement of health or the saving of lives; </a:t>
            </a:r>
          </a:p>
          <a:p>
            <a:pPr marL="0" indent="0">
              <a:buClr>
                <a:srgbClr val="F28C00"/>
              </a:buClr>
              <a:buNone/>
            </a:pPr>
            <a:r>
              <a:rPr lang="en-GB" sz="1300" dirty="0">
                <a:latin typeface="Arial" panose="020B0604020202020204" pitchFamily="34" charset="0"/>
                <a:cs typeface="Arial" panose="020B0604020202020204" pitchFamily="34" charset="0"/>
              </a:rPr>
              <a:t>›  The advancement of citizenship or community development; </a:t>
            </a:r>
          </a:p>
          <a:p>
            <a:pPr marL="0" indent="0">
              <a:buClr>
                <a:srgbClr val="F28C00"/>
              </a:buClr>
              <a:buNone/>
            </a:pPr>
            <a:r>
              <a:rPr lang="en-GB" sz="1300" dirty="0">
                <a:latin typeface="Arial" panose="020B0604020202020204" pitchFamily="34" charset="0"/>
                <a:cs typeface="Arial" panose="020B0604020202020204" pitchFamily="34" charset="0"/>
              </a:rPr>
              <a:t>›  The advancement of the arts, culture, heritage or science; </a:t>
            </a:r>
          </a:p>
          <a:p>
            <a:pPr marL="0" indent="0">
              <a:buClr>
                <a:srgbClr val="F28C00"/>
              </a:buClr>
              <a:buNone/>
            </a:pPr>
            <a:r>
              <a:rPr lang="en-GB" sz="1300" dirty="0">
                <a:latin typeface="Arial" panose="020B0604020202020204" pitchFamily="34" charset="0"/>
                <a:cs typeface="Arial" panose="020B0604020202020204" pitchFamily="34" charset="0"/>
              </a:rPr>
              <a:t>›  The advancement of amateur sport; </a:t>
            </a:r>
          </a:p>
          <a:p>
            <a:pPr marL="0" indent="0">
              <a:buClr>
                <a:srgbClr val="F28C00"/>
              </a:buClr>
              <a:buNone/>
            </a:pPr>
            <a:r>
              <a:rPr lang="en-GB" sz="1300" dirty="0">
                <a:latin typeface="Arial" panose="020B0604020202020204" pitchFamily="34" charset="0"/>
                <a:cs typeface="Arial" panose="020B0604020202020204" pitchFamily="34" charset="0"/>
              </a:rPr>
              <a:t>›  The advancement of human rights, conflict resolution or reconciliation or the promotion of religious or racial harmony or equality and diversity; </a:t>
            </a:r>
          </a:p>
          <a:p>
            <a:pPr marL="0" indent="0">
              <a:buClr>
                <a:srgbClr val="F28C00"/>
              </a:buClr>
              <a:buNone/>
            </a:pPr>
            <a:r>
              <a:rPr lang="en-GB" sz="1300" dirty="0">
                <a:latin typeface="Arial" panose="020B0604020202020204" pitchFamily="34" charset="0"/>
                <a:cs typeface="Arial" panose="020B0604020202020204" pitchFamily="34" charset="0"/>
              </a:rPr>
              <a:t>›  The advancement of environmental protection or improvement; </a:t>
            </a:r>
          </a:p>
          <a:p>
            <a:pPr marL="0" indent="0">
              <a:buClr>
                <a:srgbClr val="F28C00"/>
              </a:buClr>
              <a:buNone/>
            </a:pPr>
            <a:r>
              <a:rPr lang="en-GB" sz="1300" dirty="0">
                <a:latin typeface="Arial" panose="020B0604020202020204" pitchFamily="34" charset="0"/>
                <a:cs typeface="Arial" panose="020B0604020202020204" pitchFamily="34" charset="0"/>
              </a:rPr>
              <a:t>›  The relief of those in need by reason of youth, age, ill-health, disability, financial hardship or other disadvantage; </a:t>
            </a:r>
          </a:p>
          <a:p>
            <a:pPr marL="0" indent="0">
              <a:buClr>
                <a:srgbClr val="F28C00"/>
              </a:buClr>
              <a:buNone/>
            </a:pPr>
            <a:r>
              <a:rPr lang="en-GB" sz="1300" dirty="0">
                <a:latin typeface="Arial" panose="020B0604020202020204" pitchFamily="34" charset="0"/>
                <a:cs typeface="Arial" panose="020B0604020202020204" pitchFamily="34" charset="0"/>
              </a:rPr>
              <a:t>›  The advancement of animal welfare; </a:t>
            </a:r>
          </a:p>
          <a:p>
            <a:pPr marL="0" indent="0">
              <a:buClr>
                <a:srgbClr val="F28C00"/>
              </a:buClr>
              <a:buNone/>
            </a:pPr>
            <a:r>
              <a:rPr lang="en-GB" sz="1300" dirty="0">
                <a:latin typeface="Arial" panose="020B0604020202020204" pitchFamily="34" charset="0"/>
                <a:cs typeface="Arial" panose="020B0604020202020204" pitchFamily="34" charset="0"/>
              </a:rPr>
              <a:t>›  The promotion of the efficiency of the armed forces of the Crown; or the efficiency of the police, fire and rescue services or ambulance services; </a:t>
            </a:r>
          </a:p>
          <a:p>
            <a:pPr marL="0" indent="0">
              <a:buClr>
                <a:srgbClr val="F28C00"/>
              </a:buClr>
              <a:buNone/>
            </a:pPr>
            <a:r>
              <a:rPr lang="en-GB" sz="1300" dirty="0">
                <a:latin typeface="Arial" panose="020B0604020202020204" pitchFamily="34" charset="0"/>
                <a:cs typeface="Arial" panose="020B0604020202020204" pitchFamily="34" charset="0"/>
              </a:rPr>
              <a:t>›  Any other purposes charitable in law. </a:t>
            </a:r>
          </a:p>
          <a:p>
            <a:pPr marL="0" indent="0">
              <a:buClr>
                <a:srgbClr val="F28C00"/>
              </a:buClr>
              <a:buNone/>
            </a:pPr>
            <a:r>
              <a:rPr lang="en-GB" sz="1300" b="1" dirty="0">
                <a:latin typeface="Arial" panose="020B0604020202020204" pitchFamily="34" charset="0"/>
                <a:cs typeface="Arial" panose="020B0604020202020204" pitchFamily="34" charset="0"/>
              </a:rPr>
              <a:t>It is important to note that a new Charities Act came into force in Autumn 2022 – all Trustees are advised to read the full guidance (more information coming up in this course).</a:t>
            </a:r>
            <a:endParaRPr lang="en-US" sz="1300" dirty="0">
              <a:latin typeface="Arial" panose="020B0604020202020204" pitchFamily="34" charset="0"/>
              <a:ea typeface="Karla"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1687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Charity Regulation</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1800" b="1" dirty="0">
                <a:latin typeface="Arial" panose="020B0604020202020204" pitchFamily="34" charset="0"/>
                <a:cs typeface="Arial" panose="020B0604020202020204" pitchFamily="34" charset="0"/>
              </a:rPr>
              <a:t>Income and Thresholds </a:t>
            </a: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With a few exceptions, charities with an income above £5,000 must register with the Charity Commission and are recorded on the online register of charities. Registered charities with an annual income over £10,000 must provide annual information to the Commission. </a:t>
            </a:r>
          </a:p>
          <a:p>
            <a:pPr marL="0" indent="0">
              <a:buClr>
                <a:srgbClr val="F28C00"/>
              </a:buClr>
              <a:buNone/>
            </a:pPr>
            <a:r>
              <a:rPr lang="en-GB" sz="1800" b="1" dirty="0">
                <a:latin typeface="Arial" panose="020B0604020202020204" pitchFamily="34" charset="0"/>
                <a:cs typeface="Arial" panose="020B0604020202020204" pitchFamily="34" charset="0"/>
              </a:rPr>
              <a:t>Duties of the Charity Commission </a:t>
            </a: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The Charity Commission is the independent regulator of charities in England and Wales. (The other UK regions have their own separate charity regulators.) </a:t>
            </a:r>
          </a:p>
          <a:p>
            <a:pPr marL="0" indent="0">
              <a:buClr>
                <a:srgbClr val="F28C00"/>
              </a:buClr>
              <a:buNone/>
            </a:pPr>
            <a:endParaRPr lang="en-GB" sz="11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Its strategic priorities are to develop:</a:t>
            </a: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public confidence in the charity sector</a:t>
            </a: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the sector’s compliance and accountability </a:t>
            </a: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the self-reliance of individual charities</a:t>
            </a:r>
          </a:p>
          <a:p>
            <a:pPr marL="0" indent="0">
              <a:buClr>
                <a:srgbClr val="F28C00"/>
              </a:buClr>
              <a:buNone/>
            </a:pPr>
            <a:endParaRPr lang="en-GB" sz="11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Recent changes at the Charity Commission have increased the weight of its guidance and emphasised its role in enforcement action.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9179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Charity Regulation</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1800" dirty="0">
                <a:latin typeface="Arial" panose="020B0604020202020204" pitchFamily="34" charset="0"/>
                <a:cs typeface="Arial" panose="020B0604020202020204" pitchFamily="34" charset="0"/>
              </a:rPr>
              <a:t>The Charity Commission regulates charities through: </a:t>
            </a:r>
          </a:p>
          <a:p>
            <a:pPr marL="0" indent="0">
              <a:buClr>
                <a:srgbClr val="F28C00"/>
              </a:buClr>
              <a:buNone/>
            </a:pPr>
            <a:endParaRPr lang="en-GB" sz="1100" dirty="0">
              <a:latin typeface="Arial" panose="020B0604020202020204" pitchFamily="34" charset="0"/>
              <a:cs typeface="Arial" panose="020B0604020202020204" pitchFamily="34" charset="0"/>
            </a:endParaRPr>
          </a:p>
          <a:p>
            <a:pPr>
              <a:buClr>
                <a:schemeClr val="tx1"/>
              </a:buClr>
            </a:pPr>
            <a:r>
              <a:rPr lang="en-GB" sz="1800" dirty="0">
                <a:latin typeface="Arial" panose="020B0604020202020204" pitchFamily="34" charset="0"/>
                <a:cs typeface="Arial" panose="020B0604020202020204" pitchFamily="34" charset="0"/>
              </a:rPr>
              <a:t>Only granting charitable status to organisations that can demonstrate they meet the criteria for being a charity; </a:t>
            </a:r>
          </a:p>
          <a:p>
            <a:pPr>
              <a:buClr>
                <a:schemeClr val="tx1"/>
              </a:buClr>
            </a:pPr>
            <a:r>
              <a:rPr lang="en-GB" sz="1800" dirty="0">
                <a:latin typeface="Arial" panose="020B0604020202020204" pitchFamily="34" charset="0"/>
                <a:cs typeface="Arial" panose="020B0604020202020204" pitchFamily="34" charset="0"/>
              </a:rPr>
              <a:t>Ensuring charities meet their legal requirement to provide information on their activities each year; </a:t>
            </a:r>
          </a:p>
          <a:p>
            <a:pPr>
              <a:buClr>
                <a:schemeClr val="tx1"/>
              </a:buClr>
            </a:pPr>
            <a:r>
              <a:rPr lang="en-GB" sz="1800" dirty="0">
                <a:latin typeface="Arial" panose="020B0604020202020204" pitchFamily="34" charset="0"/>
                <a:cs typeface="Arial" panose="020B0604020202020204" pitchFamily="34" charset="0"/>
              </a:rPr>
              <a:t>Making searchable information about each registered charity widely available; </a:t>
            </a:r>
          </a:p>
          <a:p>
            <a:pPr>
              <a:buClr>
                <a:schemeClr val="tx1"/>
              </a:buClr>
            </a:pPr>
            <a:r>
              <a:rPr lang="en-GB" sz="1800" dirty="0">
                <a:latin typeface="Arial" panose="020B0604020202020204" pitchFamily="34" charset="0"/>
                <a:cs typeface="Arial" panose="020B0604020202020204" pitchFamily="34" charset="0"/>
              </a:rPr>
              <a:t>Providing online services and guidance to help charities run as effectively as possible; </a:t>
            </a:r>
          </a:p>
          <a:p>
            <a:pPr>
              <a:buClr>
                <a:schemeClr val="tx1"/>
              </a:buClr>
            </a:pPr>
            <a:r>
              <a:rPr lang="en-GB" sz="1800" dirty="0">
                <a:latin typeface="Arial" panose="020B0604020202020204" pitchFamily="34" charset="0"/>
                <a:cs typeface="Arial" panose="020B0604020202020204" pitchFamily="34" charset="0"/>
              </a:rPr>
              <a:t>Taking timely and decisive action when there is malpractice or misconduct. </a:t>
            </a:r>
          </a:p>
          <a:p>
            <a:pPr marL="0" indent="0">
              <a:buClr>
                <a:srgbClr val="F28C00"/>
              </a:buClr>
              <a:buNone/>
            </a:pPr>
            <a:endParaRPr lang="en-GB" sz="11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Most charities in England and Wales must register with the Charity Commission, although some special types of charity do not have to register. </a:t>
            </a:r>
          </a:p>
          <a:p>
            <a:pPr marL="0" indent="0">
              <a:buClr>
                <a:srgbClr val="F28C00"/>
              </a:buClr>
              <a:buNone/>
            </a:pPr>
            <a:endParaRPr lang="en-GB" sz="11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The Charity Commission provides a wide range of advice and guidance to charities and their Trustees. The Commission has wide powers to intervene in the affairs of a charity where things have gone wrong.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2413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Charity Commission Guidance</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a:buClr>
                <a:schemeClr val="tx1"/>
              </a:buClr>
            </a:pPr>
            <a:r>
              <a:rPr lang="en-GB" sz="1800" dirty="0">
                <a:latin typeface="Arial" panose="020B0604020202020204" pitchFamily="34" charset="0"/>
                <a:cs typeface="Arial" panose="020B0604020202020204" pitchFamily="34" charset="0"/>
              </a:rPr>
              <a:t>The Charity Commission offers guidance to charities on both legal requirements and good practice to help them operate as effectively as possible and to prevent problems arising. When the Commission investigates cases of potential breach of trust, breach of duty, misconduct or mismanagement, </a:t>
            </a:r>
            <a:r>
              <a:rPr lang="en-GB" sz="1800" b="1" dirty="0">
                <a:latin typeface="Arial" panose="020B0604020202020204" pitchFamily="34" charset="0"/>
                <a:cs typeface="Arial" panose="020B0604020202020204" pitchFamily="34" charset="0"/>
              </a:rPr>
              <a:t>it now takes account of evidence that Trustees have exposed the charity, its assets or beneficiaries to harm or undue risk by not following good practice. </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1800" dirty="0">
                <a:latin typeface="Arial" panose="020B0604020202020204" pitchFamily="34" charset="0"/>
                <a:cs typeface="Arial" panose="020B0604020202020204" pitchFamily="34" charset="0"/>
              </a:rPr>
              <a:t>The Charity Commission has strengthened powers to look into problems affecting charities and make directions to put things right. </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1800" dirty="0">
                <a:latin typeface="Arial" panose="020B0604020202020204" pitchFamily="34" charset="0"/>
                <a:cs typeface="Arial" panose="020B0604020202020204" pitchFamily="34" charset="0"/>
              </a:rPr>
              <a:t>In some circumstances Trustees may also be personally liable for any debts or losses that the charity faces as a result. This will depend on the circumstances and the type of governing document for the charity. </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1800" dirty="0">
                <a:latin typeface="Arial" panose="020B0604020202020204" pitchFamily="34" charset="0"/>
                <a:cs typeface="Arial" panose="020B0604020202020204" pitchFamily="34" charset="0"/>
              </a:rPr>
              <a:t>However, personal liability of this kind is very rare, and usually only applies where the Trustees have acted dishonestly or recklessly. Trustees who have followed their duties and good practice will generally be protected.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676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About Cause4</a:t>
            </a:r>
            <a:endParaRPr lang="en-US" b="1"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r>
              <a:rPr lang="en-GB" sz="1800" b="1" dirty="0">
                <a:effectLst/>
                <a:latin typeface="Arial" panose="020B0604020202020204" pitchFamily="34" charset="0"/>
              </a:rPr>
              <a:t>About </a:t>
            </a:r>
            <a:r>
              <a:rPr lang="en-GB" sz="1800" b="1" i="1" dirty="0">
                <a:effectLst/>
                <a:latin typeface="Arial" panose="020B0604020202020204" pitchFamily="34" charset="0"/>
              </a:rPr>
              <a:t>Cause4</a:t>
            </a:r>
            <a:br>
              <a:rPr lang="en-GB" sz="1800" b="1" i="1" dirty="0">
                <a:effectLst/>
                <a:latin typeface="Arial" panose="020B0604020202020204" pitchFamily="34" charset="0"/>
              </a:rPr>
            </a:br>
            <a:r>
              <a:rPr lang="en-GB" sz="1800" i="1" dirty="0">
                <a:effectLst/>
                <a:latin typeface="Arial" panose="020B0604020202020204" pitchFamily="34" charset="0"/>
              </a:rPr>
              <a:t>Cause4 </a:t>
            </a:r>
            <a:r>
              <a:rPr lang="en-GB" sz="1800" dirty="0">
                <a:effectLst/>
                <a:latin typeface="ArialMT"/>
              </a:rPr>
              <a:t>is a social business and B-Corporation, specialising in advice, fundraising, training and programme development. Led by Michelle Wright, we have extensive expertise in governance and in-depth knowledge of ACE’s National Portfolio requirements. Our three core programmes are the </a:t>
            </a:r>
            <a:r>
              <a:rPr lang="en-GB" sz="1800" b="1" dirty="0">
                <a:effectLst/>
                <a:latin typeface="ArialMT"/>
              </a:rPr>
              <a:t>Trustee Leadership Programme</a:t>
            </a:r>
            <a:r>
              <a:rPr lang="en-GB" sz="1800" dirty="0">
                <a:effectLst/>
                <a:latin typeface="ArialMT"/>
              </a:rPr>
              <a:t>, </a:t>
            </a:r>
            <a:r>
              <a:rPr lang="en-GB" sz="1800" b="1" dirty="0">
                <a:effectLst/>
                <a:latin typeface="ArialMT"/>
              </a:rPr>
              <a:t>Arts Fundraising &amp; Philanthropy</a:t>
            </a:r>
            <a:r>
              <a:rPr lang="en-GB" sz="1800" b="1" dirty="0">
                <a:latin typeface="ArialMT"/>
              </a:rPr>
              <a:t> </a:t>
            </a:r>
            <a:r>
              <a:rPr lang="en-GB" sz="1800" dirty="0">
                <a:effectLst/>
                <a:latin typeface="ArialMT"/>
              </a:rPr>
              <a:t>and </a:t>
            </a:r>
            <a:r>
              <a:rPr lang="en-GB" sz="1800" b="1" dirty="0">
                <a:effectLst/>
                <a:latin typeface="ArialMT"/>
              </a:rPr>
              <a:t>Heritage Compass</a:t>
            </a:r>
            <a:r>
              <a:rPr lang="en-GB" sz="1800" dirty="0">
                <a:effectLst/>
                <a:latin typeface="ArialMT"/>
              </a:rPr>
              <a:t>. </a:t>
            </a:r>
            <a:endParaRPr lang="en-GB" sz="1800" dirty="0"/>
          </a:p>
          <a:p>
            <a:endParaRPr lang="en-GB" sz="1800" dirty="0">
              <a:effectLst/>
              <a:latin typeface="ArialMT"/>
            </a:endParaRPr>
          </a:p>
          <a:p>
            <a:r>
              <a:rPr lang="en-GB" sz="1800" b="1" dirty="0">
                <a:latin typeface="ArialMT"/>
              </a:rPr>
              <a:t>Transforming Governance</a:t>
            </a:r>
            <a:endParaRPr lang="en-GB" sz="1800" b="1" dirty="0">
              <a:effectLst/>
              <a:latin typeface="ArialMT"/>
            </a:endParaRPr>
          </a:p>
          <a:p>
            <a:r>
              <a:rPr lang="en-GB" sz="1800" dirty="0">
                <a:effectLst/>
                <a:latin typeface="ArialMT"/>
              </a:rPr>
              <a:t>Delivered in partnership with Arts Council England, </a:t>
            </a:r>
            <a:r>
              <a:rPr lang="en-GB" sz="1800" b="1" dirty="0">
                <a:effectLst/>
                <a:latin typeface="ArialMT"/>
              </a:rPr>
              <a:t>Transforming Governance </a:t>
            </a:r>
            <a:r>
              <a:rPr lang="en-GB" sz="1800" dirty="0">
                <a:effectLst/>
                <a:latin typeface="ArialMT"/>
              </a:rPr>
              <a:t>will </a:t>
            </a:r>
            <a:r>
              <a:rPr lang="en-GB" sz="1800" dirty="0">
                <a:latin typeface="Arial" panose="020B0604020202020204" pitchFamily="34" charset="0"/>
                <a:cs typeface="Arial" panose="020B0604020202020204" pitchFamily="34" charset="0"/>
              </a:rPr>
              <a:t>strengthen governance by focussing on effective leadership, strategy, recruitment and implementing the Investment Principles (IPs). </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9095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Common mistakes made by Trustees</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2200" dirty="0">
                <a:latin typeface="Arial" panose="020B0604020202020204" pitchFamily="34" charset="0"/>
                <a:cs typeface="Arial" panose="020B0604020202020204" pitchFamily="34" charset="0"/>
              </a:rPr>
              <a:t>Over half of the Charity Commission’s investigations into complaints or concerns about charities involve basic failures of Trusteeship. </a:t>
            </a:r>
          </a:p>
          <a:p>
            <a:pPr marL="0" indent="0">
              <a:buClr>
                <a:srgbClr val="F28C00"/>
              </a:buClr>
              <a:buNone/>
            </a:pPr>
            <a:endParaRPr lang="en-GB" sz="1100" dirty="0">
              <a:latin typeface="Arial" panose="020B0604020202020204" pitchFamily="34" charset="0"/>
              <a:cs typeface="Arial" panose="020B0604020202020204" pitchFamily="34" charset="0"/>
            </a:endParaRPr>
          </a:p>
          <a:p>
            <a:pPr>
              <a:buClr>
                <a:schemeClr val="tx1"/>
              </a:buClr>
            </a:pPr>
            <a:r>
              <a:rPr lang="en-GB" sz="2200" b="1" dirty="0">
                <a:latin typeface="Arial" panose="020B0604020202020204" pitchFamily="34" charset="0"/>
                <a:cs typeface="Arial" panose="020B0604020202020204" pitchFamily="34" charset="0"/>
              </a:rPr>
              <a:t>Trustees failed to act according to their organisation's governing document;</a:t>
            </a:r>
          </a:p>
          <a:p>
            <a:pPr marL="0" indent="0">
              <a:buClr>
                <a:schemeClr val="tx1"/>
              </a:buClr>
              <a:buNone/>
            </a:pPr>
            <a:endParaRPr lang="en-GB" sz="1100" b="1" dirty="0">
              <a:latin typeface="Arial" panose="020B0604020202020204" pitchFamily="34" charset="0"/>
              <a:cs typeface="Arial" panose="020B0604020202020204" pitchFamily="34" charset="0"/>
            </a:endParaRPr>
          </a:p>
          <a:p>
            <a:pPr>
              <a:buClr>
                <a:schemeClr val="tx1"/>
              </a:buClr>
            </a:pPr>
            <a:r>
              <a:rPr lang="en-GB" sz="2200" b="1" dirty="0">
                <a:latin typeface="Arial" panose="020B0604020202020204" pitchFamily="34" charset="0"/>
                <a:cs typeface="Arial" panose="020B0604020202020204" pitchFamily="34" charset="0"/>
              </a:rPr>
              <a:t>Failed to manage conflicts of interest; and</a:t>
            </a:r>
          </a:p>
          <a:p>
            <a:pPr marL="0" indent="0">
              <a:buClr>
                <a:schemeClr val="tx1"/>
              </a:buClr>
              <a:buNone/>
            </a:pPr>
            <a:endParaRPr lang="en-GB" sz="1100" b="1" dirty="0">
              <a:latin typeface="Arial" panose="020B0604020202020204" pitchFamily="34" charset="0"/>
              <a:cs typeface="Arial" panose="020B0604020202020204" pitchFamily="34" charset="0"/>
            </a:endParaRPr>
          </a:p>
          <a:p>
            <a:pPr>
              <a:buClr>
                <a:schemeClr val="tx1"/>
              </a:buClr>
            </a:pPr>
            <a:r>
              <a:rPr lang="en-GB" sz="2200" b="1" dirty="0">
                <a:latin typeface="Arial" panose="020B0604020202020204" pitchFamily="34" charset="0"/>
                <a:cs typeface="Arial" panose="020B0604020202020204" pitchFamily="34" charset="0"/>
              </a:rPr>
              <a:t>Failed to oversee fundraising and finance effectively.</a:t>
            </a:r>
          </a:p>
          <a:p>
            <a:pPr marL="0" indent="0">
              <a:buClr>
                <a:schemeClr val="tx1"/>
              </a:buClr>
              <a:buNone/>
            </a:pPr>
            <a:endParaRPr lang="en-GB" sz="1100" dirty="0">
              <a:latin typeface="Arial" panose="020B0604020202020204" pitchFamily="34" charset="0"/>
              <a:cs typeface="Arial" panose="020B0604020202020204" pitchFamily="34" charset="0"/>
            </a:endParaRPr>
          </a:p>
          <a:p>
            <a:pPr marL="0" indent="0">
              <a:buClr>
                <a:srgbClr val="F28C00"/>
              </a:buClr>
              <a:buNone/>
            </a:pPr>
            <a:r>
              <a:rPr lang="en-GB" sz="2200" dirty="0">
                <a:latin typeface="Arial" panose="020B0604020202020204" pitchFamily="34" charset="0"/>
                <a:cs typeface="Arial" panose="020B0604020202020204" pitchFamily="34" charset="0"/>
              </a:rPr>
              <a:t>These are all basic errors that could have been avoided with basic information and understanding of Trustees' roles and responsibilities.</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9391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Charity Commission Investigations</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a:buClr>
                <a:schemeClr val="tx1"/>
              </a:buClr>
            </a:pPr>
            <a:r>
              <a:rPr lang="en-GB" sz="2000" b="1" dirty="0">
                <a:latin typeface="Arial" panose="020B0604020202020204" pitchFamily="34" charset="0"/>
                <a:cs typeface="Arial" panose="020B0604020202020204" pitchFamily="34" charset="0"/>
              </a:rPr>
              <a:t>In 2022-23, the charity commission received 2,969 new serious incident reports. </a:t>
            </a:r>
            <a:r>
              <a:rPr lang="en-GB" sz="2000" dirty="0">
                <a:latin typeface="Arial" panose="020B0604020202020204" pitchFamily="34" charset="0"/>
                <a:cs typeface="Arial" panose="020B0604020202020204" pitchFamily="34" charset="0"/>
              </a:rPr>
              <a:t>This is a 14% reduction in the number of serious incident reports made by charities to the Commission compared with 2021-22. In 2022-23, the Commission removed 4,146 charities from the register, compared to 5,252 in the previous year.</a:t>
            </a:r>
          </a:p>
          <a:p>
            <a:pPr marL="0" indent="0">
              <a:buClr>
                <a:schemeClr val="tx1"/>
              </a:buClr>
              <a:buNone/>
            </a:pPr>
            <a:endParaRPr lang="en-GB" sz="1100" dirty="0">
              <a:latin typeface="Arial" panose="020B0604020202020204" pitchFamily="34" charset="0"/>
              <a:cs typeface="Arial" panose="020B0604020202020204" pitchFamily="34" charset="0"/>
            </a:endParaRPr>
          </a:p>
          <a:p>
            <a:pPr>
              <a:buClr>
                <a:schemeClr val="tx1"/>
              </a:buClr>
            </a:pPr>
            <a:r>
              <a:rPr lang="en-GB" sz="2000" dirty="0">
                <a:latin typeface="Arial" panose="020B0604020202020204" pitchFamily="34" charset="0"/>
                <a:cs typeface="Arial" panose="020B0604020202020204" pitchFamily="34" charset="0"/>
              </a:rPr>
              <a:t>The Charity Commission describes a serious incident as being an adverse event - either actual or alleged - which either results in or risks significant harm to anyone who comes into contact with the charity through its work (for example, the charity’s beneficiaries or staff), loss of the charity’s money/assets, damage to its property or harm to the charity’s work or reputation.</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8978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Charity Commission Investigations</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lnSpc>
                <a:spcPct val="120000"/>
              </a:lnSpc>
              <a:buClr>
                <a:srgbClr val="F28C00"/>
              </a:buClr>
              <a:buNone/>
            </a:pPr>
            <a:r>
              <a:rPr lang="en-GB" sz="1500" b="1" dirty="0">
                <a:latin typeface="Arial" panose="020B0604020202020204" pitchFamily="34" charset="0"/>
                <a:cs typeface="Arial" panose="020B0604020202020204" pitchFamily="34" charset="0"/>
              </a:rPr>
              <a:t>Kids Company </a:t>
            </a:r>
            <a:endParaRPr lang="en-GB" sz="1500" dirty="0">
              <a:latin typeface="Arial" panose="020B0604020202020204" pitchFamily="34" charset="0"/>
              <a:cs typeface="Arial" panose="020B0604020202020204" pitchFamily="34" charset="0"/>
            </a:endParaRPr>
          </a:p>
          <a:p>
            <a:pPr marL="0" indent="0">
              <a:lnSpc>
                <a:spcPct val="120000"/>
              </a:lnSpc>
              <a:buClr>
                <a:srgbClr val="F28C00"/>
              </a:buClr>
              <a:buNone/>
            </a:pPr>
            <a:r>
              <a:rPr lang="en-GB" sz="1500" dirty="0">
                <a:latin typeface="Arial" panose="020B0604020202020204" pitchFamily="34" charset="0"/>
                <a:cs typeface="Arial" panose="020B0604020202020204" pitchFamily="34" charset="0"/>
              </a:rPr>
              <a:t>The Charity Commission investigated the financial management of Kids Company in response to its sudden and high-profile closure in 2015 and its removal from the register in May 2021. In a report published March 2022, the Charity Commission reflected on the reasons for its failure, highlighting that the company was operating a ‘high-risk business model’ characterised by “a heavy dependence on grants and donations, reliance on a key individual for fundraising, low reserves, and a demand-led service”. However, it stated that “the trustees’ conduct did not amount to incompetence of a high degree”.</a:t>
            </a:r>
            <a:br>
              <a:rPr lang="en-GB" sz="1500" dirty="0">
                <a:latin typeface="Arial" panose="020B0604020202020204" pitchFamily="34" charset="0"/>
                <a:cs typeface="Arial" panose="020B0604020202020204" pitchFamily="34" charset="0"/>
              </a:rPr>
            </a:br>
            <a:endParaRPr lang="en-GB" sz="1500" dirty="0">
              <a:latin typeface="Arial" panose="020B0604020202020204" pitchFamily="34" charset="0"/>
              <a:cs typeface="Arial" panose="020B0604020202020204" pitchFamily="34" charset="0"/>
            </a:endParaRPr>
          </a:p>
          <a:p>
            <a:pPr marL="0" indent="0">
              <a:lnSpc>
                <a:spcPct val="120000"/>
              </a:lnSpc>
              <a:buClr>
                <a:srgbClr val="F28C00"/>
              </a:buClr>
              <a:buNone/>
            </a:pPr>
            <a:r>
              <a:rPr lang="en-GB" sz="1500" b="1" dirty="0">
                <a:latin typeface="Arial" panose="020B0604020202020204" pitchFamily="34" charset="0"/>
                <a:cs typeface="Arial" panose="020B0604020202020204" pitchFamily="34" charset="0"/>
              </a:rPr>
              <a:t>Gerson Support Group </a:t>
            </a:r>
          </a:p>
          <a:p>
            <a:pPr marL="0" indent="0" algn="l">
              <a:lnSpc>
                <a:spcPct val="120000"/>
              </a:lnSpc>
              <a:buNone/>
            </a:pPr>
            <a:r>
              <a:rPr lang="en-GB" sz="1500" dirty="0">
                <a:latin typeface="Arial" panose="020B0604020202020204" pitchFamily="34" charset="0"/>
                <a:cs typeface="Arial" panose="020B0604020202020204" pitchFamily="34" charset="0"/>
              </a:rPr>
              <a:t>The organisation was set up to relieve sickness and to preserve and promote good health by providing support to cancer patients and to advance public education in the “Gerson nutritional therapy”. In the year 2021/22, Gerson Support Group was removed from the register of charities after the Charity Commission challenged whether it was able to fulfil the public benefit requirement.</a:t>
            </a:r>
          </a:p>
          <a:p>
            <a:pPr marL="0" indent="0">
              <a:lnSpc>
                <a:spcPct val="120000"/>
              </a:lnSpc>
              <a:buNone/>
            </a:pPr>
            <a:r>
              <a:rPr lang="en-GB" sz="1500" dirty="0">
                <a:latin typeface="Arial" panose="020B0604020202020204" pitchFamily="34" charset="0"/>
                <a:cs typeface="Arial" panose="020B0604020202020204" pitchFamily="34" charset="0"/>
              </a:rPr>
              <a:t>In 2018, the Charity Commission  reviewed its approach to assessing the charitable status of CAM (Complementary Alternative Medicine) organisations. The review concluded that to satisfy the public benefit requirement and qualify for charitable status, an organisation that claims to offer a cure or treatment must provide objective scientific evidence.</a:t>
            </a:r>
            <a:endParaRPr lang="en-US" sz="1500" dirty="0">
              <a:latin typeface="Arial" panose="020B0604020202020204" pitchFamily="34" charset="0"/>
              <a:cs typeface="Arial" panose="020B0604020202020204" pitchFamily="34" charset="0"/>
            </a:endParaRPr>
          </a:p>
          <a:p>
            <a:pPr marL="0" indent="0">
              <a:buClr>
                <a:schemeClr val="tx1"/>
              </a:buClr>
              <a:buNone/>
            </a:pPr>
            <a:endParaRPr lang="en-GB" sz="20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35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Laws on Public Benefit</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2200" b="1" dirty="0">
                <a:latin typeface="Arial" panose="020B0604020202020204" pitchFamily="34" charset="0"/>
                <a:cs typeface="Arial" panose="020B0604020202020204" pitchFamily="34" charset="0"/>
              </a:rPr>
              <a:t>All charities must operate for the public benefit. There are two aspects to this rule: </a:t>
            </a:r>
          </a:p>
          <a:p>
            <a:pPr marL="0" indent="0">
              <a:buClr>
                <a:srgbClr val="F28C00"/>
              </a:buClr>
              <a:buNone/>
            </a:pPr>
            <a:endParaRPr lang="en-GB" sz="2200" b="1" dirty="0">
              <a:latin typeface="Arial" panose="020B0604020202020204" pitchFamily="34" charset="0"/>
              <a:cs typeface="Arial" panose="020B0604020202020204" pitchFamily="34" charset="0"/>
            </a:endParaRPr>
          </a:p>
          <a:p>
            <a:pPr marL="0" indent="0">
              <a:buClr>
                <a:srgbClr val="F28C00"/>
              </a:buClr>
              <a:buNone/>
            </a:pPr>
            <a:r>
              <a:rPr lang="en-GB" sz="2200" b="1" dirty="0">
                <a:latin typeface="Arial" panose="020B0604020202020204" pitchFamily="34" charset="0"/>
                <a:cs typeface="Arial" panose="020B0604020202020204" pitchFamily="34" charset="0"/>
              </a:rPr>
              <a:t>1. ‘Benefit Aspect’ </a:t>
            </a:r>
          </a:p>
          <a:p>
            <a:pPr marL="0" indent="0">
              <a:buClr>
                <a:srgbClr val="F28C00"/>
              </a:buClr>
              <a:buNone/>
            </a:pPr>
            <a:r>
              <a:rPr lang="en-GB" sz="2200" dirty="0">
                <a:latin typeface="Arial" panose="020B0604020202020204" pitchFamily="34" charset="0"/>
                <a:cs typeface="Arial" panose="020B0604020202020204" pitchFamily="34" charset="0"/>
              </a:rPr>
              <a:t>The ‘benefit aspect’ is about whether the purpose is beneficial. To meet this requirement, a purpose must be beneficial and any detriment or harm that results from the purpose must not outweigh the benefit. </a:t>
            </a:r>
            <a:endParaRPr lang="en-GB" sz="2200" b="1" dirty="0">
              <a:latin typeface="Arial" panose="020B0604020202020204" pitchFamily="34" charset="0"/>
              <a:cs typeface="Arial" panose="020B0604020202020204" pitchFamily="34" charset="0"/>
            </a:endParaRPr>
          </a:p>
          <a:p>
            <a:pPr marL="0" indent="0">
              <a:buClr>
                <a:srgbClr val="F28C00"/>
              </a:buClr>
              <a:buNone/>
            </a:pPr>
            <a:endParaRPr lang="en-GB" sz="2200" b="1" dirty="0">
              <a:latin typeface="Arial" panose="020B0604020202020204" pitchFamily="34" charset="0"/>
              <a:cs typeface="Arial" panose="020B0604020202020204" pitchFamily="34" charset="0"/>
            </a:endParaRPr>
          </a:p>
          <a:p>
            <a:pPr marL="0" indent="0">
              <a:buClr>
                <a:srgbClr val="F28C00"/>
              </a:buClr>
              <a:buNone/>
            </a:pPr>
            <a:r>
              <a:rPr lang="en-GB" sz="2200" b="1" dirty="0">
                <a:latin typeface="Arial" panose="020B0604020202020204" pitchFamily="34" charset="0"/>
                <a:cs typeface="Arial" panose="020B0604020202020204" pitchFamily="34" charset="0"/>
              </a:rPr>
              <a:t>2. ‘Public Aspect’ </a:t>
            </a:r>
          </a:p>
          <a:p>
            <a:pPr marL="0" indent="0">
              <a:buClr>
                <a:srgbClr val="F28C00"/>
              </a:buClr>
              <a:buNone/>
            </a:pPr>
            <a:r>
              <a:rPr lang="en-GB" sz="2200" dirty="0">
                <a:latin typeface="Arial" panose="020B0604020202020204" pitchFamily="34" charset="0"/>
                <a:cs typeface="Arial" panose="020B0604020202020204" pitchFamily="34" charset="0"/>
              </a:rPr>
              <a:t>The ‘public aspect’ is about who the purpose benefits. To meet this requirement, a purpose must benefit the public in general or a sufficient section of the public and not give rise to more than incidental personal benefit. </a:t>
            </a:r>
          </a:p>
          <a:p>
            <a:pPr marL="0" indent="0">
              <a:buClr>
                <a:schemeClr val="tx1"/>
              </a:buClr>
              <a:buNone/>
            </a:pPr>
            <a:endParaRPr lang="en-GB" sz="20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726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Laws on Public Benefit</a:t>
            </a: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a:xfrm>
            <a:off x="838200" y="1735980"/>
            <a:ext cx="10515600" cy="4351338"/>
          </a:xfrm>
        </p:spPr>
        <p:txBody>
          <a:bodyPr numCol="1">
            <a:noAutofit/>
          </a:bodyPr>
          <a:lstStyle/>
          <a:p>
            <a:pPr marL="0" indent="0">
              <a:buClr>
                <a:srgbClr val="F28C00"/>
              </a:buClr>
              <a:buNone/>
            </a:pPr>
            <a:r>
              <a:rPr lang="en-GB" sz="1800" dirty="0">
                <a:latin typeface="Arial" panose="020B0604020202020204" pitchFamily="34" charset="0"/>
                <a:cs typeface="Arial" panose="020B0604020202020204" pitchFamily="34" charset="0"/>
              </a:rPr>
              <a:t>Trustees need to understand how their charity’s purpose is beneficial and carry out the purpose so as to benefit the public in that way. </a:t>
            </a:r>
          </a:p>
          <a:p>
            <a:pPr marL="0" indent="0">
              <a:buClr>
                <a:srgbClr val="F28C00"/>
              </a:buClr>
              <a:buNone/>
            </a:pPr>
            <a:endParaRPr lang="en-GB" sz="11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The Charity Commission says that the Trustees must also identify and minimise risks of harm, and make sure that any harm that might arise is a minor consequence of carrying out the purpose. </a:t>
            </a:r>
          </a:p>
          <a:p>
            <a:pPr marL="0" indent="0">
              <a:buClr>
                <a:srgbClr val="F28C00"/>
              </a:buClr>
              <a:buNone/>
            </a:pPr>
            <a:endParaRPr lang="en-GB" sz="1100" b="1" dirty="0">
              <a:latin typeface="Arial" panose="020B0604020202020204" pitchFamily="34" charset="0"/>
              <a:cs typeface="Arial" panose="020B0604020202020204" pitchFamily="34" charset="0"/>
            </a:endParaRPr>
          </a:p>
          <a:p>
            <a:pPr marL="0" indent="0">
              <a:buNone/>
            </a:pPr>
            <a:r>
              <a:rPr lang="en-GB" sz="1800" b="1" dirty="0">
                <a:latin typeface="Arial" panose="020B0604020202020204" pitchFamily="34" charset="0"/>
                <a:cs typeface="Arial" panose="020B0604020202020204" pitchFamily="34" charset="0"/>
              </a:rPr>
              <a:t>Most charities will benefit the general public, but some may choose to focus on certain beneficiaries. The Charity Commission acknowledges that Trustees may do this, provided that:</a:t>
            </a:r>
          </a:p>
          <a:p>
            <a:r>
              <a:rPr lang="en-GB" sz="1800" b="1" dirty="0">
                <a:latin typeface="Arial" panose="020B0604020202020204" pitchFamily="34" charset="0"/>
                <a:cs typeface="Arial" panose="020B0604020202020204" pitchFamily="34" charset="0"/>
              </a:rPr>
              <a:t>They have proper reasons for doing so; </a:t>
            </a:r>
          </a:p>
          <a:p>
            <a:r>
              <a:rPr lang="en-GB" sz="1800" b="1" dirty="0">
                <a:latin typeface="Arial" panose="020B0604020202020204" pitchFamily="34" charset="0"/>
                <a:cs typeface="Arial" panose="020B0604020202020204" pitchFamily="34" charset="0"/>
              </a:rPr>
              <a:t>They do not exclude poor and low-income people from benefit; </a:t>
            </a:r>
          </a:p>
          <a:p>
            <a:r>
              <a:rPr lang="en-GB" sz="1800" b="1" dirty="0">
                <a:latin typeface="Arial" panose="020B0604020202020204" pitchFamily="34" charset="0"/>
                <a:cs typeface="Arial" panose="020B0604020202020204" pitchFamily="34" charset="0"/>
              </a:rPr>
              <a:t>The smaller group of people is a sufficient section of the public for the charity’s purpose; </a:t>
            </a:r>
          </a:p>
          <a:p>
            <a:r>
              <a:rPr lang="en-GB" sz="1800" b="1" dirty="0">
                <a:latin typeface="Arial" panose="020B0604020202020204" pitchFamily="34" charset="0"/>
                <a:cs typeface="Arial" panose="020B0604020202020204" pitchFamily="34" charset="0"/>
              </a:rPr>
              <a:t>They make decisions in accordance with the Charity Commission’s separate guidance on Trustee decision-making. </a:t>
            </a:r>
          </a:p>
          <a:p>
            <a:pPr marL="0" indent="0">
              <a:buClr>
                <a:srgbClr val="F28C00"/>
              </a:buClr>
              <a:buNone/>
            </a:pPr>
            <a:endParaRPr lang="en-GB" sz="1800" b="1" dirty="0">
              <a:latin typeface="Arial" panose="020B0604020202020204" pitchFamily="34" charset="0"/>
              <a:cs typeface="Arial" panose="020B0604020202020204" pitchFamily="34" charset="0"/>
            </a:endParaRPr>
          </a:p>
          <a:p>
            <a:pPr marL="0" indent="0">
              <a:buClr>
                <a:schemeClr val="tx1"/>
              </a:buClr>
              <a:buNone/>
            </a:pPr>
            <a:endParaRPr lang="en-GB" sz="20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9136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Model Charity Structure</a:t>
            </a:r>
          </a:p>
        </p:txBody>
      </p:sp>
      <p:pic>
        <p:nvPicPr>
          <p:cNvPr id="6" name="Content Placeholder 5" descr="From 'Board of Trustees' at the top all the way down to 'Volunteers' at the base, the infographic shows the different tiers in a standard charity structure.">
            <a:extLst>
              <a:ext uri="{FF2B5EF4-FFF2-40B4-BE49-F238E27FC236}">
                <a16:creationId xmlns:a16="http://schemas.microsoft.com/office/drawing/2014/main" id="{BA771B97-A8C1-49F8-F0DC-1BA87534A09D}"/>
              </a:ext>
            </a:extLst>
          </p:cNvPr>
          <p:cNvPicPr>
            <a:picLocks noGrp="1" noChangeAspect="1"/>
          </p:cNvPicPr>
          <p:nvPr>
            <p:ph idx="1"/>
          </p:nvPr>
        </p:nvPicPr>
        <p:blipFill>
          <a:blip r:embed="rId4"/>
          <a:stretch>
            <a:fillRect/>
          </a:stretch>
        </p:blipFill>
        <p:spPr>
          <a:xfrm>
            <a:off x="2559643" y="1690690"/>
            <a:ext cx="7072712" cy="4563485"/>
          </a:xfrm>
        </p:spPr>
      </p:pic>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5951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The Role of Trustees</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a:extLst>
              <a:ext uri="{FF2B5EF4-FFF2-40B4-BE49-F238E27FC236}">
                <a16:creationId xmlns:a16="http://schemas.microsoft.com/office/drawing/2014/main" id="{14A1245A-7D79-BBC4-D430-A553101A672A}"/>
              </a:ext>
            </a:extLst>
          </p:cNvPr>
          <p:cNvSpPr>
            <a:spLocks noGrp="1"/>
          </p:cNvSpPr>
          <p:nvPr>
            <p:ph idx="1"/>
          </p:nvPr>
        </p:nvSpPr>
        <p:spPr/>
        <p:txBody>
          <a:bodyPr>
            <a:normAutofit fontScale="92500" lnSpcReduction="20000"/>
          </a:bodyPr>
          <a:lstStyle/>
          <a:p>
            <a:pPr marL="0" indent="0">
              <a:buClr>
                <a:srgbClr val="F28C00"/>
              </a:buClr>
              <a:buNone/>
            </a:pPr>
            <a:r>
              <a:rPr lang="en-GB" sz="2400" b="1" i="1" dirty="0">
                <a:latin typeface="Arial" panose="020B0604020202020204" pitchFamily="34" charset="0"/>
                <a:cs typeface="Arial" panose="020B0604020202020204" pitchFamily="34" charset="0"/>
              </a:rPr>
              <a:t>Compliance, Prudence, Care</a:t>
            </a:r>
          </a:p>
          <a:p>
            <a:pPr marL="0" indent="0">
              <a:buClr>
                <a:srgbClr val="F28C00"/>
              </a:buClr>
              <a:buNone/>
            </a:pP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Charity Trustees are responsible for the general control and management of the administration of a charity. </a:t>
            </a:r>
          </a:p>
          <a:p>
            <a:pPr marL="0" indent="0">
              <a:buClr>
                <a:srgbClr val="F28C00"/>
              </a:buClr>
              <a:buNone/>
            </a:pPr>
            <a:endParaRPr lang="en-GB" sz="2400" dirty="0">
              <a:latin typeface="Arial" panose="020B0604020202020204" pitchFamily="34" charset="0"/>
              <a:cs typeface="Arial" panose="020B0604020202020204" pitchFamily="34" charset="0"/>
            </a:endParaRPr>
          </a:p>
          <a:p>
            <a:pPr marL="0" indent="0">
              <a:buClr>
                <a:srgbClr val="F28C00"/>
              </a:buClr>
              <a:buNone/>
            </a:pPr>
            <a:r>
              <a:rPr lang="en-GB" sz="2400" dirty="0">
                <a:latin typeface="Arial" panose="020B0604020202020204" pitchFamily="34" charset="0"/>
                <a:cs typeface="Arial" panose="020B0604020202020204" pitchFamily="34" charset="0"/>
              </a:rPr>
              <a:t>They serve on the governing body of a charity and may be known as Trustees, directors, board members, governors or committee members. The great majority of Trustees serve as volunteers and receive no payment for their work.</a:t>
            </a:r>
          </a:p>
          <a:p>
            <a:pPr marL="0" indent="0">
              <a:buClr>
                <a:srgbClr val="F28C00"/>
              </a:buClr>
              <a:buNone/>
            </a:pPr>
            <a:endParaRPr lang="en-GB" sz="2400" dirty="0">
              <a:latin typeface="Arial" panose="020B0604020202020204" pitchFamily="34" charset="0"/>
              <a:cs typeface="Arial" panose="020B0604020202020204" pitchFamily="34" charset="0"/>
            </a:endParaRPr>
          </a:p>
          <a:p>
            <a:pPr marL="0" indent="0">
              <a:buClr>
                <a:srgbClr val="F28C00"/>
              </a:buClr>
              <a:buNone/>
            </a:pPr>
            <a:r>
              <a:rPr lang="en-GB" sz="2400" dirty="0">
                <a:latin typeface="Arial" panose="020B0604020202020204" pitchFamily="34" charset="0"/>
                <a:cs typeface="Arial" panose="020B0604020202020204" pitchFamily="34" charset="0"/>
              </a:rPr>
              <a:t>Trustees have, and must accept, ultimate responsibility for directing the affairs of a charity, and ensuring that it is solvent, well-run, and delivering the charitable outcomes for the benefit of the public for which it has been set up. </a:t>
            </a:r>
          </a:p>
          <a:p>
            <a:pPr marL="0" indent="0">
              <a:buClr>
                <a:srgbClr val="F28C00"/>
              </a:buClr>
              <a:buNone/>
            </a:pPr>
            <a:endParaRPr lang="en-GB" sz="2400" dirty="0">
              <a:latin typeface="Arial" panose="020B0604020202020204" pitchFamily="34" charset="0"/>
              <a:cs typeface="Arial" panose="020B0604020202020204" pitchFamily="34" charset="0"/>
            </a:endParaRPr>
          </a:p>
          <a:p>
            <a:pPr marL="0" indent="0">
              <a:buClr>
                <a:srgbClr val="F28C00"/>
              </a:buClr>
              <a:buNone/>
            </a:pPr>
            <a:r>
              <a:rPr lang="en-GB" sz="2400" dirty="0">
                <a:latin typeface="Arial" panose="020B0604020202020204" pitchFamily="34" charset="0"/>
                <a:cs typeface="Arial" panose="020B0604020202020204" pitchFamily="34" charset="0"/>
              </a:rPr>
              <a:t>Trustees must ensure that they carry out their charity's purposes for the public benefit, and act only in their charity’s interests. </a:t>
            </a:r>
          </a:p>
          <a:p>
            <a:pPr marL="0" indent="0">
              <a:buNone/>
            </a:pPr>
            <a:endParaRPr lang="en-US" dirty="0"/>
          </a:p>
        </p:txBody>
      </p:sp>
    </p:spTree>
    <p:extLst>
      <p:ext uri="{BB962C8B-B14F-4D97-AF65-F5344CB8AC3E}">
        <p14:creationId xmlns:p14="http://schemas.microsoft.com/office/powerpoint/2010/main" val="3004544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The Role of Trustees</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a:extLst>
              <a:ext uri="{FF2B5EF4-FFF2-40B4-BE49-F238E27FC236}">
                <a16:creationId xmlns:a16="http://schemas.microsoft.com/office/drawing/2014/main" id="{14A1245A-7D79-BBC4-D430-A553101A672A}"/>
              </a:ext>
            </a:extLst>
          </p:cNvPr>
          <p:cNvSpPr>
            <a:spLocks noGrp="1"/>
          </p:cNvSpPr>
          <p:nvPr>
            <p:ph idx="1"/>
          </p:nvPr>
        </p:nvSpPr>
        <p:spPr/>
        <p:txBody>
          <a:bodyPr>
            <a:normAutofit fontScale="85000" lnSpcReduction="20000"/>
          </a:bodyPr>
          <a:lstStyle/>
          <a:p>
            <a:pPr marL="0" indent="0">
              <a:buClr>
                <a:srgbClr val="F28C00"/>
              </a:buClr>
              <a:buNone/>
            </a:pPr>
            <a:r>
              <a:rPr lang="en-GB" sz="2600" b="1" i="1" dirty="0">
                <a:latin typeface="Arial" panose="020B0604020202020204" pitchFamily="34" charset="0"/>
                <a:cs typeface="Arial" panose="020B0604020202020204" pitchFamily="34" charset="0"/>
              </a:rPr>
              <a:t>For compliance purposes, Trustees must: </a:t>
            </a:r>
          </a:p>
          <a:p>
            <a:pPr marL="0" indent="0">
              <a:buClr>
                <a:schemeClr val="tx1"/>
              </a:buClr>
              <a:buNone/>
            </a:pPr>
            <a:endParaRPr lang="en-GB" sz="1300" dirty="0">
              <a:latin typeface="Arial" panose="020B0604020202020204" pitchFamily="34" charset="0"/>
              <a:cs typeface="Arial" panose="020B0604020202020204" pitchFamily="34" charset="0"/>
            </a:endParaRPr>
          </a:p>
          <a:p>
            <a:pPr marL="285750" indent="-285750">
              <a:buClr>
                <a:schemeClr val="tx1"/>
              </a:buClr>
            </a:pPr>
            <a:r>
              <a:rPr lang="en-GB" sz="2600" dirty="0">
                <a:latin typeface="Arial" panose="020B0604020202020204" pitchFamily="34" charset="0"/>
                <a:cs typeface="Arial" panose="020B0604020202020204" pitchFamily="34" charset="0"/>
              </a:rPr>
              <a:t>Ensure that the charity complies with charity law, and with the requirements of the Charity Commission as regulator; in particular to ensure that the charity prepares reports on what it has achieved and Annual Returns and accounts as required by law; </a:t>
            </a:r>
          </a:p>
          <a:p>
            <a:pPr marL="0" indent="0">
              <a:buClr>
                <a:schemeClr val="tx1"/>
              </a:buClr>
              <a:buNone/>
            </a:pPr>
            <a:endParaRPr lang="en-GB" sz="1300" dirty="0">
              <a:latin typeface="Arial" panose="020B0604020202020204" pitchFamily="34" charset="0"/>
              <a:cs typeface="Arial" panose="020B0604020202020204" pitchFamily="34" charset="0"/>
            </a:endParaRPr>
          </a:p>
          <a:p>
            <a:pPr marL="285750" indent="-285750">
              <a:buClr>
                <a:schemeClr val="tx1"/>
              </a:buClr>
            </a:pPr>
            <a:r>
              <a:rPr lang="en-GB" sz="2600" dirty="0">
                <a:latin typeface="Arial" panose="020B0604020202020204" pitchFamily="34" charset="0"/>
                <a:cs typeface="Arial" panose="020B0604020202020204" pitchFamily="34" charset="0"/>
              </a:rPr>
              <a:t>Ensure that the charity does not breach any of the requirements or rules set out in its governing document and that it remains true to the charitable purpose and objects set out there; </a:t>
            </a:r>
          </a:p>
          <a:p>
            <a:pPr marL="0" indent="0">
              <a:buClr>
                <a:schemeClr val="tx1"/>
              </a:buClr>
              <a:buNone/>
            </a:pPr>
            <a:endParaRPr lang="en-GB" sz="1300" dirty="0">
              <a:latin typeface="Arial" panose="020B0604020202020204" pitchFamily="34" charset="0"/>
              <a:cs typeface="Arial" panose="020B0604020202020204" pitchFamily="34" charset="0"/>
            </a:endParaRPr>
          </a:p>
          <a:p>
            <a:pPr marL="285750" indent="-285750">
              <a:buClr>
                <a:schemeClr val="tx1"/>
              </a:buClr>
            </a:pPr>
            <a:r>
              <a:rPr lang="en-GB" sz="2600" dirty="0">
                <a:latin typeface="Arial" panose="020B0604020202020204" pitchFamily="34" charset="0"/>
                <a:cs typeface="Arial" panose="020B0604020202020204" pitchFamily="34" charset="0"/>
              </a:rPr>
              <a:t>Comply with the requirements of other legislation and other regulators (if any) which govern the activities of the charity e.g. regarding fundraising; </a:t>
            </a:r>
          </a:p>
          <a:p>
            <a:pPr marL="0" indent="0">
              <a:buClr>
                <a:schemeClr val="tx1"/>
              </a:buClr>
              <a:buNone/>
            </a:pPr>
            <a:endParaRPr lang="en-GB" sz="1300" dirty="0">
              <a:latin typeface="Arial" panose="020B0604020202020204" pitchFamily="34" charset="0"/>
              <a:cs typeface="Arial" panose="020B0604020202020204" pitchFamily="34" charset="0"/>
            </a:endParaRPr>
          </a:p>
          <a:p>
            <a:pPr marL="285750" indent="-285750">
              <a:buClr>
                <a:schemeClr val="tx1"/>
              </a:buClr>
            </a:pPr>
            <a:r>
              <a:rPr lang="en-GB" sz="2600" dirty="0">
                <a:latin typeface="Arial" panose="020B0604020202020204" pitchFamily="34" charset="0"/>
                <a:cs typeface="Arial" panose="020B0604020202020204" pitchFamily="34" charset="0"/>
              </a:rPr>
              <a:t>Act with integrity, deal with conflicts of interest, and avoid misuse of charity funds or assets</a:t>
            </a:r>
            <a:endParaRPr lang="en-US" sz="2600" dirty="0"/>
          </a:p>
        </p:txBody>
      </p:sp>
    </p:spTree>
    <p:extLst>
      <p:ext uri="{BB962C8B-B14F-4D97-AF65-F5344CB8AC3E}">
        <p14:creationId xmlns:p14="http://schemas.microsoft.com/office/powerpoint/2010/main" val="1769647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The Role of Trustees</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a:extLst>
              <a:ext uri="{FF2B5EF4-FFF2-40B4-BE49-F238E27FC236}">
                <a16:creationId xmlns:a16="http://schemas.microsoft.com/office/drawing/2014/main" id="{14A1245A-7D79-BBC4-D430-A553101A672A}"/>
              </a:ext>
            </a:extLst>
          </p:cNvPr>
          <p:cNvSpPr>
            <a:spLocks noGrp="1"/>
          </p:cNvSpPr>
          <p:nvPr>
            <p:ph idx="1"/>
          </p:nvPr>
        </p:nvSpPr>
        <p:spPr/>
        <p:txBody>
          <a:bodyPr>
            <a:noAutofit/>
          </a:bodyPr>
          <a:lstStyle/>
          <a:p>
            <a:pPr marL="0" indent="0">
              <a:buClr>
                <a:srgbClr val="F28C00"/>
              </a:buClr>
              <a:buNone/>
            </a:pPr>
            <a:r>
              <a:rPr lang="en-GB" sz="1600" b="1" i="1" dirty="0">
                <a:latin typeface="Arial" panose="020B0604020202020204" pitchFamily="34" charset="0"/>
                <a:cs typeface="Arial" panose="020B0604020202020204" pitchFamily="34" charset="0"/>
              </a:rPr>
              <a:t>Compliance, Prudence, Care</a:t>
            </a:r>
          </a:p>
          <a:p>
            <a:pPr marL="0" indent="0">
              <a:buClr>
                <a:srgbClr val="F28C00"/>
              </a:buClr>
              <a:buNone/>
            </a:pP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For the duty of prudence, Trustees must: </a:t>
            </a:r>
          </a:p>
          <a:p>
            <a:pPr marL="0" indent="0">
              <a:buClr>
                <a:srgbClr val="F28C00"/>
              </a:buClr>
              <a:buNone/>
            </a:pPr>
            <a:endParaRPr lang="en-GB" sz="1100" dirty="0">
              <a:latin typeface="Arial" panose="020B0604020202020204" pitchFamily="34" charset="0"/>
              <a:cs typeface="Arial" panose="020B0604020202020204" pitchFamily="34" charset="0"/>
            </a:endParaRPr>
          </a:p>
          <a:p>
            <a:pPr>
              <a:buClr>
                <a:schemeClr val="tx1"/>
              </a:buClr>
            </a:pPr>
            <a:r>
              <a:rPr lang="en-GB" sz="1600" dirty="0">
                <a:latin typeface="Arial" panose="020B0604020202020204" pitchFamily="34" charset="0"/>
                <a:cs typeface="Arial" panose="020B0604020202020204" pitchFamily="34" charset="0"/>
              </a:rPr>
              <a:t>Ensure that the charity is and will remain solvent;</a:t>
            </a:r>
          </a:p>
          <a:p>
            <a:pPr>
              <a:buClr>
                <a:schemeClr val="tx1"/>
              </a:buClr>
            </a:pPr>
            <a:r>
              <a:rPr lang="en-GB" sz="1600" dirty="0">
                <a:latin typeface="Arial" panose="020B0604020202020204" pitchFamily="34" charset="0"/>
                <a:cs typeface="Arial" panose="020B0604020202020204" pitchFamily="34" charset="0"/>
              </a:rPr>
              <a:t>Use charitable funds and assets reasonably, and only in furtherance of the charity’s objects; </a:t>
            </a:r>
          </a:p>
          <a:p>
            <a:pPr>
              <a:buClr>
                <a:schemeClr val="tx1"/>
              </a:buClr>
            </a:pPr>
            <a:r>
              <a:rPr lang="en-GB" sz="1600" dirty="0">
                <a:latin typeface="Arial" panose="020B0604020202020204" pitchFamily="34" charset="0"/>
                <a:cs typeface="Arial" panose="020B0604020202020204" pitchFamily="34" charset="0"/>
              </a:rPr>
              <a:t>Avoid undertaking activities that might place the charity’s endowment, funds, assets or reputation at undue risk; </a:t>
            </a:r>
          </a:p>
          <a:p>
            <a:pPr>
              <a:buClr>
                <a:schemeClr val="tx1"/>
              </a:buClr>
            </a:pPr>
            <a:r>
              <a:rPr lang="en-GB" sz="1600" dirty="0">
                <a:latin typeface="Arial" panose="020B0604020202020204" pitchFamily="34" charset="0"/>
                <a:cs typeface="Arial" panose="020B0604020202020204" pitchFamily="34" charset="0"/>
              </a:rPr>
              <a:t>Take special care when investing the funds of the charity, or borrowing funds for the charity to use. </a:t>
            </a:r>
          </a:p>
          <a:p>
            <a:pPr marL="0" indent="0">
              <a:buClr>
                <a:srgbClr val="F28C00"/>
              </a:buClr>
              <a:buNone/>
            </a:pPr>
            <a:endParaRPr lang="en-GB" sz="1100" dirty="0">
              <a:latin typeface="Arial" panose="020B0604020202020204" pitchFamily="34" charset="0"/>
              <a:cs typeface="Arial" panose="020B0604020202020204" pitchFamily="34" charset="0"/>
            </a:endParaRPr>
          </a:p>
          <a:p>
            <a:pPr marL="0" indent="0">
              <a:buClr>
                <a:srgbClr val="F28C00"/>
              </a:buClr>
              <a:buNone/>
            </a:pPr>
            <a:r>
              <a:rPr lang="en-GB" sz="1600" dirty="0">
                <a:latin typeface="Arial" panose="020B0604020202020204" pitchFamily="34" charset="0"/>
                <a:cs typeface="Arial" panose="020B0604020202020204" pitchFamily="34" charset="0"/>
              </a:rPr>
              <a:t>For the duty of care, Trustees must: </a:t>
            </a:r>
          </a:p>
          <a:p>
            <a:pPr marL="0" indent="0">
              <a:buClr>
                <a:srgbClr val="F28C00"/>
              </a:buClr>
              <a:buNone/>
            </a:pPr>
            <a:endParaRPr lang="en-GB" sz="1100" dirty="0">
              <a:latin typeface="Arial" panose="020B0604020202020204" pitchFamily="34" charset="0"/>
              <a:cs typeface="Arial" panose="020B0604020202020204" pitchFamily="34" charset="0"/>
            </a:endParaRPr>
          </a:p>
          <a:p>
            <a:pPr>
              <a:buClr>
                <a:schemeClr val="tx1"/>
              </a:buClr>
            </a:pPr>
            <a:r>
              <a:rPr lang="en-GB" sz="1600" dirty="0">
                <a:latin typeface="Arial" panose="020B0604020202020204" pitchFamily="34" charset="0"/>
                <a:cs typeface="Arial" panose="020B0604020202020204" pitchFamily="34" charset="0"/>
              </a:rPr>
              <a:t>Use reasonable care and skill in their work as Trustees, using their personal skills and experience as needed to ensure that the charity is well-run and efficient; </a:t>
            </a:r>
          </a:p>
          <a:p>
            <a:pPr>
              <a:buClr>
                <a:schemeClr val="tx1"/>
              </a:buClr>
            </a:pPr>
            <a:r>
              <a:rPr lang="en-GB" sz="1600" dirty="0">
                <a:latin typeface="Arial" panose="020B0604020202020204" pitchFamily="34" charset="0"/>
                <a:cs typeface="Arial" panose="020B0604020202020204" pitchFamily="34" charset="0"/>
              </a:rPr>
              <a:t>Consider getting appropriate external advice on all matters where there may be material risk to the charity, land assets or large investments are at stake, or where the Trustees may be in breach of their duties. </a:t>
            </a:r>
          </a:p>
        </p:txBody>
      </p:sp>
    </p:spTree>
    <p:extLst>
      <p:ext uri="{BB962C8B-B14F-4D97-AF65-F5344CB8AC3E}">
        <p14:creationId xmlns:p14="http://schemas.microsoft.com/office/powerpoint/2010/main" val="3977762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The Role of Trustees</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a:extLst>
              <a:ext uri="{FF2B5EF4-FFF2-40B4-BE49-F238E27FC236}">
                <a16:creationId xmlns:a16="http://schemas.microsoft.com/office/drawing/2014/main" id="{14A1245A-7D79-BBC4-D430-A553101A672A}"/>
              </a:ext>
            </a:extLst>
          </p:cNvPr>
          <p:cNvSpPr>
            <a:spLocks noGrp="1"/>
          </p:cNvSpPr>
          <p:nvPr>
            <p:ph idx="1"/>
          </p:nvPr>
        </p:nvSpPr>
        <p:spPr/>
        <p:txBody>
          <a:bodyPr>
            <a:noAutofit/>
          </a:bodyPr>
          <a:lstStyle/>
          <a:p>
            <a:pPr marL="0" indent="0">
              <a:buClr>
                <a:srgbClr val="F28C00"/>
              </a:buClr>
              <a:buNone/>
            </a:pPr>
            <a:r>
              <a:rPr lang="en-GB" sz="2000" b="1" i="1" dirty="0">
                <a:latin typeface="Arial" panose="020B0604020202020204" pitchFamily="34" charset="0"/>
                <a:cs typeface="Arial" panose="020B0604020202020204" pitchFamily="34" charset="0"/>
              </a:rPr>
              <a:t>Compliance, Prudence, Care</a:t>
            </a:r>
          </a:p>
          <a:p>
            <a:pPr marL="0" indent="0">
              <a:buClr>
                <a:srgbClr val="F28C00"/>
              </a:buClr>
              <a:buNone/>
            </a:pPr>
            <a:endParaRPr lang="en-GB" sz="1100" b="1" i="1" dirty="0">
              <a:latin typeface="Arial" panose="020B0604020202020204" pitchFamily="34" charset="0"/>
              <a:cs typeface="Arial" panose="020B0604020202020204" pitchFamily="34" charset="0"/>
            </a:endParaRPr>
          </a:p>
          <a:p>
            <a:pPr marL="0" indent="0">
              <a:buClr>
                <a:srgbClr val="F28C00"/>
              </a:buClr>
              <a:buNone/>
            </a:pPr>
            <a:r>
              <a:rPr lang="en-GB" sz="2000" dirty="0">
                <a:latin typeface="Arial" panose="020B0604020202020204" pitchFamily="34" charset="0"/>
                <a:cs typeface="Arial" panose="020B0604020202020204" pitchFamily="34" charset="0"/>
              </a:rPr>
              <a:t>For the duty of care, Trustees must: </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2000" dirty="0">
                <a:latin typeface="Arial" panose="020B0604020202020204" pitchFamily="34" charset="0"/>
                <a:cs typeface="Arial" panose="020B0604020202020204" pitchFamily="34" charset="0"/>
              </a:rPr>
              <a:t>Provide a safe and trusted environment. Safeguarding involves a duty of care to everyone who comes into contact with your charity, not just vulnerable beneficiaries like children and young people</a:t>
            </a:r>
          </a:p>
          <a:p>
            <a:pPr marL="285750" indent="-285750">
              <a:buClr>
                <a:schemeClr val="tx1"/>
              </a:buClr>
              <a:buFont typeface="Arial" panose="020B0604020202020204" pitchFamily="34" charset="0"/>
              <a:buChar char="•"/>
            </a:pPr>
            <a:r>
              <a:rPr lang="en-GB" sz="2000" dirty="0">
                <a:latin typeface="Arial" panose="020B0604020202020204" pitchFamily="34" charset="0"/>
                <a:cs typeface="Arial" panose="020B0604020202020204" pitchFamily="34" charset="0"/>
              </a:rPr>
              <a:t>Set an organisational culture that prioritises safeguarding, so it is safe for people to report incidents and concerns in the knowledge they will be dealt with appropriately</a:t>
            </a:r>
          </a:p>
          <a:p>
            <a:pPr marL="285750" indent="-285750">
              <a:buClr>
                <a:schemeClr val="tx1"/>
              </a:buClr>
              <a:buFont typeface="Arial" panose="020B0604020202020204" pitchFamily="34" charset="0"/>
              <a:buChar char="•"/>
            </a:pPr>
            <a:r>
              <a:rPr lang="en-GB" sz="2000" dirty="0">
                <a:latin typeface="Arial" panose="020B0604020202020204" pitchFamily="34" charset="0"/>
                <a:cs typeface="Arial" panose="020B0604020202020204" pitchFamily="34" charset="0"/>
              </a:rPr>
              <a:t>Have adequate safeguarding policies, procedures and measures to protect people and make sure these are made public, reviewed regularly and kept up to date</a:t>
            </a:r>
          </a:p>
          <a:p>
            <a:pPr marL="285750" indent="-285750">
              <a:buClr>
                <a:schemeClr val="tx1"/>
              </a:buClr>
              <a:buFont typeface="Arial" panose="020B0604020202020204" pitchFamily="34" charset="0"/>
              <a:buChar char="•"/>
            </a:pPr>
            <a:r>
              <a:rPr lang="en-GB" sz="2000" dirty="0">
                <a:latin typeface="Arial" panose="020B0604020202020204" pitchFamily="34" charset="0"/>
                <a:cs typeface="Arial" panose="020B0604020202020204" pitchFamily="34" charset="0"/>
              </a:rPr>
              <a:t>Handle incidents as they arise. Report them to the relevant authorities including the police and the Charity Commission. Learn from these mistakes and put in place the relevant mechanisms to stop them happening again</a:t>
            </a:r>
          </a:p>
        </p:txBody>
      </p:sp>
    </p:spTree>
    <p:extLst>
      <p:ext uri="{BB962C8B-B14F-4D97-AF65-F5344CB8AC3E}">
        <p14:creationId xmlns:p14="http://schemas.microsoft.com/office/powerpoint/2010/main" val="157428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62523177-6DEB-D4F4-6C28-3717F9F0734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Transforming</a:t>
            </a:r>
            <a:r>
              <a:rPr lang="en-US" sz="3200" b="1" dirty="0">
                <a:solidFill>
                  <a:srgbClr val="DB322A"/>
                </a:solidFill>
                <a:latin typeface="Nexa Bold" charset="0"/>
                <a:ea typeface="Nexa Bold" charset="0"/>
                <a:cs typeface="Nexa Bold" charset="0"/>
              </a:rPr>
              <a:t> Governance: Workshop Outline</a:t>
            </a:r>
            <a:endParaRPr lang="en-US" b="1" dirty="0"/>
          </a:p>
        </p:txBody>
      </p:sp>
      <p:sp>
        <p:nvSpPr>
          <p:cNvPr id="3" name="Content Placeholder 2">
            <a:extLst>
              <a:ext uri="{FF2B5EF4-FFF2-40B4-BE49-F238E27FC236}">
                <a16:creationId xmlns:a16="http://schemas.microsoft.com/office/drawing/2014/main" id="{FE6ABE74-462D-A265-0B31-5E144F9F2458}"/>
              </a:ext>
            </a:extLst>
          </p:cNvPr>
          <p:cNvSpPr>
            <a:spLocks noGrp="1"/>
          </p:cNvSpPr>
          <p:nvPr>
            <p:ph idx="1"/>
          </p:nvPr>
        </p:nvSpPr>
        <p:spPr/>
        <p:txBody>
          <a:bodyPr>
            <a:normAutofit/>
          </a:bodyPr>
          <a:lstStyle/>
          <a:p>
            <a:r>
              <a:rPr lang="en-GB" sz="1800" b="1" dirty="0">
                <a:effectLst/>
                <a:latin typeface="Arial" panose="020B0604020202020204" pitchFamily="34" charset="0"/>
              </a:rPr>
              <a:t>Workshop Structure</a:t>
            </a:r>
          </a:p>
          <a:p>
            <a:r>
              <a:rPr lang="en-GB" sz="1800" dirty="0">
                <a:effectLst/>
                <a:latin typeface="ArialMT"/>
              </a:rPr>
              <a:t>Each workshop will be delivered via Zoom, lasting 90 minutes (50 minutes content, 15 minutes guest speaker, 15 minutes breakout task and 10-minute break). There are seven workshops in total.</a:t>
            </a:r>
          </a:p>
          <a:p>
            <a:pPr marL="0" indent="0">
              <a:buNone/>
            </a:pPr>
            <a:endParaRPr lang="en-GB" sz="1800" dirty="0">
              <a:effectLst/>
              <a:latin typeface="ArialMT"/>
            </a:endParaRPr>
          </a:p>
          <a:p>
            <a:r>
              <a:rPr lang="en-GB" sz="1800" dirty="0">
                <a:latin typeface="Arial" panose="020B0604020202020204" pitchFamily="34" charset="0"/>
                <a:cs typeface="Arial" panose="020B0604020202020204" pitchFamily="34" charset="0"/>
              </a:rPr>
              <a:t>Workshop 1a: Overview of Governance for Charity Trustees</a:t>
            </a:r>
          </a:p>
          <a:p>
            <a:r>
              <a:rPr lang="en-GB" sz="1800" dirty="0">
                <a:latin typeface="Arial" panose="020B0604020202020204" pitchFamily="34" charset="0"/>
                <a:cs typeface="Arial" panose="020B0604020202020204" pitchFamily="34" charset="0"/>
              </a:rPr>
              <a:t>Workshop 1b: Overview of Governance for Non-Charities</a:t>
            </a:r>
          </a:p>
          <a:p>
            <a:r>
              <a:rPr lang="en-GB" sz="1800" dirty="0">
                <a:latin typeface="Arial" panose="020B0604020202020204" pitchFamily="34" charset="0"/>
                <a:cs typeface="Arial" panose="020B0604020202020204" pitchFamily="34" charset="0"/>
              </a:rPr>
              <a:t>Workshop 2: Leading and Overseeing Strategy</a:t>
            </a:r>
          </a:p>
          <a:p>
            <a:r>
              <a:rPr lang="en-GB" sz="1800" dirty="0">
                <a:latin typeface="Arial" panose="020B0604020202020204" pitchFamily="34" charset="0"/>
                <a:cs typeface="Arial" panose="020B0604020202020204" pitchFamily="34" charset="0"/>
              </a:rPr>
              <a:t>Workshop 3: Governance and the ACE Investment Principles</a:t>
            </a:r>
          </a:p>
          <a:p>
            <a:r>
              <a:rPr lang="en-GB" sz="1800" dirty="0">
                <a:latin typeface="Arial" panose="020B0604020202020204" pitchFamily="34" charset="0"/>
                <a:cs typeface="Arial" panose="020B0604020202020204" pitchFamily="34" charset="0"/>
              </a:rPr>
              <a:t>Workshop 4: Developing Inclusivity and Relevance</a:t>
            </a:r>
          </a:p>
          <a:p>
            <a:r>
              <a:rPr lang="en-GB" sz="1800" dirty="0">
                <a:latin typeface="Arial" panose="020B0604020202020204" pitchFamily="34" charset="0"/>
                <a:cs typeface="Arial" panose="020B0604020202020204" pitchFamily="34" charset="0"/>
              </a:rPr>
              <a:t>Workshop 5: Recruitment of Trustees and Succession Planning</a:t>
            </a:r>
          </a:p>
          <a:p>
            <a:r>
              <a:rPr lang="en-GB" sz="1800" dirty="0">
                <a:latin typeface="Arial" panose="020B0604020202020204" pitchFamily="34" charset="0"/>
                <a:cs typeface="Arial" panose="020B0604020202020204" pitchFamily="34" charset="0"/>
              </a:rPr>
              <a:t>Workshop 6: Working with a Board </a:t>
            </a:r>
          </a:p>
          <a:p>
            <a:pPr marL="0" indent="0">
              <a:buNone/>
            </a:pPr>
            <a:endParaRPr lang="en-US" dirty="0"/>
          </a:p>
        </p:txBody>
      </p:sp>
      <p:cxnSp>
        <p:nvCxnSpPr>
          <p:cNvPr id="6" name="Straight Connector 5">
            <a:extLst>
              <a:ext uri="{FF2B5EF4-FFF2-40B4-BE49-F238E27FC236}">
                <a16:creationId xmlns:a16="http://schemas.microsoft.com/office/drawing/2014/main" id="{651C2F1B-29F1-31CC-B87D-E5BCF09E36B1}"/>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0341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Trustees and Safeguarding</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a:extLst>
              <a:ext uri="{FF2B5EF4-FFF2-40B4-BE49-F238E27FC236}">
                <a16:creationId xmlns:a16="http://schemas.microsoft.com/office/drawing/2014/main" id="{14A1245A-7D79-BBC4-D430-A553101A672A}"/>
              </a:ext>
            </a:extLst>
          </p:cNvPr>
          <p:cNvSpPr>
            <a:spLocks noGrp="1"/>
          </p:cNvSpPr>
          <p:nvPr>
            <p:ph idx="1"/>
          </p:nvPr>
        </p:nvSpPr>
        <p:spPr/>
        <p:txBody>
          <a:bodyPr>
            <a:noAutofit/>
          </a:bodyPr>
          <a:lstStyle/>
          <a:p>
            <a:pPr marL="0" indent="0">
              <a:buClr>
                <a:srgbClr val="F28C00"/>
              </a:buClr>
              <a:buNone/>
            </a:pPr>
            <a:r>
              <a:rPr lang="en-GB" sz="1700" dirty="0">
                <a:latin typeface="Arial" panose="020B0604020202020204" pitchFamily="34" charset="0"/>
                <a:cs typeface="Arial" panose="020B0604020202020204" pitchFamily="34" charset="0"/>
              </a:rPr>
              <a:t>A vital area of work for Trustees is safeguarding: “the range of measures in place to protect people in a charity, or those it comes into contact with, from abuse and maltreatment of any kind.” </a:t>
            </a:r>
          </a:p>
          <a:p>
            <a:pPr marL="0" indent="0">
              <a:buClr>
                <a:srgbClr val="F28C00"/>
              </a:buClr>
              <a:buNone/>
            </a:pPr>
            <a:endParaRPr lang="en-GB" sz="1700" dirty="0">
              <a:latin typeface="Arial" panose="020B0604020202020204" pitchFamily="34" charset="0"/>
              <a:cs typeface="Arial" panose="020B0604020202020204" pitchFamily="34" charset="0"/>
            </a:endParaRPr>
          </a:p>
          <a:p>
            <a:pPr marL="0" indent="0">
              <a:buClr>
                <a:srgbClr val="F28C00"/>
              </a:buClr>
              <a:buNone/>
            </a:pPr>
            <a:r>
              <a:rPr lang="en-GB" sz="1700" dirty="0">
                <a:latin typeface="Arial" panose="020B0604020202020204" pitchFamily="34" charset="0"/>
                <a:cs typeface="Arial" panose="020B0604020202020204" pitchFamily="34" charset="0"/>
              </a:rPr>
              <a:t>The Charity Commission holds Trustees to account if things go wrong with safeguarding, as they did in the high-profile Haiti case for Oxfam.</a:t>
            </a:r>
          </a:p>
          <a:p>
            <a:pPr marL="0" indent="0">
              <a:buClr>
                <a:srgbClr val="F28C00"/>
              </a:buClr>
              <a:buNone/>
            </a:pPr>
            <a:endParaRPr lang="en-GB" sz="1700" dirty="0">
              <a:latin typeface="Arial" panose="020B0604020202020204" pitchFamily="34" charset="0"/>
              <a:cs typeface="Arial" panose="020B0604020202020204" pitchFamily="34" charset="0"/>
            </a:endParaRPr>
          </a:p>
          <a:p>
            <a:pPr marL="0" indent="0">
              <a:buClr>
                <a:srgbClr val="F28C00"/>
              </a:buClr>
              <a:buNone/>
            </a:pPr>
            <a:r>
              <a:rPr lang="en-GB" sz="1700" dirty="0">
                <a:latin typeface="Arial" panose="020B0604020202020204" pitchFamily="34" charset="0"/>
                <a:cs typeface="Arial" panose="020B0604020202020204" pitchFamily="34" charset="0"/>
              </a:rPr>
              <a:t>Safeguarding should be an item on the agenda of every board meeting. For all charities, the Charity Commission expects that as a minimum:</a:t>
            </a:r>
          </a:p>
          <a:p>
            <a:pPr marL="285750" indent="-285750">
              <a:buClr>
                <a:schemeClr val="tx1"/>
              </a:buClr>
              <a:buFont typeface="Arial" panose="020B0604020202020204" pitchFamily="34" charset="0"/>
              <a:buChar char="•"/>
            </a:pPr>
            <a:r>
              <a:rPr lang="en-GB" sz="1700" dirty="0">
                <a:latin typeface="Arial" panose="020B0604020202020204" pitchFamily="34" charset="0"/>
                <a:cs typeface="Arial" panose="020B0604020202020204" pitchFamily="34" charset="0"/>
              </a:rPr>
              <a:t>policies are agreed by trustees; </a:t>
            </a:r>
          </a:p>
          <a:p>
            <a:pPr marL="285750" indent="-285750">
              <a:buClr>
                <a:schemeClr val="tx1"/>
              </a:buClr>
              <a:buFont typeface="Arial" panose="020B0604020202020204" pitchFamily="34" charset="0"/>
              <a:buChar char="•"/>
            </a:pPr>
            <a:r>
              <a:rPr lang="en-GB" sz="1700" dirty="0">
                <a:latin typeface="Arial" panose="020B0604020202020204" pitchFamily="34" charset="0"/>
                <a:cs typeface="Arial" panose="020B0604020202020204" pitchFamily="34" charset="0"/>
              </a:rPr>
              <a:t>are regularly updated;</a:t>
            </a:r>
          </a:p>
          <a:p>
            <a:pPr marL="285750" indent="-285750">
              <a:buClr>
                <a:schemeClr val="tx1"/>
              </a:buClr>
              <a:buFont typeface="Arial" panose="020B0604020202020204" pitchFamily="34" charset="0"/>
              <a:buChar char="•"/>
            </a:pPr>
            <a:r>
              <a:rPr lang="en-GB" sz="1700" dirty="0">
                <a:latin typeface="Arial" panose="020B0604020202020204" pitchFamily="34" charset="0"/>
                <a:cs typeface="Arial" panose="020B0604020202020204" pitchFamily="34" charset="0"/>
              </a:rPr>
              <a:t>reflect statutory guidance and national and local practice; </a:t>
            </a:r>
          </a:p>
          <a:p>
            <a:pPr marL="285750" indent="-285750">
              <a:buClr>
                <a:schemeClr val="tx1"/>
              </a:buClr>
              <a:buFont typeface="Arial" panose="020B0604020202020204" pitchFamily="34" charset="0"/>
              <a:buChar char="•"/>
            </a:pPr>
            <a:r>
              <a:rPr lang="en-GB" sz="1700" dirty="0">
                <a:latin typeface="Arial" panose="020B0604020202020204" pitchFamily="34" charset="0"/>
                <a:cs typeface="Arial" panose="020B0604020202020204" pitchFamily="34" charset="0"/>
              </a:rPr>
              <a:t>and are supported by an implementation plan. </a:t>
            </a:r>
          </a:p>
          <a:p>
            <a:pPr marL="0" indent="0">
              <a:buClr>
                <a:schemeClr val="tx1"/>
              </a:buClr>
              <a:buNone/>
            </a:pPr>
            <a:endParaRPr lang="en-GB" sz="1700" dirty="0">
              <a:latin typeface="Arial" panose="020B0604020202020204" pitchFamily="34" charset="0"/>
              <a:cs typeface="Arial" panose="020B0604020202020204" pitchFamily="34" charset="0"/>
            </a:endParaRPr>
          </a:p>
          <a:p>
            <a:pPr marL="0" indent="0">
              <a:buClr>
                <a:srgbClr val="F28C00"/>
              </a:buClr>
              <a:buNone/>
            </a:pPr>
            <a:r>
              <a:rPr lang="en-GB" sz="1700" dirty="0">
                <a:latin typeface="Arial" panose="020B0604020202020204" pitchFamily="34" charset="0"/>
                <a:cs typeface="Arial" panose="020B0604020202020204" pitchFamily="34" charset="0"/>
              </a:rPr>
              <a:t>The policy should be publicly available, to provide reassurance and to enable constructive feedback from beneficiaries and other stakeholders. </a:t>
            </a:r>
          </a:p>
        </p:txBody>
      </p:sp>
    </p:spTree>
    <p:extLst>
      <p:ext uri="{BB962C8B-B14F-4D97-AF65-F5344CB8AC3E}">
        <p14:creationId xmlns:p14="http://schemas.microsoft.com/office/powerpoint/2010/main" val="72502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Lead Trustee for Safeguarding</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a:extLst>
              <a:ext uri="{FF2B5EF4-FFF2-40B4-BE49-F238E27FC236}">
                <a16:creationId xmlns:a16="http://schemas.microsoft.com/office/drawing/2014/main" id="{14A1245A-7D79-BBC4-D430-A553101A672A}"/>
              </a:ext>
            </a:extLst>
          </p:cNvPr>
          <p:cNvSpPr>
            <a:spLocks noGrp="1"/>
          </p:cNvSpPr>
          <p:nvPr>
            <p:ph idx="1"/>
          </p:nvPr>
        </p:nvSpPr>
        <p:spPr/>
        <p:txBody>
          <a:bodyPr>
            <a:noAutofit/>
          </a:bodyPr>
          <a:lstStyle/>
          <a:p>
            <a:pPr marL="0" indent="0">
              <a:buClr>
                <a:srgbClr val="F28C00"/>
              </a:buClr>
              <a:buNone/>
            </a:pPr>
            <a:r>
              <a:rPr lang="en-GB" sz="1800" dirty="0">
                <a:latin typeface="Arial" panose="020B0604020202020204" pitchFamily="34" charset="0"/>
                <a:cs typeface="Arial" panose="020B0604020202020204" pitchFamily="34" charset="0"/>
              </a:rPr>
              <a:t>If your charity works with children or adults at risk, the Charity Commission expects you to appoint a Lead Trustee for Safeguarding. However, a wider range of charities might also find this beneficial.</a:t>
            </a:r>
          </a:p>
          <a:p>
            <a:pPr marL="0" indent="0">
              <a:buClr>
                <a:srgbClr val="F28C00"/>
              </a:buClr>
              <a:buNone/>
            </a:pP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Safeguarding remains the responsibility of all Trustees, but the Lead Trustee for Safeguarding usually takes on three main sets of duties related to safeguarding in addition to their wider responsibilities as a trustee.</a:t>
            </a:r>
          </a:p>
          <a:p>
            <a:pPr marL="0" indent="0">
              <a:buClr>
                <a:schemeClr val="tx1"/>
              </a:buClr>
              <a:buNone/>
            </a:pPr>
            <a:endParaRPr lang="en-GB" sz="18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Strategic Duties </a:t>
            </a:r>
            <a:r>
              <a:rPr lang="en-GB" sz="1800" dirty="0">
                <a:latin typeface="Arial" panose="020B0604020202020204" pitchFamily="34" charset="0"/>
                <a:cs typeface="Arial" panose="020B0604020202020204" pitchFamily="34" charset="0"/>
              </a:rPr>
              <a:t>– considering how the charity’s strategic plans reflect safeguarding legislation and which specific regulations will apply due to your activity areas</a:t>
            </a:r>
          </a:p>
          <a:p>
            <a:pPr marL="0" indent="0">
              <a:buClr>
                <a:schemeClr val="tx1"/>
              </a:buClr>
              <a:buNone/>
            </a:pPr>
            <a:endParaRPr lang="en-GB" sz="18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Policy Duties </a:t>
            </a:r>
            <a:r>
              <a:rPr lang="en-GB" sz="1800" dirty="0">
                <a:latin typeface="Arial" panose="020B0604020202020204" pitchFamily="34" charset="0"/>
                <a:cs typeface="Arial" panose="020B0604020202020204" pitchFamily="34" charset="0"/>
              </a:rPr>
              <a:t>– ensuring that safeguarding policies and procedures are reviewed regularly and improved based on data and benchmarking</a:t>
            </a:r>
          </a:p>
          <a:p>
            <a:pPr marL="0" indent="0">
              <a:buClr>
                <a:schemeClr val="tx1"/>
              </a:buClr>
              <a:buNone/>
            </a:pPr>
            <a:endParaRPr lang="en-GB" sz="18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Culture Duties </a:t>
            </a:r>
            <a:r>
              <a:rPr lang="en-GB" sz="1800" dirty="0">
                <a:latin typeface="Arial" panose="020B0604020202020204" pitchFamily="34" charset="0"/>
                <a:cs typeface="Arial" panose="020B0604020202020204" pitchFamily="34" charset="0"/>
              </a:rPr>
              <a:t>– champion safeguarding throughout the organisations, and support understanding of policies for staff, volunteers, and beneficiaries</a:t>
            </a:r>
          </a:p>
        </p:txBody>
      </p:sp>
    </p:spTree>
    <p:extLst>
      <p:ext uri="{BB962C8B-B14F-4D97-AF65-F5344CB8AC3E}">
        <p14:creationId xmlns:p14="http://schemas.microsoft.com/office/powerpoint/2010/main" val="2249489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The Essential Trustee</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a:extLst>
              <a:ext uri="{FF2B5EF4-FFF2-40B4-BE49-F238E27FC236}">
                <a16:creationId xmlns:a16="http://schemas.microsoft.com/office/drawing/2014/main" id="{14A1245A-7D79-BBC4-D430-A553101A672A}"/>
              </a:ext>
            </a:extLst>
          </p:cNvPr>
          <p:cNvSpPr>
            <a:spLocks noGrp="1"/>
          </p:cNvSpPr>
          <p:nvPr>
            <p:ph idx="1"/>
          </p:nvPr>
        </p:nvSpPr>
        <p:spPr>
          <a:xfrm>
            <a:off x="838200" y="1825625"/>
            <a:ext cx="5928360" cy="4351338"/>
          </a:xfrm>
        </p:spPr>
        <p:txBody>
          <a:bodyPr>
            <a:noAutofit/>
          </a:bodyPr>
          <a:lstStyle/>
          <a:p>
            <a:pPr marL="0" lvl="0" indent="0" defTabSz="914400" fontAlgn="base">
              <a:spcBef>
                <a:spcPts val="600"/>
              </a:spcBef>
              <a:spcAft>
                <a:spcPct val="0"/>
              </a:spcAft>
              <a:buNone/>
            </a:pPr>
            <a:r>
              <a:rPr lang="en-GB" sz="2000" b="1" dirty="0">
                <a:latin typeface="Arial" panose="020B0604020202020204" pitchFamily="34" charset="0"/>
                <a:ea typeface="ＭＳ Ｐゴシック" charset="0"/>
                <a:cs typeface="Arial" panose="020B0604020202020204" pitchFamily="34" charset="0"/>
              </a:rPr>
              <a:t>6 Main Duties – Charity Commission</a:t>
            </a:r>
          </a:p>
          <a:p>
            <a:pPr lvl="0" defTabSz="914400" fontAlgn="base">
              <a:spcBef>
                <a:spcPts val="600"/>
              </a:spcBef>
              <a:spcAft>
                <a:spcPct val="0"/>
              </a:spcAft>
            </a:pPr>
            <a:endParaRPr lang="en-GB" sz="1800" dirty="0">
              <a:latin typeface="Arial" panose="020B0604020202020204" pitchFamily="34" charset="0"/>
              <a:ea typeface="ＭＳ Ｐゴシック" charset="0"/>
              <a:cs typeface="Arial" panose="020B0604020202020204" pitchFamily="34" charset="0"/>
            </a:endParaRPr>
          </a:p>
          <a:p>
            <a:pPr marL="457200" lvl="0" indent="-457200" defTabSz="914400" fontAlgn="base">
              <a:spcBef>
                <a:spcPts val="600"/>
              </a:spcBef>
              <a:spcAft>
                <a:spcPct val="0"/>
              </a:spcAft>
              <a:buAutoNum type="arabicPeriod"/>
            </a:pPr>
            <a:r>
              <a:rPr lang="en-GB" sz="1800" dirty="0">
                <a:latin typeface="Arial" panose="020B0604020202020204" pitchFamily="34" charset="0"/>
                <a:ea typeface="ＭＳ Ｐゴシック" charset="0"/>
                <a:cs typeface="Arial" panose="020B0604020202020204" pitchFamily="34" charset="0"/>
              </a:rPr>
              <a:t>Ensure your charity is carrying out its purposes for the public benefit</a:t>
            </a:r>
          </a:p>
          <a:p>
            <a:pPr marL="457200" lvl="0" indent="-457200" defTabSz="914400" fontAlgn="base">
              <a:spcBef>
                <a:spcPts val="600"/>
              </a:spcBef>
              <a:spcAft>
                <a:spcPct val="0"/>
              </a:spcAft>
              <a:buAutoNum type="arabicPeriod"/>
            </a:pPr>
            <a:endParaRPr lang="en-GB" sz="1800" dirty="0">
              <a:latin typeface="Arial" panose="020B0604020202020204" pitchFamily="34" charset="0"/>
              <a:ea typeface="ＭＳ Ｐゴシック" charset="0"/>
              <a:cs typeface="Arial" panose="020B0604020202020204" pitchFamily="34" charset="0"/>
            </a:endParaRPr>
          </a:p>
          <a:p>
            <a:pPr marL="457200" lvl="0" indent="-457200" defTabSz="914400" fontAlgn="base">
              <a:spcBef>
                <a:spcPts val="600"/>
              </a:spcBef>
              <a:spcAft>
                <a:spcPct val="0"/>
              </a:spcAft>
              <a:buAutoNum type="arabicPeriod"/>
            </a:pPr>
            <a:r>
              <a:rPr lang="en-GB" sz="1800" dirty="0">
                <a:latin typeface="Arial" panose="020B0604020202020204" pitchFamily="34" charset="0"/>
                <a:ea typeface="ＭＳ Ｐゴシック" charset="0"/>
                <a:cs typeface="Arial" panose="020B0604020202020204" pitchFamily="34" charset="0"/>
              </a:rPr>
              <a:t>Comply with your charity’s governing document and the law</a:t>
            </a:r>
          </a:p>
          <a:p>
            <a:pPr marL="457200" lvl="0" indent="-457200" defTabSz="914400" fontAlgn="base">
              <a:spcBef>
                <a:spcPts val="600"/>
              </a:spcBef>
              <a:spcAft>
                <a:spcPct val="0"/>
              </a:spcAft>
              <a:buAutoNum type="arabicPeriod"/>
            </a:pPr>
            <a:endParaRPr lang="en-GB" sz="1800" dirty="0">
              <a:latin typeface="Arial" panose="020B0604020202020204" pitchFamily="34" charset="0"/>
              <a:ea typeface="ＭＳ Ｐゴシック" charset="0"/>
              <a:cs typeface="Arial" panose="020B0604020202020204" pitchFamily="34" charset="0"/>
            </a:endParaRPr>
          </a:p>
          <a:p>
            <a:pPr marL="457200" lvl="0" indent="-457200" defTabSz="914400" fontAlgn="base">
              <a:spcBef>
                <a:spcPts val="600"/>
              </a:spcBef>
              <a:spcAft>
                <a:spcPct val="0"/>
              </a:spcAft>
              <a:buAutoNum type="arabicPeriod"/>
            </a:pPr>
            <a:r>
              <a:rPr lang="en-GB" sz="1800" dirty="0">
                <a:latin typeface="Arial" panose="020B0604020202020204" pitchFamily="34" charset="0"/>
                <a:ea typeface="ＭＳ Ｐゴシック" charset="0"/>
                <a:cs typeface="Arial" panose="020B0604020202020204" pitchFamily="34" charset="0"/>
              </a:rPr>
              <a:t>Act in your charity’s best interests</a:t>
            </a:r>
          </a:p>
          <a:p>
            <a:pPr marL="457200" lvl="0" indent="-457200" defTabSz="914400" fontAlgn="base">
              <a:spcBef>
                <a:spcPts val="600"/>
              </a:spcBef>
              <a:spcAft>
                <a:spcPct val="0"/>
              </a:spcAft>
              <a:buAutoNum type="arabicPeriod"/>
            </a:pPr>
            <a:endParaRPr lang="en-GB" sz="1800" dirty="0">
              <a:latin typeface="Arial" panose="020B0604020202020204" pitchFamily="34" charset="0"/>
              <a:ea typeface="ＭＳ Ｐゴシック" charset="0"/>
              <a:cs typeface="Arial" panose="020B0604020202020204" pitchFamily="34" charset="0"/>
            </a:endParaRPr>
          </a:p>
          <a:p>
            <a:pPr marL="457200" lvl="0" indent="-457200" defTabSz="914400" fontAlgn="base">
              <a:spcBef>
                <a:spcPts val="600"/>
              </a:spcBef>
              <a:spcAft>
                <a:spcPct val="0"/>
              </a:spcAft>
              <a:buAutoNum type="arabicPeriod"/>
            </a:pPr>
            <a:r>
              <a:rPr lang="en-GB" sz="1800" dirty="0">
                <a:latin typeface="Arial" panose="020B0604020202020204" pitchFamily="34" charset="0"/>
                <a:ea typeface="ＭＳ Ｐゴシック" charset="0"/>
                <a:cs typeface="Arial" panose="020B0604020202020204" pitchFamily="34" charset="0"/>
              </a:rPr>
              <a:t>Ensure your charity is accountable</a:t>
            </a:r>
          </a:p>
          <a:p>
            <a:pPr marL="457200" lvl="0" indent="-457200" defTabSz="914400" fontAlgn="base">
              <a:spcBef>
                <a:spcPts val="600"/>
              </a:spcBef>
              <a:spcAft>
                <a:spcPct val="0"/>
              </a:spcAft>
              <a:buAutoNum type="arabicPeriod"/>
            </a:pPr>
            <a:endParaRPr lang="en-GB" sz="1800" dirty="0">
              <a:latin typeface="Arial" panose="020B0604020202020204" pitchFamily="34" charset="0"/>
              <a:ea typeface="ＭＳ Ｐゴシック" charset="0"/>
              <a:cs typeface="Arial" panose="020B0604020202020204" pitchFamily="34" charset="0"/>
            </a:endParaRPr>
          </a:p>
          <a:p>
            <a:pPr marL="457200" lvl="0" indent="-457200" defTabSz="914400" fontAlgn="base">
              <a:spcBef>
                <a:spcPts val="600"/>
              </a:spcBef>
              <a:spcAft>
                <a:spcPct val="0"/>
              </a:spcAft>
              <a:buAutoNum type="arabicPeriod"/>
            </a:pPr>
            <a:r>
              <a:rPr lang="en-GB" sz="1800" dirty="0">
                <a:latin typeface="Arial" panose="020B0604020202020204" pitchFamily="34" charset="0"/>
                <a:ea typeface="ＭＳ Ｐゴシック" charset="0"/>
                <a:cs typeface="Arial" panose="020B0604020202020204" pitchFamily="34" charset="0"/>
              </a:rPr>
              <a:t>Manage your charity’s resources responsibly </a:t>
            </a:r>
          </a:p>
          <a:p>
            <a:pPr marL="457200" lvl="0" indent="-457200" defTabSz="914400" fontAlgn="base">
              <a:spcBef>
                <a:spcPts val="600"/>
              </a:spcBef>
              <a:spcAft>
                <a:spcPct val="0"/>
              </a:spcAft>
              <a:buAutoNum type="arabicPeriod"/>
            </a:pPr>
            <a:endParaRPr lang="en-GB" sz="1800" dirty="0">
              <a:latin typeface="Arial" panose="020B0604020202020204" pitchFamily="34" charset="0"/>
              <a:ea typeface="ＭＳ Ｐゴシック" charset="0"/>
              <a:cs typeface="Arial" panose="020B0604020202020204" pitchFamily="34" charset="0"/>
            </a:endParaRPr>
          </a:p>
          <a:p>
            <a:pPr marL="457200" lvl="0" indent="-457200" defTabSz="914400" fontAlgn="base">
              <a:spcBef>
                <a:spcPts val="600"/>
              </a:spcBef>
              <a:spcAft>
                <a:spcPct val="0"/>
              </a:spcAft>
              <a:buAutoNum type="arabicPeriod"/>
            </a:pPr>
            <a:r>
              <a:rPr lang="en-GB" sz="1800" dirty="0">
                <a:latin typeface="Arial" panose="020B0604020202020204" pitchFamily="34" charset="0"/>
                <a:ea typeface="ＭＳ Ｐゴシック" charset="0"/>
                <a:cs typeface="Arial" panose="020B0604020202020204" pitchFamily="34" charset="0"/>
              </a:rPr>
              <a:t>Act with reasonable care and skill </a:t>
            </a:r>
          </a:p>
        </p:txBody>
      </p:sp>
      <p:pic>
        <p:nvPicPr>
          <p:cNvPr id="3" name="Content Placeholder 9" descr="Jigsaw puzzle pieces each show one of the 6 main duties. including:&#10;1. Ensure your charity is carrying out its purposes for the public benefit&#10;2. Comply with your charity’s governing document and the law&#10;3. Act in your charity’s best interests&#10;4. Ensure your charity is accountable &#10;5. Manage your charity’s resources responsibly &#10;6. Act with reasonable care and skill &#10;The puzzle pieces are all different colours but fit together to show one complete trustee. &#10;">
            <a:extLst>
              <a:ext uri="{FF2B5EF4-FFF2-40B4-BE49-F238E27FC236}">
                <a16:creationId xmlns:a16="http://schemas.microsoft.com/office/drawing/2014/main" id="{C92E96EF-ED91-26B6-2966-7EEE6DCC94BB}"/>
              </a:ext>
            </a:extLst>
          </p:cNvPr>
          <p:cNvPicPr>
            <a:picLocks noChangeAspect="1"/>
          </p:cNvPicPr>
          <p:nvPr/>
        </p:nvPicPr>
        <p:blipFill>
          <a:blip r:embed="rId4"/>
          <a:stretch>
            <a:fillRect/>
          </a:stretch>
        </p:blipFill>
        <p:spPr>
          <a:xfrm>
            <a:off x="7376160" y="1709264"/>
            <a:ext cx="3312368" cy="4878808"/>
          </a:xfrm>
          <a:prstGeom prst="rect">
            <a:avLst/>
          </a:prstGeom>
        </p:spPr>
      </p:pic>
    </p:spTree>
    <p:extLst>
      <p:ext uri="{BB962C8B-B14F-4D97-AF65-F5344CB8AC3E}">
        <p14:creationId xmlns:p14="http://schemas.microsoft.com/office/powerpoint/2010/main" val="2252065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Charity Governance Code</a:t>
            </a:r>
            <a:endParaRPr lang="en-US" sz="3200" b="1" i="1" dirty="0">
              <a:solidFill>
                <a:srgbClr val="DB322A"/>
              </a:solidFill>
              <a:latin typeface="Arial" panose="020B0604020202020204" pitchFamily="34" charset="0"/>
              <a:ea typeface="Nexa Bold"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a:extLst>
              <a:ext uri="{FF2B5EF4-FFF2-40B4-BE49-F238E27FC236}">
                <a16:creationId xmlns:a16="http://schemas.microsoft.com/office/drawing/2014/main" id="{14A1245A-7D79-BBC4-D430-A553101A672A}"/>
              </a:ext>
            </a:extLst>
          </p:cNvPr>
          <p:cNvSpPr>
            <a:spLocks noGrp="1"/>
          </p:cNvSpPr>
          <p:nvPr>
            <p:ph idx="1"/>
          </p:nvPr>
        </p:nvSpPr>
        <p:spPr>
          <a:xfrm>
            <a:off x="838200" y="1825625"/>
            <a:ext cx="10515600" cy="4351338"/>
          </a:xfrm>
        </p:spPr>
        <p:txBody>
          <a:bodyPr>
            <a:noAutofit/>
          </a:bodyPr>
          <a:lstStyle/>
          <a:p>
            <a:pPr marL="0" indent="0" defTabSz="914400" fontAlgn="base">
              <a:spcBef>
                <a:spcPts val="600"/>
              </a:spcBef>
              <a:spcAft>
                <a:spcPct val="0"/>
              </a:spcAft>
              <a:buNone/>
            </a:pPr>
            <a:r>
              <a:rPr lang="en-US" sz="2000" b="1" i="1" dirty="0">
                <a:solidFill>
                  <a:srgbClr val="DB322A"/>
                </a:solidFill>
                <a:latin typeface="Nexa Bold" charset="0"/>
                <a:ea typeface="Nexa Bold" charset="0"/>
                <a:cs typeface="Nexa Bold" charset="0"/>
              </a:rPr>
              <a:t>A clear set of governance standards</a:t>
            </a:r>
            <a:endParaRPr lang="en-GB" sz="2000" b="1" dirty="0">
              <a:latin typeface="Arial" panose="020B0604020202020204" pitchFamily="34" charset="0"/>
              <a:ea typeface="ＭＳ Ｐゴシック" charset="0"/>
              <a:cs typeface="Arial" panose="020B0604020202020204" pitchFamily="34" charset="0"/>
            </a:endParaRPr>
          </a:p>
          <a:p>
            <a:pPr marL="0" indent="0">
              <a:buNone/>
            </a:pPr>
            <a:r>
              <a:rPr lang="en-US" sz="2000" dirty="0">
                <a:latin typeface="Arial" panose="020B0604020202020204" pitchFamily="34" charset="0"/>
                <a:ea typeface="Nexa Bold" charset="0"/>
                <a:cs typeface="Arial" panose="020B0604020202020204" pitchFamily="34" charset="0"/>
              </a:rPr>
              <a:t>Launched in July 2017 by NCVO along with steering group partners, the Code’s aim is to help charities and Trustees achieve high standards of governance.</a:t>
            </a:r>
            <a:br>
              <a:rPr lang="en-US" sz="2000" dirty="0">
                <a:latin typeface="Arial" panose="020B0604020202020204" pitchFamily="34" charset="0"/>
                <a:ea typeface="Nexa Bold" charset="0"/>
                <a:cs typeface="Arial" panose="020B0604020202020204" pitchFamily="34" charset="0"/>
              </a:rPr>
            </a:br>
            <a:endParaRPr lang="en-US" sz="2000" dirty="0">
              <a:latin typeface="Arial" panose="020B0604020202020204" pitchFamily="34" charset="0"/>
              <a:ea typeface="Nexa Bold" charset="0"/>
              <a:cs typeface="Arial" panose="020B0604020202020204" pitchFamily="34" charset="0"/>
            </a:endParaRPr>
          </a:p>
          <a:p>
            <a:pPr marL="0" indent="0">
              <a:buNone/>
            </a:pPr>
            <a:r>
              <a:rPr lang="en-US" sz="2000" dirty="0">
                <a:latin typeface="Arial" panose="020B0604020202020204" pitchFamily="34" charset="0"/>
                <a:ea typeface="Nexa Bold" charset="0"/>
                <a:cs typeface="Arial" panose="020B0604020202020204" pitchFamily="34" charset="0"/>
              </a:rPr>
              <a:t>7 Principles – assuming the charity is meeting legal and regulatory responsibilities, each has:</a:t>
            </a:r>
          </a:p>
          <a:p>
            <a:r>
              <a:rPr lang="en-US" sz="2000" dirty="0">
                <a:latin typeface="Arial" panose="020B0604020202020204" pitchFamily="34" charset="0"/>
                <a:ea typeface="Nexa Bold" charset="0"/>
                <a:cs typeface="Arial" panose="020B0604020202020204" pitchFamily="34" charset="0"/>
              </a:rPr>
              <a:t>Rationale</a:t>
            </a:r>
          </a:p>
          <a:p>
            <a:r>
              <a:rPr lang="en-US" sz="2000" dirty="0">
                <a:latin typeface="Arial" panose="020B0604020202020204" pitchFamily="34" charset="0"/>
                <a:ea typeface="Nexa Bold" charset="0"/>
                <a:cs typeface="Arial" panose="020B0604020202020204" pitchFamily="34" charset="0"/>
              </a:rPr>
              <a:t>Key Outcomes</a:t>
            </a:r>
          </a:p>
          <a:p>
            <a:r>
              <a:rPr lang="en-US" sz="2000" dirty="0">
                <a:latin typeface="Arial" panose="020B0604020202020204" pitchFamily="34" charset="0"/>
                <a:ea typeface="Nexa Bold" charset="0"/>
                <a:cs typeface="Arial" panose="020B0604020202020204" pitchFamily="34" charset="0"/>
              </a:rPr>
              <a:t>Recommended Practice – dependent on size of the charity</a:t>
            </a:r>
          </a:p>
          <a:p>
            <a:pPr marL="0" indent="0">
              <a:buNone/>
            </a:pPr>
            <a:endParaRPr lang="en-US" sz="2000" dirty="0">
              <a:latin typeface="Arial" panose="020B0604020202020204" pitchFamily="34" charset="0"/>
              <a:ea typeface="Nexa Bold"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The Governance Code steering group committed to reviewing the content every three years to make sure it reflects changes in society, best practice and remains relevant to the sector. Updates were made in 2020, and the next review is due in 2023. </a:t>
            </a:r>
          </a:p>
        </p:txBody>
      </p:sp>
    </p:spTree>
    <p:extLst>
      <p:ext uri="{BB962C8B-B14F-4D97-AF65-F5344CB8AC3E}">
        <p14:creationId xmlns:p14="http://schemas.microsoft.com/office/powerpoint/2010/main" val="1010252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Charity Governance Code </a:t>
            </a:r>
            <a:r>
              <a:rPr lang="en-US" sz="3600" dirty="0">
                <a:solidFill>
                  <a:srgbClr val="DB322A"/>
                </a:solidFill>
                <a:latin typeface="Arial" panose="020B0604020202020204" pitchFamily="34" charset="0"/>
                <a:ea typeface="Nexa Bold" charset="0"/>
                <a:cs typeface="Arial" panose="020B0604020202020204" pitchFamily="34" charset="0"/>
              </a:rPr>
              <a:t>– NCVO 2020</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pic>
        <p:nvPicPr>
          <p:cNvPr id="8" name="Picture 7" descr="The NCVO's framework is an aspirational tool based on seven principles for Trustees to increase the effectiveness of their charity:&#10;1. Organisational purpose &#10;2. Leadership &#10;3. Integrity &#10;4. Decision-making, risk and control &#10;5. Board effective ness &#10;6. Equality, diversity and inclusion&#10;These elements are all set upon a foundation: the Trustee role and charity context. &#10;">
            <a:extLst>
              <a:ext uri="{FF2B5EF4-FFF2-40B4-BE49-F238E27FC236}">
                <a16:creationId xmlns:a16="http://schemas.microsoft.com/office/drawing/2014/main" id="{0141D69B-2472-2E3B-D8DC-B47F5D64557D}"/>
              </a:ext>
            </a:extLst>
          </p:cNvPr>
          <p:cNvPicPr>
            <a:picLocks noChangeAspect="1"/>
          </p:cNvPicPr>
          <p:nvPr/>
        </p:nvPicPr>
        <p:blipFill rotWithShape="1">
          <a:blip r:embed="rId4"/>
          <a:srcRect t="4892"/>
          <a:stretch/>
        </p:blipFill>
        <p:spPr>
          <a:xfrm>
            <a:off x="2283693" y="1690690"/>
            <a:ext cx="7624612" cy="4904220"/>
          </a:xfrm>
          <a:prstGeom prst="rect">
            <a:avLst/>
          </a:prstGeom>
        </p:spPr>
      </p:pic>
    </p:spTree>
    <p:extLst>
      <p:ext uri="{BB962C8B-B14F-4D97-AF65-F5344CB8AC3E}">
        <p14:creationId xmlns:p14="http://schemas.microsoft.com/office/powerpoint/2010/main" val="3623229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Charity Governance Code changes</a:t>
            </a:r>
            <a:endParaRPr lang="en-US" sz="3200" b="1" i="1" dirty="0">
              <a:solidFill>
                <a:srgbClr val="DB322A"/>
              </a:solidFill>
              <a:latin typeface="Arial" panose="020B0604020202020204" pitchFamily="34" charset="0"/>
              <a:ea typeface="Nexa Bold"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4351338"/>
          </a:xfrm>
        </p:spPr>
        <p:txBody>
          <a:bodyPr>
            <a:noAutofit/>
          </a:bodyPr>
          <a:lstStyle/>
          <a:p>
            <a:pPr marL="0" indent="0">
              <a:buNone/>
            </a:pPr>
            <a:r>
              <a:rPr lang="en-US" sz="2000" b="1" dirty="0">
                <a:latin typeface="Arial" panose="020B0604020202020204" pitchFamily="34" charset="0"/>
                <a:ea typeface="Nexa Bold" charset="0"/>
                <a:cs typeface="Arial" panose="020B0604020202020204" pitchFamily="34" charset="0"/>
              </a:rPr>
              <a:t>Changes from the previous code include:</a:t>
            </a:r>
          </a:p>
          <a:p>
            <a:pPr marL="0" indent="0">
              <a:buNone/>
            </a:pPr>
            <a:endParaRPr lang="en-US" sz="2000" i="1"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ea typeface="Nexa Bold" charset="0"/>
                <a:cs typeface="Arial" panose="020B0604020202020204" pitchFamily="34" charset="0"/>
              </a:rPr>
              <a:t>An expectation that the Board will internally and externally review its own performance. </a:t>
            </a:r>
          </a:p>
          <a:p>
            <a:pPr marL="285750" indent="-285750">
              <a:buFont typeface="Arial" panose="020B0604020202020204" pitchFamily="34" charset="0"/>
              <a:buChar char="•"/>
            </a:pPr>
            <a:r>
              <a:rPr lang="en-US" sz="2000" dirty="0">
                <a:latin typeface="Arial" panose="020B0604020202020204" pitchFamily="34" charset="0"/>
                <a:ea typeface="Nexa Bold" charset="0"/>
                <a:cs typeface="Arial" panose="020B0604020202020204" pitchFamily="34" charset="0"/>
              </a:rPr>
              <a:t>Nine-year term limit (unless good reason) &amp; term limits are crucial to accountability.</a:t>
            </a:r>
          </a:p>
          <a:p>
            <a:pPr marL="285750" indent="-285750">
              <a:buFont typeface="Arial" panose="020B0604020202020204" pitchFamily="34" charset="0"/>
              <a:buChar char="•"/>
            </a:pPr>
            <a:r>
              <a:rPr lang="en-US" sz="2000" dirty="0">
                <a:latin typeface="Arial" panose="020B0604020202020204" pitchFamily="34" charset="0"/>
                <a:ea typeface="Nexa Bold" charset="0"/>
                <a:cs typeface="Arial" panose="020B0604020202020204" pitchFamily="34" charset="0"/>
              </a:rPr>
              <a:t>Importance of board diversity.</a:t>
            </a:r>
          </a:p>
          <a:p>
            <a:pPr marL="285750" indent="-285750">
              <a:buFont typeface="Arial" panose="020B0604020202020204" pitchFamily="34" charset="0"/>
              <a:buChar char="•"/>
            </a:pPr>
            <a:r>
              <a:rPr lang="en-US" sz="2000" dirty="0">
                <a:latin typeface="Arial" panose="020B0604020202020204" pitchFamily="34" charset="0"/>
                <a:ea typeface="Nexa Bold" charset="0"/>
                <a:cs typeface="Arial" panose="020B0604020202020204" pitchFamily="34" charset="0"/>
              </a:rPr>
              <a:t>Boards involving stakeholders in key decisions and operating openly.</a:t>
            </a:r>
          </a:p>
          <a:p>
            <a:pPr marL="285750" indent="-285750">
              <a:buFont typeface="Arial" panose="020B0604020202020204" pitchFamily="34" charset="0"/>
              <a:buChar char="•"/>
            </a:pPr>
            <a:r>
              <a:rPr lang="en-US" sz="2000" dirty="0">
                <a:latin typeface="Arial" panose="020B0604020202020204" pitchFamily="34" charset="0"/>
                <a:ea typeface="Nexa Bold" charset="0"/>
                <a:cs typeface="Arial" panose="020B0604020202020204" pitchFamily="34" charset="0"/>
              </a:rPr>
              <a:t>Importance of the Chair and Vice Chair for good governance.</a:t>
            </a:r>
          </a:p>
          <a:p>
            <a:pPr marL="285750" indent="-285750">
              <a:buFont typeface="Arial" panose="020B0604020202020204" pitchFamily="34" charset="0"/>
              <a:buChar char="•"/>
            </a:pPr>
            <a:r>
              <a:rPr lang="en-US" sz="2000" dirty="0">
                <a:latin typeface="Arial" panose="020B0604020202020204" pitchFamily="34" charset="0"/>
                <a:ea typeface="Nexa Bold" charset="0"/>
                <a:cs typeface="Arial" panose="020B0604020202020204" pitchFamily="34" charset="0"/>
              </a:rPr>
              <a:t>Increased oversight for large charities when dealing with external stakeholders.</a:t>
            </a:r>
          </a:p>
          <a:p>
            <a:pPr marL="285750" indent="-285750">
              <a:buFont typeface="Arial" panose="020B0604020202020204" pitchFamily="34" charset="0"/>
              <a:buChar char="•"/>
            </a:pPr>
            <a:r>
              <a:rPr lang="en-US" sz="2000" dirty="0">
                <a:latin typeface="Arial" panose="020B0604020202020204" pitchFamily="34" charset="0"/>
                <a:ea typeface="Nexa Bold" charset="0"/>
                <a:cs typeface="Arial" panose="020B0604020202020204" pitchFamily="34" charset="0"/>
              </a:rPr>
              <a:t>That the Board evaluates a charity’s impact.</a:t>
            </a:r>
          </a:p>
        </p:txBody>
      </p:sp>
    </p:spTree>
    <p:extLst>
      <p:ext uri="{BB962C8B-B14F-4D97-AF65-F5344CB8AC3E}">
        <p14:creationId xmlns:p14="http://schemas.microsoft.com/office/powerpoint/2010/main" val="1539093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Trustee and Board Member Types</a:t>
            </a:r>
            <a:endParaRPr lang="en-US" sz="3200" b="1" i="1" dirty="0">
              <a:solidFill>
                <a:srgbClr val="DB322A"/>
              </a:solidFill>
              <a:latin typeface="Arial" panose="020B0604020202020204" pitchFamily="34" charset="0"/>
              <a:ea typeface="Nexa Bold"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4351338"/>
          </a:xfrm>
        </p:spPr>
        <p:txBody>
          <a:bodyPr>
            <a:noAutofit/>
          </a:bodyPr>
          <a:lstStyle/>
          <a:p>
            <a:pPr marL="0" indent="0">
              <a:buNone/>
            </a:pPr>
            <a:r>
              <a:rPr lang="en-US" sz="2200" dirty="0">
                <a:latin typeface="Arial" panose="020B0604020202020204" pitchFamily="34" charset="0"/>
                <a:ea typeface="Nexa Bold" charset="0"/>
                <a:cs typeface="Arial" panose="020B0604020202020204" pitchFamily="34" charset="0"/>
              </a:rPr>
              <a:t>In the charity sector, there are a number of stereotypes often seen on Boards: </a:t>
            </a:r>
          </a:p>
          <a:p>
            <a:pPr marL="0" indent="0">
              <a:buNone/>
            </a:pPr>
            <a:endParaRPr lang="en-US" sz="2200" dirty="0">
              <a:latin typeface="Arial" panose="020B0604020202020204" pitchFamily="34" charset="0"/>
              <a:ea typeface="Nexa Bold" charset="0"/>
              <a:cs typeface="Arial" panose="020B0604020202020204" pitchFamily="34" charset="0"/>
            </a:endParaRPr>
          </a:p>
          <a:p>
            <a:pPr marL="0" indent="0">
              <a:buNone/>
            </a:pPr>
            <a:r>
              <a:rPr lang="en-US" sz="2200" dirty="0">
                <a:latin typeface="Arial" panose="020B0604020202020204" pitchFamily="34" charset="0"/>
                <a:ea typeface="Nexa Bold" charset="0"/>
                <a:cs typeface="Arial" panose="020B0604020202020204" pitchFamily="34" charset="0"/>
              </a:rPr>
              <a:t>‘</a:t>
            </a:r>
            <a:r>
              <a:rPr lang="en-US" sz="2200" b="1" dirty="0">
                <a:latin typeface="Arial" panose="020B0604020202020204" pitchFamily="34" charset="0"/>
                <a:ea typeface="Nexa Bold" charset="0"/>
                <a:cs typeface="Arial" panose="020B0604020202020204" pitchFamily="34" charset="0"/>
              </a:rPr>
              <a:t>Name-droppers’ </a:t>
            </a:r>
            <a:r>
              <a:rPr lang="en-US" sz="2200" dirty="0">
                <a:latin typeface="Arial" panose="020B0604020202020204" pitchFamily="34" charset="0"/>
                <a:ea typeface="Nexa Bold" charset="0"/>
                <a:cs typeface="Arial" panose="020B0604020202020204" pitchFamily="34" charset="0"/>
              </a:rPr>
              <a:t>– Talk about their connections but never act on them; </a:t>
            </a:r>
          </a:p>
          <a:p>
            <a:pPr marL="0" indent="0">
              <a:buNone/>
            </a:pPr>
            <a:endParaRPr lang="en-US" sz="2200" dirty="0">
              <a:latin typeface="Arial" panose="020B0604020202020204" pitchFamily="34" charset="0"/>
              <a:ea typeface="Nexa Bold" charset="0"/>
              <a:cs typeface="Arial" panose="020B0604020202020204" pitchFamily="34" charset="0"/>
            </a:endParaRPr>
          </a:p>
          <a:p>
            <a:pPr marL="0" indent="0">
              <a:buNone/>
            </a:pPr>
            <a:r>
              <a:rPr lang="en-US" sz="2200" b="1" dirty="0">
                <a:latin typeface="Arial" panose="020B0604020202020204" pitchFamily="34" charset="0"/>
                <a:ea typeface="Nexa Bold" charset="0"/>
                <a:cs typeface="Arial" panose="020B0604020202020204" pitchFamily="34" charset="0"/>
              </a:rPr>
              <a:t>‘Seagulls’ </a:t>
            </a:r>
            <a:r>
              <a:rPr lang="en-US" sz="2200" dirty="0">
                <a:latin typeface="Arial" panose="020B0604020202020204" pitchFamily="34" charset="0"/>
                <a:ea typeface="Nexa Bold" charset="0"/>
                <a:cs typeface="Arial" panose="020B0604020202020204" pitchFamily="34" charset="0"/>
              </a:rPr>
              <a:t>– Swoop in, make a mess and leave;</a:t>
            </a:r>
          </a:p>
          <a:p>
            <a:pPr marL="0" indent="0">
              <a:buNone/>
            </a:pPr>
            <a:endParaRPr lang="en-US" sz="2200" dirty="0">
              <a:latin typeface="Arial" panose="020B0604020202020204" pitchFamily="34" charset="0"/>
              <a:ea typeface="Nexa Bold" charset="0"/>
              <a:cs typeface="Arial" panose="020B0604020202020204" pitchFamily="34" charset="0"/>
            </a:endParaRPr>
          </a:p>
          <a:p>
            <a:pPr marL="0" indent="0">
              <a:buNone/>
            </a:pPr>
            <a:r>
              <a:rPr lang="en-US" sz="2200" b="1" dirty="0">
                <a:latin typeface="Arial" panose="020B0604020202020204" pitchFamily="34" charset="0"/>
                <a:ea typeface="Nexa Bold" charset="0"/>
                <a:cs typeface="Arial" panose="020B0604020202020204" pitchFamily="34" charset="0"/>
              </a:rPr>
              <a:t>‘Frustrated CEOs' </a:t>
            </a:r>
            <a:r>
              <a:rPr lang="en-US" sz="2200" dirty="0">
                <a:latin typeface="Arial" panose="020B0604020202020204" pitchFamily="34" charset="0"/>
                <a:ea typeface="Nexa Bold" charset="0"/>
                <a:cs typeface="Arial" panose="020B0604020202020204" pitchFamily="34" charset="0"/>
              </a:rPr>
              <a:t>- Those that want to run the </a:t>
            </a:r>
            <a:r>
              <a:rPr lang="en-US" sz="2200" dirty="0" err="1">
                <a:latin typeface="Arial" panose="020B0604020202020204" pitchFamily="34" charset="0"/>
                <a:ea typeface="Nexa Bold" charset="0"/>
                <a:cs typeface="Arial" panose="020B0604020202020204" pitchFamily="34" charset="0"/>
              </a:rPr>
              <a:t>organisation</a:t>
            </a:r>
            <a:r>
              <a:rPr lang="en-US" sz="2200" dirty="0">
                <a:latin typeface="Arial" panose="020B0604020202020204" pitchFamily="34" charset="0"/>
                <a:ea typeface="Nexa Bold" charset="0"/>
                <a:cs typeface="Arial" panose="020B0604020202020204" pitchFamily="34" charset="0"/>
              </a:rPr>
              <a:t> themselves; </a:t>
            </a:r>
          </a:p>
          <a:p>
            <a:pPr marL="0" indent="0">
              <a:buNone/>
            </a:pPr>
            <a:endParaRPr lang="en-US" sz="2200" dirty="0">
              <a:latin typeface="Arial" panose="020B0604020202020204" pitchFamily="34" charset="0"/>
              <a:ea typeface="Nexa Bold" charset="0"/>
              <a:cs typeface="Arial" panose="020B0604020202020204" pitchFamily="34" charset="0"/>
            </a:endParaRPr>
          </a:p>
          <a:p>
            <a:pPr marL="0" indent="0">
              <a:buNone/>
            </a:pPr>
            <a:r>
              <a:rPr lang="en-US" sz="2200" b="1" dirty="0">
                <a:latin typeface="Arial" panose="020B0604020202020204" pitchFamily="34" charset="0"/>
                <a:ea typeface="Nexa Bold" charset="0"/>
                <a:cs typeface="Arial" panose="020B0604020202020204" pitchFamily="34" charset="0"/>
              </a:rPr>
              <a:t>‘Glory-hunters</a:t>
            </a:r>
            <a:r>
              <a:rPr lang="en-US" sz="2200" dirty="0">
                <a:latin typeface="Arial" panose="020B0604020202020204" pitchFamily="34" charset="0"/>
                <a:ea typeface="Nexa Bold" charset="0"/>
                <a:cs typeface="Arial" panose="020B0604020202020204" pitchFamily="34" charset="0"/>
              </a:rPr>
              <a:t>’ - Don't do anything, but like their name on the letterhead</a:t>
            </a:r>
          </a:p>
          <a:p>
            <a:pPr marL="0" indent="0">
              <a:buNone/>
            </a:pPr>
            <a:endParaRPr lang="en-US" sz="2200" i="1" dirty="0">
              <a:latin typeface="Arial" panose="020B0604020202020204" pitchFamily="34" charset="0"/>
              <a:ea typeface="Nexa Bold" charset="0"/>
              <a:cs typeface="Arial" panose="020B0604020202020204" pitchFamily="34" charset="0"/>
            </a:endParaRPr>
          </a:p>
          <a:p>
            <a:pPr marL="0" indent="0">
              <a:buNone/>
            </a:pPr>
            <a:r>
              <a:rPr lang="en-US" sz="2200" i="1" dirty="0">
                <a:latin typeface="Arial" panose="020B0604020202020204" pitchFamily="34" charset="0"/>
                <a:ea typeface="Nexa Bold" charset="0"/>
                <a:cs typeface="Arial" panose="020B0604020202020204" pitchFamily="34" charset="0"/>
              </a:rPr>
              <a:t>Skills + Time + Energy + Culture</a:t>
            </a:r>
          </a:p>
        </p:txBody>
      </p:sp>
    </p:spTree>
    <p:extLst>
      <p:ext uri="{BB962C8B-B14F-4D97-AF65-F5344CB8AC3E}">
        <p14:creationId xmlns:p14="http://schemas.microsoft.com/office/powerpoint/2010/main" val="2703227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Principles of Good Governance</a:t>
            </a:r>
            <a:endParaRPr lang="en-US" sz="3200" b="1" i="1" dirty="0">
              <a:solidFill>
                <a:srgbClr val="DB322A"/>
              </a:solidFill>
              <a:latin typeface="Arial" panose="020B0604020202020204" pitchFamily="34" charset="0"/>
              <a:ea typeface="Nexa Bold"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4351338"/>
          </a:xfrm>
        </p:spPr>
        <p:txBody>
          <a:bodyPr>
            <a:noAutofit/>
          </a:bodyPr>
          <a:lstStyle/>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Clarity over the purpose and direction of an </a:t>
            </a:r>
            <a:r>
              <a:rPr lang="en-US" sz="1800" b="1" dirty="0" err="1">
                <a:latin typeface="Arial" panose="020B0604020202020204" pitchFamily="34" charset="0"/>
                <a:ea typeface="Nexa Bold" charset="0"/>
                <a:cs typeface="Arial" panose="020B0604020202020204" pitchFamily="34" charset="0"/>
              </a:rPr>
              <a:t>organisation</a:t>
            </a:r>
            <a:r>
              <a:rPr lang="en-US" sz="1800" b="1" dirty="0">
                <a:latin typeface="Arial" panose="020B0604020202020204" pitchFamily="34" charset="0"/>
                <a:ea typeface="Nexa Bold" charset="0"/>
                <a:cs typeface="Arial" panose="020B0604020202020204" pitchFamily="34" charset="0"/>
              </a:rPr>
              <a:t>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clear about its vision, mission and values, and uses them to direct its work;</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A strong Board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run by a clearly identifiable Board that has the right balance of skills and experience, acts in the best interests of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and its beneficiaries, understands its responsibilities and has systems in place to exercise them properly;</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Fit for purpose </a:t>
            </a:r>
            <a:r>
              <a:rPr lang="en-US" sz="1800" dirty="0">
                <a:latin typeface="Arial" panose="020B0604020202020204" pitchFamily="34" charset="0"/>
                <a:ea typeface="Nexa Bold" charset="0"/>
                <a:cs typeface="Arial" panose="020B0604020202020204" pitchFamily="34" charset="0"/>
              </a:rPr>
              <a:t>– the structure, policies and procedures of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enable it to achieve its purposes and mission and deliver its services efficiently;</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Learning and improving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always seeking to improve its performance and efficiency, and to learn new and better ways of delivering its purposes, through self-assessment and external evaluation, which feed into planning processes and influence its future direction;</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Financially sound and prudent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has the financial and additional resources needed to deliver its purposes and mission, and controls and uses them so as to achieve its potential;</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Accountable and transparent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accountable to the public and others, through easily understandable and transparent policies, procedures and practices.</a:t>
            </a:r>
          </a:p>
        </p:txBody>
      </p:sp>
    </p:spTree>
    <p:extLst>
      <p:ext uri="{BB962C8B-B14F-4D97-AF65-F5344CB8AC3E}">
        <p14:creationId xmlns:p14="http://schemas.microsoft.com/office/powerpoint/2010/main" val="2184985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Governance vs. Management</a:t>
            </a:r>
            <a:endParaRPr lang="en-US" sz="3200" b="1" i="1" dirty="0">
              <a:solidFill>
                <a:srgbClr val="DB322A"/>
              </a:solidFill>
              <a:latin typeface="Arial" panose="020B0604020202020204" pitchFamily="34" charset="0"/>
              <a:ea typeface="Nexa Bold"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1603375"/>
          </a:xfrm>
        </p:spPr>
        <p:txBody>
          <a:bodyPr numCol="2">
            <a:noAutofit/>
          </a:bodyPr>
          <a:lstStyle/>
          <a:p>
            <a:pPr marL="0" indent="0">
              <a:buNone/>
            </a:pPr>
            <a:r>
              <a:rPr lang="en-GB" sz="2000" b="1" dirty="0">
                <a:latin typeface="Arial" panose="020B0604020202020204" pitchFamily="34" charset="0"/>
                <a:cs typeface="Arial" panose="020B0604020202020204" pitchFamily="34" charset="0"/>
              </a:rPr>
              <a:t>Governance </a:t>
            </a: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Board’s role </a:t>
            </a:r>
          </a:p>
          <a:p>
            <a:pPr marL="0" indent="0">
              <a:buNone/>
            </a:pPr>
            <a:r>
              <a:rPr lang="en-GB" sz="2000" dirty="0">
                <a:latin typeface="Arial" panose="020B0604020202020204" pitchFamily="34" charset="0"/>
                <a:cs typeface="Arial" panose="020B0604020202020204" pitchFamily="34" charset="0"/>
              </a:rPr>
              <a:t>How Boards make decisions, allocate resources, achieve results, and are held accountable </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Management</a:t>
            </a: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Executive function</a:t>
            </a:r>
          </a:p>
          <a:p>
            <a:pPr marL="0" indent="0">
              <a:buNone/>
            </a:pPr>
            <a:r>
              <a:rPr lang="en-GB" sz="2000" dirty="0">
                <a:latin typeface="Arial" panose="020B0604020202020204" pitchFamily="34" charset="0"/>
                <a:cs typeface="Arial" panose="020B0604020202020204" pitchFamily="34" charset="0"/>
              </a:rPr>
              <a:t>Day-to-day management of tasks and details of running an organisation</a:t>
            </a: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78CD91CA-48BC-34D9-6E66-EFB8A3FDB48B}"/>
              </a:ext>
            </a:extLst>
          </p:cNvPr>
          <p:cNvSpPr txBox="1">
            <a:spLocks/>
          </p:cNvSpPr>
          <p:nvPr/>
        </p:nvSpPr>
        <p:spPr>
          <a:xfrm>
            <a:off x="838199" y="3706175"/>
            <a:ext cx="10515600" cy="1603375"/>
          </a:xfrm>
          <a:prstGeom prst="rect">
            <a:avLst/>
          </a:prstGeom>
        </p:spPr>
        <p:txBody>
          <a:bodyPr vert="horz" lIns="91440" tIns="45720" rIns="91440" bIns="45720" numCol="1"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Clr>
                <a:srgbClr val="F28C00"/>
              </a:buClr>
              <a:buNone/>
            </a:pPr>
            <a:r>
              <a:rPr lang="en-GB" sz="2000" dirty="0">
                <a:latin typeface="Arial" panose="020B0604020202020204" pitchFamily="34" charset="0"/>
                <a:cs typeface="Arial" panose="020B0604020202020204" pitchFamily="34" charset="0"/>
              </a:rPr>
              <a:t>The Board has established clear levels of delegated authority within which:</a:t>
            </a:r>
          </a:p>
          <a:p>
            <a:pPr marL="0" indent="0">
              <a:buClr>
                <a:srgbClr val="F28C00"/>
              </a:buClr>
              <a:buNone/>
            </a:pPr>
            <a:endParaRPr lang="en-GB" sz="2000" dirty="0">
              <a:latin typeface="Arial" panose="020B0604020202020204" pitchFamily="34" charset="0"/>
              <a:cs typeface="Arial" panose="020B0604020202020204" pitchFamily="34" charset="0"/>
            </a:endParaRPr>
          </a:p>
          <a:p>
            <a:pPr>
              <a:buClr>
                <a:schemeClr val="tx1"/>
              </a:buClr>
            </a:pPr>
            <a:r>
              <a:rPr lang="en-GB" sz="2000" dirty="0">
                <a:latin typeface="Arial" panose="020B0604020202020204" pitchFamily="34" charset="0"/>
                <a:cs typeface="Arial" panose="020B0604020202020204" pitchFamily="34" charset="0"/>
              </a:rPr>
              <a:t>Some decisions are reserved to the board</a:t>
            </a:r>
          </a:p>
          <a:p>
            <a:pPr>
              <a:buClr>
                <a:schemeClr val="tx1"/>
              </a:buClr>
            </a:pPr>
            <a:r>
              <a:rPr lang="en-GB" sz="2000" dirty="0">
                <a:latin typeface="Arial" panose="020B0604020202020204" pitchFamily="34" charset="0"/>
                <a:cs typeface="Arial" panose="020B0604020202020204" pitchFamily="34" charset="0"/>
              </a:rPr>
              <a:t>The CEO is empowered to make decisions and delegate authority to the staff for the day-to-day operation of the charity</a:t>
            </a:r>
          </a:p>
          <a:p>
            <a:pPr>
              <a:buClr>
                <a:schemeClr val="tx1"/>
              </a:buClr>
            </a:pPr>
            <a:r>
              <a:rPr lang="en-GB" sz="2000" dirty="0">
                <a:latin typeface="Arial" panose="020B0604020202020204" pitchFamily="34" charset="0"/>
                <a:cs typeface="Arial" panose="020B0604020202020204" pitchFamily="34" charset="0"/>
              </a:rPr>
              <a:t>The CEO is required to escalate high risk and /or high impact issues for the timely attention and consideration of the board</a:t>
            </a:r>
          </a:p>
          <a:p>
            <a:pPr marL="0" indent="0">
              <a:buFont typeface="Arial" panose="020B0604020202020204" pitchFamily="34" charset="0"/>
              <a:buNone/>
            </a:pPr>
            <a:endParaRPr lang="en-GB" sz="18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8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4779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Financial Responsibility</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4290695"/>
          </a:xfrm>
        </p:spPr>
        <p:txBody>
          <a:bodyPr numCol="1">
            <a:noAutofit/>
          </a:bodyPr>
          <a:lstStyle/>
          <a:p>
            <a:pPr marL="0" indent="0">
              <a:buNone/>
            </a:pPr>
            <a:r>
              <a:rPr lang="en-US" sz="1700" dirty="0">
                <a:latin typeface="Arial" panose="020B0604020202020204" pitchFamily="34" charset="0"/>
                <a:ea typeface="Karla" charset="0"/>
                <a:cs typeface="Arial" panose="020B0604020202020204" pitchFamily="34" charset="0"/>
              </a:rPr>
              <a:t>Depending on the size of the </a:t>
            </a:r>
            <a:r>
              <a:rPr lang="en-US" sz="1700" dirty="0" err="1">
                <a:latin typeface="Arial" panose="020B0604020202020204" pitchFamily="34" charset="0"/>
                <a:ea typeface="Karla" charset="0"/>
                <a:cs typeface="Arial" panose="020B0604020202020204" pitchFamily="34" charset="0"/>
              </a:rPr>
              <a:t>organisation</a:t>
            </a:r>
            <a:r>
              <a:rPr lang="en-US" sz="1700" dirty="0">
                <a:latin typeface="Arial" panose="020B0604020202020204" pitchFamily="34" charset="0"/>
                <a:ea typeface="Karla" charset="0"/>
                <a:cs typeface="Arial" panose="020B0604020202020204" pitchFamily="34" charset="0"/>
              </a:rPr>
              <a:t>, the day-to-day responsibility for financial matters will usually sit with a Finance Director or the CEO who will report to the Board.</a:t>
            </a:r>
          </a:p>
          <a:p>
            <a:pPr marL="0" indent="0">
              <a:buNone/>
            </a:pPr>
            <a:endParaRPr lang="en-US" sz="1100" dirty="0">
              <a:latin typeface="Arial" panose="020B0604020202020204" pitchFamily="34" charset="0"/>
              <a:ea typeface="Karla" charset="0"/>
              <a:cs typeface="Arial" panose="020B0604020202020204" pitchFamily="34" charset="0"/>
            </a:endParaRPr>
          </a:p>
          <a:p>
            <a:pPr marL="0" indent="0">
              <a:buNone/>
            </a:pPr>
            <a:r>
              <a:rPr lang="en-US" sz="1700" dirty="0">
                <a:latin typeface="Arial" panose="020B0604020202020204" pitchFamily="34" charset="0"/>
                <a:ea typeface="Karla" charset="0"/>
                <a:cs typeface="Arial" panose="020B0604020202020204" pitchFamily="34" charset="0"/>
              </a:rPr>
              <a:t>Board members have a number of legal responsibilities in relation to accounting and financial reporting. These include:</a:t>
            </a:r>
          </a:p>
          <a:p>
            <a:pPr marL="0" indent="0">
              <a:buNone/>
            </a:pPr>
            <a:endParaRPr lang="en-US" sz="1100" dirty="0">
              <a:latin typeface="Arial" panose="020B0604020202020204" pitchFamily="34" charset="0"/>
              <a:ea typeface="Karla" charset="0"/>
              <a:cs typeface="Arial" panose="020B0604020202020204" pitchFamily="34" charset="0"/>
            </a:endParaRPr>
          </a:p>
          <a:p>
            <a:r>
              <a:rPr lang="en-US" sz="1700" dirty="0">
                <a:latin typeface="Arial" panose="020B0604020202020204" pitchFamily="34" charset="0"/>
                <a:ea typeface="Karla" charset="0"/>
                <a:cs typeface="Arial" panose="020B0604020202020204" pitchFamily="34" charset="0"/>
              </a:rPr>
              <a:t>Keeping 'sufficient' accounting records to explain all transactions and show the charity's financial position;</a:t>
            </a:r>
          </a:p>
          <a:p>
            <a:pPr marL="0" indent="0">
              <a:buNone/>
            </a:pPr>
            <a:endParaRPr lang="en-US" sz="1100" dirty="0">
              <a:latin typeface="Arial" panose="020B0604020202020204" pitchFamily="34" charset="0"/>
              <a:ea typeface="Karla" charset="0"/>
              <a:cs typeface="Arial" panose="020B0604020202020204" pitchFamily="34" charset="0"/>
            </a:endParaRPr>
          </a:p>
          <a:p>
            <a:r>
              <a:rPr lang="en-US" sz="1700" dirty="0">
                <a:latin typeface="Arial" panose="020B0604020202020204" pitchFamily="34" charset="0"/>
                <a:ea typeface="Karla" charset="0"/>
                <a:cs typeface="Arial" panose="020B0604020202020204" pitchFamily="34" charset="0"/>
              </a:rPr>
              <a:t>Preparing an annual report and statutory accounts meeting legal requirements;</a:t>
            </a:r>
          </a:p>
          <a:p>
            <a:pPr marL="0" indent="0">
              <a:buNone/>
            </a:pPr>
            <a:endParaRPr lang="en-US" sz="1100" dirty="0">
              <a:latin typeface="Arial" panose="020B0604020202020204" pitchFamily="34" charset="0"/>
              <a:ea typeface="Karla" charset="0"/>
              <a:cs typeface="Arial" panose="020B0604020202020204" pitchFamily="34" charset="0"/>
            </a:endParaRPr>
          </a:p>
          <a:p>
            <a:r>
              <a:rPr lang="en-US" sz="1700" dirty="0">
                <a:latin typeface="Arial" panose="020B0604020202020204" pitchFamily="34" charset="0"/>
                <a:ea typeface="Karla" charset="0"/>
                <a:cs typeface="Arial" panose="020B0604020202020204" pitchFamily="34" charset="0"/>
              </a:rPr>
              <a:t>Considering the need for a reserves policy, managing the level of reserves held and the disclosure of any reserves policy in the Annual Report;</a:t>
            </a:r>
          </a:p>
          <a:p>
            <a:pPr marL="0" indent="0">
              <a:buNone/>
            </a:pPr>
            <a:endParaRPr lang="en-US" sz="1100" dirty="0">
              <a:latin typeface="Arial" panose="020B0604020202020204" pitchFamily="34" charset="0"/>
              <a:ea typeface="Karla" charset="0"/>
              <a:cs typeface="Arial" panose="020B0604020202020204" pitchFamily="34" charset="0"/>
            </a:endParaRPr>
          </a:p>
          <a:p>
            <a:r>
              <a:rPr lang="en-US" sz="1700" dirty="0">
                <a:latin typeface="Arial" panose="020B0604020202020204" pitchFamily="34" charset="0"/>
                <a:ea typeface="Karla" charset="0"/>
                <a:cs typeface="Arial" panose="020B0604020202020204" pitchFamily="34" charset="0"/>
              </a:rPr>
              <a:t>Formally approving the Annual Report and accounts.</a:t>
            </a: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862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6FB3CE-A9F4-34CD-1CA7-48CF6517A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3" name="Title 2">
            <a:extLst>
              <a:ext uri="{FF2B5EF4-FFF2-40B4-BE49-F238E27FC236}">
                <a16:creationId xmlns:a16="http://schemas.microsoft.com/office/drawing/2014/main" id="{D3ABD76C-E698-618A-48B0-5BEF3B70EACF}"/>
              </a:ext>
            </a:extLst>
          </p:cNvPr>
          <p:cNvSpPr>
            <a:spLocks noGrp="1"/>
          </p:cNvSpPr>
          <p:nvPr>
            <p:ph type="ctrTitle"/>
          </p:nvPr>
        </p:nvSpPr>
        <p:spPr>
          <a:xfrm>
            <a:off x="1524000" y="2568663"/>
            <a:ext cx="9144000" cy="2387600"/>
          </a:xfrm>
        </p:spPr>
        <p:txBody>
          <a:bodyPr>
            <a:normAutofit/>
          </a:bodyPr>
          <a:lstStyle/>
          <a:p>
            <a:r>
              <a:rPr lang="en-US" sz="4800" b="1" dirty="0">
                <a:solidFill>
                  <a:schemeClr val="bg1"/>
                </a:solidFill>
                <a:latin typeface="Arial" charset="0"/>
                <a:ea typeface="Arial" charset="0"/>
                <a:cs typeface="Arial" charset="0"/>
              </a:rPr>
              <a:t>Workshop 1a</a:t>
            </a:r>
            <a:r>
              <a:rPr lang="en-US" sz="4800" dirty="0">
                <a:solidFill>
                  <a:schemeClr val="bg1"/>
                </a:solidFill>
                <a:latin typeface="Arial" charset="0"/>
                <a:ea typeface="Arial" charset="0"/>
                <a:cs typeface="Arial" charset="0"/>
              </a:rPr>
              <a:t>: </a:t>
            </a:r>
            <a:br>
              <a:rPr lang="en-US" sz="4800" dirty="0">
                <a:solidFill>
                  <a:schemeClr val="bg1"/>
                </a:solidFill>
                <a:latin typeface="Arial" charset="0"/>
                <a:ea typeface="Arial" charset="0"/>
                <a:cs typeface="Arial" charset="0"/>
              </a:rPr>
            </a:br>
            <a:r>
              <a:rPr lang="en-US" sz="4800" dirty="0">
                <a:solidFill>
                  <a:schemeClr val="bg1"/>
                </a:solidFill>
                <a:latin typeface="Arial" charset="0"/>
                <a:ea typeface="Arial" charset="0"/>
                <a:cs typeface="Arial" charset="0"/>
              </a:rPr>
              <a:t>Overview of Governance for Charity Trustees</a:t>
            </a:r>
            <a:endParaRPr lang="en-US" dirty="0">
              <a:solidFill>
                <a:schemeClr val="bg1"/>
              </a:solidFill>
            </a:endParaRPr>
          </a:p>
        </p:txBody>
      </p:sp>
      <p:sp>
        <p:nvSpPr>
          <p:cNvPr id="11" name="Oval 10">
            <a:extLst>
              <a:ext uri="{FF2B5EF4-FFF2-40B4-BE49-F238E27FC236}">
                <a16:creationId xmlns:a16="http://schemas.microsoft.com/office/drawing/2014/main" id="{7AEDA55A-EAE4-1697-6014-26A180FA92F7}"/>
              </a:ext>
            </a:extLst>
          </p:cNvPr>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pic>
        <p:nvPicPr>
          <p:cNvPr id="10" name="Picture 9">
            <a:extLst>
              <a:ext uri="{FF2B5EF4-FFF2-40B4-BE49-F238E27FC236}">
                <a16:creationId xmlns:a16="http://schemas.microsoft.com/office/drawing/2014/main" id="{060394BC-BFB1-DA3D-884C-8CB4B4C9CE4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spTree>
    <p:extLst>
      <p:ext uri="{BB962C8B-B14F-4D97-AF65-F5344CB8AC3E}">
        <p14:creationId xmlns:p14="http://schemas.microsoft.com/office/powerpoint/2010/main" val="42735558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Financial Responsibility</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4290695"/>
          </a:xfrm>
        </p:spPr>
        <p:txBody>
          <a:bodyPr numCol="1">
            <a:noAutofit/>
          </a:bodyPr>
          <a:lstStyle/>
          <a:p>
            <a:pPr marL="285750" indent="-285750">
              <a:buFont typeface="Arial" panose="020B0604020202020204" pitchFamily="34" charset="0"/>
              <a:buChar char="•"/>
            </a:pPr>
            <a:r>
              <a:rPr lang="en-US" sz="1800" dirty="0">
                <a:latin typeface="Arial" panose="020B0604020202020204" pitchFamily="34" charset="0"/>
                <a:ea typeface="Karla" charset="0"/>
                <a:cs typeface="Arial" panose="020B0604020202020204" pitchFamily="34" charset="0"/>
              </a:rPr>
              <a:t>Ensuring that accounts are subjected to any external scrutiny required by law or by the charity's governing document;</a:t>
            </a:r>
          </a:p>
          <a:p>
            <a:pPr marL="0" indent="0">
              <a:buNone/>
            </a:pPr>
            <a:endParaRPr lang="en-US" sz="1100" dirty="0">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Karla" charset="0"/>
                <a:cs typeface="Arial" panose="020B0604020202020204" pitchFamily="34" charset="0"/>
              </a:rPr>
              <a:t>Ensuring that the Trustees' Annual Report, accounts and annual return are filed on time with the Charity Commission where filing is required by law and, if the charity is a company, also filed with Companies House;</a:t>
            </a:r>
          </a:p>
          <a:p>
            <a:pPr marL="0" indent="0">
              <a:buNone/>
            </a:pPr>
            <a:endParaRPr lang="en-US" sz="1100" dirty="0">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Karla" charset="0"/>
                <a:cs typeface="Arial" panose="020B0604020202020204" pitchFamily="34" charset="0"/>
              </a:rPr>
              <a:t>Meeting requests from the public for copies of the charity's most recent Trustees' annual report and accounts;</a:t>
            </a:r>
          </a:p>
          <a:p>
            <a:pPr marL="0" indent="0">
              <a:buNone/>
            </a:pPr>
            <a:endParaRPr lang="en-US" sz="1100" dirty="0">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Karla" charset="0"/>
                <a:cs typeface="Arial" panose="020B0604020202020204" pitchFamily="34" charset="0"/>
              </a:rPr>
              <a:t>Safeguarding the assets of the charity and ensuring proper application of resources; </a:t>
            </a:r>
          </a:p>
          <a:p>
            <a:pPr marL="0" indent="0">
              <a:buNone/>
            </a:pPr>
            <a:endParaRPr lang="en-US" sz="1100" dirty="0">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Karla" charset="0"/>
                <a:cs typeface="Arial" panose="020B0604020202020204" pitchFamily="34" charset="0"/>
              </a:rPr>
              <a:t>Taking steps to prevent and detect bribery, fraud, financial abuse and other irregularities.</a:t>
            </a: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217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Financial Responsibility</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4290695"/>
          </a:xfrm>
        </p:spPr>
        <p:txBody>
          <a:bodyPr numCol="1">
            <a:noAutofit/>
          </a:bodyPr>
          <a:lstStyle/>
          <a:p>
            <a:pPr marL="0" indent="0">
              <a:buNone/>
            </a:pPr>
            <a:r>
              <a:rPr lang="en-US" sz="1400" dirty="0">
                <a:latin typeface="Arial" panose="020B0604020202020204" pitchFamily="34" charset="0"/>
                <a:ea typeface="Karla" charset="0"/>
                <a:cs typeface="Arial" panose="020B0604020202020204" pitchFamily="34" charset="0"/>
              </a:rPr>
              <a:t>Most Boards will appoint a Treasurer to ensure that all of these legal responsibilities are covered. A Treasurer’s role will involve:</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Overseeing the financial affairs of the </a:t>
            </a:r>
            <a:r>
              <a:rPr lang="en-US" sz="1400" dirty="0" err="1">
                <a:latin typeface="Arial" panose="020B0604020202020204" pitchFamily="34" charset="0"/>
                <a:ea typeface="Karla" charset="0"/>
                <a:cs typeface="Arial" panose="020B0604020202020204" pitchFamily="34" charset="0"/>
              </a:rPr>
              <a:t>organisation</a:t>
            </a:r>
            <a:r>
              <a:rPr lang="en-US" sz="1400" dirty="0">
                <a:latin typeface="Arial" panose="020B0604020202020204" pitchFamily="34" charset="0"/>
                <a:ea typeface="Karla" charset="0"/>
                <a:cs typeface="Arial" panose="020B0604020202020204" pitchFamily="34" charset="0"/>
              </a:rPr>
              <a:t> and ensuring that they are legal, in accordance with the governing document and within accepted accounting practice;</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Ensuring proper records are kept and effective financial procedures are in place;</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Monitoring and reporting on the financial health of the </a:t>
            </a:r>
            <a:r>
              <a:rPr lang="en-US" sz="1400" dirty="0" err="1">
                <a:latin typeface="Arial" panose="020B0604020202020204" pitchFamily="34" charset="0"/>
                <a:ea typeface="Karla" charset="0"/>
                <a:cs typeface="Arial" panose="020B0604020202020204" pitchFamily="34" charset="0"/>
              </a:rPr>
              <a:t>organisation</a:t>
            </a:r>
            <a:r>
              <a:rPr lang="en-US" sz="1400" dirty="0">
                <a:latin typeface="Arial" panose="020B0604020202020204" pitchFamily="34" charset="0"/>
                <a:ea typeface="Karla" charset="0"/>
                <a:cs typeface="Arial" panose="020B0604020202020204" pitchFamily="34" charset="0"/>
              </a:rPr>
              <a:t>;</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Overseeing the production of financial reports/returns, accounts and audits;</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Liaising with relevant staff or volunteers to ensure the financial viability of the </a:t>
            </a:r>
            <a:r>
              <a:rPr lang="en-US" sz="1400" dirty="0" err="1">
                <a:latin typeface="Arial" panose="020B0604020202020204" pitchFamily="34" charset="0"/>
                <a:ea typeface="Karla" charset="0"/>
                <a:cs typeface="Arial" panose="020B0604020202020204" pitchFamily="34" charset="0"/>
              </a:rPr>
              <a:t>organisation</a:t>
            </a:r>
            <a:r>
              <a:rPr lang="en-US" sz="1400" dirty="0">
                <a:latin typeface="Arial" panose="020B0604020202020204" pitchFamily="34" charset="0"/>
                <a:ea typeface="Karla" charset="0"/>
                <a:cs typeface="Arial" panose="020B0604020202020204" pitchFamily="34" charset="0"/>
              </a:rPr>
              <a:t>;</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Making fellow committee members aware of their financial obligations and taking a lead in interpreting financial data to them;</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Regularly reporting the financial position of the </a:t>
            </a:r>
            <a:r>
              <a:rPr lang="en-US" sz="1400" dirty="0" err="1">
                <a:latin typeface="Arial" panose="020B0604020202020204" pitchFamily="34" charset="0"/>
                <a:ea typeface="Karla" charset="0"/>
                <a:cs typeface="Arial" panose="020B0604020202020204" pitchFamily="34" charset="0"/>
              </a:rPr>
              <a:t>organisation</a:t>
            </a:r>
            <a:r>
              <a:rPr lang="en-US" sz="1400" dirty="0">
                <a:latin typeface="Arial" panose="020B0604020202020204" pitchFamily="34" charset="0"/>
                <a:ea typeface="Karla" charset="0"/>
                <a:cs typeface="Arial" panose="020B0604020202020204" pitchFamily="34" charset="0"/>
              </a:rPr>
              <a:t> at meetings (through the balance sheet, cash flow, fundraising performance etc.);</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Overseeing the production of an annual budget and proposing its adoption at the last meeting of the previous financial year;</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Ensuring proper records are kept and that effective financial procedures and controls are in place for purchasing systems, petty cash and salaries;</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Appraising the financial viability of plans, proposals and feasibility studies;</a:t>
            </a:r>
          </a:p>
          <a:p>
            <a:pPr marL="285750" indent="-285750">
              <a:buFont typeface="Arial" panose="020B0604020202020204" pitchFamily="34" charset="0"/>
              <a:buChar char="•"/>
            </a:pPr>
            <a:r>
              <a:rPr lang="en-US" sz="1400" dirty="0">
                <a:latin typeface="Arial" panose="020B0604020202020204" pitchFamily="34" charset="0"/>
                <a:ea typeface="Karla" charset="0"/>
                <a:cs typeface="Arial" panose="020B0604020202020204" pitchFamily="34" charset="0"/>
              </a:rPr>
              <a:t>Leading on appointing and liaising with auditors/an independent examiner.</a:t>
            </a: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008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Managing Risk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4290695"/>
          </a:xfrm>
        </p:spPr>
        <p:txBody>
          <a:bodyPr numCol="1">
            <a:noAutofit/>
          </a:bodyPr>
          <a:lstStyle/>
          <a:p>
            <a:pPr marL="0" indent="0">
              <a:buNone/>
            </a:pPr>
            <a:r>
              <a:rPr lang="en-US" sz="1700" dirty="0">
                <a:latin typeface="Arial" panose="020B0604020202020204" pitchFamily="34" charset="0"/>
                <a:ea typeface="Karla" charset="0"/>
                <a:cs typeface="Arial" panose="020B0604020202020204" pitchFamily="34" charset="0"/>
              </a:rPr>
              <a:t>Trustees have a duty to protect their charity's assets and resources. All charities face risks, and insurance can be an appropriate way of protecting them against any loss, damage or liability arising from these risks.</a:t>
            </a:r>
          </a:p>
          <a:p>
            <a:pPr marL="0" indent="0">
              <a:buNone/>
            </a:pPr>
            <a:endParaRPr lang="en-US" sz="1700" dirty="0">
              <a:latin typeface="Arial" panose="020B0604020202020204" pitchFamily="34" charset="0"/>
              <a:ea typeface="Karla" charset="0"/>
              <a:cs typeface="Arial" panose="020B0604020202020204" pitchFamily="34" charset="0"/>
            </a:endParaRPr>
          </a:p>
          <a:p>
            <a:pPr marL="0" indent="0">
              <a:buNone/>
            </a:pPr>
            <a:r>
              <a:rPr lang="en-US" sz="1700" dirty="0">
                <a:latin typeface="Arial" panose="020B0604020202020204" pitchFamily="34" charset="0"/>
                <a:ea typeface="Karla" charset="0"/>
                <a:cs typeface="Arial" panose="020B0604020202020204" pitchFamily="34" charset="0"/>
              </a:rPr>
              <a:t>Charities that employ staff are required by law to buy employers' liability insurance. Charities that own or operate motor vehicles are required by law to buy motor insurance.</a:t>
            </a:r>
          </a:p>
          <a:p>
            <a:pPr marL="0" indent="0">
              <a:buNone/>
            </a:pPr>
            <a:endParaRPr lang="en-US" sz="1700" dirty="0">
              <a:latin typeface="Arial" panose="020B0604020202020204" pitchFamily="34" charset="0"/>
              <a:ea typeface="Karla" charset="0"/>
              <a:cs typeface="Arial" panose="020B0604020202020204" pitchFamily="34" charset="0"/>
            </a:endParaRPr>
          </a:p>
          <a:p>
            <a:pPr marL="0" indent="0">
              <a:buNone/>
            </a:pPr>
            <a:r>
              <a:rPr lang="en-US" sz="1700" dirty="0">
                <a:latin typeface="Arial" panose="020B0604020202020204" pitchFamily="34" charset="0"/>
                <a:ea typeface="Karla" charset="0"/>
                <a:cs typeface="Arial" panose="020B0604020202020204" pitchFamily="34" charset="0"/>
              </a:rPr>
              <a:t>Examples of insurance that might be needed to cover a charity's property against loss or damage are:</a:t>
            </a: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Buildings insurance;</a:t>
            </a: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Contents insurance;</a:t>
            </a: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Event insurance.</a:t>
            </a:r>
          </a:p>
          <a:p>
            <a:pPr marL="0" indent="0">
              <a:buNone/>
            </a:pPr>
            <a:endParaRPr lang="en-US" sz="1700" dirty="0">
              <a:latin typeface="Arial" panose="020B0604020202020204" pitchFamily="34" charset="0"/>
              <a:ea typeface="Karla" charset="0"/>
              <a:cs typeface="Arial" panose="020B0604020202020204" pitchFamily="34" charset="0"/>
            </a:endParaRPr>
          </a:p>
          <a:p>
            <a:pPr marL="0" indent="0">
              <a:buNone/>
            </a:pPr>
            <a:r>
              <a:rPr lang="en-US" sz="1700" dirty="0">
                <a:latin typeface="Arial" panose="020B0604020202020204" pitchFamily="34" charset="0"/>
                <a:ea typeface="Karla" charset="0"/>
                <a:cs typeface="Arial" panose="020B0604020202020204" pitchFamily="34" charset="0"/>
              </a:rPr>
              <a:t>Examples of types of insurance that might be needed to cover against a charity's third party liabilities are:</a:t>
            </a: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Professional indemnity insurance;</a:t>
            </a: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Public liability insurance.</a:t>
            </a: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24781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Managing Risk </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4">
            <a:extLst>
              <a:ext uri="{FF2B5EF4-FFF2-40B4-BE49-F238E27FC236}">
                <a16:creationId xmlns:a16="http://schemas.microsoft.com/office/drawing/2014/main" id="{700095B1-E9D2-4A6C-FD38-8E15403D4C22}"/>
              </a:ext>
            </a:extLst>
          </p:cNvPr>
          <p:cNvSpPr>
            <a:spLocks noGrp="1"/>
          </p:cNvSpPr>
          <p:nvPr>
            <p:ph idx="1"/>
          </p:nvPr>
        </p:nvSpPr>
        <p:spPr>
          <a:xfrm>
            <a:off x="838200" y="1825625"/>
            <a:ext cx="10515600" cy="4290695"/>
          </a:xfrm>
        </p:spPr>
        <p:txBody>
          <a:bodyPr numCol="1">
            <a:noAutofit/>
          </a:bodyPr>
          <a:lstStyle/>
          <a:p>
            <a:pPr marL="0" indent="0">
              <a:buNone/>
            </a:pPr>
            <a:r>
              <a:rPr lang="en-US" sz="1700" dirty="0">
                <a:latin typeface="Arial" panose="020B0604020202020204" pitchFamily="34" charset="0"/>
                <a:ea typeface="Karla" charset="0"/>
                <a:cs typeface="Arial" panose="020B0604020202020204" pitchFamily="34" charset="0"/>
              </a:rPr>
              <a:t>Charities are advised to treat volunteers in the same way as they do their employees and to ensure that they are covered by the usual types of insurance that a charity might buy, such as employers' liability or public liability insurance.</a:t>
            </a:r>
          </a:p>
          <a:p>
            <a:pPr marL="0" indent="0">
              <a:buNone/>
            </a:pPr>
            <a:endParaRPr lang="en-US" sz="1700" dirty="0">
              <a:latin typeface="Arial" panose="020B0604020202020204" pitchFamily="34" charset="0"/>
              <a:ea typeface="Karla" charset="0"/>
              <a:cs typeface="Arial" panose="020B0604020202020204" pitchFamily="34" charset="0"/>
            </a:endParaRPr>
          </a:p>
          <a:p>
            <a:pPr marL="0" indent="0">
              <a:buNone/>
            </a:pPr>
            <a:r>
              <a:rPr lang="en-US" sz="1700" dirty="0">
                <a:latin typeface="Arial" panose="020B0604020202020204" pitchFamily="34" charset="0"/>
                <a:ea typeface="Karla" charset="0"/>
                <a:cs typeface="Arial" panose="020B0604020202020204" pitchFamily="34" charset="0"/>
              </a:rPr>
              <a:t>A charity should ensure that its volunteers are protected from harm as a result of any negligence on its part. Also, both the charity and its volunteers should be covered in the event of a third party being injured through the actions of a volunteer. The charity should check any insurance policy to see:</a:t>
            </a:r>
          </a:p>
          <a:p>
            <a:pPr marL="0" indent="0">
              <a:buNone/>
            </a:pPr>
            <a:endParaRPr lang="en-US" sz="1700" dirty="0">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That it definitely includes volunteers;</a:t>
            </a: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How the term 'volunteer' is defined for the purposes of that policy;</a:t>
            </a: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Whether any upper or lower age limits apply;</a:t>
            </a:r>
          </a:p>
          <a:p>
            <a:pPr marL="285750" indent="-285750">
              <a:buFont typeface="Arial" panose="020B0604020202020204" pitchFamily="34" charset="0"/>
              <a:buChar char="•"/>
            </a:pPr>
            <a:r>
              <a:rPr lang="en-US" sz="1700" dirty="0">
                <a:latin typeface="Arial" panose="020B0604020202020204" pitchFamily="34" charset="0"/>
                <a:ea typeface="Karla" charset="0"/>
                <a:cs typeface="Arial" panose="020B0604020202020204" pitchFamily="34" charset="0"/>
              </a:rPr>
              <a:t>That the policy covers the types of activities that the volunteers will be undertaking.</a:t>
            </a:r>
          </a:p>
          <a:p>
            <a:pPr marL="0" indent="0">
              <a:buNone/>
            </a:pPr>
            <a:endParaRPr lang="en-US" sz="1700" dirty="0">
              <a:latin typeface="Arial" panose="020B0604020202020204" pitchFamily="34" charset="0"/>
              <a:ea typeface="Karla" charset="0"/>
              <a:cs typeface="Arial" panose="020B0604020202020204" pitchFamily="34" charset="0"/>
            </a:endParaRPr>
          </a:p>
          <a:p>
            <a:pPr marL="0" indent="0">
              <a:buNone/>
            </a:pPr>
            <a:r>
              <a:rPr lang="en-US" sz="1700" dirty="0">
                <a:latin typeface="Arial" panose="020B0604020202020204" pitchFamily="34" charset="0"/>
                <a:ea typeface="Karla" charset="0"/>
                <a:cs typeface="Arial" panose="020B0604020202020204" pitchFamily="34" charset="0"/>
              </a:rPr>
              <a:t>The charity should keep accurate records of the volunteers it uses who fall within the definitions in any insurance policy that it has</a:t>
            </a:r>
            <a:r>
              <a:rPr lang="en-US" sz="1700" dirty="0">
                <a:ea typeface="Karla" charset="0"/>
                <a:cs typeface="Karla" charset="0"/>
              </a:rPr>
              <a:t>.</a:t>
            </a: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17782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Breakout ‘Seven Deadly Sins’ of Boards </a:t>
            </a:r>
            <a:br>
              <a:rPr lang="en-US" sz="3600" dirty="0">
                <a:solidFill>
                  <a:srgbClr val="DB322A"/>
                </a:solidFill>
                <a:latin typeface="Nexa Bold" charset="0"/>
                <a:ea typeface="Nexa Bold" charset="0"/>
                <a:cs typeface="Nexa Bold" charset="0"/>
              </a:rPr>
            </a:br>
            <a:r>
              <a:rPr lang="en-US" sz="2000" i="1" dirty="0">
                <a:latin typeface="Nexa Bold" charset="0"/>
                <a:ea typeface="Nexa Bold" charset="0"/>
                <a:cs typeface="Nexa Bold" charset="0"/>
              </a:rPr>
              <a:t>John Williams, Civil Society, 2016</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The 'Seven Deadly Sins' of Boards shows seven bubbles containing factors to avoid when operating a charity board:&#10;1. No formal board evaluation &#10;2. Lack of finite terms of office &#10;3. Not enough attention to sustainability and risk &#10;4. Skimping on recruitment &#10;5. Lack of engagement between meetings&#10;6. Lack of respect for SMT &#10;7. No investment in induction and training&#10;">
            <a:extLst>
              <a:ext uri="{FF2B5EF4-FFF2-40B4-BE49-F238E27FC236}">
                <a16:creationId xmlns:a16="http://schemas.microsoft.com/office/drawing/2014/main" id="{E5912F65-8B63-DBEA-C684-AF1FDEF128BB}"/>
              </a:ext>
            </a:extLst>
          </p:cNvPr>
          <p:cNvPicPr>
            <a:picLocks noChangeAspect="1"/>
          </p:cNvPicPr>
          <p:nvPr/>
        </p:nvPicPr>
        <p:blipFill>
          <a:blip r:embed="rId4"/>
          <a:stretch>
            <a:fillRect/>
          </a:stretch>
        </p:blipFill>
        <p:spPr>
          <a:xfrm>
            <a:off x="2497416" y="1690689"/>
            <a:ext cx="6948344" cy="4802183"/>
          </a:xfrm>
          <a:prstGeom prst="rect">
            <a:avLst/>
          </a:prstGeom>
        </p:spPr>
      </p:pic>
    </p:spTree>
    <p:extLst>
      <p:ext uri="{BB962C8B-B14F-4D97-AF65-F5344CB8AC3E}">
        <p14:creationId xmlns:p14="http://schemas.microsoft.com/office/powerpoint/2010/main" val="1921964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600" b="1" dirty="0">
                <a:solidFill>
                  <a:srgbClr val="DB322A"/>
                </a:solidFill>
                <a:latin typeface="Arial" panose="020B0604020202020204" pitchFamily="34" charset="0"/>
                <a:ea typeface="Nexa Bold" charset="0"/>
                <a:cs typeface="Arial" panose="020B0604020202020204" pitchFamily="34" charset="0"/>
              </a:rPr>
              <a:t>Discussion</a:t>
            </a:r>
            <a:endParaRPr lang="en-US" sz="2000" b="1" i="1" dirty="0">
              <a:latin typeface="Arial" panose="020B0604020202020204" pitchFamily="34" charset="0"/>
              <a:ea typeface="Nexa Bold" charset="0"/>
              <a:cs typeface="Arial" panose="020B0604020202020204" pitchFamily="34" charset="0"/>
            </a:endParaRPr>
          </a:p>
        </p:txBody>
      </p:sp>
      <p:sp>
        <p:nvSpPr>
          <p:cNvPr id="3" name="Content Placeholder 2">
            <a:extLst>
              <a:ext uri="{FF2B5EF4-FFF2-40B4-BE49-F238E27FC236}">
                <a16:creationId xmlns:a16="http://schemas.microsoft.com/office/drawing/2014/main" id="{7CE44E80-87D8-9CE8-065B-8A81CF81E151}"/>
              </a:ext>
            </a:extLst>
          </p:cNvPr>
          <p:cNvSpPr>
            <a:spLocks noGrp="1"/>
          </p:cNvSpPr>
          <p:nvPr>
            <p:ph idx="1"/>
          </p:nvPr>
        </p:nvSpPr>
        <p:spPr/>
        <p:txBody>
          <a:bodyPr/>
          <a:lstStyle/>
          <a:p>
            <a:pPr marL="0" indent="0">
              <a:buNone/>
            </a:pPr>
            <a:r>
              <a:rPr lang="en-US" sz="2400" b="1" i="1" dirty="0">
                <a:solidFill>
                  <a:srgbClr val="DB322A"/>
                </a:solidFill>
                <a:latin typeface="Arial" panose="020B0604020202020204" pitchFamily="34" charset="0"/>
                <a:ea typeface="Nexa Bold" charset="0"/>
                <a:cs typeface="Arial" panose="020B0604020202020204" pitchFamily="34" charset="0"/>
              </a:rPr>
              <a:t>What Deadly Sins have you experienced or witnessed on Trustee Boards? </a:t>
            </a:r>
          </a:p>
          <a:p>
            <a:pPr marL="0" indent="0">
              <a:buNone/>
            </a:pPr>
            <a:endParaRPr lang="en-US" sz="1100" b="1" i="1" dirty="0">
              <a:solidFill>
                <a:srgbClr val="DB322A"/>
              </a:solidFill>
              <a:latin typeface="Arial" panose="020B0604020202020204" pitchFamily="34" charset="0"/>
              <a:ea typeface="Nexa Bold" charset="0"/>
              <a:cs typeface="Arial" panose="020B0604020202020204" pitchFamily="34" charset="0"/>
            </a:endParaRPr>
          </a:p>
          <a:p>
            <a:pPr marL="0" indent="0">
              <a:buNone/>
            </a:pPr>
            <a:r>
              <a:rPr lang="en-US" sz="2400" b="1" i="1" dirty="0">
                <a:solidFill>
                  <a:srgbClr val="DB322A"/>
                </a:solidFill>
                <a:latin typeface="Arial" panose="020B0604020202020204" pitchFamily="34" charset="0"/>
                <a:ea typeface="Nexa Bold" charset="0"/>
                <a:cs typeface="Arial" panose="020B0604020202020204" pitchFamily="34" charset="0"/>
              </a:rPr>
              <a:t>What could be improved or implemented to help?</a:t>
            </a:r>
          </a:p>
          <a:p>
            <a:pPr marL="0" indent="0">
              <a:buNone/>
            </a:pPr>
            <a:endParaRPr lang="en-US" sz="1100" b="1" i="1" dirty="0">
              <a:solidFill>
                <a:srgbClr val="DB322A"/>
              </a:solidFill>
              <a:latin typeface="Arial" panose="020B0604020202020204" pitchFamily="34" charset="0"/>
              <a:ea typeface="Nexa Bold" charset="0"/>
              <a:cs typeface="Arial" panose="020B0604020202020204" pitchFamily="34" charset="0"/>
            </a:endParaRPr>
          </a:p>
          <a:p>
            <a:pPr marL="0" indent="0">
              <a:buNone/>
            </a:pPr>
            <a:r>
              <a:rPr lang="en-US" sz="2400" dirty="0">
                <a:solidFill>
                  <a:srgbClr val="DB322A"/>
                </a:solidFill>
                <a:latin typeface="Arial" panose="020B0604020202020204" pitchFamily="34" charset="0"/>
                <a:ea typeface="Nexa Bold" charset="0"/>
                <a:cs typeface="Arial" panose="020B0604020202020204" pitchFamily="34" charset="0"/>
              </a:rPr>
              <a:t>Post 2-3 summary points in the chat post-session</a:t>
            </a:r>
            <a:endParaRPr lang="en-US" sz="2400" dirty="0">
              <a:latin typeface="Arial" panose="020B0604020202020204" pitchFamily="34" charset="0"/>
              <a:ea typeface="Nexa Bold" charset="0"/>
              <a:cs typeface="Arial" panose="020B0604020202020204" pitchFamily="34" charset="0"/>
            </a:endParaRPr>
          </a:p>
          <a:p>
            <a:pPr marL="0" indent="0">
              <a:buNone/>
            </a:pPr>
            <a:endParaRPr lang="en-US" sz="2200" b="1" i="1" dirty="0">
              <a:solidFill>
                <a:srgbClr val="DB322A"/>
              </a:solidFill>
              <a:latin typeface="Arial" panose="020B0604020202020204" pitchFamily="34" charset="0"/>
              <a:ea typeface="Nexa Bold" charset="0"/>
              <a:cs typeface="Arial" panose="020B0604020202020204" pitchFamily="34" charset="0"/>
            </a:endParaRPr>
          </a:p>
          <a:p>
            <a:pPr marL="0" indent="0">
              <a:buNone/>
            </a:pPr>
            <a:endParaRPr lang="en-US" dirty="0"/>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2153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5" name="Oval 4"/>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sp>
        <p:nvSpPr>
          <p:cNvPr id="9" name="Title 8">
            <a:extLst>
              <a:ext uri="{FF2B5EF4-FFF2-40B4-BE49-F238E27FC236}">
                <a16:creationId xmlns:a16="http://schemas.microsoft.com/office/drawing/2014/main" id="{800D2DA2-187F-3160-D90D-58DB5602E726}"/>
              </a:ext>
            </a:extLst>
          </p:cNvPr>
          <p:cNvSpPr>
            <a:spLocks noGrp="1"/>
          </p:cNvSpPr>
          <p:nvPr>
            <p:ph type="ctrTitle"/>
          </p:nvPr>
        </p:nvSpPr>
        <p:spPr>
          <a:xfrm>
            <a:off x="1366793" y="2955940"/>
            <a:ext cx="9144000" cy="2112169"/>
          </a:xfrm>
        </p:spPr>
        <p:txBody>
          <a:bodyPr>
            <a:noAutofit/>
          </a:bodyPr>
          <a:lstStyle/>
          <a:p>
            <a:r>
              <a:rPr lang="en-US" sz="5400" b="1" dirty="0">
                <a:solidFill>
                  <a:schemeClr val="bg1"/>
                </a:solidFill>
                <a:latin typeface="Arial" charset="0"/>
                <a:ea typeface="Arial" charset="0"/>
                <a:cs typeface="Arial" charset="0"/>
              </a:rPr>
              <a:t>Transforming </a:t>
            </a:r>
            <a:br>
              <a:rPr lang="en-US" sz="5400" b="1" dirty="0">
                <a:solidFill>
                  <a:schemeClr val="bg1"/>
                </a:solidFill>
                <a:latin typeface="Arial" charset="0"/>
                <a:ea typeface="Arial" charset="0"/>
                <a:cs typeface="Arial" charset="0"/>
              </a:rPr>
            </a:br>
            <a:r>
              <a:rPr lang="en-US" sz="5400" b="1" dirty="0">
                <a:solidFill>
                  <a:schemeClr val="bg1"/>
                </a:solidFill>
                <a:latin typeface="Arial" charset="0"/>
                <a:ea typeface="Arial" charset="0"/>
                <a:cs typeface="Arial" charset="0"/>
              </a:rPr>
              <a:t>Governance </a:t>
            </a:r>
            <a:br>
              <a:rPr lang="en-US" sz="5400" b="1" dirty="0">
                <a:solidFill>
                  <a:schemeClr val="bg1"/>
                </a:solidFill>
                <a:latin typeface="Arial" charset="0"/>
                <a:ea typeface="Arial" charset="0"/>
                <a:cs typeface="Arial" charset="0"/>
              </a:rPr>
            </a:br>
            <a:r>
              <a:rPr lang="en-US" sz="5400" b="1" dirty="0" err="1">
                <a:solidFill>
                  <a:schemeClr val="bg1"/>
                </a:solidFill>
                <a:latin typeface="Arial" charset="0"/>
                <a:ea typeface="Arial" charset="0"/>
                <a:cs typeface="Arial" charset="0"/>
              </a:rPr>
              <a:t>Programme</a:t>
            </a:r>
            <a:endParaRPr lang="en-US" sz="5400" b="1" dirty="0">
              <a:solidFill>
                <a:schemeClr val="bg1"/>
              </a:solidFill>
            </a:endParaRPr>
          </a:p>
        </p:txBody>
      </p:sp>
      <p:pic>
        <p:nvPicPr>
          <p:cNvPr id="3" name="Picture 2">
            <a:extLst>
              <a:ext uri="{FF2B5EF4-FFF2-40B4-BE49-F238E27FC236}">
                <a16:creationId xmlns:a16="http://schemas.microsoft.com/office/drawing/2014/main" id="{2D0E75CC-C549-5238-5A52-F8FACDE91375}"/>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6283" y="5926487"/>
            <a:ext cx="4800600" cy="738081"/>
          </a:xfrm>
          <a:prstGeom prst="rect">
            <a:avLst/>
          </a:prstGeom>
        </p:spPr>
      </p:pic>
    </p:spTree>
    <p:extLst>
      <p:ext uri="{BB962C8B-B14F-4D97-AF65-F5344CB8AC3E}">
        <p14:creationId xmlns:p14="http://schemas.microsoft.com/office/powerpoint/2010/main" val="236832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55132D13-333D-0F9F-952F-E76BC6BCFA7C}"/>
              </a:ext>
            </a:extLst>
          </p:cNvPr>
          <p:cNvSpPr>
            <a:spLocks noGrp="1"/>
          </p:cNvSpPr>
          <p:nvPr>
            <p:ph type="title"/>
          </p:nvPr>
        </p:nvSpPr>
        <p:spPr/>
        <p:txBody>
          <a:bodyPr/>
          <a:lstStyle/>
          <a:p>
            <a:r>
              <a:rPr lang="en-US" sz="3200" b="1" dirty="0">
                <a:solidFill>
                  <a:srgbClr val="DB322A"/>
                </a:solidFill>
                <a:latin typeface="Nexa Bold" charset="0"/>
                <a:ea typeface="Nexa Bold" charset="0"/>
                <a:cs typeface="Nexa Bold" charset="0"/>
              </a:rPr>
              <a:t>Overview of Governance for Charity Trustees</a:t>
            </a:r>
            <a:endParaRPr lang="en-US" b="1" dirty="0"/>
          </a:p>
        </p:txBody>
      </p:sp>
      <p:sp>
        <p:nvSpPr>
          <p:cNvPr id="3" name="Content Placeholder 2">
            <a:extLst>
              <a:ext uri="{FF2B5EF4-FFF2-40B4-BE49-F238E27FC236}">
                <a16:creationId xmlns:a16="http://schemas.microsoft.com/office/drawing/2014/main" id="{4D074731-067B-C74B-292A-21A5A4B6DE73}"/>
              </a:ext>
            </a:extLst>
          </p:cNvPr>
          <p:cNvSpPr>
            <a:spLocks noGrp="1"/>
          </p:cNvSpPr>
          <p:nvPr>
            <p:ph idx="1"/>
          </p:nvPr>
        </p:nvSpPr>
        <p:spPr/>
        <p:txBody>
          <a:bodyPr/>
          <a:lstStyle/>
          <a:p>
            <a:pPr marL="0" indent="0">
              <a:buNone/>
            </a:pPr>
            <a:r>
              <a:rPr lang="en-GB" sz="2400" b="1" dirty="0">
                <a:effectLst/>
                <a:latin typeface="ArialMT"/>
              </a:rPr>
              <a:t>Understanding governance in the cultural sector </a:t>
            </a:r>
          </a:p>
          <a:p>
            <a:pPr marL="0" indent="0">
              <a:buNone/>
            </a:pPr>
            <a:endParaRPr lang="en-GB" sz="2000" b="1" dirty="0">
              <a:effectLst/>
            </a:endParaRPr>
          </a:p>
          <a:p>
            <a:pPr marL="285750" indent="-285750">
              <a:buFont typeface="Arial" panose="020B0604020202020204" pitchFamily="34" charset="0"/>
              <a:buChar char="•"/>
            </a:pPr>
            <a:r>
              <a:rPr lang="en-GB" sz="2400" i="1" dirty="0">
                <a:effectLst/>
                <a:latin typeface="ArialMT"/>
              </a:rPr>
              <a:t>What is governance and why is it important? </a:t>
            </a:r>
            <a:endParaRPr lang="en-GB" sz="2000" i="1" dirty="0">
              <a:effectLst/>
            </a:endParaRPr>
          </a:p>
          <a:p>
            <a:pPr marL="285750" indent="-285750">
              <a:buFont typeface="Arial" panose="020B0604020202020204" pitchFamily="34" charset="0"/>
              <a:buChar char="•"/>
            </a:pPr>
            <a:r>
              <a:rPr lang="en-GB" i="1" dirty="0">
                <a:latin typeface="ArialMT"/>
              </a:rPr>
              <a:t>The h</a:t>
            </a:r>
            <a:r>
              <a:rPr lang="en-GB" sz="2400" i="1" dirty="0">
                <a:effectLst/>
                <a:latin typeface="ArialMT"/>
              </a:rPr>
              <a:t>allmarks of effective governance </a:t>
            </a:r>
            <a:endParaRPr lang="en-GB" i="1" dirty="0">
              <a:latin typeface="ArialMT"/>
            </a:endParaRPr>
          </a:p>
          <a:p>
            <a:pPr marL="285750" indent="-285750">
              <a:buFont typeface="Arial" panose="020B0604020202020204" pitchFamily="34" charset="0"/>
              <a:buChar char="•"/>
            </a:pPr>
            <a:r>
              <a:rPr lang="en-GB" sz="2400" i="1" dirty="0">
                <a:effectLst/>
                <a:latin typeface="ArialMT"/>
              </a:rPr>
              <a:t>Key responsibilities of boards </a:t>
            </a:r>
            <a:r>
              <a:rPr lang="en-GB" sz="2000" i="1" dirty="0"/>
              <a:t>(</a:t>
            </a:r>
            <a:r>
              <a:rPr lang="en-GB" sz="2400" i="1" dirty="0">
                <a:effectLst/>
                <a:latin typeface="ArialMT"/>
              </a:rPr>
              <a:t>legal, financial and ethical) </a:t>
            </a:r>
          </a:p>
          <a:p>
            <a:pPr marL="285750" indent="-285750">
              <a:buFont typeface="Arial" panose="020B0604020202020204" pitchFamily="34" charset="0"/>
              <a:buChar char="•"/>
            </a:pPr>
            <a:r>
              <a:rPr lang="en-GB" sz="2400" i="1" dirty="0">
                <a:effectLst/>
                <a:latin typeface="ArialMT"/>
              </a:rPr>
              <a:t>Charity Commission</a:t>
            </a:r>
            <a:r>
              <a:rPr lang="en-GB" i="1" dirty="0">
                <a:latin typeface="ArialMT"/>
              </a:rPr>
              <a:t> requirements</a:t>
            </a:r>
            <a:r>
              <a:rPr lang="en-GB" sz="2400" i="1" dirty="0">
                <a:effectLst/>
                <a:latin typeface="ArialMT"/>
              </a:rPr>
              <a:t> - compliance, prudence and care</a:t>
            </a:r>
            <a:endParaRPr lang="en-GB" sz="2000" i="1" dirty="0">
              <a:effectLst/>
            </a:endParaRPr>
          </a:p>
          <a:p>
            <a:pPr marL="285750" indent="-285750">
              <a:buFont typeface="Arial" panose="020B0604020202020204" pitchFamily="34" charset="0"/>
              <a:buChar char="•"/>
            </a:pPr>
            <a:r>
              <a:rPr lang="en-GB" sz="2400" i="1" dirty="0">
                <a:effectLst/>
                <a:latin typeface="ArialMT"/>
              </a:rPr>
              <a:t>New regulations – e.g. safeguarding</a:t>
            </a:r>
            <a:endParaRPr lang="en-GB" sz="3200" i="1" dirty="0">
              <a:latin typeface="Arial" panose="020B0604020202020204" pitchFamily="34" charset="0"/>
              <a:cs typeface="Arial" panose="020B0604020202020204" pitchFamily="34" charset="0"/>
            </a:endParaRPr>
          </a:p>
          <a:p>
            <a:pPr marL="0" indent="0">
              <a:buNone/>
            </a:pPr>
            <a:endParaRPr lang="en-US" dirty="0"/>
          </a:p>
        </p:txBody>
      </p:sp>
      <p:cxnSp>
        <p:nvCxnSpPr>
          <p:cNvPr id="6" name="Straight Connector 5">
            <a:extLst>
              <a:ext uri="{FF2B5EF4-FFF2-40B4-BE49-F238E27FC236}">
                <a16:creationId xmlns:a16="http://schemas.microsoft.com/office/drawing/2014/main" id="{B873AD37-7298-9E70-2E70-6BDACB9BFDEF}"/>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261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B1316390-081A-9CDA-4B83-BF9015845AB3}"/>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Why become a Board Member?</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9C197C7-399D-4F84-9BFC-973E67F58FBD}"/>
              </a:ext>
            </a:extLst>
          </p:cNvPr>
          <p:cNvSpPr>
            <a:spLocks noGrp="1"/>
          </p:cNvSpPr>
          <p:nvPr>
            <p:ph idx="1"/>
          </p:nvPr>
        </p:nvSpPr>
        <p:spPr/>
        <p:txBody>
          <a:bodyPr>
            <a:normAutofit/>
          </a:bodyPr>
          <a:lstStyle/>
          <a:p>
            <a:pPr marL="0" indent="0">
              <a:buNone/>
            </a:pPr>
            <a:r>
              <a:rPr lang="en-US" sz="2400" b="1" dirty="0">
                <a:latin typeface="Arial" panose="020B0604020202020204" pitchFamily="34" charset="0"/>
                <a:ea typeface="Nexa Bold" charset="0"/>
                <a:cs typeface="Arial" panose="020B0604020202020204" pitchFamily="34" charset="0"/>
              </a:rPr>
              <a:t>Becoming a Board Member is a type of opportunity that can: </a:t>
            </a:r>
          </a:p>
          <a:p>
            <a:pPr marL="0" indent="0">
              <a:buNone/>
            </a:pPr>
            <a:endParaRPr lang="en-US" sz="24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2400" dirty="0">
                <a:latin typeface="Arial" panose="020B0604020202020204" pitchFamily="34" charset="0"/>
                <a:ea typeface="Nexa Bold" charset="0"/>
                <a:cs typeface="Arial" panose="020B0604020202020204" pitchFamily="34" charset="0"/>
              </a:rPr>
              <a:t>Complement and add value to your career; </a:t>
            </a:r>
          </a:p>
          <a:p>
            <a:pPr marL="0" indent="0">
              <a:buNone/>
            </a:pPr>
            <a:endParaRPr lang="en-US" sz="11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2400" dirty="0">
                <a:latin typeface="Arial" panose="020B0604020202020204" pitchFamily="34" charset="0"/>
                <a:ea typeface="Nexa Bold" charset="0"/>
                <a:cs typeface="Arial" panose="020B0604020202020204" pitchFamily="34" charset="0"/>
              </a:rPr>
              <a:t>Help you to gain new skills for personal and professional development; </a:t>
            </a:r>
          </a:p>
          <a:p>
            <a:pPr marL="0" indent="0">
              <a:buNone/>
            </a:pPr>
            <a:endParaRPr lang="en-US" sz="11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2400" dirty="0">
                <a:latin typeface="Arial" panose="020B0604020202020204" pitchFamily="34" charset="0"/>
                <a:ea typeface="Nexa Bold" charset="0"/>
                <a:cs typeface="Arial" panose="020B0604020202020204" pitchFamily="34" charset="0"/>
              </a:rPr>
              <a:t>Lead to personal satisfaction associated with giving something back and making a difference to a cause that you care about; </a:t>
            </a:r>
          </a:p>
          <a:p>
            <a:pPr marL="0" indent="0">
              <a:buNone/>
            </a:pPr>
            <a:endParaRPr lang="en-US" sz="11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2400" dirty="0">
                <a:latin typeface="Arial" panose="020B0604020202020204" pitchFamily="34" charset="0"/>
                <a:ea typeface="Nexa Bold" charset="0"/>
                <a:cs typeface="Arial" panose="020B0604020202020204" pitchFamily="34" charset="0"/>
              </a:rPr>
              <a:t>Provide opportunities to find new interests, broaden experiences and meet new people. </a:t>
            </a:r>
          </a:p>
        </p:txBody>
      </p:sp>
      <p:cxnSp>
        <p:nvCxnSpPr>
          <p:cNvPr id="6" name="Straight Connector 5">
            <a:extLst>
              <a:ext uri="{FF2B5EF4-FFF2-40B4-BE49-F238E27FC236}">
                <a16:creationId xmlns:a16="http://schemas.microsoft.com/office/drawing/2014/main" id="{96FE7D65-7B51-94B3-B7B2-7A4A5DF86A6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664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Quick Facts</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p:txBody>
          <a:bodyPr>
            <a:normAutofit/>
          </a:bodyPr>
          <a:lstStyle/>
          <a:p>
            <a:pPr algn="ctr">
              <a:buClr>
                <a:schemeClr val="tx1"/>
              </a:buClr>
            </a:pPr>
            <a:r>
              <a:rPr lang="en-GB" sz="2400" b="1" dirty="0">
                <a:latin typeface="Arial" panose="020B0604020202020204" pitchFamily="34" charset="0"/>
                <a:cs typeface="Arial" panose="020B0604020202020204" pitchFamily="34" charset="0"/>
              </a:rPr>
              <a:t>How many charities are there in England and Wales?</a:t>
            </a:r>
          </a:p>
          <a:p>
            <a:pPr marL="0" indent="0" algn="ctr">
              <a:buClr>
                <a:schemeClr val="tx1"/>
              </a:buClr>
              <a:buNone/>
            </a:pPr>
            <a:endParaRPr lang="en-GB" sz="1100" b="1" dirty="0">
              <a:latin typeface="Arial" panose="020B0604020202020204" pitchFamily="34" charset="0"/>
              <a:cs typeface="Arial" panose="020B0604020202020204" pitchFamily="34" charset="0"/>
            </a:endParaRPr>
          </a:p>
          <a:p>
            <a:pPr algn="ctr">
              <a:buClr>
                <a:schemeClr val="tx1"/>
              </a:buClr>
            </a:pPr>
            <a:r>
              <a:rPr lang="en-GB" sz="2400" b="1" dirty="0">
                <a:latin typeface="Arial" panose="020B0604020202020204" pitchFamily="34" charset="0"/>
                <a:cs typeface="Arial" panose="020B0604020202020204" pitchFamily="34" charset="0"/>
              </a:rPr>
              <a:t>How many Trustees are there? </a:t>
            </a:r>
          </a:p>
          <a:p>
            <a:pPr marL="0" indent="0" algn="ctr">
              <a:buClr>
                <a:schemeClr val="tx1"/>
              </a:buClr>
              <a:buNone/>
            </a:pPr>
            <a:endParaRPr lang="en-GB" sz="1100" b="1" dirty="0">
              <a:latin typeface="Arial" panose="020B0604020202020204" pitchFamily="34" charset="0"/>
              <a:cs typeface="Arial" panose="020B0604020202020204" pitchFamily="34" charset="0"/>
            </a:endParaRPr>
          </a:p>
          <a:p>
            <a:pPr algn="ctr">
              <a:buClr>
                <a:schemeClr val="tx1"/>
              </a:buClr>
            </a:pPr>
            <a:r>
              <a:rPr lang="en-GB" sz="2400" b="1" dirty="0">
                <a:latin typeface="Arial" panose="020B0604020202020204" pitchFamily="34" charset="0"/>
                <a:cs typeface="Arial" panose="020B0604020202020204" pitchFamily="34" charset="0"/>
              </a:rPr>
              <a:t>What sort of level of assets do they protect? </a:t>
            </a:r>
          </a:p>
          <a:p>
            <a:pPr marL="0" indent="0" algn="ctr">
              <a:buClr>
                <a:schemeClr val="tx1"/>
              </a:buClr>
              <a:buNone/>
            </a:pPr>
            <a:endParaRPr lang="en-GB" sz="1100" b="1" dirty="0">
              <a:latin typeface="Arial" panose="020B0604020202020204" pitchFamily="34" charset="0"/>
              <a:cs typeface="Arial" panose="020B0604020202020204" pitchFamily="34" charset="0"/>
            </a:endParaRPr>
          </a:p>
          <a:p>
            <a:pPr algn="ctr">
              <a:buClr>
                <a:schemeClr val="tx1"/>
              </a:buClr>
            </a:pPr>
            <a:r>
              <a:rPr lang="en-GB" sz="2400" b="1" dirty="0">
                <a:latin typeface="Arial" panose="020B0604020202020204" pitchFamily="34" charset="0"/>
                <a:cs typeface="Arial" panose="020B0604020202020204" pitchFamily="34" charset="0"/>
              </a:rPr>
              <a:t>Average age of a Board member?</a:t>
            </a:r>
          </a:p>
          <a:p>
            <a:pPr marL="0" indent="0" algn="ctr">
              <a:buClr>
                <a:schemeClr val="tx1"/>
              </a:buClr>
              <a:buNone/>
            </a:pPr>
            <a:endParaRPr lang="en-GB" sz="1100" b="1" dirty="0">
              <a:latin typeface="Arial" panose="020B0604020202020204" pitchFamily="34" charset="0"/>
              <a:cs typeface="Arial" panose="020B0604020202020204" pitchFamily="34" charset="0"/>
            </a:endParaRPr>
          </a:p>
          <a:p>
            <a:pPr algn="ctr">
              <a:buClr>
                <a:schemeClr val="tx1"/>
              </a:buClr>
            </a:pPr>
            <a:r>
              <a:rPr lang="en-GB" sz="2400" b="1" dirty="0">
                <a:latin typeface="Arial" panose="020B0604020202020204" pitchFamily="34" charset="0"/>
                <a:cs typeface="Arial" panose="020B0604020202020204" pitchFamily="34" charset="0"/>
              </a:rPr>
              <a:t>Who can’t be a Trustee?</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610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Quick Facts</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p:txBody>
          <a:bodyPr>
            <a:normAutofit fontScale="92500"/>
          </a:bodyPr>
          <a:lstStyle/>
          <a:p>
            <a:pPr marL="0" indent="0">
              <a:buClr>
                <a:schemeClr val="tx1"/>
              </a:buClr>
              <a:buNone/>
            </a:pPr>
            <a:r>
              <a:rPr lang="en-GB" sz="2400" dirty="0">
                <a:latin typeface="Arial" panose="020B0604020202020204" pitchFamily="34" charset="0"/>
                <a:cs typeface="Arial" panose="020B0604020202020204" pitchFamily="34" charset="0"/>
              </a:rPr>
              <a:t>There are 921,364 Trustee positions held by 700,000 individuals in England and Wales, who are responsible for running 169,070 charities with a total income of £89.4bn (Charity Commission).</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0" indent="0">
              <a:buClr>
                <a:schemeClr val="tx1"/>
              </a:buClr>
              <a:buNone/>
            </a:pPr>
            <a:r>
              <a:rPr lang="en-GB" sz="2400" dirty="0">
                <a:latin typeface="Arial" panose="020B0604020202020204" pitchFamily="34" charset="0"/>
                <a:cs typeface="Arial" panose="020B0604020202020204" pitchFamily="34" charset="0"/>
              </a:rPr>
              <a:t>Voluntary organisations with an annual income of £1m or more account for 81% of the sector’s total income and make up only 3% of charities. Organisations with an income of £100,000 or less make up 82% of the sector in terms of the number of charities, but account for less than 5% of total income (NCVO). </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0" indent="0">
              <a:buClr>
                <a:schemeClr val="tx1"/>
              </a:buClr>
              <a:buNone/>
            </a:pPr>
            <a:r>
              <a:rPr lang="en-GB" sz="2400" dirty="0">
                <a:latin typeface="Arial" panose="020B0604020202020204" pitchFamily="34" charset="0"/>
                <a:cs typeface="Arial" panose="020B0604020202020204" pitchFamily="34" charset="0"/>
              </a:rPr>
              <a:t>Men outnumber women Trustees two to one. The vast majority, 92%, are white British, and aged between 60-62 (20 years older than the average age in the UK). They are also above average in terms of both income and education.</a:t>
            </a: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2780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2" name="Title 1">
            <a:extLst>
              <a:ext uri="{FF2B5EF4-FFF2-40B4-BE49-F238E27FC236}">
                <a16:creationId xmlns:a16="http://schemas.microsoft.com/office/drawing/2014/main" id="{18225186-7BAD-F551-8E72-DB7031D284B7}"/>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Equality, Diversity &amp; the Creative Case (2019-20)</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47789AA-4318-F825-C4F7-BF2F6B894BE4}"/>
              </a:ext>
            </a:extLst>
          </p:cNvPr>
          <p:cNvSpPr>
            <a:spLocks noGrp="1"/>
          </p:cNvSpPr>
          <p:nvPr>
            <p:ph idx="1"/>
          </p:nvPr>
        </p:nvSpPr>
        <p:spPr/>
        <p:txBody>
          <a:bodyPr numCol="1">
            <a:noAutofit/>
          </a:bodyPr>
          <a:lstStyle/>
          <a:p>
            <a:pPr marL="0" indent="0">
              <a:buClr>
                <a:schemeClr val="tx1"/>
              </a:buClr>
              <a:buNone/>
            </a:pPr>
            <a:r>
              <a:rPr lang="en-GB" sz="2200" dirty="0">
                <a:latin typeface="Arial" panose="020B0604020202020204" pitchFamily="34" charset="0"/>
                <a:ea typeface="Karla" pitchFamily="2" charset="0"/>
                <a:cs typeface="Arial" panose="020B0604020202020204" pitchFamily="34" charset="0"/>
              </a:rPr>
              <a:t>The most recent data on the workforce of the organisations in Arts Council England’s National Portfolio. Most of the data is for the period 1st April 2019 – 31st March 2020.</a:t>
            </a:r>
            <a:br>
              <a:rPr lang="en-GB" sz="2200" dirty="0">
                <a:latin typeface="Arial" panose="020B0604020202020204" pitchFamily="34" charset="0"/>
                <a:ea typeface="Karla" pitchFamily="2" charset="0"/>
                <a:cs typeface="Arial" panose="020B0604020202020204" pitchFamily="34" charset="0"/>
              </a:rPr>
            </a:br>
            <a:endParaRPr lang="en-GB" sz="2200" dirty="0">
              <a:latin typeface="Arial" panose="020B0604020202020204" pitchFamily="34" charset="0"/>
              <a:ea typeface="Karla" pitchFamily="2" charset="0"/>
              <a:cs typeface="Arial" panose="020B0604020202020204" pitchFamily="34" charset="0"/>
            </a:endParaRPr>
          </a:p>
          <a:p>
            <a:pPr>
              <a:buClr>
                <a:schemeClr val="tx1"/>
              </a:buClr>
            </a:pPr>
            <a:r>
              <a:rPr lang="en-GB" sz="2200" dirty="0">
                <a:latin typeface="Arial" panose="020B0604020202020204" pitchFamily="34" charset="0"/>
                <a:ea typeface="Karla" pitchFamily="2" charset="0"/>
                <a:cs typeface="Arial" panose="020B0604020202020204" pitchFamily="34" charset="0"/>
              </a:rPr>
              <a:t>Governance: Across NPOs boards, the representation of Black, Asian and Ethnically Diverse people is 17% and disabled representation is at 9%. Women make up 49% of boards, with LGBT representation at 8%. </a:t>
            </a:r>
          </a:p>
          <a:p>
            <a:pPr>
              <a:buClr>
                <a:schemeClr val="tx1"/>
              </a:buClr>
            </a:pPr>
            <a:r>
              <a:rPr lang="en-GB" sz="2200" dirty="0">
                <a:latin typeface="Arial" panose="020B0604020202020204" pitchFamily="34" charset="0"/>
                <a:ea typeface="Karla" pitchFamily="2" charset="0"/>
                <a:cs typeface="Arial" panose="020B0604020202020204" pitchFamily="34" charset="0"/>
              </a:rPr>
              <a:t>Leadership: 11% of NPOs reported having a Chief Executive who was Black, Asian, or Ethnically Diverse, with 12% of Artistic Directors and 11% of Chairs. Disabled people make up 11% of Chief Executives, 8% of Artistic Directors and only 6% of Chairs. 17% of Chief Executives identify as LGBT, 12% of Artistic Directors and 8% of Chairs. Women make up 66% of Chief Executives, compared to 42% of Artistic Directors and Chairs.</a:t>
            </a:r>
          </a:p>
          <a:p>
            <a:pPr marL="0" indent="0">
              <a:buClr>
                <a:schemeClr val="tx1"/>
              </a:buClr>
              <a:buNone/>
            </a:pPr>
            <a:endParaRPr lang="en-GB" sz="24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296484EC-2887-0B69-ECD0-0794CFAD1D4A}"/>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7940681"/>
      </p:ext>
    </p:extLst>
  </p:cSld>
  <p:clrMapOvr>
    <a:masterClrMapping/>
  </p:clrMapOvr>
</p:sld>
</file>

<file path=ppt/theme/theme1.xml><?xml version="1.0" encoding="utf-8"?>
<a:theme xmlns:a="http://schemas.openxmlformats.org/drawingml/2006/main" name="New Cause4">
  <a:themeElements>
    <a:clrScheme name="cause4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Cause4" id="{513DBCD4-AE88-E940-8A6F-67E7AA054B3B}" vid="{F6FF07FB-0574-BF4D-A63F-E85777FFA5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f6342ec-3ef3-4b28-9d04-afaf7bbe93e7">
      <Terms xmlns="http://schemas.microsoft.com/office/infopath/2007/PartnerControls"/>
    </lcf76f155ced4ddcb4097134ff3c332f>
    <TaxCatchAll xmlns="525661cb-1d8b-45d3-8a03-f4ab0ff2622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18355E87E6B443BEB23728EC4FF7FE" ma:contentTypeVersion="13" ma:contentTypeDescription="Create a new document." ma:contentTypeScope="" ma:versionID="6d7c1b4ea31d60d1d6d2ed9fe571ee99">
  <xsd:schema xmlns:xsd="http://www.w3.org/2001/XMLSchema" xmlns:xs="http://www.w3.org/2001/XMLSchema" xmlns:p="http://schemas.microsoft.com/office/2006/metadata/properties" xmlns:ns2="1f6342ec-3ef3-4b28-9d04-afaf7bbe93e7" xmlns:ns3="525661cb-1d8b-45d3-8a03-f4ab0ff2622b" targetNamespace="http://schemas.microsoft.com/office/2006/metadata/properties" ma:root="true" ma:fieldsID="09e0767f98ae6a9892b55405526f651e" ns2:_="" ns3:_="">
    <xsd:import namespace="1f6342ec-3ef3-4b28-9d04-afaf7bbe93e7"/>
    <xsd:import namespace="525661cb-1d8b-45d3-8a03-f4ab0ff2622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6342ec-3ef3-4b28-9d04-afaf7bbe93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2265ee6-a210-40dd-8ecb-32ddbadbe68d"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5661cb-1d8b-45d3-8a03-f4ab0ff2622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f049580f-51d4-4b83-b007-b797c1ad4260}" ma:internalName="TaxCatchAll" ma:showField="CatchAllData" ma:web="525661cb-1d8b-45d3-8a03-f4ab0ff262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A5ABAA-E1EA-4FFB-82F1-2A7A3B6C7E35}">
  <ds:schemaRefs>
    <ds:schemaRef ds:uri="http://www.w3.org/XML/1998/namespace"/>
    <ds:schemaRef ds:uri="http://schemas.openxmlformats.org/package/2006/metadata/core-properties"/>
    <ds:schemaRef ds:uri="http://schemas.microsoft.com/office/2006/documentManagement/types"/>
    <ds:schemaRef ds:uri="http://purl.org/dc/elements/1.1/"/>
    <ds:schemaRef ds:uri="http://purl.org/dc/terms/"/>
    <ds:schemaRef ds:uri="ba13597c-5eae-459c-bbbb-4e4ccc1cd125"/>
    <ds:schemaRef ds:uri="http://schemas.microsoft.com/office/infopath/2007/PartnerControls"/>
    <ds:schemaRef ds:uri="e2da5563-11a0-490a-a43b-a7847a830c2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15D48B5-301F-4430-95FC-E0FB9391A768}">
  <ds:schemaRefs>
    <ds:schemaRef ds:uri="http://schemas.microsoft.com/sharepoint/v3/contenttype/forms"/>
  </ds:schemaRefs>
</ds:datastoreItem>
</file>

<file path=customXml/itemProps3.xml><?xml version="1.0" encoding="utf-8"?>
<ds:datastoreItem xmlns:ds="http://schemas.openxmlformats.org/officeDocument/2006/customXml" ds:itemID="{39B03144-C395-48C8-8459-1D1460963F1A}"/>
</file>

<file path=docProps/app.xml><?xml version="1.0" encoding="utf-8"?>
<Properties xmlns="http://schemas.openxmlformats.org/officeDocument/2006/extended-properties" xmlns:vt="http://schemas.openxmlformats.org/officeDocument/2006/docPropsVTypes">
  <Template>New Cause4</Template>
  <TotalTime>1787</TotalTime>
  <Words>5816</Words>
  <Application>Microsoft Macintosh PowerPoint</Application>
  <PresentationFormat>Widescreen</PresentationFormat>
  <Paragraphs>476</Paragraphs>
  <Slides>46</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ArialMT</vt:lpstr>
      <vt:lpstr>Calibri</vt:lpstr>
      <vt:lpstr>Calibri Light</vt:lpstr>
      <vt:lpstr>Nexa Bold</vt:lpstr>
      <vt:lpstr>New Cause4</vt:lpstr>
      <vt:lpstr>Transforming  Governance  Programme</vt:lpstr>
      <vt:lpstr>About Cause4</vt:lpstr>
      <vt:lpstr>Transforming Governance: Workshop Outline</vt:lpstr>
      <vt:lpstr>Workshop 1a:  Overview of Governance for Charity Trustees</vt:lpstr>
      <vt:lpstr>Overview of Governance for Charity Trustees</vt:lpstr>
      <vt:lpstr>Why become a Board Member?</vt:lpstr>
      <vt:lpstr>Quick Facts</vt:lpstr>
      <vt:lpstr>Quick Facts</vt:lpstr>
      <vt:lpstr>Equality, Diversity &amp; the Creative Case (2019-20)</vt:lpstr>
      <vt:lpstr>Who can’t be a Trustee?</vt:lpstr>
      <vt:lpstr>Who can be a Board Member?</vt:lpstr>
      <vt:lpstr>Legal Forms of Charities &amp; Social Enterprises</vt:lpstr>
      <vt:lpstr>Legal Forms of Charities &amp; Social Enterprises</vt:lpstr>
      <vt:lpstr>Legal Forms of Charities &amp; Social Enterprises</vt:lpstr>
      <vt:lpstr>Charities’ Social Contract</vt:lpstr>
      <vt:lpstr>Charitable Purposes</vt:lpstr>
      <vt:lpstr>Charity Regulation</vt:lpstr>
      <vt:lpstr>Charity Regulation</vt:lpstr>
      <vt:lpstr>Charity Commission Guidance</vt:lpstr>
      <vt:lpstr>Common mistakes made by Trustees</vt:lpstr>
      <vt:lpstr>Charity Commission Investigations</vt:lpstr>
      <vt:lpstr>Charity Commission Investigations</vt:lpstr>
      <vt:lpstr>Laws on Public Benefit</vt:lpstr>
      <vt:lpstr>Laws on Public Benefit</vt:lpstr>
      <vt:lpstr>Model Charity Structure</vt:lpstr>
      <vt:lpstr>The Role of Trustees</vt:lpstr>
      <vt:lpstr>The Role of Trustees</vt:lpstr>
      <vt:lpstr>The Role of Trustees</vt:lpstr>
      <vt:lpstr>The Role of Trustees</vt:lpstr>
      <vt:lpstr>Trustees and Safeguarding</vt:lpstr>
      <vt:lpstr>Lead Trustee for Safeguarding</vt:lpstr>
      <vt:lpstr>The Essential Trustee</vt:lpstr>
      <vt:lpstr>Charity Governance Code</vt:lpstr>
      <vt:lpstr>Charity Governance Code – NCVO 2020</vt:lpstr>
      <vt:lpstr>Charity Governance Code changes</vt:lpstr>
      <vt:lpstr>Trustee and Board Member Types</vt:lpstr>
      <vt:lpstr>Principles of Good Governance</vt:lpstr>
      <vt:lpstr>Governance vs. Management</vt:lpstr>
      <vt:lpstr>Financial Responsibility</vt:lpstr>
      <vt:lpstr>Financial Responsibility</vt:lpstr>
      <vt:lpstr>Financial Responsibility</vt:lpstr>
      <vt:lpstr>Managing Risk </vt:lpstr>
      <vt:lpstr>Managing Risk </vt:lpstr>
      <vt:lpstr>Breakout ‘Seven Deadly Sins’ of Boards  John Williams, Civil Society, 2016</vt:lpstr>
      <vt:lpstr>Discussion</vt:lpstr>
      <vt:lpstr>Transforming  Governance  Programme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c:title>
  <dc:creator>Becky Sheppard</dc:creator>
  <cp:lastModifiedBy>Microsoft Office User</cp:lastModifiedBy>
  <cp:revision>14</cp:revision>
  <cp:lastPrinted>2018-11-07T15:10:54Z</cp:lastPrinted>
  <dcterms:created xsi:type="dcterms:W3CDTF">2016-03-24T10:49:37Z</dcterms:created>
  <dcterms:modified xsi:type="dcterms:W3CDTF">2023-11-23T08:27:38Z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0x0101008918355E87E6B443BEB23728EC4FF7FE</vt:lpwstr>
  </property>
  <property fmtid="{D5CDD505-2E9C-101B-9397-08002B2CF9AE}" pid="3" name="MediaServiceImageTags">
    <vt:lpwstr/>
  </property>
</Properties>
</file>