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93" r:id="rId3"/>
    <p:sldId id="265" r:id="rId4"/>
    <p:sldId id="283" r:id="rId5"/>
    <p:sldId id="320" r:id="rId6"/>
    <p:sldId id="321" r:id="rId7"/>
    <p:sldId id="322" r:id="rId8"/>
  </p:sldIdLst>
  <p:sldSz cx="7562850" cy="10688638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D938C3-0C6F-1195-6015-ED75651C5BBB}" name="Julie Leather" initials="JL" userId="S::julie.leather@artscouncil.org.uk::cd949f6e-6c04-4e58-8525-2a49fa1eb9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O'Carroll" initials="RO" lastIdx="8" clrIdx="0">
    <p:extLst>
      <p:ext uri="{19B8F6BF-5375-455C-9EA6-DF929625EA0E}">
        <p15:presenceInfo xmlns:p15="http://schemas.microsoft.com/office/powerpoint/2012/main" userId="b49000c0ca8bf3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93" autoAdjust="0"/>
    <p:restoredTop sz="91641" autoAdjust="0"/>
  </p:normalViewPr>
  <p:slideViewPr>
    <p:cSldViewPr snapToGrid="0" snapToObjects="1">
      <p:cViewPr varScale="1">
        <p:scale>
          <a:sx n="53" d="100"/>
          <a:sy n="53" d="100"/>
        </p:scale>
        <p:origin x="1677" y="45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12/06/2023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12/06/2023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5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5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9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8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8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B46D54E0-7829-4B4A-B4BE-038EE11A0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B46D54E0-7829-4B4A-B4BE-038EE11A0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council.org.uk/supporting-arts-museums-and-librarie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888464"/>
            <a:ext cx="6115050" cy="12760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Council England: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our Capital Investment Programme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23" y="8591908"/>
            <a:ext cx="1530488" cy="15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33700" y="8743630"/>
            <a:ext cx="4629150" cy="686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read booklet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33700" y="9200830"/>
            <a:ext cx="4629150" cy="686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People walking around a museum ">
            <a:extLst>
              <a:ext uri="{FF2B5EF4-FFF2-40B4-BE49-F238E27FC236}">
                <a16:creationId xmlns:a16="http://schemas.microsoft.com/office/drawing/2014/main" id="{F607997C-EE68-3EAB-0257-FD8B2D16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716" y="4916039"/>
            <a:ext cx="3370391" cy="33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5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we are and what we do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2985639" y="2417149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are </a:t>
            </a:r>
            <a:r>
              <a:rPr lang="en-US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Arts Council England. </a:t>
            </a:r>
            <a:r>
              <a:rPr lang="en-US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support 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creativity</a:t>
            </a:r>
            <a:r>
              <a:rPr lang="en-US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and culture in England. </a:t>
            </a: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are funding cultural places to update their buildings and equipment after the pandemic.</a:t>
            </a: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call this funding </a:t>
            </a:r>
            <a:r>
              <a:rPr lang="en-US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capital expenditure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 This is money to spend on </a:t>
            </a:r>
            <a:r>
              <a:rPr lang="en-US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fixed assets 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that are always there like your building.</a:t>
            </a: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apply for this funding if you are a </a:t>
            </a:r>
            <a:r>
              <a:rPr lang="en-US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cultural organisation in England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need to show that </a:t>
            </a: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do cultural work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activities fit with </a:t>
            </a:r>
            <a:r>
              <a:rPr lang="en-US" b="1" kern="50" dirty="0">
                <a:solidFill>
                  <a:srgbClr val="EC655F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 Council plans</a:t>
            </a:r>
            <a:r>
              <a:rPr lang="en-US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 </a:t>
            </a:r>
            <a:r>
              <a:rPr lang="en-US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lead organisation 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should apply for the funding. </a:t>
            </a:r>
          </a:p>
          <a:p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need to see a </a:t>
            </a:r>
            <a:r>
              <a:rPr lang="en-US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governing </a:t>
            </a:r>
            <a:r>
              <a:rPr lang="en-US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document that shows how you run things.</a:t>
            </a:r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2058" name="Picture 10" descr="Plan-1">
            <a:extLst>
              <a:ext uri="{FF2B5EF4-FFF2-40B4-BE49-F238E27FC236}">
                <a16:creationId xmlns:a16="http://schemas.microsoft.com/office/drawing/2014/main" id="{717CFE2E-6F0E-4941-90CE-9256AE97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1" y="8231920"/>
            <a:ext cx="1623061" cy="16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B1AF2-37E1-C743-B291-82FCCCD2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z="16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 Step Plan">
            <a:extLst>
              <a:ext uri="{FF2B5EF4-FFF2-40B4-BE49-F238E27FC236}">
                <a16:creationId xmlns:a16="http://schemas.microsoft.com/office/drawing/2014/main" id="{B3CC22F4-7461-0856-C61A-A8847929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1" y="1605619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5A31D-4C24-0252-D721-03EF05194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41" y="3814386"/>
            <a:ext cx="1623060" cy="1623060"/>
          </a:xfrm>
          <a:prstGeom prst="rect">
            <a:avLst/>
          </a:prstGeom>
        </p:spPr>
      </p:pic>
      <p:pic>
        <p:nvPicPr>
          <p:cNvPr id="4" name="Picture 2" descr="Art">
            <a:extLst>
              <a:ext uri="{FF2B5EF4-FFF2-40B4-BE49-F238E27FC236}">
                <a16:creationId xmlns:a16="http://schemas.microsoft.com/office/drawing/2014/main" id="{AFABDCED-9BA5-5D98-BD2C-C132A71E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1" y="6023153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can apply for capital investment funding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2996435" y="1826564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apply for funding if you are a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Charity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– all charities must be registered with the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Charity Commission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Community Interest Company 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Limited Company </a:t>
            </a: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– but only if you don’t share your </a:t>
            </a: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profits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Another organisation that runs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cultural services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also apply if you are in a </a:t>
            </a: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partnership</a:t>
            </a: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with another cultural organisation,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One organisation has to be the lead and send the application to us.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All partners in the group shouldn't make a profit from the work.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is called a </a:t>
            </a: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not-for-profit organisation</a:t>
            </a: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 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0DC46-6966-6440-A3B8-935A6D64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andshake 11">
            <a:extLst>
              <a:ext uri="{FF2B5EF4-FFF2-40B4-BE49-F238E27FC236}">
                <a16:creationId xmlns:a16="http://schemas.microsoft.com/office/drawing/2014/main" id="{19E61524-9924-F241-D289-677F20A6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30" y="8117363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6303F-6C76-DA46-458B-423D1F581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2549047"/>
            <a:ext cx="1623061" cy="1623061"/>
          </a:xfrm>
          <a:prstGeom prst="rect">
            <a:avLst/>
          </a:prstGeom>
        </p:spPr>
      </p:pic>
      <p:pic>
        <p:nvPicPr>
          <p:cNvPr id="5" name="Picture 4" descr="Free (Money)">
            <a:extLst>
              <a:ext uri="{FF2B5EF4-FFF2-40B4-BE49-F238E27FC236}">
                <a16:creationId xmlns:a16="http://schemas.microsoft.com/office/drawing/2014/main" id="{16E79C64-E0CD-3A12-A03A-27963184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30" y="4405153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C7198-E84A-F986-3A5D-4F97340EE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6261258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about who can apply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3156538" y="1375569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Century Gothic" panose="020B0502020202020204" pitchFamily="34" charset="0"/>
                <a:ea typeface="ＭＳ 明朝"/>
                <a:cs typeface="Times New Roman"/>
              </a:rPr>
              <a:t>Y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our organisation must show that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activities will be good for culture and creativity in England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activities reach as many people as possible</a:t>
            </a: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only apply for this funding if you have an address in England.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get money from other funding programmes then you can’t apply for the funding.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These are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Capital Investment Programme - Round 1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Museum Estate and Development </a:t>
            </a: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Fund (MEND) – Rounds 1 and 2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Cultural Development Fund (CDF) – Rounds 1, 2 and 3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Libraries Improvement Fund (LIF) – Rounds 1 and 2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16" name="Text Box 162"/>
          <p:cNvSpPr txBox="1"/>
          <p:nvPr/>
        </p:nvSpPr>
        <p:spPr>
          <a:xfrm>
            <a:off x="2985637" y="5617900"/>
            <a:ext cx="3940211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pic>
        <p:nvPicPr>
          <p:cNvPr id="5124" name="Picture 4" descr="Achieve">
            <a:extLst>
              <a:ext uri="{FF2B5EF4-FFF2-40B4-BE49-F238E27FC236}">
                <a16:creationId xmlns:a16="http://schemas.microsoft.com/office/drawing/2014/main" id="{A16EF70E-FFB4-2E46-BB09-77C6BE82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30" y="1826419"/>
            <a:ext cx="162306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rt 1">
            <a:extLst>
              <a:ext uri="{FF2B5EF4-FFF2-40B4-BE49-F238E27FC236}">
                <a16:creationId xmlns:a16="http://schemas.microsoft.com/office/drawing/2014/main" id="{3CD4A662-5A92-D445-AF23-9B662CD7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29" y="5771901"/>
            <a:ext cx="1623061" cy="16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735D4-EF4B-924A-996F-69017CC77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21FAF-9473-05AE-8B67-4A9A556DA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3799160"/>
            <a:ext cx="1623060" cy="1623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B43198-855C-B5FB-71DD-2ED6A9F63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29" y="7744642"/>
            <a:ext cx="1623061" cy="16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2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about who can apply and important dates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3156538" y="1375569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haven’t got your final payment by </a:t>
            </a:r>
            <a:r>
              <a:rPr lang="en-GB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3 July 2023</a:t>
            </a: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then you can’t apply either.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means a payment from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Small Capital Grants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Large Capital Grants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Local authorities who get grants from these programmes can apply but only if the money is for things like building work.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must open a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Grantium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account and profile on your website.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need to say your profile is OK before you can start your application.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takes about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10 working days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So it’s a good idea to open your account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in advance before you apply.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already have an account then make sure your details are all correct and up to date.</a:t>
            </a:r>
          </a:p>
        </p:txBody>
      </p:sp>
      <p:sp>
        <p:nvSpPr>
          <p:cNvPr id="16" name="Text Box 162"/>
          <p:cNvSpPr txBox="1"/>
          <p:nvPr/>
        </p:nvSpPr>
        <p:spPr>
          <a:xfrm>
            <a:off x="2985637" y="5617900"/>
            <a:ext cx="3940211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735D4-EF4B-924A-996F-69017CC77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FAE1A-B1D2-9E7A-0660-16075DBD3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2380311"/>
            <a:ext cx="1623060" cy="1623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3B22A-7B2E-CD77-55C4-85927BE52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4532789"/>
            <a:ext cx="1623060" cy="1623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017ED-7D22-C760-8DE4-E09E1C39F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8837745"/>
            <a:ext cx="1623060" cy="1623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F5746-561B-20C7-C40F-520627B3F1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6685267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0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your application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3156538" y="1375569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open an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Expression of Interest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form in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Grantium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on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6 June 2023</a:t>
            </a:r>
            <a:endParaRPr lang="en-GB" b="1" kern="5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will close on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3 July 2023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expression of interest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is a short form that says you are interested in applying for the funding.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The full application opens on 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25 July 2023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will close on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3 October 2023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apply for an amount of money between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£100,000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and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£750,000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don’t give out the large amount of money to many places.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6" name="Text Box 162"/>
          <p:cNvSpPr txBox="1"/>
          <p:nvPr/>
        </p:nvSpPr>
        <p:spPr>
          <a:xfrm>
            <a:off x="2985637" y="5617900"/>
            <a:ext cx="3940211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735D4-EF4B-924A-996F-69017CC77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C1C73-63C3-0F0C-41E1-16CA2782E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4" y="1826419"/>
            <a:ext cx="1623061" cy="1623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C1B89-EF71-9772-FFDC-BA0FAD960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" y="3994838"/>
            <a:ext cx="1623062" cy="1623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1E1E1-13FC-1455-20AE-903394167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" y="6163257"/>
            <a:ext cx="1623062" cy="1623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08622-8026-DAB8-BEA4-9300561F4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3" y="8331676"/>
            <a:ext cx="1623062" cy="16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0"/>
          <p:cNvSpPr txBox="1"/>
          <p:nvPr/>
        </p:nvSpPr>
        <p:spPr>
          <a:xfrm>
            <a:off x="809530" y="92471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EC65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Partnership funding and other information</a:t>
            </a:r>
            <a:endParaRPr lang="en-GB" sz="2800" b="1" kern="50" dirty="0">
              <a:solidFill>
                <a:srgbClr val="EC65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61"/>
          <p:cNvSpPr txBox="1"/>
          <p:nvPr/>
        </p:nvSpPr>
        <p:spPr>
          <a:xfrm>
            <a:off x="3156538" y="1375569"/>
            <a:ext cx="3940211" cy="16230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need to make sure our money funds as many places as possible. So we will want you to apply for other funding money too.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This will be a different percentage depending on the size of grant you apply for.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For example, if you apply for between </a:t>
            </a:r>
          </a:p>
          <a:p>
            <a:pPr>
              <a:spcAft>
                <a:spcPts val="0"/>
              </a:spcAft>
            </a:pP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£100,000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and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£249,999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then at least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5%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should come from somewhere else.</a:t>
            </a: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might also get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in kind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support. This is support that isn’t money. No more than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50%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of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in kind support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should come from a partner.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don’t include other grants from Arts Council England or other cultural funding from the government.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must start your activities by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31 March 2025 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and end no later than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31 March 2027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let everyone know if they get funding by </a:t>
            </a:r>
            <a:r>
              <a:rPr lang="en-GB" b="1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early April 2024</a:t>
            </a:r>
            <a:r>
              <a:rPr lang="en-GB" kern="50" dirty="0">
                <a:solidFill>
                  <a:schemeClr val="bg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b="1" kern="50" dirty="0">
              <a:solidFill>
                <a:schemeClr val="bg1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6" name="Text Box 162"/>
          <p:cNvSpPr txBox="1"/>
          <p:nvPr/>
        </p:nvSpPr>
        <p:spPr>
          <a:xfrm>
            <a:off x="2985637" y="5617900"/>
            <a:ext cx="3940211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735D4-EF4B-924A-996F-69017CC77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D54E0-7829-4B4A-B4BE-038EE11A0F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CB1F9-121D-D3E1-EDB0-1E714031A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2187099"/>
            <a:ext cx="1623060" cy="1623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621D5-A85F-66F3-FACB-6AB4AC3A7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0" y="4170839"/>
            <a:ext cx="1623060" cy="1623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7BB08-0F05-4CAB-1A0D-B8B5148EB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29" y="6066950"/>
            <a:ext cx="1623060" cy="1623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8BC563-8E73-10AD-942F-055BE9FCE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29" y="8138319"/>
            <a:ext cx="1623061" cy="16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1555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4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Page 4L Title A</Template>
  <TotalTime>13184</TotalTime>
  <Words>702</Words>
  <Application>Microsoft Office PowerPoint</Application>
  <PresentationFormat>Custom</PresentationFormat>
  <Paragraphs>275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Basic-4-Pics-Left-Heading</vt:lpstr>
      <vt:lpstr>Arts Council England: How to apply for our Capital Investment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(may go over several lines)</dc:title>
  <dc:subject>Easy Read Information</dc:subject>
  <dc:creator>Susie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Nicola Frost</cp:lastModifiedBy>
  <cp:revision>47</cp:revision>
  <cp:lastPrinted>2021-08-09T19:01:51Z</cp:lastPrinted>
  <dcterms:created xsi:type="dcterms:W3CDTF">2017-10-24T13:04:09Z</dcterms:created>
  <dcterms:modified xsi:type="dcterms:W3CDTF">2023-06-12T10:43:54Z</dcterms:modified>
  <cp:category/>
</cp:coreProperties>
</file>