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2" r:id="rId5"/>
    <p:sldMasterId id="2147483648" r:id="rId6"/>
  </p:sldMasterIdLst>
  <p:notesMasterIdLst>
    <p:notesMasterId r:id="rId25"/>
  </p:notesMasterIdLst>
  <p:sldIdLst>
    <p:sldId id="259" r:id="rId7"/>
    <p:sldId id="257" r:id="rId8"/>
    <p:sldId id="296" r:id="rId9"/>
    <p:sldId id="311" r:id="rId10"/>
    <p:sldId id="276" r:id="rId11"/>
    <p:sldId id="312" r:id="rId12"/>
    <p:sldId id="298" r:id="rId13"/>
    <p:sldId id="306" r:id="rId14"/>
    <p:sldId id="302" r:id="rId15"/>
    <p:sldId id="303" r:id="rId16"/>
    <p:sldId id="301" r:id="rId17"/>
    <p:sldId id="313" r:id="rId18"/>
    <p:sldId id="309" r:id="rId19"/>
    <p:sldId id="299" r:id="rId20"/>
    <p:sldId id="310" r:id="rId21"/>
    <p:sldId id="308" r:id="rId22"/>
    <p:sldId id="304" r:id="rId23"/>
    <p:sldId id="29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924F10D-BCBD-85E6-0105-2FCA674E822F}" name="Beverley Dawson" initials="BD" userId="S::Beverley.Dawson@artscouncil.org.uk::8741b140-6dad-4b31-9254-42e0a79a4f73" providerId="AD"/>
  <p188:author id="{CDC1ED21-A16E-A31E-549F-D53A4B42F01C}" name="Moragh Brooksbank" initials="MB" userId="S::moragh.brooksbank@artscouncil.org.uk::4d23c360-d131-427f-b903-9f830e738fcf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 Middleton" initials="AM" lastIdx="1" clrIdx="0">
    <p:extLst>
      <p:ext uri="{19B8F6BF-5375-455C-9EA6-DF929625EA0E}">
        <p15:presenceInfo xmlns:p15="http://schemas.microsoft.com/office/powerpoint/2012/main" userId="S::alex.middleton@artscouncil.org.uk::7044e0f3-4468-4be8-aa6b-ab2f903b7e37" providerId="AD"/>
      </p:ext>
    </p:extLst>
  </p:cmAuthor>
  <p:cmAuthor id="2" name="Camilla Prince" initials="CP" lastIdx="2" clrIdx="1">
    <p:extLst>
      <p:ext uri="{19B8F6BF-5375-455C-9EA6-DF929625EA0E}">
        <p15:presenceInfo xmlns:p15="http://schemas.microsoft.com/office/powerpoint/2012/main" userId="S::Camilla.Prince@artscouncil.org.uk::b8ce1cff-274c-4dcb-bc61-e5f5676d245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7" autoAdjust="0"/>
    <p:restoredTop sz="60423" autoAdjust="0"/>
  </p:normalViewPr>
  <p:slideViewPr>
    <p:cSldViewPr snapToGrid="0">
      <p:cViewPr varScale="1">
        <p:scale>
          <a:sx n="37" d="100"/>
          <a:sy n="37" d="100"/>
        </p:scale>
        <p:origin x="939" y="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microsoft.com/office/2018/10/relationships/authors" Target="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F28C7A-04B2-4EB4-9799-ADD355D4E658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E8813F-B03E-4E91-8BD5-129485BE00A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4185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37571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Symbol" panose="05050102010706020507" pitchFamily="18" charset="2"/>
              <a:buNone/>
            </a:pPr>
            <a:endParaRPr lang="en-GB" sz="2600" dirty="0">
              <a:solidFill>
                <a:schemeClr val="bg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0B3915-86C0-4C6F-B729-C17122960251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205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sz="1800" b="1" dirty="0"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43746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2410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0447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7046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9876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41060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="1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93582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1589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6233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14107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6913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sz="1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49619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23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Segoe U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50993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  <a:defRPr/>
            </a:pPr>
            <a:endParaRPr lang="en-GB" sz="12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61876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endParaRPr lang="en-GB" sz="1200" dirty="0">
              <a:latin typeface="Georgia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E8813F-B03E-4E91-8BD5-129485BE00A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00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38DE-702E-44A0-9326-496B34B2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5FFFFB-5F57-470A-BE68-A2B97E26C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2A2B2B-0FC6-4B57-B98A-AC18C1AA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E79D2-EBE2-463B-9551-63979A621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5564F-57C3-474E-91E1-0ED849C3B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67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027D5-57A1-4686-82B6-A85341976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C838C6-BB1C-4805-BA51-8A296E7A4C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8236B-5524-4A15-8BC6-3D98887DB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B434B-D7F9-4F22-BBF3-890C478FC2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600C3-7391-45FA-AA80-932386E77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830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EAEEDB-92F0-4F81-A13C-AA2E5C195D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3EA40-F591-4243-BB6A-E7F10D0AB0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3A9EC-1E15-4E86-BD0E-445FFAB9E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81E52-BCE8-485C-B4C8-193CC2BBB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60084-3B2E-427B-9DF0-E5EE3771B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29603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2E51E-3CA6-CD0F-F14F-94D9C57F2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156246-F8DC-3820-A37D-64EC91226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FBCA2F-E879-72FA-2C8B-DB08D932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6B017-85F3-4914-A8AF-889EDA1CF51C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82803-B119-43B7-80B0-5508535EA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4C4D5B-1E9E-E0D4-74FD-80B9AB8A9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9597A-F1A4-4CA6-A1BD-0CC4BEA80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43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6495-7E8D-4F8B-A533-9F833A06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111D-A973-43E4-911B-280AF0EC1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0FBB5-F7F2-4228-9CE2-D08FB9D5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3A89A-3228-4566-990E-8B622F03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F678-15B7-428A-99DD-E7B96FD1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08564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C389F-65E3-4BBF-B148-33A34F888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4C62F-D23D-4B15-8D0E-13A65F4E6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1524AA-68DD-4444-93EF-2E30C9B3E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70FAFE-64F9-432A-94F0-95808911D566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A6ED8-9CEA-473C-B998-3C3696040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170739-9457-4CB4-8A6D-4B8500A8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95785-D29A-404D-94FA-0CDA99C81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40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16495-7E8D-4F8B-A533-9F833A068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6111D-A973-43E4-911B-280AF0EC1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40FBB5-F7F2-4228-9CE2-D08FB9D52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3A89A-3228-4566-990E-8B622F034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00F678-15B7-428A-99DD-E7B96FD11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694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DA268-E458-47BB-9955-B67446636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2BC428-90A7-4221-8016-25C8C4D2B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7F8D41-C6EC-4C15-B8D8-A9BFEE286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B165B-0217-4B23-B5B8-F105F4F08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7F4F6-E431-493D-B108-391EBD333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10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E52B9-DAD5-4EE6-AF18-0825725B2C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6357C-D75F-4294-9732-887559EF9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D24C7F-3523-4B36-8463-F9B83475B5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CB96E6-22E1-4F11-8FEB-311BA1FD1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13FF9A-2231-4891-9CE6-F6DCE4F39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C213C-E29E-4699-9E15-CCD530F9A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10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BB2F-3021-4E8B-87FC-3CE292F96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3A72F5-6217-44C3-AE20-EAFC64334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94466F-512B-432B-8C9E-6B99D296E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46FEE72-5FCB-4949-A655-132DFFC6BF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847349-092E-4200-B4C4-03093B8043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9B9C42-F6E7-4325-A893-4EB231A75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F053DAB-35A8-470B-8E88-77633CE4FB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B97DF-03CD-4A99-ABD8-83E12DBA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121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C56B0-24AF-4266-932C-4A4320CF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94042-A829-4BFA-B9EA-2CBFF726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3D663-CA2C-4ECF-BF3E-14F9063FD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DFFCA0-B33D-40D2-95A7-1026D41A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8072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4DA253-0A99-4A09-A943-0D8383310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6E1029-A14A-4111-AEBF-03689DA1E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377140-9B2F-417D-B01D-62356C8CB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6753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F1589-ACD1-4449-828D-E7B499CD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08525-8EC4-4761-97FA-281A7982C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6CEF2A-FE26-42F6-8B80-11F91D951E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23103-AF5E-416B-9029-2F1F1E432D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2F6DD9-0212-4D97-B350-D97BBB9F5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06152F-7990-464F-9E10-D4756AA9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45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F1EBC-02A6-49B3-BB99-C131F25BD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B3244-9B09-407D-95B4-C7A97530BC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9FE5F4-C537-4999-8B02-5B0D36A3FE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F068A-0A45-4E26-905E-089A1D984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CF856-F8B1-48C0-BAD7-7B5B96558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FD4C9-CA14-4AD9-B3AB-98EC9BB55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372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627A1E-1E64-4852-969B-B04B27F74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73CCA6-742A-4003-9735-DC2C5ED60E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D5C5F7-33DD-4586-9C8C-F312E475AE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68B86-4721-4A63-9658-C748D1CE2D3B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C8E418-26AA-499D-A4DC-32DED3EFED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91D2E-BD26-410F-9D61-8FC7A356F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175459-EBE5-45F6-A479-FC0F7050B1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847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BE1A5C-E57C-1555-F54B-B52094D68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0E3CBA-7B65-1A09-54E5-3EDEFE0885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0DC6D-DF62-5FA0-C708-9067726A0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86B017-85F3-4914-A8AF-889EDA1CF51C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257A28-0BE8-4775-C7DA-C267EB1276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06DF4-2DDA-B6A1-80A3-013FBE241F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9597A-F1A4-4CA6-A1BD-0CC4BEA808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5897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CBB310-EFD8-4F04-8F63-44ED749E5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8065F3-B9A1-4571-A071-53EF3F0F6F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32C42-30EC-49F0-BE83-3E7E1DE5B3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70FAFE-64F9-432A-94F0-95808911D566}" type="datetimeFigureOut">
              <a:rPr lang="en-GB" smtClean="0"/>
              <a:t>12/06/2023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234131-0E89-4C5D-986A-B05B3A8D17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DD161-0BB3-4700-9436-64B416F24E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95785-D29A-404D-94FA-0CDA99C812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9893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sv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hyperlink" Target="https://www.artscouncil.org.uk/lets-create/strategy-2020-2030/investment-principles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artscouncil.org.uk/how-we-invest-public-money-0/subsidy-control/faqs-subsidy-control" TargetMode="External"/><Relationship Id="rId5" Type="http://schemas.openxmlformats.org/officeDocument/2006/relationships/hyperlink" Target="https://www.artscouncil.org.uk/developing-creativity-and-culture/capital" TargetMode="Externa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artscouncil.org.uk/welcome-grantiu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85816"/>
            <a:ext cx="3186522" cy="35128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1" y="6274815"/>
            <a:ext cx="350243" cy="3502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D63175-F9A2-41DC-AB87-4B8A21B757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1839745" y="6277479"/>
            <a:ext cx="1686439" cy="3512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90F8E98-BF2E-4BD3-AAB7-DD5DC45D7DAB}"/>
              </a:ext>
            </a:extLst>
          </p:cNvPr>
          <p:cNvSpPr txBox="1"/>
          <p:nvPr/>
        </p:nvSpPr>
        <p:spPr>
          <a:xfrm>
            <a:off x="388941" y="123838"/>
            <a:ext cx="7040210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Capital Investment Programme Round Two</a:t>
            </a:r>
            <a:b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WE’RE STARTING SOON…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We recommend using the Desktop version of Zoom.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session will be supported by live captions and BSL interpretation.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session will be recorded and available to watch online afterwards. We won’t ask you to turn on your camera or microphone at any time.</a:t>
            </a:r>
          </a:p>
          <a:p>
            <a:b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Later in the session we will open the Q&amp;A box.  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A1F56C-2D48-43AF-9D97-BDC946EBD8CA}"/>
              </a:ext>
            </a:extLst>
          </p:cNvPr>
          <p:cNvSpPr txBox="1"/>
          <p:nvPr/>
        </p:nvSpPr>
        <p:spPr>
          <a:xfrm>
            <a:off x="7803791" y="6057492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93BAA-47B3-4BEF-AC68-F769C65D6A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977" t="12337" r="6513" b="11713"/>
          <a:stretch/>
        </p:blipFill>
        <p:spPr>
          <a:xfrm>
            <a:off x="7429152" y="148709"/>
            <a:ext cx="4316963" cy="61193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F952F0-6C51-4B6B-884E-90407BB0C329}"/>
              </a:ext>
            </a:extLst>
          </p:cNvPr>
          <p:cNvSpPr txBox="1"/>
          <p:nvPr/>
        </p:nvSpPr>
        <p:spPr>
          <a:xfrm>
            <a:off x="7429152" y="6008767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57F496-6059-4724-80AE-8F5DD2535FF3}"/>
              </a:ext>
            </a:extLst>
          </p:cNvPr>
          <p:cNvSpPr txBox="1"/>
          <p:nvPr/>
        </p:nvSpPr>
        <p:spPr>
          <a:xfrm>
            <a:off x="8032391" y="6293870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1921130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5F866-10C2-43CE-98C8-008BBE9C9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98" y="132993"/>
            <a:ext cx="5245100" cy="866774"/>
          </a:xfrm>
        </p:spPr>
        <p:txBody>
          <a:bodyPr>
            <a:normAutofit/>
          </a:bodyPr>
          <a:lstStyle/>
          <a:p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Application form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5A2C1BDD-2FB9-420A-ABA2-EBFACCE2E691}"/>
              </a:ext>
            </a:extLst>
          </p:cNvPr>
          <p:cNvSpPr/>
          <p:nvPr/>
        </p:nvSpPr>
        <p:spPr>
          <a:xfrm>
            <a:off x="669798" y="1229880"/>
            <a:ext cx="2876400" cy="156210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B4A426F0-831D-488B-B86B-03621364424F}"/>
              </a:ext>
            </a:extLst>
          </p:cNvPr>
          <p:cNvSpPr/>
          <p:nvPr/>
        </p:nvSpPr>
        <p:spPr>
          <a:xfrm>
            <a:off x="4503454" y="1171776"/>
            <a:ext cx="2876400" cy="156210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GB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B6CE6427-9668-427A-8C64-626D9E2D43E9}"/>
              </a:ext>
            </a:extLst>
          </p:cNvPr>
          <p:cNvSpPr/>
          <p:nvPr/>
        </p:nvSpPr>
        <p:spPr>
          <a:xfrm>
            <a:off x="8211519" y="1171776"/>
            <a:ext cx="2874633" cy="1562100"/>
          </a:xfrm>
          <a:prstGeom prst="roundRect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48094E-B48A-416D-83F0-BDB8DC1FB733}"/>
              </a:ext>
            </a:extLst>
          </p:cNvPr>
          <p:cNvSpPr txBox="1"/>
          <p:nvPr/>
        </p:nvSpPr>
        <p:spPr>
          <a:xfrm>
            <a:off x="782565" y="1459140"/>
            <a:ext cx="188250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Specific Questions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8640809-1F07-46E1-97DD-DC9A1CC73ABE}"/>
              </a:ext>
            </a:extLst>
          </p:cNvPr>
          <p:cNvSpPr txBox="1"/>
          <p:nvPr/>
        </p:nvSpPr>
        <p:spPr>
          <a:xfrm>
            <a:off x="4834344" y="1228307"/>
            <a:ext cx="152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2" indent="-4572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Proposal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B3E766-32BB-45E8-BC8C-C671ED1A49BF}"/>
              </a:ext>
            </a:extLst>
          </p:cNvPr>
          <p:cNvSpPr txBox="1"/>
          <p:nvPr/>
        </p:nvSpPr>
        <p:spPr>
          <a:xfrm>
            <a:off x="8369194" y="1579885"/>
            <a:ext cx="2212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Attachments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F87158-1BBF-4638-B2DE-39DDA615486B}"/>
              </a:ext>
            </a:extLst>
          </p:cNvPr>
          <p:cNvSpPr txBox="1"/>
          <p:nvPr/>
        </p:nvSpPr>
        <p:spPr>
          <a:xfrm>
            <a:off x="78951" y="2814771"/>
            <a:ext cx="3812097" cy="40626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Investment Principles </a:t>
            </a:r>
            <a:r>
              <a:rPr lang="en-GB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Evaluation and Investment </a:t>
            </a:r>
            <a:r>
              <a:rPr lang="en-GB" sz="20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Priniciple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impacts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 and inclusion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beneficiaries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 plan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project location</a:t>
            </a:r>
          </a:p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building project information</a:t>
            </a:r>
          </a:p>
          <a:p>
            <a:pPr marL="285750" marR="0" lvl="2" indent="-2857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4B38E83-DEDB-4FED-B4D9-888FA205157D}"/>
              </a:ext>
            </a:extLst>
          </p:cNvPr>
          <p:cNvSpPr txBox="1"/>
          <p:nvPr/>
        </p:nvSpPr>
        <p:spPr>
          <a:xfrm>
            <a:off x="4591231" y="2814771"/>
            <a:ext cx="3620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meeting the brief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governance &amp; management</a:t>
            </a:r>
          </a:p>
          <a:p>
            <a:pPr marL="342900" marR="0" lvl="2" indent="-34290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viability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69F481-FF8F-4610-ADFA-56B23822B894}"/>
              </a:ext>
            </a:extLst>
          </p:cNvPr>
          <p:cNvSpPr txBox="1"/>
          <p:nvPr/>
        </p:nvSpPr>
        <p:spPr>
          <a:xfrm>
            <a:off x="6958641" y="2750933"/>
            <a:ext cx="4868391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143000" lvl="2" indent="-228600">
              <a:buFont typeface="Arial" panose="020B0604020202020204" pitchFamily="34" charset="0"/>
              <a:buChar char="•"/>
              <a:tabLst>
                <a:tab pos="13716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mandatory (all applicants)</a:t>
            </a:r>
          </a:p>
          <a:p>
            <a:pPr marL="1600200" lvl="3" indent="-228600"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risk register</a:t>
            </a:r>
          </a:p>
          <a:p>
            <a:pPr marL="1600200" lvl="3" indent="-228600"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partnership funding</a:t>
            </a:r>
          </a:p>
          <a:p>
            <a:pPr marL="1600200" lvl="3" indent="-228600"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procurement method statement</a:t>
            </a:r>
          </a:p>
          <a:p>
            <a:pPr marL="1600200" lvl="3" indent="-228600">
              <a:buFont typeface="Courier New" panose="02070309020205020404" pitchFamily="49" charset="0"/>
              <a:buChar char="o"/>
              <a:tabLst>
                <a:tab pos="18288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cash flow</a:t>
            </a:r>
          </a:p>
        </p:txBody>
      </p:sp>
      <p:pic>
        <p:nvPicPr>
          <p:cNvPr id="11" name="Graphic 10" descr="Information with solid fill">
            <a:extLst>
              <a:ext uri="{FF2B5EF4-FFF2-40B4-BE49-F238E27FC236}">
                <a16:creationId xmlns:a16="http://schemas.microsoft.com/office/drawing/2014/main" id="{A8BCA070-E38C-41C1-B9CB-9363AB17A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423612" y="1647467"/>
            <a:ext cx="914400" cy="914400"/>
          </a:xfrm>
          <a:prstGeom prst="rect">
            <a:avLst/>
          </a:prstGeom>
        </p:spPr>
      </p:pic>
      <p:pic>
        <p:nvPicPr>
          <p:cNvPr id="13" name="Graphic 12" descr="Document with solid fill">
            <a:extLst>
              <a:ext uri="{FF2B5EF4-FFF2-40B4-BE49-F238E27FC236}">
                <a16:creationId xmlns:a16="http://schemas.microsoft.com/office/drawing/2014/main" id="{904CDDCF-8D07-4B03-9082-B5AF15C421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387415" y="1188833"/>
            <a:ext cx="914400" cy="914400"/>
          </a:xfrm>
          <a:prstGeom prst="rect">
            <a:avLst/>
          </a:prstGeom>
        </p:spPr>
      </p:pic>
      <p:pic>
        <p:nvPicPr>
          <p:cNvPr id="15" name="Graphic 14" descr="Paperclip with solid fill">
            <a:extLst>
              <a:ext uri="{FF2B5EF4-FFF2-40B4-BE49-F238E27FC236}">
                <a16:creationId xmlns:a16="http://schemas.microsoft.com/office/drawing/2014/main" id="{53EAA910-18AC-45A3-B271-6106F14C35D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282490" y="14041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0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A72CF4-815B-4CCC-A42D-98C638B80174}"/>
              </a:ext>
            </a:extLst>
          </p:cNvPr>
          <p:cNvSpPr txBox="1"/>
          <p:nvPr/>
        </p:nvSpPr>
        <p:spPr>
          <a:xfrm>
            <a:off x="1846054" y="6268012"/>
            <a:ext cx="150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Let's Create Cd" panose="020B0806020203020204" pitchFamily="34" charset="0"/>
              </a:rPr>
              <a:t>#LetsCreate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62A10-807A-4048-A296-D0FBB55EA58B}"/>
              </a:ext>
            </a:extLst>
          </p:cNvPr>
          <p:cNvSpPr txBox="1"/>
          <p:nvPr/>
        </p:nvSpPr>
        <p:spPr>
          <a:xfrm>
            <a:off x="6530556" y="6036947"/>
            <a:ext cx="3106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Almeida – This Isn’t (A True Story) © Ali Wright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4F88A1-4857-4FF8-BFCD-39C31D281447}"/>
              </a:ext>
            </a:extLst>
          </p:cNvPr>
          <p:cNvSpPr txBox="1"/>
          <p:nvPr/>
        </p:nvSpPr>
        <p:spPr>
          <a:xfrm>
            <a:off x="329129" y="6016950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Yorkshire Festival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5B0B74-1517-1FEC-38DD-AEEEA5F7ECF1}"/>
              </a:ext>
            </a:extLst>
          </p:cNvPr>
          <p:cNvSpPr txBox="1"/>
          <p:nvPr/>
        </p:nvSpPr>
        <p:spPr>
          <a:xfrm>
            <a:off x="432060" y="441079"/>
            <a:ext cx="10792918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b="1">
                <a:latin typeface="Arial"/>
                <a:cs typeface="Arial"/>
              </a:rPr>
              <a:t>Timeline</a:t>
            </a:r>
            <a:endParaRPr lang="en-US"/>
          </a:p>
          <a:p>
            <a:pPr algn="ctr"/>
            <a:endParaRPr lang="en-GB" sz="3200">
              <a:latin typeface="Arial"/>
              <a:cs typeface="Arial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CA449D6-D1A8-8934-F961-3EA20389E800}"/>
              </a:ext>
            </a:extLst>
          </p:cNvPr>
          <p:cNvCxnSpPr>
            <a:cxnSpLocks/>
          </p:cNvCxnSpPr>
          <p:nvPr/>
        </p:nvCxnSpPr>
        <p:spPr>
          <a:xfrm>
            <a:off x="432060" y="1061748"/>
            <a:ext cx="6895840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rrow: Right 5">
            <a:extLst>
              <a:ext uri="{FF2B5EF4-FFF2-40B4-BE49-F238E27FC236}">
                <a16:creationId xmlns:a16="http://schemas.microsoft.com/office/drawing/2014/main" id="{4C72D2EE-F99D-9786-059D-6B88C26E8BFD}"/>
              </a:ext>
            </a:extLst>
          </p:cNvPr>
          <p:cNvSpPr/>
          <p:nvPr/>
        </p:nvSpPr>
        <p:spPr>
          <a:xfrm>
            <a:off x="550985" y="871537"/>
            <a:ext cx="11090030" cy="5114925"/>
          </a:xfrm>
          <a:prstGeom prst="rightArrow">
            <a:avLst>
              <a:gd name="adj1" fmla="val 50000"/>
              <a:gd name="adj2" fmla="val 37607"/>
            </a:avLst>
          </a:prstGeom>
          <a:solidFill>
            <a:srgbClr val="B0A9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94C9D60-9EA3-2BBB-2031-574866B11A87}"/>
              </a:ext>
            </a:extLst>
          </p:cNvPr>
          <p:cNvSpPr/>
          <p:nvPr/>
        </p:nvSpPr>
        <p:spPr>
          <a:xfrm>
            <a:off x="1036637" y="2396978"/>
            <a:ext cx="1428750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Expression of Interest</a:t>
            </a:r>
            <a:b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(EOI)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9232D3-013E-5B51-C2A3-D3BF426CA216}"/>
              </a:ext>
            </a:extLst>
          </p:cNvPr>
          <p:cNvSpPr/>
          <p:nvPr/>
        </p:nvSpPr>
        <p:spPr>
          <a:xfrm>
            <a:off x="2767012" y="2396978"/>
            <a:ext cx="1405778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EOIs Considered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1E402CC-366B-0041-E0D9-3AF86E1BC0E3}"/>
              </a:ext>
            </a:extLst>
          </p:cNvPr>
          <p:cNvSpPr/>
          <p:nvPr/>
        </p:nvSpPr>
        <p:spPr>
          <a:xfrm>
            <a:off x="4510087" y="2396978"/>
            <a:ext cx="1428750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Application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82F06C8-3AF4-1BC1-B896-3BD62F205757}"/>
              </a:ext>
            </a:extLst>
          </p:cNvPr>
          <p:cNvSpPr/>
          <p:nvPr/>
        </p:nvSpPr>
        <p:spPr>
          <a:xfrm>
            <a:off x="6179625" y="2396978"/>
            <a:ext cx="1585405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Assessments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7388D91-10A3-2231-45F6-6127FABFFE87}"/>
              </a:ext>
            </a:extLst>
          </p:cNvPr>
          <p:cNvSpPr/>
          <p:nvPr/>
        </p:nvSpPr>
        <p:spPr>
          <a:xfrm>
            <a:off x="8021637" y="2396978"/>
            <a:ext cx="1428750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77D49EB-ADAF-5914-6B28-DEEF6DF33604}"/>
              </a:ext>
            </a:extLst>
          </p:cNvPr>
          <p:cNvSpPr/>
          <p:nvPr/>
        </p:nvSpPr>
        <p:spPr>
          <a:xfrm>
            <a:off x="9739312" y="2396978"/>
            <a:ext cx="1584470" cy="1562100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>
                <a:solidFill>
                  <a:srgbClr val="FFFFFF"/>
                </a:solidFill>
                <a:latin typeface="Calibri" panose="020F0502020204030204"/>
              </a:rPr>
              <a:t>Notifications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3">
            <a:extLst>
              <a:ext uri="{FF2B5EF4-FFF2-40B4-BE49-F238E27FC236}">
                <a16:creationId xmlns:a16="http://schemas.microsoft.com/office/drawing/2014/main" id="{F8376B12-BA09-54DC-D29F-C9DCA005B825}"/>
              </a:ext>
            </a:extLst>
          </p:cNvPr>
          <p:cNvSpPr txBox="1"/>
          <p:nvPr/>
        </p:nvSpPr>
        <p:spPr>
          <a:xfrm>
            <a:off x="1052693" y="4654403"/>
            <a:ext cx="1412694" cy="715089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/>
              </a:rPr>
              <a:t>Deadline </a:t>
            </a:r>
          </a:p>
          <a:p>
            <a:pPr algn="ctr"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/>
              </a:rPr>
              <a:t>3 July 2023</a:t>
            </a:r>
            <a:endParaRPr lang="en-GB" dirty="0"/>
          </a:p>
        </p:txBody>
      </p:sp>
      <p:sp>
        <p:nvSpPr>
          <p:cNvPr id="18" name="TextBox 18">
            <a:extLst>
              <a:ext uri="{FF2B5EF4-FFF2-40B4-BE49-F238E27FC236}">
                <a16:creationId xmlns:a16="http://schemas.microsoft.com/office/drawing/2014/main" id="{A3BA434F-8A63-C491-02BA-E80EA367A242}"/>
              </a:ext>
            </a:extLst>
          </p:cNvPr>
          <p:cNvSpPr txBox="1"/>
          <p:nvPr/>
        </p:nvSpPr>
        <p:spPr>
          <a:xfrm>
            <a:off x="4423823" y="4654402"/>
            <a:ext cx="1601278" cy="715089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/>
              </a:rPr>
              <a:t>25 July – 3 October 2023</a:t>
            </a:r>
            <a:endParaRPr lang="en-GB" dirty="0"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0F12281-D3BF-7879-8F3A-05A3202EBFF0}"/>
              </a:ext>
            </a:extLst>
          </p:cNvPr>
          <p:cNvSpPr txBox="1"/>
          <p:nvPr/>
        </p:nvSpPr>
        <p:spPr>
          <a:xfrm>
            <a:off x="9450387" y="4654402"/>
            <a:ext cx="1973826" cy="715089"/>
          </a:xfrm>
          <a:prstGeom prst="round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FFFFFF"/>
                </a:solidFill>
                <a:latin typeface="Calibri" panose="020F0502020204030204"/>
              </a:rPr>
              <a:t>End March/early April 2024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758522-B4A1-59D8-602B-1F7C8A4D20AF}"/>
              </a:ext>
            </a:extLst>
          </p:cNvPr>
          <p:cNvCxnSpPr>
            <a:cxnSpLocks/>
          </p:cNvCxnSpPr>
          <p:nvPr/>
        </p:nvCxnSpPr>
        <p:spPr>
          <a:xfrm>
            <a:off x="1751012" y="3959078"/>
            <a:ext cx="8028" cy="695325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3A2A058-1931-AB30-B397-54444528A097}"/>
              </a:ext>
            </a:extLst>
          </p:cNvPr>
          <p:cNvCxnSpPr>
            <a:cxnSpLocks/>
          </p:cNvCxnSpPr>
          <p:nvPr/>
        </p:nvCxnSpPr>
        <p:spPr>
          <a:xfrm>
            <a:off x="5224462" y="3959078"/>
            <a:ext cx="0" cy="69532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9EB90EC-A868-910E-8284-38C1DEDAF410}"/>
              </a:ext>
            </a:extLst>
          </p:cNvPr>
          <p:cNvCxnSpPr>
            <a:cxnSpLocks/>
          </p:cNvCxnSpPr>
          <p:nvPr/>
        </p:nvCxnSpPr>
        <p:spPr>
          <a:xfrm>
            <a:off x="10437300" y="3968603"/>
            <a:ext cx="0" cy="68579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10" descr="User outline">
            <a:extLst>
              <a:ext uri="{FF2B5EF4-FFF2-40B4-BE49-F238E27FC236}">
                <a16:creationId xmlns:a16="http://schemas.microsoft.com/office/drawing/2014/main" id="{4BFF0E68-7369-BC9D-7798-176B76E4CF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95998" y="1488509"/>
            <a:ext cx="914400" cy="914400"/>
          </a:xfrm>
          <a:prstGeom prst="rect">
            <a:avLst/>
          </a:prstGeom>
        </p:spPr>
      </p:pic>
      <p:pic>
        <p:nvPicPr>
          <p:cNvPr id="26" name="Graphic 10" descr="User outline">
            <a:extLst>
              <a:ext uri="{FF2B5EF4-FFF2-40B4-BE49-F238E27FC236}">
                <a16:creationId xmlns:a16="http://schemas.microsoft.com/office/drawing/2014/main" id="{A6C2A4E0-63A5-E10D-69C1-89C3BA6311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67831" y="1488508"/>
            <a:ext cx="914400" cy="914400"/>
          </a:xfrm>
          <a:prstGeom prst="rect">
            <a:avLst/>
          </a:prstGeom>
        </p:spPr>
      </p:pic>
      <p:pic>
        <p:nvPicPr>
          <p:cNvPr id="19" name="Graphic 10" descr="User outline">
            <a:extLst>
              <a:ext uri="{FF2B5EF4-FFF2-40B4-BE49-F238E27FC236}">
                <a16:creationId xmlns:a16="http://schemas.microsoft.com/office/drawing/2014/main" id="{38ACE511-FB16-73B7-CC48-FF44D9FB9A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980100" y="1518297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17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AB19-DF34-B466-8B04-8A2A5E6C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Balancing factors</a:t>
            </a: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BC2F-EAE7-83D1-6081-EACD416E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48561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E42AC4D-A15B-234D-E89F-4571E622FE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194651"/>
              </p:ext>
            </p:extLst>
          </p:nvPr>
        </p:nvGraphicFramePr>
        <p:xfrm>
          <a:off x="1422400" y="2011521"/>
          <a:ext cx="8128000" cy="384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46684640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075449189"/>
                    </a:ext>
                  </a:extLst>
                </a:gridCol>
              </a:tblGrid>
              <a:tr h="24867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dirty="0">
                          <a:latin typeface="+mn-lt"/>
                        </a:rPr>
                        <a:t>Geographical location </a:t>
                      </a:r>
                      <a:endParaRPr lang="en-GB" sz="2000" b="1" dirty="0">
                        <a:latin typeface="+mn-lt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0" dirty="0">
                          <a:latin typeface="+mn-lt"/>
                          <a:cs typeface="Arial" panose="020B0604020202020204" pitchFamily="34" charset="0"/>
                        </a:rPr>
                        <a:t>(Priority Places)</a:t>
                      </a:r>
                      <a:endParaRPr lang="en-GB" sz="2000" b="0" dirty="0"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+mn-lt"/>
                      </a:endParaRP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1" dirty="0">
                          <a:latin typeface="+mn-lt"/>
                        </a:rPr>
                        <a:t>Type of activity 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GB" sz="2000" b="0" dirty="0">
                          <a:latin typeface="+mn-lt"/>
                        </a:rPr>
                        <a:t>(physical vs. digital activity)</a:t>
                      </a:r>
                    </a:p>
                    <a:p>
                      <a:pPr algn="ctr"/>
                      <a:endParaRPr lang="en-GB" sz="2000" b="1" dirty="0"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85116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Diversity</a:t>
                      </a:r>
                    </a:p>
                    <a:p>
                      <a:pPr algn="ctr"/>
                      <a:r>
                        <a:rPr lang="en-GB" sz="2000" b="0" dirty="0">
                          <a:latin typeface="+mn-lt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GB" sz="2000" b="0" i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organisations representative of this country in terms of protected characteristics and socio-economic background)</a:t>
                      </a:r>
                      <a:endParaRPr lang="en-GB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sz="2000" b="1" dirty="0">
                        <a:latin typeface="+mn-lt"/>
                      </a:endParaRPr>
                    </a:p>
                    <a:p>
                      <a:pPr algn="ctr"/>
                      <a:endParaRPr lang="en-GB" sz="2000" b="1" dirty="0">
                        <a:latin typeface="+mn-lt"/>
                      </a:endParaRPr>
                    </a:p>
                    <a:p>
                      <a:pPr algn="ctr"/>
                      <a:r>
                        <a:rPr lang="en-GB" sz="2000" b="1" dirty="0">
                          <a:latin typeface="+mn-lt"/>
                        </a:rPr>
                        <a:t>Risk </a:t>
                      </a:r>
                    </a:p>
                    <a:p>
                      <a:pPr algn="ctr"/>
                      <a:r>
                        <a:rPr lang="en-GB" sz="2000" b="0" dirty="0">
                          <a:latin typeface="+mn-lt"/>
                        </a:rPr>
                        <a:t>(within overall portfolio of projects to be funded)</a:t>
                      </a:r>
                    </a:p>
                    <a:p>
                      <a:pPr algn="ctr"/>
                      <a:endParaRPr lang="en-GB" sz="2000" b="1" dirty="0">
                        <a:latin typeface="+mn-lt"/>
                      </a:endParaRPr>
                    </a:p>
                    <a:p>
                      <a:pPr algn="ctr"/>
                      <a:endParaRPr lang="en-GB" sz="20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18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6027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62A10-807A-4048-A296-D0FBB55EA58B}"/>
              </a:ext>
            </a:extLst>
          </p:cNvPr>
          <p:cNvSpPr txBox="1"/>
          <p:nvPr/>
        </p:nvSpPr>
        <p:spPr>
          <a:xfrm>
            <a:off x="6530556" y="6036947"/>
            <a:ext cx="3106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Almeida – This Isn’t (A True Story) © Ali Wright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943F7-0F58-45FA-B771-873852F7E663}"/>
              </a:ext>
            </a:extLst>
          </p:cNvPr>
          <p:cNvSpPr txBox="1"/>
          <p:nvPr/>
        </p:nvSpPr>
        <p:spPr>
          <a:xfrm>
            <a:off x="6591414" y="6021324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 of Light, Mick Stephenson, Lumiere London 2016, produced by Artichoke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914914-3ED8-4F71-9D19-DA19D2206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4205D-B8BD-4C2F-AFE2-A52CE068008C}"/>
              </a:ext>
            </a:extLst>
          </p:cNvPr>
          <p:cNvSpPr txBox="1"/>
          <p:nvPr/>
        </p:nvSpPr>
        <p:spPr>
          <a:xfrm>
            <a:off x="340898" y="544267"/>
            <a:ext cx="488499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buNone/>
              <a:tabLst>
                <a:tab pos="457200" algn="l"/>
                <a:tab pos="539750" algn="l"/>
              </a:tabLst>
            </a:pPr>
            <a:r>
              <a:rPr lang="en-GB" sz="2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Activity timescales</a:t>
            </a:r>
          </a:p>
          <a:p>
            <a:pPr marL="0" indent="0">
              <a:lnSpc>
                <a:spcPct val="100000"/>
              </a:lnSpc>
              <a:buNone/>
              <a:tabLst>
                <a:tab pos="457200" algn="l"/>
                <a:tab pos="539750" algn="l"/>
              </a:tabLst>
            </a:pP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buNone/>
              <a:tabLst>
                <a:tab pos="457200" algn="l"/>
                <a:tab pos="53975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Activities must start by</a:t>
            </a: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31 March 2025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By this date grant holders must have: </a:t>
            </a:r>
          </a:p>
          <a:p>
            <a:pPr marL="0" indent="0">
              <a:lnSpc>
                <a:spcPct val="100000"/>
              </a:lnSpc>
              <a:buNone/>
              <a:tabLst>
                <a:tab pos="457200" algn="l"/>
                <a:tab pos="539750" algn="l"/>
              </a:tabLst>
            </a:pP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457200" algn="l"/>
                <a:tab pos="53975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submitted to the Arts Council and had approved an initial payment request and any related payment conditions; 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457200" algn="l"/>
                <a:tab pos="53975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secured 100 per cent of the partnership funding required to complete the project;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457200" algn="l"/>
                <a:tab pos="53975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obtained all necessary statutory approvals and consents required to start the project, where applicable; and </a:t>
            </a:r>
          </a:p>
          <a:p>
            <a:pPr marL="342900" lvl="0" indent="-342900">
              <a:lnSpc>
                <a:spcPct val="100000"/>
              </a:lnSpc>
              <a:buFont typeface="Symbol" panose="05050102010706020507" pitchFamily="18" charset="2"/>
              <a:buChar char=""/>
              <a:tabLst>
                <a:tab pos="457200" algn="l"/>
                <a:tab pos="53975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completed all land and lease agreements required to start the project, where applicable.  </a:t>
            </a:r>
          </a:p>
          <a:p>
            <a:pPr marL="0" indent="0">
              <a:lnSpc>
                <a:spcPct val="100000"/>
              </a:lnSpc>
              <a:buNone/>
              <a:tabLst>
                <a:tab pos="457200" algn="l"/>
                <a:tab pos="539750" algn="l"/>
              </a:tabLst>
            </a:pPr>
            <a:endParaRPr lang="en-GB" sz="3200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2F7A1E-9AD2-4F2A-BCC1-69957A7EE080}"/>
              </a:ext>
            </a:extLst>
          </p:cNvPr>
          <p:cNvSpPr txBox="1"/>
          <p:nvPr/>
        </p:nvSpPr>
        <p:spPr>
          <a:xfrm>
            <a:off x="6390482" y="6063677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Youth Theatre of Great Britain – Summer Courses © Alessandra </a:t>
            </a:r>
            <a:r>
              <a:rPr lang="en-GB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Davids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CDE08-E17D-46BA-88A4-69D67F7A565D}"/>
              </a:ext>
            </a:extLst>
          </p:cNvPr>
          <p:cNvSpPr txBox="1"/>
          <p:nvPr/>
        </p:nvSpPr>
        <p:spPr>
          <a:xfrm>
            <a:off x="8032392" y="6281407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00F09837-810C-EF1A-135F-85AFDECC26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78429" y="1298953"/>
            <a:ext cx="6293795" cy="498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72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62A10-807A-4048-A296-D0FBB55EA58B}"/>
              </a:ext>
            </a:extLst>
          </p:cNvPr>
          <p:cNvSpPr txBox="1"/>
          <p:nvPr/>
        </p:nvSpPr>
        <p:spPr>
          <a:xfrm>
            <a:off x="6530556" y="6036947"/>
            <a:ext cx="3106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Almeida – This Isn’t (A True Story) © Ali Wright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943F7-0F58-45FA-B771-873852F7E663}"/>
              </a:ext>
            </a:extLst>
          </p:cNvPr>
          <p:cNvSpPr txBox="1"/>
          <p:nvPr/>
        </p:nvSpPr>
        <p:spPr>
          <a:xfrm>
            <a:off x="6591414" y="6021324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 of Light, Mick Stephenson, Lumiere London 2016, produced by Artichoke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914914-3ED8-4F71-9D19-DA19D22069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4205D-B8BD-4C2F-AFE2-A52CE068008C}"/>
              </a:ext>
            </a:extLst>
          </p:cNvPr>
          <p:cNvSpPr txBox="1"/>
          <p:nvPr/>
        </p:nvSpPr>
        <p:spPr>
          <a:xfrm>
            <a:off x="440411" y="133738"/>
            <a:ext cx="5793984" cy="8248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Additional eligibility criteria for building projects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At point of application (3 October 2023): 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Plans developed to at least </a:t>
            </a: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RIBA Work Stage 3 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 equivalent </a:t>
            </a: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Have </a:t>
            </a: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ownership of land and/or buildings </a:t>
            </a: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(freehold or leasehold) where the project will take place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first payment (by 31 March 2025): </a:t>
            </a:r>
          </a:p>
          <a:p>
            <a:pPr lvl="0">
              <a:tabLst>
                <a:tab pos="457200" algn="l"/>
              </a:tabLs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</a:rPr>
              <a:t>O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btained all </a:t>
            </a:r>
            <a:r>
              <a:rPr lang="en-GB" sz="1800" b="1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statutory approvals</a:t>
            </a:r>
            <a:r>
              <a:rPr lang="en-GB" sz="18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planning permission and consents required to start the project</a:t>
            </a: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Completed all </a:t>
            </a:r>
            <a:r>
              <a:rPr lang="en-GB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legal and lease agreements </a:t>
            </a:r>
            <a:r>
              <a:rPr lang="en-GB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required to start the project, e.g. Deed of Variation to lease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8F5EA0-AAAE-4295-BBCC-96C01808C2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4" r="20174"/>
          <a:stretch/>
        </p:blipFill>
        <p:spPr>
          <a:xfrm>
            <a:off x="6401477" y="285825"/>
            <a:ext cx="5350113" cy="59776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32F7A1E-9AD2-4F2A-BCC1-69957A7EE080}"/>
              </a:ext>
            </a:extLst>
          </p:cNvPr>
          <p:cNvSpPr txBox="1"/>
          <p:nvPr/>
        </p:nvSpPr>
        <p:spPr>
          <a:xfrm>
            <a:off x="6390482" y="6063677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JVC  Photo © Elly Rutherford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CDE08-E17D-46BA-88A4-69D67F7A565D}"/>
              </a:ext>
            </a:extLst>
          </p:cNvPr>
          <p:cNvSpPr txBox="1"/>
          <p:nvPr/>
        </p:nvSpPr>
        <p:spPr>
          <a:xfrm>
            <a:off x="8032392" y="6281407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3356015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295593" cy="52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DFD9D-7459-493E-8C8A-ECAEBE29935A}"/>
              </a:ext>
            </a:extLst>
          </p:cNvPr>
          <p:cNvSpPr txBox="1"/>
          <p:nvPr/>
        </p:nvSpPr>
        <p:spPr>
          <a:xfrm>
            <a:off x="6527321" y="6009809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C3D33-1929-45A7-899B-237285F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1E24F-8CF0-4D61-A006-4A393E18B448}"/>
              </a:ext>
            </a:extLst>
          </p:cNvPr>
          <p:cNvSpPr txBox="1"/>
          <p:nvPr/>
        </p:nvSpPr>
        <p:spPr>
          <a:xfrm>
            <a:off x="534839" y="78605"/>
            <a:ext cx="6393632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Legal and security </a:t>
            </a:r>
          </a:p>
          <a:p>
            <a:pPr lvl="0"/>
            <a:endParaRPr lang="en-GB" sz="1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Applicants must own the property 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where the project will take place (freehold or </a:t>
            </a:r>
            <a:r>
              <a:rPr lang="en-GB" sz="16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asehold).  </a:t>
            </a:r>
          </a:p>
          <a:p>
            <a:pPr lvl="0">
              <a:tabLst>
                <a:tab pos="457200" algn="l"/>
              </a:tabLst>
            </a:pP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Leaseholders must demonstrate: 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They hold the responsibilities for repair and insurance under the lease terms (</a:t>
            </a:r>
            <a:r>
              <a:rPr lang="en-GB" sz="16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eg.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 full repairing lease)</a:t>
            </a:r>
          </a:p>
          <a:p>
            <a:pPr lvl="0">
              <a:tabLst>
                <a:tab pos="457200" algn="l"/>
              </a:tabLst>
            </a:pP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from </a:t>
            </a: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£100,000 to £499,999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registered and assignable lease of at least </a:t>
            </a: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 years </a:t>
            </a:r>
          </a:p>
          <a:p>
            <a:pPr lvl="0">
              <a:tabLst>
                <a:tab pos="457200" algn="l"/>
              </a:tabLst>
            </a:pPr>
            <a:endParaRPr lang="en-GB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from </a:t>
            </a: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£500,000 to £750,000</a:t>
            </a:r>
            <a:r>
              <a:rPr lang="en-GB" sz="16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a registered and assignable lease of at least </a:t>
            </a:r>
            <a:r>
              <a:rPr lang="en-GB" sz="16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15 years  </a:t>
            </a:r>
          </a:p>
          <a:p>
            <a:pPr lvl="0">
              <a:tabLst>
                <a:tab pos="457200" algn="l"/>
              </a:tabLst>
            </a:pPr>
            <a:endParaRPr lang="en-GB" sz="16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600" b="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GB" sz="1600" b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eases should be without a break clause or a forfeiture on insolvency clause, and have a permitted user clause that is compliant with the project and the proposed use</a:t>
            </a:r>
            <a:endParaRPr lang="en-GB" sz="1600" b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GB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16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Security on grants over £500,000 or grants to purchase land and/or buildings</a:t>
            </a:r>
          </a:p>
          <a:p>
            <a:pPr lvl="0"/>
            <a:endParaRPr lang="en-GB" sz="16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15-year D</a:t>
            </a:r>
            <a:r>
              <a:rPr lang="en-GB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eed of Covenant with a restriction on the Land Registry title </a:t>
            </a:r>
            <a:endParaRPr lang="en-GB" sz="16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en-GB" sz="12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1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50AA56-E926-491E-9F75-D827398DA5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8374"/>
          <a:stretch/>
        </p:blipFill>
        <p:spPr>
          <a:xfrm>
            <a:off x="6928471" y="236025"/>
            <a:ext cx="5263529" cy="60149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6813F0-5553-43B0-B2E9-C3FAB689AB07}"/>
              </a:ext>
            </a:extLst>
          </p:cNvPr>
          <p:cNvSpPr txBox="1"/>
          <p:nvPr/>
        </p:nvSpPr>
        <p:spPr>
          <a:xfrm>
            <a:off x="6928471" y="5984133"/>
            <a:ext cx="563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 Arts - Thamesmead 50th Birthday © Emergency Exit Arts</a:t>
            </a:r>
            <a:endParaRPr lang="en-GB" sz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F3F3-F2DA-4EDC-BFF9-4D1D6EE176D8}"/>
              </a:ext>
            </a:extLst>
          </p:cNvPr>
          <p:cNvSpPr txBox="1"/>
          <p:nvPr/>
        </p:nvSpPr>
        <p:spPr>
          <a:xfrm>
            <a:off x="7938121" y="6293870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37836303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295593" cy="52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DFD9D-7459-493E-8C8A-ECAEBE29935A}"/>
              </a:ext>
            </a:extLst>
          </p:cNvPr>
          <p:cNvSpPr txBox="1"/>
          <p:nvPr/>
        </p:nvSpPr>
        <p:spPr>
          <a:xfrm>
            <a:off x="6527321" y="6009809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C3D33-1929-45A7-899B-237285F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1E24F-8CF0-4D61-A006-4A393E18B448}"/>
              </a:ext>
            </a:extLst>
          </p:cNvPr>
          <p:cNvSpPr txBox="1"/>
          <p:nvPr/>
        </p:nvSpPr>
        <p:spPr>
          <a:xfrm>
            <a:off x="2132117" y="1104847"/>
            <a:ext cx="7878619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That covers the information on the programme</a:t>
            </a:r>
          </a:p>
          <a:p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Q&amp;A box now open for questions</a:t>
            </a:r>
          </a:p>
          <a:p>
            <a:endParaRPr lang="en-GB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 minute break </a:t>
            </a:r>
          </a:p>
          <a:p>
            <a:r>
              <a:rPr lang="en-GB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 then we’ll continue the session</a:t>
            </a:r>
          </a:p>
          <a:p>
            <a:endParaRPr lang="en-GB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GB" sz="32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Next up: panel answer some FAQs</a:t>
            </a:r>
          </a:p>
          <a:p>
            <a:endParaRPr lang="en-GB" sz="32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F3F3-F2DA-4EDC-BFF9-4D1D6EE176D8}"/>
              </a:ext>
            </a:extLst>
          </p:cNvPr>
          <p:cNvSpPr txBox="1"/>
          <p:nvPr/>
        </p:nvSpPr>
        <p:spPr>
          <a:xfrm>
            <a:off x="7938121" y="6293870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1115148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A72CF4-815B-4CCC-A42D-98C638B80174}"/>
              </a:ext>
            </a:extLst>
          </p:cNvPr>
          <p:cNvSpPr txBox="1"/>
          <p:nvPr/>
        </p:nvSpPr>
        <p:spPr>
          <a:xfrm>
            <a:off x="1846054" y="6268012"/>
            <a:ext cx="150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  <a:latin typeface="Let's Create Cd" panose="020B0806020203020204" pitchFamily="34" charset="0"/>
              </a:rPr>
              <a:t>#LetsCreate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B0B74-1517-1FEC-38DD-AEEEA5F7ECF1}"/>
              </a:ext>
            </a:extLst>
          </p:cNvPr>
          <p:cNvSpPr txBox="1"/>
          <p:nvPr/>
        </p:nvSpPr>
        <p:spPr>
          <a:xfrm>
            <a:off x="499961" y="499844"/>
            <a:ext cx="2933209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600" b="1" dirty="0">
                <a:latin typeface="Arial"/>
                <a:cs typeface="Arial"/>
              </a:rPr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B8F65A-CB23-CB2C-B402-487C4343376E}"/>
              </a:ext>
            </a:extLst>
          </p:cNvPr>
          <p:cNvSpPr txBox="1"/>
          <p:nvPr/>
        </p:nvSpPr>
        <p:spPr>
          <a:xfrm>
            <a:off x="360144" y="1598923"/>
            <a:ext cx="5809920" cy="52847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Q&amp;A box open for questions until end of session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Full guidance (available in large print and audio)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Frequently Asked Questions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https://www.artscouncil.org.uk/developing-creativity-and-culture/capital</a:t>
            </a:r>
          </a:p>
          <a:p>
            <a:pPr lvl="0">
              <a:tabLst>
                <a:tab pos="457200" algn="l"/>
              </a:tabLst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Further questions or need access support?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Contact our Customer Services team by phone, email or webchat: 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artscouncil.org.uk/our-organisation/contact-us</a:t>
            </a:r>
          </a:p>
          <a:p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8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E9D9492-09DD-7D92-D78E-B9682D298FD0}"/>
              </a:ext>
            </a:extLst>
          </p:cNvPr>
          <p:cNvCxnSpPr>
            <a:cxnSpLocks/>
          </p:cNvCxnSpPr>
          <p:nvPr/>
        </p:nvCxnSpPr>
        <p:spPr>
          <a:xfrm flipV="1">
            <a:off x="499961" y="1418432"/>
            <a:ext cx="4710147" cy="32425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">
            <a:extLst>
              <a:ext uri="{FF2B5EF4-FFF2-40B4-BE49-F238E27FC236}">
                <a16:creationId xmlns:a16="http://schemas.microsoft.com/office/drawing/2014/main" id="{52D41FEC-875B-A502-D0E3-C84AE6F445F7}"/>
              </a:ext>
            </a:extLst>
          </p:cNvPr>
          <p:cNvSpPr txBox="1"/>
          <p:nvPr/>
        </p:nvSpPr>
        <p:spPr>
          <a:xfrm>
            <a:off x="6679163" y="5917163"/>
            <a:ext cx="5069632" cy="3385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800" dirty="0">
                <a:solidFill>
                  <a:schemeClr val="bg1"/>
                </a:solidFill>
                <a:ea typeface="+mn-lt"/>
                <a:cs typeface="+mn-lt"/>
              </a:rPr>
              <a:t>Hullabaloo, The </a:t>
            </a:r>
            <a:r>
              <a:rPr lang="en-GB" sz="800" dirty="0" err="1">
                <a:solidFill>
                  <a:schemeClr val="bg1"/>
                </a:solidFill>
                <a:ea typeface="+mn-lt"/>
                <a:cs typeface="+mn-lt"/>
              </a:rPr>
              <a:t>Enchanged</a:t>
            </a:r>
            <a:r>
              <a:rPr lang="en-GB" sz="800" dirty="0">
                <a:solidFill>
                  <a:schemeClr val="bg1"/>
                </a:solidFill>
                <a:ea typeface="+mn-lt"/>
                <a:cs typeface="+mn-lt"/>
              </a:rPr>
              <a:t> Forest - photo</a:t>
            </a:r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© </a:t>
            </a:r>
            <a:r>
              <a:rPr lang="en-GB" sz="800" dirty="0">
                <a:solidFill>
                  <a:schemeClr val="bg1"/>
                </a:solidFill>
                <a:ea typeface="+mn-lt"/>
                <a:cs typeface="+mn-lt"/>
              </a:rPr>
              <a:t>Kriste McCluskie</a:t>
            </a:r>
            <a:endParaRPr lang="en-US" sz="800" dirty="0">
              <a:solidFill>
                <a:schemeClr val="bg1"/>
              </a:solidFill>
              <a:cs typeface="Calibri"/>
            </a:endParaRPr>
          </a:p>
          <a:p>
            <a:pPr algn="r"/>
            <a:endParaRPr lang="en-GB" sz="8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61E09DE-B5FD-9B88-0C4F-37A9E1672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3" r="5265"/>
          <a:stretch/>
        </p:blipFill>
        <p:spPr>
          <a:xfrm>
            <a:off x="6401477" y="285825"/>
            <a:ext cx="5350113" cy="5977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886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295593" cy="52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DFD9D-7459-493E-8C8A-ECAEBE29935A}"/>
              </a:ext>
            </a:extLst>
          </p:cNvPr>
          <p:cNvSpPr txBox="1"/>
          <p:nvPr/>
        </p:nvSpPr>
        <p:spPr>
          <a:xfrm>
            <a:off x="6527321" y="6009809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C3D33-1929-45A7-899B-237285F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1E24F-8CF0-4D61-A006-4A393E18B448}"/>
              </a:ext>
            </a:extLst>
          </p:cNvPr>
          <p:cNvSpPr txBox="1"/>
          <p:nvPr/>
        </p:nvSpPr>
        <p:spPr>
          <a:xfrm>
            <a:off x="534839" y="143259"/>
            <a:ext cx="10521088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Before you go…</a:t>
            </a:r>
          </a:p>
          <a:p>
            <a:b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When’s the Expression of Interest deadline?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July 2023</a:t>
            </a: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steps should I take first?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Read the guidance for applicants, register on our application portal, </a:t>
            </a:r>
            <a:r>
              <a:rPr lang="en-GB" sz="2000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Grantium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Can I start my application?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Application portal opens 25 July </a:t>
            </a:r>
          </a:p>
          <a:p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if I have a question?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Take a look at our FAQs. If you can’t find the answer there, get in touch. </a:t>
            </a: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Everything you need can be found here: </a:t>
            </a:r>
            <a:endParaRPr lang="en-GB" sz="2000" b="1" dirty="0">
              <a:highlight>
                <a:srgbClr val="FFFF00"/>
              </a:highlight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https://www.artscouncil.org.uk/developing-creativity-and-culture/capital</a:t>
            </a:r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en-GB" sz="20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6"/>
              </a:rPr>
              <a:t>https://www.artscouncil.org.uk/how-we-invest-public-money-0/subsidy-control/faqs-subsidy-control</a:t>
            </a:r>
            <a:endParaRPr lang="en-GB" sz="2000" b="1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000" b="1" u="sng" dirty="0">
              <a:solidFill>
                <a:srgbClr val="0000FF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GB" sz="2000" b="1" u="sng" dirty="0">
                <a:solidFill>
                  <a:srgbClr val="0000FF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7"/>
              </a:rPr>
              <a:t>https://www.artscouncil.org.uk/lets-create/strategy-2020-2030/investment-principles</a:t>
            </a:r>
            <a:endParaRPr lang="en-GB" sz="2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F3F3-F2DA-4EDC-BFF9-4D1D6EE176D8}"/>
              </a:ext>
            </a:extLst>
          </p:cNvPr>
          <p:cNvSpPr txBox="1"/>
          <p:nvPr/>
        </p:nvSpPr>
        <p:spPr>
          <a:xfrm>
            <a:off x="7938121" y="6293870"/>
            <a:ext cx="371372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  <a:p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557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295593" cy="52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DFD9D-7459-493E-8C8A-ECAEBE29935A}"/>
              </a:ext>
            </a:extLst>
          </p:cNvPr>
          <p:cNvSpPr txBox="1"/>
          <p:nvPr/>
        </p:nvSpPr>
        <p:spPr>
          <a:xfrm>
            <a:off x="6527321" y="6009809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C3D33-1929-45A7-899B-237285F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1E24F-8CF0-4D61-A006-4A393E18B448}"/>
              </a:ext>
            </a:extLst>
          </p:cNvPr>
          <p:cNvSpPr txBox="1"/>
          <p:nvPr/>
        </p:nvSpPr>
        <p:spPr>
          <a:xfrm>
            <a:off x="499961" y="263276"/>
            <a:ext cx="10153238" cy="58323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Who is here today</a:t>
            </a:r>
          </a:p>
          <a:p>
            <a:pPr lvl="0"/>
            <a:endParaRPr lang="en-GB" sz="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BSL interpretation:</a:t>
            </a:r>
            <a:b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Bibi </a:t>
            </a:r>
            <a:r>
              <a:rPr lang="en-GB" sz="20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Dalacey</a:t>
            </a:r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-Mould </a:t>
            </a:r>
          </a:p>
          <a:p>
            <a:pPr lvl="0"/>
            <a:r>
              <a:rPr lang="en-GB" sz="2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Frances Everingham</a:t>
            </a:r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0"/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Live captions: Stage Text</a:t>
            </a:r>
          </a:p>
          <a:p>
            <a:b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Presenters and panel: </a:t>
            </a:r>
            <a:b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Bill Vince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Senior Relationship Manager, North</a:t>
            </a: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Edward de Souza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Director, Investment Operations and Resources</a:t>
            </a: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Kelly Hutchings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Senior Officer, Capital Funding</a:t>
            </a: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Mohammed Inham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Solicitor</a:t>
            </a: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Moragh </a:t>
            </a:r>
            <a:r>
              <a:rPr lang="en-GB" sz="2000" b="1" dirty="0" err="1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Brooksbank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Senior Officer, Capital Funding</a:t>
            </a:r>
          </a:p>
          <a:p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Q&amp;A host:</a:t>
            </a:r>
            <a:b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Edward de Souza </a:t>
            </a:r>
            <a:r>
              <a:rPr lang="en-GB" sz="20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Director, Investment Operations and Resources</a:t>
            </a:r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6813F0-5553-43B0-B2E9-C3FAB689AB07}"/>
              </a:ext>
            </a:extLst>
          </p:cNvPr>
          <p:cNvSpPr txBox="1"/>
          <p:nvPr/>
        </p:nvSpPr>
        <p:spPr>
          <a:xfrm>
            <a:off x="6346046" y="6061341"/>
            <a:ext cx="563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Emergency Exit Arts - Thamesmead 50th Birthday © Emergency Exit Arts</a:t>
            </a:r>
            <a:endParaRPr lang="en-GB" sz="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F3F3-F2DA-4EDC-BFF9-4D1D6EE176D8}"/>
              </a:ext>
            </a:extLst>
          </p:cNvPr>
          <p:cNvSpPr txBox="1"/>
          <p:nvPr/>
        </p:nvSpPr>
        <p:spPr>
          <a:xfrm>
            <a:off x="7938121" y="6293870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128502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295593" cy="5227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8DFD9D-7459-493E-8C8A-ECAEBE29935A}"/>
              </a:ext>
            </a:extLst>
          </p:cNvPr>
          <p:cNvSpPr txBox="1"/>
          <p:nvPr/>
        </p:nvSpPr>
        <p:spPr>
          <a:xfrm>
            <a:off x="6527321" y="6009809"/>
            <a:ext cx="238918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Artonik Bell Square © Vipul Sangoi</a:t>
            </a:r>
            <a:endParaRPr lang="en-GB" sz="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FC3D33-1929-45A7-899B-237285F307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2A1E24F-8CF0-4D61-A006-4A393E18B448}"/>
              </a:ext>
            </a:extLst>
          </p:cNvPr>
          <p:cNvSpPr txBox="1"/>
          <p:nvPr/>
        </p:nvSpPr>
        <p:spPr>
          <a:xfrm>
            <a:off x="534839" y="143259"/>
            <a:ext cx="581120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What we’ll cover today</a:t>
            </a:r>
          </a:p>
          <a:p>
            <a:pPr lvl="0"/>
            <a:endParaRPr lang="en-GB" sz="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3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3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en-GB" sz="1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/>
                <a:cs typeface="Arial"/>
              </a:rPr>
              <a:t>11:05 	Presentation: 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Aims of the fund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Who can apply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Activity we will support 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Key dates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Partnership funding</a:t>
            </a:r>
          </a:p>
          <a:p>
            <a:pPr lvl="2"/>
            <a:r>
              <a:rPr lang="en-GB" sz="2000" dirty="0">
                <a:latin typeface="Arial"/>
                <a:cs typeface="Arial"/>
              </a:rPr>
              <a:t>Building projects</a:t>
            </a:r>
          </a:p>
          <a:p>
            <a:endParaRPr lang="en-GB" sz="2000" dirty="0">
              <a:latin typeface="Arial"/>
              <a:cs typeface="Arial"/>
            </a:endParaRPr>
          </a:p>
          <a:p>
            <a:r>
              <a:rPr lang="en-GB" sz="2000" b="1" dirty="0">
                <a:latin typeface="Arial"/>
                <a:ea typeface="Times New Roman" panose="02020603050405020304" pitchFamily="18" charset="0"/>
                <a:cs typeface="Arial"/>
              </a:rPr>
              <a:t>11:30 	</a:t>
            </a:r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10-minute break</a:t>
            </a: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Q&amp;A box open for questions</a:t>
            </a: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11:40	Panel: frequently asked questions</a:t>
            </a:r>
          </a:p>
          <a:p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b="1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11:55	Reminder of next steps and support 	available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50AA56-E926-491E-9F75-D827398DA5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8" r="20218"/>
          <a:stretch/>
        </p:blipFill>
        <p:spPr>
          <a:xfrm>
            <a:off x="6399107" y="257347"/>
            <a:ext cx="5263529" cy="60149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E6813F0-5553-43B0-B2E9-C3FAB689AB07}"/>
              </a:ext>
            </a:extLst>
          </p:cNvPr>
          <p:cNvSpPr txBox="1"/>
          <p:nvPr/>
        </p:nvSpPr>
        <p:spPr>
          <a:xfrm>
            <a:off x="6346046" y="6061341"/>
            <a:ext cx="563667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Draper’s Hall  Photo © The Prince’s Foundation</a:t>
            </a:r>
            <a:endParaRPr lang="en-GB" sz="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BE8F3F3-F2DA-4EDC-BFF9-4D1D6EE176D8}"/>
              </a:ext>
            </a:extLst>
          </p:cNvPr>
          <p:cNvSpPr txBox="1"/>
          <p:nvPr/>
        </p:nvSpPr>
        <p:spPr>
          <a:xfrm>
            <a:off x="7938121" y="6293870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3546940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AB19-DF34-B466-8B04-8A2A5E6C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Context and overview</a:t>
            </a: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BC2F-EAE7-83D1-6081-EACD416E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254"/>
            <a:ext cx="10515600" cy="5479621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GB" sz="3300" dirty="0">
                <a:latin typeface="Arial" panose="020B0604020202020204" pitchFamily="34" charset="0"/>
                <a:cs typeface="Arial" panose="020B0604020202020204" pitchFamily="34" charset="0"/>
              </a:rPr>
              <a:t>This programme sits within the ‘building a fit for the future cultural sector’ theme in our Delivery Plan and runs alongside the Arts Council’s other capital strands that sit within the Cultural Investment Fund (CIF)</a:t>
            </a:r>
          </a:p>
          <a:p>
            <a:pPr marL="0" indent="0">
              <a:buNone/>
            </a:pPr>
            <a:endParaRPr lang="en-GB" sz="3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supports cultural organisations to </a:t>
            </a:r>
            <a:r>
              <a:rPr lang="en-GB" sz="3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adjust buildings &amp; equipment</a:t>
            </a: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that they can:</a:t>
            </a:r>
          </a:p>
          <a:p>
            <a:endParaRPr lang="en-GB" sz="3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operate safely post-pandemic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improve access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seize on technological opportunities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reduce environmental impact </a:t>
            </a:r>
          </a:p>
          <a:p>
            <a:endParaRPr lang="en-GB" sz="3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Budget: </a:t>
            </a: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£20 million </a:t>
            </a:r>
            <a:endParaRPr lang="en-GB" sz="3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3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available: </a:t>
            </a: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£100,000 - £750,000</a:t>
            </a:r>
            <a:endParaRPr lang="en-GB" sz="3300" b="1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GB" sz="33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Activity timescales: </a:t>
            </a:r>
            <a:endParaRPr lang="en-GB" sz="33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start date: between 1 April 2024 and no later than 31 March 2025</a:t>
            </a:r>
          </a:p>
          <a:p>
            <a:pPr>
              <a:lnSpc>
                <a:spcPts val="1600"/>
              </a:lnSpc>
            </a:pPr>
            <a:r>
              <a:rPr lang="en-GB" sz="33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end date: no later than 31 March 2027 </a:t>
            </a:r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38946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68F5EA0-AAAE-4295-BBCC-96C01808C2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 b="4119"/>
          <a:stretch/>
        </p:blipFill>
        <p:spPr>
          <a:xfrm>
            <a:off x="6401477" y="285825"/>
            <a:ext cx="5350113" cy="597767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62A10-807A-4048-A296-D0FBB55EA58B}"/>
              </a:ext>
            </a:extLst>
          </p:cNvPr>
          <p:cNvSpPr txBox="1"/>
          <p:nvPr/>
        </p:nvSpPr>
        <p:spPr>
          <a:xfrm>
            <a:off x="6530556" y="6036947"/>
            <a:ext cx="3106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Jackson’s Lane. Photo © Alex Brenner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914914-3ED8-4F71-9D19-DA19D220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4205D-B8BD-4C2F-AFE2-A52CE068008C}"/>
              </a:ext>
            </a:extLst>
          </p:cNvPr>
          <p:cNvSpPr txBox="1"/>
          <p:nvPr/>
        </p:nvSpPr>
        <p:spPr>
          <a:xfrm>
            <a:off x="514306" y="313200"/>
            <a:ext cx="5734433" cy="7109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Programme aims</a:t>
            </a:r>
          </a:p>
          <a:p>
            <a:endParaRPr lang="en-GB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All communities and individuals can actively engage with and enjoy creativity and culture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Capital investments are transformational in their impact on the range and reach of collaborations related to cultural activities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Business models of cultural organisations can adapt to the changing environment around them and the needs of the communities with whom they work 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Organisations exhibit dynamic behaviour, establishing new income streams to enable them to adapt to a challenging environment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Organisations demonstrate leadership in environmental responsibility 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 carbon footprint of the cultural sector is reduced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Creative spaces are more inclusive, safe, and accessible for all  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FACDE08-E17D-46BA-88A4-69D67F7A565D}"/>
              </a:ext>
            </a:extLst>
          </p:cNvPr>
          <p:cNvSpPr txBox="1"/>
          <p:nvPr/>
        </p:nvSpPr>
        <p:spPr>
          <a:xfrm>
            <a:off x="8032392" y="6281407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185983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AB19-DF34-B466-8B04-8A2A5E6CE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8128"/>
          </a:xfrm>
        </p:spPr>
        <p:txBody>
          <a:bodyPr>
            <a:norm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Who can apply</a:t>
            </a:r>
            <a:endParaRPr lang="en-GB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BC2F-EAE7-83D1-6081-EACD416E6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3254"/>
            <a:ext cx="10515600" cy="5300460"/>
          </a:xfrm>
        </p:spPr>
        <p:txBody>
          <a:bodyPr>
            <a:normAutofit fontScale="25000" lnSpcReduction="20000"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Not-for-profit</a:t>
            </a:r>
            <a:r>
              <a:rPr lang="en-GB" sz="8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cultural organisations based in England – (Museums must be non-national accredited museums or formally working towards accreditation)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Partnership applications </a:t>
            </a:r>
            <a:r>
              <a:rPr lang="en-GB" sz="8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between properly constituted cultural organisations (all partners must meet programme eligibility)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dirty="0">
                <a:latin typeface="Arial" panose="020B0604020202020204" pitchFamily="34" charset="0"/>
                <a:cs typeface="Times New Roman" panose="02020603050405020304" pitchFamily="18" charset="0"/>
              </a:rPr>
              <a:t>Organisation’s whose </a:t>
            </a:r>
            <a:r>
              <a:rPr lang="en-GB" sz="8000" b="1" dirty="0">
                <a:latin typeface="Arial" panose="020B0604020202020204" pitchFamily="34" charset="0"/>
                <a:cs typeface="Times New Roman" panose="02020603050405020304" pitchFamily="18" charset="0"/>
              </a:rPr>
              <a:t>primary aims are around culture</a:t>
            </a:r>
            <a:r>
              <a:rPr lang="en-GB" sz="8000" dirty="0"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GB" sz="8000" dirty="0">
                <a:latin typeface="Arial" panose="020B0604020202020204" pitchFamily="34" charset="0"/>
                <a:cs typeface="Times New Roman" panose="02020603050405020304" pitchFamily="18" charset="0"/>
              </a:rPr>
              <a:t>For activities that fall within the remit of Arts Council England, will benefit the cultural sector within England and are relevant to the widest possible number of people. 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GB" sz="12800" b="1" dirty="0">
                <a:latin typeface="Arial" panose="020B0604020202020204" pitchFamily="34" charset="0"/>
                <a:cs typeface="Times New Roman" panose="02020603050405020304" pitchFamily="18" charset="0"/>
              </a:rPr>
              <a:t>Who cannot apply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Organisations in receipt of a capital grant from CIP, MEND, CDF and LIF</a:t>
            </a:r>
          </a:p>
          <a:p>
            <a:pPr>
              <a:lnSpc>
                <a:spcPct val="120000"/>
              </a:lnSpc>
            </a:pPr>
            <a:r>
              <a:rPr lang="en-GB" sz="8000" dirty="0">
                <a:latin typeface="Arial" panose="020B0604020202020204" pitchFamily="34" charset="0"/>
                <a:cs typeface="Times New Roman" panose="02020603050405020304" pitchFamily="18" charset="0"/>
              </a:rPr>
              <a:t>Organisations that still have an open Small or Large Capital Grants on 3 October 2023 </a:t>
            </a:r>
          </a:p>
          <a:p>
            <a:pPr>
              <a:lnSpc>
                <a:spcPct val="120000"/>
              </a:lnSpc>
            </a:pPr>
            <a:r>
              <a:rPr lang="en-GB" sz="8000" b="1" dirty="0">
                <a:latin typeface="Arial" panose="020B0604020202020204" pitchFamily="34" charset="0"/>
                <a:cs typeface="Times New Roman" panose="02020603050405020304" pitchFamily="18" charset="0"/>
              </a:rPr>
              <a:t>local authorities </a:t>
            </a:r>
            <a:r>
              <a:rPr lang="en-GB" sz="8000" dirty="0">
                <a:latin typeface="Arial" panose="020B0604020202020204" pitchFamily="34" charset="0"/>
                <a:cs typeface="Times New Roman" panose="02020603050405020304" pitchFamily="18" charset="0"/>
              </a:rPr>
              <a:t>in receipt of grants from these funding programmes can apply where the application relates to capital expenditure for a different project/activity </a:t>
            </a:r>
          </a:p>
          <a:p>
            <a:endParaRPr lang="en-GB" sz="37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457119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6946B914-D175-4623-BAA9-5E98EE2BA3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50" r="5250"/>
          <a:stretch/>
        </p:blipFill>
        <p:spPr>
          <a:xfrm>
            <a:off x="6435700" y="343529"/>
            <a:ext cx="5313840" cy="59371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B62A10-807A-4048-A296-D0FBB55EA58B}"/>
              </a:ext>
            </a:extLst>
          </p:cNvPr>
          <p:cNvSpPr txBox="1"/>
          <p:nvPr/>
        </p:nvSpPr>
        <p:spPr>
          <a:xfrm>
            <a:off x="6530556" y="6036947"/>
            <a:ext cx="310647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Almeida – This Isn’t (A True Story) © Ali Wright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76943F7-0F58-45FA-B771-873852F7E663}"/>
              </a:ext>
            </a:extLst>
          </p:cNvPr>
          <p:cNvSpPr txBox="1"/>
          <p:nvPr/>
        </p:nvSpPr>
        <p:spPr>
          <a:xfrm>
            <a:off x="6591414" y="6021324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Litre of Light, Mick Stephenson, Lumiere London 2016, produced by Artichoke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914914-3ED8-4F71-9D19-DA19D220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4205D-B8BD-4C2F-AFE2-A52CE068008C}"/>
              </a:ext>
            </a:extLst>
          </p:cNvPr>
          <p:cNvSpPr txBox="1"/>
          <p:nvPr/>
        </p:nvSpPr>
        <p:spPr>
          <a:xfrm>
            <a:off x="551831" y="313200"/>
            <a:ext cx="5487303" cy="614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Types of activity the programme will support</a:t>
            </a:r>
            <a:b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600"/>
              </a:lnSpc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Two types of Capital Expenditure:</a:t>
            </a:r>
          </a:p>
          <a:p>
            <a:pPr>
              <a:lnSpc>
                <a:spcPts val="1600"/>
              </a:lnSpc>
            </a:pP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600"/>
              </a:lnSpc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Digital Infrastructure </a:t>
            </a:r>
          </a:p>
          <a:p>
            <a:pPr>
              <a:lnSpc>
                <a:spcPts val="1600"/>
              </a:lnSpc>
            </a:pP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ts val="1600"/>
              </a:lnSpc>
              <a:buFont typeface="Arial" panose="020B0604020202020204" pitchFamily="34" charset="0"/>
              <a:buChar char="•"/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Physical Infrastructure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define capital expenditure as an amount spent to purchase or improve fixed assets that will be capitalised on your balance sheet.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EDCC88-0AE9-4419-94C5-10677E087A4A}"/>
              </a:ext>
            </a:extLst>
          </p:cNvPr>
          <p:cNvSpPr txBox="1"/>
          <p:nvPr/>
        </p:nvSpPr>
        <p:spPr>
          <a:xfrm>
            <a:off x="6442608" y="6052569"/>
            <a:ext cx="549376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Shobana</a:t>
            </a:r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Jeyasingh</a:t>
            </a:r>
            <a:r>
              <a:rPr lang="en-GB" sz="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Seniors Workshop © Jason Thompson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B13340-DD51-465F-BCC8-01A456B9F1A4}"/>
              </a:ext>
            </a:extLst>
          </p:cNvPr>
          <p:cNvSpPr txBox="1"/>
          <p:nvPr/>
        </p:nvSpPr>
        <p:spPr>
          <a:xfrm>
            <a:off x="8032392" y="6281407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2457592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DAB19-DF34-B466-8B04-8A2A5E6CE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  <a:t>Partnership Funding</a:t>
            </a:r>
            <a:br>
              <a:rPr lang="en-GB" sz="4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BC2F-EAE7-83D1-6081-EACD416E6B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from £100,000 to £249,999: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5% of the total project costs must come from other sources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from £250,000 to £499,999: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10% of the total project costs must come from other sources</a:t>
            </a:r>
          </a:p>
          <a:p>
            <a:pPr marL="342900" lvl="0" indent="-34290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Grants from £500,000 to £750,000: </a:t>
            </a: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 least 15% of the total project costs must come from other sources</a:t>
            </a:r>
          </a:p>
          <a:p>
            <a:pPr marL="0" lvl="0" indent="0">
              <a:lnSpc>
                <a:spcPct val="100000"/>
              </a:lnSpc>
              <a:buNone/>
              <a:tabLst>
                <a:tab pos="457200" algn="l"/>
              </a:tabLst>
            </a:pP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 won’t accept grants awarded by Arts Council England as partnership funding. This includes (but is not limited to):</a:t>
            </a: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Cultural Investment Fund (MEND, LIF or CDF) 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Culture Recovery Fund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GB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Culture Capital Kickstart Fund</a:t>
            </a:r>
            <a:endParaRPr lang="en-GB" sz="20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9797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6AE8EB-2376-3C72-E7CB-5427F4DDA95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" b="34"/>
          <a:stretch/>
        </p:blipFill>
        <p:spPr>
          <a:xfrm>
            <a:off x="6477456" y="377712"/>
            <a:ext cx="5274134" cy="589110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78B386-BD06-4792-8E36-727E80F0745C}"/>
              </a:ext>
            </a:extLst>
          </p:cNvPr>
          <p:cNvSpPr/>
          <p:nvPr/>
        </p:nvSpPr>
        <p:spPr>
          <a:xfrm>
            <a:off x="361568" y="6268014"/>
            <a:ext cx="11384547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312A84-746E-4E3C-8194-7C84141A1680}"/>
              </a:ext>
            </a:extLst>
          </p:cNvPr>
          <p:cNvSpPr/>
          <p:nvPr/>
        </p:nvSpPr>
        <p:spPr>
          <a:xfrm>
            <a:off x="361569" y="6268013"/>
            <a:ext cx="2714445" cy="27081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F95848F2-F071-4789-8D86-1A2EBE72FEDE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67" y="6268012"/>
            <a:ext cx="276788" cy="27678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76943F7-0F58-45FA-B771-873852F7E663}"/>
              </a:ext>
            </a:extLst>
          </p:cNvPr>
          <p:cNvSpPr txBox="1"/>
          <p:nvPr/>
        </p:nvSpPr>
        <p:spPr>
          <a:xfrm>
            <a:off x="6639277" y="5837657"/>
            <a:ext cx="5493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Black Swan, recreated for the 11 Million Reasons exhibition</a:t>
            </a:r>
          </a:p>
          <a:p>
            <a:r>
              <a:rPr lang="en-GB" sz="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Commissioned by People Dancing © Sean Goldthorpe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0914914-3ED8-4F71-9D19-DA19D22069D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5185" t="86058" r="75639" b="11075"/>
          <a:stretch/>
        </p:blipFill>
        <p:spPr>
          <a:xfrm>
            <a:off x="2132117" y="6313732"/>
            <a:ext cx="943897" cy="1966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ED4205D-B8BD-4C2F-AFE2-A52CE068008C}"/>
              </a:ext>
            </a:extLst>
          </p:cNvPr>
          <p:cNvSpPr txBox="1"/>
          <p:nvPr/>
        </p:nvSpPr>
        <p:spPr>
          <a:xfrm>
            <a:off x="361567" y="377712"/>
            <a:ext cx="5734433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Two-stage process</a:t>
            </a:r>
          </a:p>
          <a:p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1) Stage One - Expression of Interest </a:t>
            </a:r>
            <a:endParaRPr lang="en-GB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 the eligibility quiz 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Select the Let’s Create Outcomes that apply  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Complete an Expression of Interest on </a:t>
            </a:r>
            <a:r>
              <a:rPr lang="en-GB" sz="2000" u="sng" dirty="0" err="1">
                <a:solidFill>
                  <a:srgbClr val="0000FF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Grantium</a:t>
            </a:r>
            <a:endParaRPr lang="en-GB" sz="2000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Outline your proposal in no more than 2,500 characters (around 400 words)</a:t>
            </a:r>
            <a:r>
              <a:rPr lang="en-US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​</a:t>
            </a:r>
          </a:p>
          <a:p>
            <a:pPr marL="342900" lvl="0" indent="-342900"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n-GB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proposal should show that your project meets the eligibility criteria and the programme aims</a:t>
            </a:r>
          </a:p>
          <a:p>
            <a:pPr lvl="0">
              <a:tabLst>
                <a:tab pos="457200" algn="l"/>
              </a:tabLst>
            </a:pP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tabLst>
                <a:tab pos="457200" algn="l"/>
              </a:tabLst>
            </a:pPr>
            <a:r>
              <a:rPr lang="en-GB" sz="24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2) Stage Two – Application (if invited to apply)</a:t>
            </a:r>
          </a:p>
          <a:p>
            <a:endParaRPr lang="en-GB" sz="18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E3C977-0298-44C4-B353-0C8F47C4DB14}"/>
              </a:ext>
            </a:extLst>
          </p:cNvPr>
          <p:cNvSpPr txBox="1"/>
          <p:nvPr/>
        </p:nvSpPr>
        <p:spPr>
          <a:xfrm>
            <a:off x="8032392" y="6281407"/>
            <a:ext cx="371372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artscouncil.org.uk/Capital</a:t>
            </a:r>
          </a:p>
        </p:txBody>
      </p:sp>
    </p:spTree>
    <p:extLst>
      <p:ext uri="{BB962C8B-B14F-4D97-AF65-F5344CB8AC3E}">
        <p14:creationId xmlns:p14="http://schemas.microsoft.com/office/powerpoint/2010/main" val="2543201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A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D287C"/>
      </a:accent1>
      <a:accent2>
        <a:srgbClr val="F2665E"/>
      </a:accent2>
      <a:accent3>
        <a:srgbClr val="00A4AF"/>
      </a:accent3>
      <a:accent4>
        <a:srgbClr val="8064A2"/>
      </a:accent4>
      <a:accent5>
        <a:srgbClr val="4BACC6"/>
      </a:accent5>
      <a:accent6>
        <a:srgbClr val="0072B4"/>
      </a:accent6>
      <a:hlink>
        <a:srgbClr val="0000FF"/>
      </a:hlink>
      <a:folHlink>
        <a:srgbClr val="00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C5D7017EAA6EF4491B60EE5F1D3C1D8" ma:contentTypeVersion="13" ma:contentTypeDescription="Create a new document." ma:contentTypeScope="" ma:versionID="9a4836e7ba714e9e3513df82056e04d4">
  <xsd:schema xmlns:xsd="http://www.w3.org/2001/XMLSchema" xmlns:xs="http://www.w3.org/2001/XMLSchema" xmlns:p="http://schemas.microsoft.com/office/2006/metadata/properties" xmlns:ns3="145b41cc-c3e1-4a0c-9ac5-4acaba3add8e" xmlns:ns4="8f0d92b2-5fc6-4563-be0f-f8d67cb1bd58" targetNamespace="http://schemas.microsoft.com/office/2006/metadata/properties" ma:root="true" ma:fieldsID="8c56675e16565e22da7f89de4e53d5be" ns3:_="" ns4:_="">
    <xsd:import namespace="145b41cc-c3e1-4a0c-9ac5-4acaba3add8e"/>
    <xsd:import namespace="8f0d92b2-5fc6-4563-be0f-f8d67cb1bd5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5b41cc-c3e1-4a0c-9ac5-4acaba3add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0d92b2-5fc6-4563-be0f-f8d67cb1bd5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7BD4B9-FEB6-4956-BB2F-6D4C894DB3D7}">
  <ds:schemaRefs>
    <ds:schemaRef ds:uri="145b41cc-c3e1-4a0c-9ac5-4acaba3add8e"/>
    <ds:schemaRef ds:uri="8f0d92b2-5fc6-4563-be0f-f8d67cb1bd5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3E6B594C-6BFB-44C8-8C3E-104CB5EEE50C}">
  <ds:schemaRefs>
    <ds:schemaRef ds:uri="http://purl.org/dc/terms/"/>
    <ds:schemaRef ds:uri="145b41cc-c3e1-4a0c-9ac5-4acaba3add8e"/>
    <ds:schemaRef ds:uri="http://purl.org/dc/dcmitype/"/>
    <ds:schemaRef ds:uri="8f0d92b2-5fc6-4563-be0f-f8d67cb1bd58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92FDCB-17B1-4994-BD89-9B7FF5E1CFE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1949</TotalTime>
  <Words>1752</Words>
  <Application>Microsoft Office PowerPoint</Application>
  <PresentationFormat>Widescreen</PresentationFormat>
  <Paragraphs>298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Georgia</vt:lpstr>
      <vt:lpstr>Let's Create Cd</vt:lpstr>
      <vt:lpstr>Symbol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Context and overview </vt:lpstr>
      <vt:lpstr>PowerPoint Presentation</vt:lpstr>
      <vt:lpstr>Who can apply</vt:lpstr>
      <vt:lpstr>PowerPoint Presentation</vt:lpstr>
      <vt:lpstr>Partnership Funding </vt:lpstr>
      <vt:lpstr>PowerPoint Presentation</vt:lpstr>
      <vt:lpstr>Application form</vt:lpstr>
      <vt:lpstr>PowerPoint Presentation</vt:lpstr>
      <vt:lpstr> Balancing factors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McCormack</dc:creator>
  <cp:lastModifiedBy>Beverley Dawson</cp:lastModifiedBy>
  <cp:revision>33</cp:revision>
  <dcterms:created xsi:type="dcterms:W3CDTF">2021-09-02T09:54:38Z</dcterms:created>
  <dcterms:modified xsi:type="dcterms:W3CDTF">2023-06-12T17:07:27Z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0x0101007C5D7017EAA6EF4491B60EE5F1D3C1D8</vt:lpwstr>
  </property>
</Properties>
</file>