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46"/>
  </p:notesMasterIdLst>
  <p:sldIdLst>
    <p:sldId id="850" r:id="rId5"/>
    <p:sldId id="257" r:id="rId6"/>
    <p:sldId id="851" r:id="rId7"/>
    <p:sldId id="844" r:id="rId8"/>
    <p:sldId id="852" r:id="rId9"/>
    <p:sldId id="834" r:id="rId10"/>
    <p:sldId id="927" r:id="rId11"/>
    <p:sldId id="848" r:id="rId12"/>
    <p:sldId id="814" r:id="rId13"/>
    <p:sldId id="830" r:id="rId14"/>
    <p:sldId id="839" r:id="rId15"/>
    <p:sldId id="795" r:id="rId16"/>
    <p:sldId id="942" r:id="rId17"/>
    <p:sldId id="941" r:id="rId18"/>
    <p:sldId id="854" r:id="rId19"/>
    <p:sldId id="853" r:id="rId20"/>
    <p:sldId id="855" r:id="rId21"/>
    <p:sldId id="856" r:id="rId22"/>
    <p:sldId id="857" r:id="rId23"/>
    <p:sldId id="858" r:id="rId24"/>
    <p:sldId id="859" r:id="rId25"/>
    <p:sldId id="932" r:id="rId26"/>
    <p:sldId id="819" r:id="rId27"/>
    <p:sldId id="824" r:id="rId28"/>
    <p:sldId id="825" r:id="rId29"/>
    <p:sldId id="925" r:id="rId30"/>
    <p:sldId id="821" r:id="rId31"/>
    <p:sldId id="831" r:id="rId32"/>
    <p:sldId id="832" r:id="rId33"/>
    <p:sldId id="833" r:id="rId34"/>
    <p:sldId id="812" r:id="rId35"/>
    <p:sldId id="926" r:id="rId36"/>
    <p:sldId id="847" r:id="rId37"/>
    <p:sldId id="846" r:id="rId38"/>
    <p:sldId id="838" r:id="rId39"/>
    <p:sldId id="933" r:id="rId40"/>
    <p:sldId id="934" r:id="rId41"/>
    <p:sldId id="935" r:id="rId42"/>
    <p:sldId id="889" r:id="rId43"/>
    <p:sldId id="890" r:id="rId44"/>
    <p:sldId id="89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dora Tharin" initials="IT" lastIdx="15" clrIdx="0"/>
  <p:cmAuthor id="2" name="Annie Jarvis" initials="AJ"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2313"/>
    <a:srgbClr val="F17E27"/>
    <a:srgbClr val="F28C00"/>
    <a:srgbClr val="272727"/>
    <a:srgbClr val="D63D25"/>
    <a:srgbClr val="CF1C20"/>
    <a:srgbClr val="C4BC9A"/>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540"/>
    <p:restoredTop sz="94681"/>
  </p:normalViewPr>
  <p:slideViewPr>
    <p:cSldViewPr snapToGrid="0">
      <p:cViewPr>
        <p:scale>
          <a:sx n="85" d="100"/>
          <a:sy n="85" d="100"/>
        </p:scale>
        <p:origin x="-200" y="4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ie Jarvis" userId="e9a0e81e-b07e-4c93-9aa8-b34fa2216d9d" providerId="ADAL" clId="{7B698D98-B25B-E044-9CED-249301F86977}"/>
    <pc:docChg chg="modSld">
      <pc:chgData name="Annie Jarvis" userId="e9a0e81e-b07e-4c93-9aa8-b34fa2216d9d" providerId="ADAL" clId="{7B698D98-B25B-E044-9CED-249301F86977}" dt="2023-12-08T11:57:42.290" v="114" actId="113"/>
      <pc:docMkLst>
        <pc:docMk/>
      </pc:docMkLst>
      <pc:sldChg chg="modSp mod">
        <pc:chgData name="Annie Jarvis" userId="e9a0e81e-b07e-4c93-9aa8-b34fa2216d9d" providerId="ADAL" clId="{7B698D98-B25B-E044-9CED-249301F86977}" dt="2023-12-08T11:56:42.385" v="95" actId="113"/>
        <pc:sldMkLst>
          <pc:docMk/>
          <pc:sldMk cId="3804188492" sldId="795"/>
        </pc:sldMkLst>
        <pc:spChg chg="mod">
          <ac:chgData name="Annie Jarvis" userId="e9a0e81e-b07e-4c93-9aa8-b34fa2216d9d" providerId="ADAL" clId="{7B698D98-B25B-E044-9CED-249301F86977}" dt="2023-12-08T11:56:42.385" v="95" actId="113"/>
          <ac:spMkLst>
            <pc:docMk/>
            <pc:sldMk cId="3804188492" sldId="795"/>
            <ac:spMk id="5" creationId="{00000000-0000-0000-0000-000000000000}"/>
          </ac:spMkLst>
        </pc:spChg>
      </pc:sldChg>
      <pc:sldChg chg="modSp mod">
        <pc:chgData name="Annie Jarvis" userId="e9a0e81e-b07e-4c93-9aa8-b34fa2216d9d" providerId="ADAL" clId="{7B698D98-B25B-E044-9CED-249301F86977}" dt="2023-12-08T11:57:21.491" v="107" actId="113"/>
        <pc:sldMkLst>
          <pc:docMk/>
          <pc:sldMk cId="2547604875" sldId="812"/>
        </pc:sldMkLst>
        <pc:spChg chg="mod">
          <ac:chgData name="Annie Jarvis" userId="e9a0e81e-b07e-4c93-9aa8-b34fa2216d9d" providerId="ADAL" clId="{7B698D98-B25B-E044-9CED-249301F86977}" dt="2023-12-08T11:57:21.491" v="107" actId="113"/>
          <ac:spMkLst>
            <pc:docMk/>
            <pc:sldMk cId="2547604875" sldId="812"/>
            <ac:spMk id="5" creationId="{00000000-0000-0000-0000-000000000000}"/>
          </ac:spMkLst>
        </pc:spChg>
      </pc:sldChg>
      <pc:sldChg chg="modSp mod">
        <pc:chgData name="Annie Jarvis" userId="e9a0e81e-b07e-4c93-9aa8-b34fa2216d9d" providerId="ADAL" clId="{7B698D98-B25B-E044-9CED-249301F86977}" dt="2023-12-08T11:56:29.991" v="92" actId="113"/>
        <pc:sldMkLst>
          <pc:docMk/>
          <pc:sldMk cId="4132315524" sldId="814"/>
        </pc:sldMkLst>
        <pc:spChg chg="mod">
          <ac:chgData name="Annie Jarvis" userId="e9a0e81e-b07e-4c93-9aa8-b34fa2216d9d" providerId="ADAL" clId="{7B698D98-B25B-E044-9CED-249301F86977}" dt="2023-12-08T11:56:29.991" v="92" actId="113"/>
          <ac:spMkLst>
            <pc:docMk/>
            <pc:sldMk cId="4132315524" sldId="814"/>
            <ac:spMk id="5" creationId="{00000000-0000-0000-0000-000000000000}"/>
          </ac:spMkLst>
        </pc:spChg>
      </pc:sldChg>
      <pc:sldChg chg="modSp mod">
        <pc:chgData name="Annie Jarvis" userId="e9a0e81e-b07e-4c93-9aa8-b34fa2216d9d" providerId="ADAL" clId="{7B698D98-B25B-E044-9CED-249301F86977}" dt="2023-12-08T11:56:57.799" v="99" actId="113"/>
        <pc:sldMkLst>
          <pc:docMk/>
          <pc:sldMk cId="281025066" sldId="819"/>
        </pc:sldMkLst>
        <pc:spChg chg="mod">
          <ac:chgData name="Annie Jarvis" userId="e9a0e81e-b07e-4c93-9aa8-b34fa2216d9d" providerId="ADAL" clId="{7B698D98-B25B-E044-9CED-249301F86977}" dt="2023-12-08T11:56:57.799" v="99" actId="113"/>
          <ac:spMkLst>
            <pc:docMk/>
            <pc:sldMk cId="281025066" sldId="819"/>
            <ac:spMk id="5" creationId="{00000000-0000-0000-0000-000000000000}"/>
          </ac:spMkLst>
        </pc:spChg>
      </pc:sldChg>
      <pc:sldChg chg="modSp mod">
        <pc:chgData name="Annie Jarvis" userId="e9a0e81e-b07e-4c93-9aa8-b34fa2216d9d" providerId="ADAL" clId="{7B698D98-B25B-E044-9CED-249301F86977}" dt="2023-12-08T11:57:09.941" v="103" actId="113"/>
        <pc:sldMkLst>
          <pc:docMk/>
          <pc:sldMk cId="1269998599" sldId="821"/>
        </pc:sldMkLst>
        <pc:spChg chg="mod">
          <ac:chgData name="Annie Jarvis" userId="e9a0e81e-b07e-4c93-9aa8-b34fa2216d9d" providerId="ADAL" clId="{7B698D98-B25B-E044-9CED-249301F86977}" dt="2023-12-08T11:57:09.941" v="103" actId="113"/>
          <ac:spMkLst>
            <pc:docMk/>
            <pc:sldMk cId="1269998599" sldId="821"/>
            <ac:spMk id="5" creationId="{00000000-0000-0000-0000-000000000000}"/>
          </ac:spMkLst>
        </pc:spChg>
      </pc:sldChg>
      <pc:sldChg chg="modSp mod">
        <pc:chgData name="Annie Jarvis" userId="e9a0e81e-b07e-4c93-9aa8-b34fa2216d9d" providerId="ADAL" clId="{7B698D98-B25B-E044-9CED-249301F86977}" dt="2023-12-08T11:57:00.689" v="100" actId="113"/>
        <pc:sldMkLst>
          <pc:docMk/>
          <pc:sldMk cId="2738063521" sldId="824"/>
        </pc:sldMkLst>
        <pc:spChg chg="mod">
          <ac:chgData name="Annie Jarvis" userId="e9a0e81e-b07e-4c93-9aa8-b34fa2216d9d" providerId="ADAL" clId="{7B698D98-B25B-E044-9CED-249301F86977}" dt="2023-12-08T11:57:00.689" v="100" actId="113"/>
          <ac:spMkLst>
            <pc:docMk/>
            <pc:sldMk cId="2738063521" sldId="824"/>
            <ac:spMk id="5" creationId="{00000000-0000-0000-0000-000000000000}"/>
          </ac:spMkLst>
        </pc:spChg>
      </pc:sldChg>
      <pc:sldChg chg="modSp mod">
        <pc:chgData name="Annie Jarvis" userId="e9a0e81e-b07e-4c93-9aa8-b34fa2216d9d" providerId="ADAL" clId="{7B698D98-B25B-E044-9CED-249301F86977}" dt="2023-12-08T11:57:03.825" v="101" actId="113"/>
        <pc:sldMkLst>
          <pc:docMk/>
          <pc:sldMk cId="795849747" sldId="825"/>
        </pc:sldMkLst>
        <pc:spChg chg="mod">
          <ac:chgData name="Annie Jarvis" userId="e9a0e81e-b07e-4c93-9aa8-b34fa2216d9d" providerId="ADAL" clId="{7B698D98-B25B-E044-9CED-249301F86977}" dt="2023-12-08T11:57:03.825" v="101" actId="113"/>
          <ac:spMkLst>
            <pc:docMk/>
            <pc:sldMk cId="795849747" sldId="825"/>
            <ac:spMk id="5" creationId="{00000000-0000-0000-0000-000000000000}"/>
          </ac:spMkLst>
        </pc:spChg>
        <pc:picChg chg="mod">
          <ac:chgData name="Annie Jarvis" userId="e9a0e81e-b07e-4c93-9aa8-b34fa2216d9d" providerId="ADAL" clId="{7B698D98-B25B-E044-9CED-249301F86977}" dt="2023-12-08T11:55:17.912" v="88" actId="962"/>
          <ac:picMkLst>
            <pc:docMk/>
            <pc:sldMk cId="795849747" sldId="825"/>
            <ac:picMk id="6" creationId="{D3250956-951A-894D-A085-7D715F6EDEE8}"/>
          </ac:picMkLst>
        </pc:picChg>
      </pc:sldChg>
      <pc:sldChg chg="modSp mod">
        <pc:chgData name="Annie Jarvis" userId="e9a0e81e-b07e-4c93-9aa8-b34fa2216d9d" providerId="ADAL" clId="{7B698D98-B25B-E044-9CED-249301F86977}" dt="2023-12-08T11:56:33.807" v="93" actId="113"/>
        <pc:sldMkLst>
          <pc:docMk/>
          <pc:sldMk cId="3560396515" sldId="830"/>
        </pc:sldMkLst>
        <pc:spChg chg="mod">
          <ac:chgData name="Annie Jarvis" userId="e9a0e81e-b07e-4c93-9aa8-b34fa2216d9d" providerId="ADAL" clId="{7B698D98-B25B-E044-9CED-249301F86977}" dt="2023-12-08T11:56:33.807" v="93" actId="113"/>
          <ac:spMkLst>
            <pc:docMk/>
            <pc:sldMk cId="3560396515" sldId="830"/>
            <ac:spMk id="5" creationId="{00000000-0000-0000-0000-000000000000}"/>
          </ac:spMkLst>
        </pc:spChg>
      </pc:sldChg>
      <pc:sldChg chg="modSp mod">
        <pc:chgData name="Annie Jarvis" userId="e9a0e81e-b07e-4c93-9aa8-b34fa2216d9d" providerId="ADAL" clId="{7B698D98-B25B-E044-9CED-249301F86977}" dt="2023-12-08T11:57:13.313" v="104" actId="113"/>
        <pc:sldMkLst>
          <pc:docMk/>
          <pc:sldMk cId="1219204280" sldId="831"/>
        </pc:sldMkLst>
        <pc:spChg chg="mod">
          <ac:chgData name="Annie Jarvis" userId="e9a0e81e-b07e-4c93-9aa8-b34fa2216d9d" providerId="ADAL" clId="{7B698D98-B25B-E044-9CED-249301F86977}" dt="2023-12-08T11:57:13.313" v="104" actId="113"/>
          <ac:spMkLst>
            <pc:docMk/>
            <pc:sldMk cId="1219204280" sldId="831"/>
            <ac:spMk id="5" creationId="{00000000-0000-0000-0000-000000000000}"/>
          </ac:spMkLst>
        </pc:spChg>
      </pc:sldChg>
      <pc:sldChg chg="modSp mod">
        <pc:chgData name="Annie Jarvis" userId="e9a0e81e-b07e-4c93-9aa8-b34fa2216d9d" providerId="ADAL" clId="{7B698D98-B25B-E044-9CED-249301F86977}" dt="2023-12-08T11:57:15.735" v="105" actId="113"/>
        <pc:sldMkLst>
          <pc:docMk/>
          <pc:sldMk cId="3048446406" sldId="832"/>
        </pc:sldMkLst>
        <pc:spChg chg="mod">
          <ac:chgData name="Annie Jarvis" userId="e9a0e81e-b07e-4c93-9aa8-b34fa2216d9d" providerId="ADAL" clId="{7B698D98-B25B-E044-9CED-249301F86977}" dt="2023-12-08T11:57:15.735" v="105" actId="113"/>
          <ac:spMkLst>
            <pc:docMk/>
            <pc:sldMk cId="3048446406" sldId="832"/>
            <ac:spMk id="5" creationId="{00000000-0000-0000-0000-000000000000}"/>
          </ac:spMkLst>
        </pc:spChg>
      </pc:sldChg>
      <pc:sldChg chg="modSp mod">
        <pc:chgData name="Annie Jarvis" userId="e9a0e81e-b07e-4c93-9aa8-b34fa2216d9d" providerId="ADAL" clId="{7B698D98-B25B-E044-9CED-249301F86977}" dt="2023-12-08T11:57:18.809" v="106" actId="113"/>
        <pc:sldMkLst>
          <pc:docMk/>
          <pc:sldMk cId="4084397591" sldId="833"/>
        </pc:sldMkLst>
        <pc:spChg chg="mod">
          <ac:chgData name="Annie Jarvis" userId="e9a0e81e-b07e-4c93-9aa8-b34fa2216d9d" providerId="ADAL" clId="{7B698D98-B25B-E044-9CED-249301F86977}" dt="2023-12-08T11:57:18.809" v="106" actId="113"/>
          <ac:spMkLst>
            <pc:docMk/>
            <pc:sldMk cId="4084397591" sldId="833"/>
            <ac:spMk id="5" creationId="{00000000-0000-0000-0000-000000000000}"/>
          </ac:spMkLst>
        </pc:spChg>
      </pc:sldChg>
      <pc:sldChg chg="modSp mod">
        <pc:chgData name="Annie Jarvis" userId="e9a0e81e-b07e-4c93-9aa8-b34fa2216d9d" providerId="ADAL" clId="{7B698D98-B25B-E044-9CED-249301F86977}" dt="2023-12-08T11:56:19.063" v="89" actId="113"/>
        <pc:sldMkLst>
          <pc:docMk/>
          <pc:sldMk cId="3778808587" sldId="834"/>
        </pc:sldMkLst>
        <pc:spChg chg="mod">
          <ac:chgData name="Annie Jarvis" userId="e9a0e81e-b07e-4c93-9aa8-b34fa2216d9d" providerId="ADAL" clId="{7B698D98-B25B-E044-9CED-249301F86977}" dt="2023-12-08T11:56:19.063" v="89" actId="113"/>
          <ac:spMkLst>
            <pc:docMk/>
            <pc:sldMk cId="3778808587" sldId="834"/>
            <ac:spMk id="5" creationId="{00000000-0000-0000-0000-000000000000}"/>
          </ac:spMkLst>
        </pc:spChg>
      </pc:sldChg>
      <pc:sldChg chg="modSp mod">
        <pc:chgData name="Annie Jarvis" userId="e9a0e81e-b07e-4c93-9aa8-b34fa2216d9d" providerId="ADAL" clId="{7B698D98-B25B-E044-9CED-249301F86977}" dt="2023-12-08T11:57:32.960" v="111" actId="113"/>
        <pc:sldMkLst>
          <pc:docMk/>
          <pc:sldMk cId="56519387" sldId="838"/>
        </pc:sldMkLst>
        <pc:spChg chg="mod">
          <ac:chgData name="Annie Jarvis" userId="e9a0e81e-b07e-4c93-9aa8-b34fa2216d9d" providerId="ADAL" clId="{7B698D98-B25B-E044-9CED-249301F86977}" dt="2023-12-08T11:57:32.960" v="111" actId="113"/>
          <ac:spMkLst>
            <pc:docMk/>
            <pc:sldMk cId="56519387" sldId="838"/>
            <ac:spMk id="5" creationId="{00000000-0000-0000-0000-000000000000}"/>
          </ac:spMkLst>
        </pc:spChg>
      </pc:sldChg>
      <pc:sldChg chg="modSp mod">
        <pc:chgData name="Annie Jarvis" userId="e9a0e81e-b07e-4c93-9aa8-b34fa2216d9d" providerId="ADAL" clId="{7B698D98-B25B-E044-9CED-249301F86977}" dt="2023-12-08T11:56:37.422" v="94" actId="113"/>
        <pc:sldMkLst>
          <pc:docMk/>
          <pc:sldMk cId="798345759" sldId="839"/>
        </pc:sldMkLst>
        <pc:spChg chg="mod">
          <ac:chgData name="Annie Jarvis" userId="e9a0e81e-b07e-4c93-9aa8-b34fa2216d9d" providerId="ADAL" clId="{7B698D98-B25B-E044-9CED-249301F86977}" dt="2023-12-08T11:56:37.422" v="94" actId="113"/>
          <ac:spMkLst>
            <pc:docMk/>
            <pc:sldMk cId="798345759" sldId="839"/>
            <ac:spMk id="5" creationId="{00000000-0000-0000-0000-000000000000}"/>
          </ac:spMkLst>
        </pc:spChg>
      </pc:sldChg>
      <pc:sldChg chg="modSp mod">
        <pc:chgData name="Annie Jarvis" userId="e9a0e81e-b07e-4c93-9aa8-b34fa2216d9d" providerId="ADAL" clId="{7B698D98-B25B-E044-9CED-249301F86977}" dt="2023-12-08T11:57:30.309" v="110" actId="113"/>
        <pc:sldMkLst>
          <pc:docMk/>
          <pc:sldMk cId="3352662800" sldId="846"/>
        </pc:sldMkLst>
        <pc:spChg chg="mod">
          <ac:chgData name="Annie Jarvis" userId="e9a0e81e-b07e-4c93-9aa8-b34fa2216d9d" providerId="ADAL" clId="{7B698D98-B25B-E044-9CED-249301F86977}" dt="2023-12-08T11:57:30.309" v="110" actId="113"/>
          <ac:spMkLst>
            <pc:docMk/>
            <pc:sldMk cId="3352662800" sldId="846"/>
            <ac:spMk id="5" creationId="{00000000-0000-0000-0000-000000000000}"/>
          </ac:spMkLst>
        </pc:spChg>
      </pc:sldChg>
      <pc:sldChg chg="modSp mod">
        <pc:chgData name="Annie Jarvis" userId="e9a0e81e-b07e-4c93-9aa8-b34fa2216d9d" providerId="ADAL" clId="{7B698D98-B25B-E044-9CED-249301F86977}" dt="2023-12-08T11:57:27.267" v="109" actId="113"/>
        <pc:sldMkLst>
          <pc:docMk/>
          <pc:sldMk cId="395225684" sldId="847"/>
        </pc:sldMkLst>
        <pc:spChg chg="mod">
          <ac:chgData name="Annie Jarvis" userId="e9a0e81e-b07e-4c93-9aa8-b34fa2216d9d" providerId="ADAL" clId="{7B698D98-B25B-E044-9CED-249301F86977}" dt="2023-12-08T11:57:27.267" v="109" actId="113"/>
          <ac:spMkLst>
            <pc:docMk/>
            <pc:sldMk cId="395225684" sldId="847"/>
            <ac:spMk id="5" creationId="{00000000-0000-0000-0000-000000000000}"/>
          </ac:spMkLst>
        </pc:spChg>
      </pc:sldChg>
      <pc:sldChg chg="modSp mod">
        <pc:chgData name="Annie Jarvis" userId="e9a0e81e-b07e-4c93-9aa8-b34fa2216d9d" providerId="ADAL" clId="{7B698D98-B25B-E044-9CED-249301F86977}" dt="2023-12-08T11:56:26.926" v="91" actId="113"/>
        <pc:sldMkLst>
          <pc:docMk/>
          <pc:sldMk cId="255709546" sldId="848"/>
        </pc:sldMkLst>
        <pc:spChg chg="mod">
          <ac:chgData name="Annie Jarvis" userId="e9a0e81e-b07e-4c93-9aa8-b34fa2216d9d" providerId="ADAL" clId="{7B698D98-B25B-E044-9CED-249301F86977}" dt="2023-12-08T11:56:26.926" v="91" actId="113"/>
          <ac:spMkLst>
            <pc:docMk/>
            <pc:sldMk cId="255709546" sldId="848"/>
            <ac:spMk id="5" creationId="{00000000-0000-0000-0000-000000000000}"/>
          </ac:spMkLst>
        </pc:spChg>
      </pc:sldChg>
      <pc:sldChg chg="modSp mod">
        <pc:chgData name="Annie Jarvis" userId="e9a0e81e-b07e-4c93-9aa8-b34fa2216d9d" providerId="ADAL" clId="{7B698D98-B25B-E044-9CED-249301F86977}" dt="2023-12-08T11:57:06.834" v="102" actId="113"/>
        <pc:sldMkLst>
          <pc:docMk/>
          <pc:sldMk cId="3005547243" sldId="925"/>
        </pc:sldMkLst>
        <pc:spChg chg="mod">
          <ac:chgData name="Annie Jarvis" userId="e9a0e81e-b07e-4c93-9aa8-b34fa2216d9d" providerId="ADAL" clId="{7B698D98-B25B-E044-9CED-249301F86977}" dt="2023-12-08T11:57:06.834" v="102" actId="113"/>
          <ac:spMkLst>
            <pc:docMk/>
            <pc:sldMk cId="3005547243" sldId="925"/>
            <ac:spMk id="5" creationId="{00000000-0000-0000-0000-000000000000}"/>
          </ac:spMkLst>
        </pc:spChg>
      </pc:sldChg>
      <pc:sldChg chg="modSp mod">
        <pc:chgData name="Annie Jarvis" userId="e9a0e81e-b07e-4c93-9aa8-b34fa2216d9d" providerId="ADAL" clId="{7B698D98-B25B-E044-9CED-249301F86977}" dt="2023-12-08T11:57:24.556" v="108" actId="113"/>
        <pc:sldMkLst>
          <pc:docMk/>
          <pc:sldMk cId="2387450107" sldId="926"/>
        </pc:sldMkLst>
        <pc:spChg chg="mod">
          <ac:chgData name="Annie Jarvis" userId="e9a0e81e-b07e-4c93-9aa8-b34fa2216d9d" providerId="ADAL" clId="{7B698D98-B25B-E044-9CED-249301F86977}" dt="2023-12-08T11:57:24.556" v="108" actId="113"/>
          <ac:spMkLst>
            <pc:docMk/>
            <pc:sldMk cId="2387450107" sldId="926"/>
            <ac:spMk id="5" creationId="{00000000-0000-0000-0000-000000000000}"/>
          </ac:spMkLst>
        </pc:spChg>
      </pc:sldChg>
      <pc:sldChg chg="modSp mod">
        <pc:chgData name="Annie Jarvis" userId="e9a0e81e-b07e-4c93-9aa8-b34fa2216d9d" providerId="ADAL" clId="{7B698D98-B25B-E044-9CED-249301F86977}" dt="2023-12-08T11:56:23.502" v="90" actId="113"/>
        <pc:sldMkLst>
          <pc:docMk/>
          <pc:sldMk cId="1522389595" sldId="927"/>
        </pc:sldMkLst>
        <pc:spChg chg="mod">
          <ac:chgData name="Annie Jarvis" userId="e9a0e81e-b07e-4c93-9aa8-b34fa2216d9d" providerId="ADAL" clId="{7B698D98-B25B-E044-9CED-249301F86977}" dt="2023-12-08T11:56:23.502" v="90" actId="113"/>
          <ac:spMkLst>
            <pc:docMk/>
            <pc:sldMk cId="1522389595" sldId="927"/>
            <ac:spMk id="5" creationId="{00000000-0000-0000-0000-000000000000}"/>
          </ac:spMkLst>
        </pc:spChg>
      </pc:sldChg>
      <pc:sldChg chg="modSp mod">
        <pc:chgData name="Annie Jarvis" userId="e9a0e81e-b07e-4c93-9aa8-b34fa2216d9d" providerId="ADAL" clId="{7B698D98-B25B-E044-9CED-249301F86977}" dt="2023-12-08T11:56:54.927" v="98" actId="113"/>
        <pc:sldMkLst>
          <pc:docMk/>
          <pc:sldMk cId="3812849768" sldId="932"/>
        </pc:sldMkLst>
        <pc:spChg chg="mod">
          <ac:chgData name="Annie Jarvis" userId="e9a0e81e-b07e-4c93-9aa8-b34fa2216d9d" providerId="ADAL" clId="{7B698D98-B25B-E044-9CED-249301F86977}" dt="2023-12-08T11:56:54.927" v="98" actId="113"/>
          <ac:spMkLst>
            <pc:docMk/>
            <pc:sldMk cId="3812849768" sldId="932"/>
            <ac:spMk id="5" creationId="{00000000-0000-0000-0000-000000000000}"/>
          </ac:spMkLst>
        </pc:spChg>
      </pc:sldChg>
      <pc:sldChg chg="modSp mod">
        <pc:chgData name="Annie Jarvis" userId="e9a0e81e-b07e-4c93-9aa8-b34fa2216d9d" providerId="ADAL" clId="{7B698D98-B25B-E044-9CED-249301F86977}" dt="2023-12-08T11:57:36.147" v="112" actId="113"/>
        <pc:sldMkLst>
          <pc:docMk/>
          <pc:sldMk cId="2799288869" sldId="933"/>
        </pc:sldMkLst>
        <pc:spChg chg="mod">
          <ac:chgData name="Annie Jarvis" userId="e9a0e81e-b07e-4c93-9aa8-b34fa2216d9d" providerId="ADAL" clId="{7B698D98-B25B-E044-9CED-249301F86977}" dt="2023-12-08T11:57:36.147" v="112" actId="113"/>
          <ac:spMkLst>
            <pc:docMk/>
            <pc:sldMk cId="2799288869" sldId="933"/>
            <ac:spMk id="5" creationId="{00000000-0000-0000-0000-000000000000}"/>
          </ac:spMkLst>
        </pc:spChg>
      </pc:sldChg>
      <pc:sldChg chg="modSp mod">
        <pc:chgData name="Annie Jarvis" userId="e9a0e81e-b07e-4c93-9aa8-b34fa2216d9d" providerId="ADAL" clId="{7B698D98-B25B-E044-9CED-249301F86977}" dt="2023-12-08T11:57:39.090" v="113" actId="113"/>
        <pc:sldMkLst>
          <pc:docMk/>
          <pc:sldMk cId="2725457638" sldId="934"/>
        </pc:sldMkLst>
        <pc:spChg chg="mod">
          <ac:chgData name="Annie Jarvis" userId="e9a0e81e-b07e-4c93-9aa8-b34fa2216d9d" providerId="ADAL" clId="{7B698D98-B25B-E044-9CED-249301F86977}" dt="2023-12-08T11:57:39.090" v="113" actId="113"/>
          <ac:spMkLst>
            <pc:docMk/>
            <pc:sldMk cId="2725457638" sldId="934"/>
            <ac:spMk id="5" creationId="{00000000-0000-0000-0000-000000000000}"/>
          </ac:spMkLst>
        </pc:spChg>
      </pc:sldChg>
      <pc:sldChg chg="modSp mod">
        <pc:chgData name="Annie Jarvis" userId="e9a0e81e-b07e-4c93-9aa8-b34fa2216d9d" providerId="ADAL" clId="{7B698D98-B25B-E044-9CED-249301F86977}" dt="2023-12-08T11:57:42.290" v="114" actId="113"/>
        <pc:sldMkLst>
          <pc:docMk/>
          <pc:sldMk cId="3946573505" sldId="935"/>
        </pc:sldMkLst>
        <pc:spChg chg="mod">
          <ac:chgData name="Annie Jarvis" userId="e9a0e81e-b07e-4c93-9aa8-b34fa2216d9d" providerId="ADAL" clId="{7B698D98-B25B-E044-9CED-249301F86977}" dt="2023-12-08T11:57:42.290" v="114" actId="113"/>
          <ac:spMkLst>
            <pc:docMk/>
            <pc:sldMk cId="3946573505" sldId="935"/>
            <ac:spMk id="5" creationId="{00000000-0000-0000-0000-000000000000}"/>
          </ac:spMkLst>
        </pc:spChg>
      </pc:sldChg>
      <pc:sldChg chg="modSp mod">
        <pc:chgData name="Annie Jarvis" userId="e9a0e81e-b07e-4c93-9aa8-b34fa2216d9d" providerId="ADAL" clId="{7B698D98-B25B-E044-9CED-249301F86977}" dt="2023-12-08T11:56:47.958" v="97" actId="113"/>
        <pc:sldMkLst>
          <pc:docMk/>
          <pc:sldMk cId="1783933936" sldId="941"/>
        </pc:sldMkLst>
        <pc:spChg chg="mod">
          <ac:chgData name="Annie Jarvis" userId="e9a0e81e-b07e-4c93-9aa8-b34fa2216d9d" providerId="ADAL" clId="{7B698D98-B25B-E044-9CED-249301F86977}" dt="2023-12-08T11:56:47.958" v="97" actId="113"/>
          <ac:spMkLst>
            <pc:docMk/>
            <pc:sldMk cId="1783933936" sldId="941"/>
            <ac:spMk id="5" creationId="{00000000-0000-0000-0000-000000000000}"/>
          </ac:spMkLst>
        </pc:spChg>
      </pc:sldChg>
      <pc:sldChg chg="modSp mod">
        <pc:chgData name="Annie Jarvis" userId="e9a0e81e-b07e-4c93-9aa8-b34fa2216d9d" providerId="ADAL" clId="{7B698D98-B25B-E044-9CED-249301F86977}" dt="2023-12-08T11:56:45.458" v="96" actId="113"/>
        <pc:sldMkLst>
          <pc:docMk/>
          <pc:sldMk cId="3991942217" sldId="942"/>
        </pc:sldMkLst>
        <pc:spChg chg="mod">
          <ac:chgData name="Annie Jarvis" userId="e9a0e81e-b07e-4c93-9aa8-b34fa2216d9d" providerId="ADAL" clId="{7B698D98-B25B-E044-9CED-249301F86977}" dt="2023-12-08T11:56:45.458" v="96" actId="113"/>
          <ac:spMkLst>
            <pc:docMk/>
            <pc:sldMk cId="3991942217" sldId="942"/>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8B8E2F-ABDE-974C-B1A4-8620DFD80CD9}" type="datetimeFigureOut">
              <a:rPr lang="en-US" smtClean="0"/>
              <a:t>12/8/23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C3AA8C-9EDD-B94D-BEC2-35A35053C483}" type="slidenum">
              <a:rPr lang="en-US" smtClean="0"/>
              <a:t>‹#›</a:t>
            </a:fld>
            <a:endParaRPr lang="en-US"/>
          </a:p>
        </p:txBody>
      </p:sp>
    </p:spTree>
    <p:extLst>
      <p:ext uri="{BB962C8B-B14F-4D97-AF65-F5344CB8AC3E}">
        <p14:creationId xmlns:p14="http://schemas.microsoft.com/office/powerpoint/2010/main" val="22180891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openvce.net/sites/default/files/Tuckman1965Developmen%20talSequence.pdf"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hbr.org/1998/05/evolution-and-revolution-as-organizations-grow"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hbr.org/1998/05/evolution-and-revolution-as-organizations-grow"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cloresocialleadership.org.uk/userfiles/documents/Research%20reports/2010/Research,%20Penelope%20Gibbs,%20FINAL.pdf" TargetMode="External"/><Relationship Id="rId2" Type="http://schemas.openxmlformats.org/officeDocument/2006/relationships/slide" Target="../slides/slide35.xml"/><Relationship Id="rId1" Type="http://schemas.openxmlformats.org/officeDocument/2006/relationships/notesMaster" Target="../notesMasters/notesMaster1.xml"/><Relationship Id="rId4" Type="http://schemas.openxmlformats.org/officeDocument/2006/relationships/hyperlink" Target="https://www.gov.uk/guidance/how-to-manage-risks-in-your-charity"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cloresocialleadership.org.uk/userfiles/documents/Research%20reports/2010/Research,%20Penelope%20Gibbs,%20FINAL.pdf" TargetMode="External"/><Relationship Id="rId2" Type="http://schemas.openxmlformats.org/officeDocument/2006/relationships/slide" Target="../slides/slide36.xml"/><Relationship Id="rId1" Type="http://schemas.openxmlformats.org/officeDocument/2006/relationships/notesMaster" Target="../notesMasters/notesMaster1.xml"/><Relationship Id="rId4" Type="http://schemas.openxmlformats.org/officeDocument/2006/relationships/hyperlink" Target="https://www.gov.uk/guidance/how-to-manage-risks-in-your-charity"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cloresocialleadership.org.uk/userfiles/documents/Research%20reports/2010/Research,%20Penelope%20Gibbs,%20FINAL.pdf" TargetMode="External"/><Relationship Id="rId2" Type="http://schemas.openxmlformats.org/officeDocument/2006/relationships/slide" Target="../slides/slide37.xml"/><Relationship Id="rId1" Type="http://schemas.openxmlformats.org/officeDocument/2006/relationships/notesMaster" Target="../notesMasters/notesMaster1.xml"/><Relationship Id="rId4" Type="http://schemas.openxmlformats.org/officeDocument/2006/relationships/hyperlink" Target="https://www.gov.uk/guidance/how-to-manage-risks-in-your-charity"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cloresocialleadership.org.uk/userfiles/documents/Research%20reports/2010/Research,%20Penelope%20Gibbs,%20FINAL.pdf" TargetMode="External"/><Relationship Id="rId2" Type="http://schemas.openxmlformats.org/officeDocument/2006/relationships/slide" Target="../slides/slide38.xml"/><Relationship Id="rId1" Type="http://schemas.openxmlformats.org/officeDocument/2006/relationships/notesMaster" Target="../notesMasters/notesMaster1.xml"/><Relationship Id="rId4" Type="http://schemas.openxmlformats.org/officeDocument/2006/relationships/hyperlink" Target="https://www.gov.uk/guidance/how-to-manage-risks-in-your-charity"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knowhownonprofit.org/governance/board-responsibilities/setting-the-framework#value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knowhownonprofit.org/governance/board-responsibilities/setting-the-framework#value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570398/CC3.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hbr.org/1998/05/evolution-and-revolution-as-organizations-grow"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hbr.org/1998/05/evolution-and-revolution-as-organizations-grow"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loresocialleadership.org.uk/userfiles/documents/Research%20reports/2010/Research,%20Penelope%20Gibbs,%20FINAL.pdf"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www.thinknpc.org/publications/happy-relatio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C3AA8C-9EDD-B94D-BEC2-35A35053C483}" type="slidenum">
              <a:rPr lang="en-US" smtClean="0"/>
              <a:t>1</a:t>
            </a:fld>
            <a:endParaRPr lang="en-US"/>
          </a:p>
        </p:txBody>
      </p:sp>
    </p:spTree>
    <p:extLst>
      <p:ext uri="{BB962C8B-B14F-4D97-AF65-F5344CB8AC3E}">
        <p14:creationId xmlns:p14="http://schemas.microsoft.com/office/powerpoint/2010/main" val="1501165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a:solidFill>
                  <a:schemeClr val="tx1"/>
                </a:solidFill>
                <a:effectLst/>
                <a:latin typeface="+mn-lt"/>
                <a:ea typeface="ＭＳ Ｐゴシック" charset="0"/>
                <a:cs typeface="+mn-cs"/>
                <a:hlinkClick r:id="rId3" invalidUrl="http://openvce.net/sites/default/files/Tuckman1965Developmen talSequence.pdf"/>
              </a:rPr>
              <a:t>http://openvce.net/sites/default/files/Tuckman1965Developmen talSequence.pdf</a:t>
            </a:r>
            <a:r>
              <a:rPr lang="en-GB" sz="1200" kern="1200" dirty="0">
                <a:solidFill>
                  <a:schemeClr val="tx1"/>
                </a:solidFill>
                <a:effectLst/>
                <a:latin typeface="+mn-lt"/>
                <a:ea typeface="ＭＳ Ｐゴシック" charset="0"/>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24</a:t>
            </a:fld>
            <a:endParaRPr lang="en-US" dirty="0"/>
          </a:p>
        </p:txBody>
      </p:sp>
    </p:spTree>
    <p:extLst>
      <p:ext uri="{BB962C8B-B14F-4D97-AF65-F5344CB8AC3E}">
        <p14:creationId xmlns:p14="http://schemas.microsoft.com/office/powerpoint/2010/main" val="3758662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a:solidFill>
                  <a:schemeClr val="tx1"/>
                </a:solidFill>
                <a:effectLst/>
                <a:latin typeface="+mn-lt"/>
                <a:ea typeface="ＭＳ Ｐゴシック" charset="0"/>
                <a:cs typeface="+mn-cs"/>
                <a:hlinkClick r:id="rId3"/>
              </a:rPr>
              <a:t>https://hbr.org/1998/05/evolution-and-revolution-as-organizations-grow</a:t>
            </a:r>
            <a:r>
              <a:rPr lang="en-GB" sz="1200" kern="1200" dirty="0">
                <a:solidFill>
                  <a:schemeClr val="tx1"/>
                </a:solidFill>
                <a:effectLst/>
                <a:latin typeface="+mn-lt"/>
                <a:ea typeface="ＭＳ Ｐゴシック" charset="0"/>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25</a:t>
            </a:fld>
            <a:endParaRPr lang="en-US" dirty="0"/>
          </a:p>
        </p:txBody>
      </p:sp>
    </p:spTree>
    <p:extLst>
      <p:ext uri="{BB962C8B-B14F-4D97-AF65-F5344CB8AC3E}">
        <p14:creationId xmlns:p14="http://schemas.microsoft.com/office/powerpoint/2010/main" val="891255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a:solidFill>
                  <a:schemeClr val="tx1"/>
                </a:solidFill>
                <a:effectLst/>
                <a:latin typeface="+mn-lt"/>
                <a:ea typeface="ＭＳ Ｐゴシック" charset="0"/>
                <a:cs typeface="+mn-cs"/>
                <a:hlinkClick r:id="rId3"/>
              </a:rPr>
              <a:t>https://hbr.org/1998/05/evolution-and-revolution-as-organizations-grow</a:t>
            </a:r>
            <a:r>
              <a:rPr lang="en-GB" sz="1200" kern="1200" dirty="0">
                <a:solidFill>
                  <a:schemeClr val="tx1"/>
                </a:solidFill>
                <a:effectLst/>
                <a:latin typeface="+mn-lt"/>
                <a:ea typeface="ＭＳ Ｐゴシック" charset="0"/>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26</a:t>
            </a:fld>
            <a:endParaRPr lang="en-US" dirty="0"/>
          </a:p>
        </p:txBody>
      </p:sp>
    </p:spTree>
    <p:extLst>
      <p:ext uri="{BB962C8B-B14F-4D97-AF65-F5344CB8AC3E}">
        <p14:creationId xmlns:p14="http://schemas.microsoft.com/office/powerpoint/2010/main" val="900726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www.cafonline.org</a:t>
            </a:r>
            <a:r>
              <a:rPr lang="en-US" dirty="0"/>
              <a:t>/docs/default-source/about-us-research/charity_landscape_report_2022.pdf </a:t>
            </a:r>
          </a:p>
        </p:txBody>
      </p:sp>
      <p:sp>
        <p:nvSpPr>
          <p:cNvPr id="4" name="Slide Number Placeholder 3"/>
          <p:cNvSpPr>
            <a:spLocks noGrp="1"/>
          </p:cNvSpPr>
          <p:nvPr>
            <p:ph type="sldNum" sz="quarter" idx="5"/>
          </p:nvPr>
        </p:nvSpPr>
        <p:spPr/>
        <p:txBody>
          <a:bodyPr/>
          <a:lstStyle/>
          <a:p>
            <a:fld id="{33C3AA8C-9EDD-B94D-BEC2-35A35053C483}" type="slidenum">
              <a:rPr lang="en-US" smtClean="0"/>
              <a:t>32</a:t>
            </a:fld>
            <a:endParaRPr lang="en-US" dirty="0"/>
          </a:p>
        </p:txBody>
      </p:sp>
    </p:spTree>
    <p:extLst>
      <p:ext uri="{BB962C8B-B14F-4D97-AF65-F5344CB8AC3E}">
        <p14:creationId xmlns:p14="http://schemas.microsoft.com/office/powerpoint/2010/main" val="4082633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a:t>
            </a:r>
            <a:r>
              <a:rPr lang="en-GB" dirty="0" err="1"/>
              <a:t>www.kingsfund.org.uk</a:t>
            </a:r>
            <a:r>
              <a:rPr lang="en-GB" dirty="0"/>
              <a:t>/publications/building-resilience-sustainability-charity-tips</a:t>
            </a:r>
          </a:p>
          <a:p>
            <a:r>
              <a:rPr lang="en-GB" dirty="0"/>
              <a:t>https://</a:t>
            </a:r>
            <a:r>
              <a:rPr lang="en-GB" dirty="0" err="1"/>
              <a:t>www.google.co.uk</a:t>
            </a:r>
            <a:r>
              <a:rPr lang="en-GB" dirty="0"/>
              <a:t>/</a:t>
            </a:r>
            <a:r>
              <a:rPr lang="en-GB" dirty="0" err="1"/>
              <a:t>url?sa</a:t>
            </a:r>
            <a:r>
              <a:rPr lang="en-GB" dirty="0"/>
              <a:t>=</a:t>
            </a:r>
            <a:r>
              <a:rPr lang="en-GB" dirty="0" err="1"/>
              <a:t>t&amp;rct</a:t>
            </a:r>
            <a:r>
              <a:rPr lang="en-GB" dirty="0"/>
              <a:t>=</a:t>
            </a:r>
            <a:r>
              <a:rPr lang="en-GB" dirty="0" err="1"/>
              <a:t>j&amp;q</a:t>
            </a:r>
            <a:r>
              <a:rPr lang="en-GB" dirty="0"/>
              <a:t>=&amp;</a:t>
            </a:r>
            <a:r>
              <a:rPr lang="en-GB" dirty="0" err="1"/>
              <a:t>esrc</a:t>
            </a:r>
            <a:r>
              <a:rPr lang="en-GB" dirty="0"/>
              <a:t>=</a:t>
            </a:r>
            <a:r>
              <a:rPr lang="en-GB" dirty="0" err="1"/>
              <a:t>s&amp;source</a:t>
            </a:r>
            <a:r>
              <a:rPr lang="en-GB" dirty="0"/>
              <a:t>=</a:t>
            </a:r>
            <a:r>
              <a:rPr lang="en-GB" dirty="0" err="1"/>
              <a:t>web&amp;cd</a:t>
            </a:r>
            <a:r>
              <a:rPr lang="en-GB" dirty="0"/>
              <a:t>=8&amp;cad=</a:t>
            </a:r>
            <a:r>
              <a:rPr lang="en-GB" dirty="0" err="1"/>
              <a:t>rja&amp;uact</a:t>
            </a:r>
            <a:r>
              <a:rPr lang="en-GB" dirty="0"/>
              <a:t>=8&amp;ved=0ahUKEwjB-pO7yfzWAhVhJsAKHcoMB2gQFghXMAc&amp;url=https%3A%2F%2Fwww.zurich.co.uk%2F_%2Fmedia%2Fdbe%2Funited-kingdom%2Fdocs%2Fcharity%2Fsupport-and-resources%2Ffuture-proof-guide.pdf&amp;usg=AOvVaw3QaE11w9CfvAjPgfPdvYLL – pdf </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33</a:t>
            </a:fld>
            <a:endParaRPr lang="en-US" dirty="0"/>
          </a:p>
        </p:txBody>
      </p:sp>
    </p:spTree>
    <p:extLst>
      <p:ext uri="{BB962C8B-B14F-4D97-AF65-F5344CB8AC3E}">
        <p14:creationId xmlns:p14="http://schemas.microsoft.com/office/powerpoint/2010/main" val="76365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a:t>
            </a:r>
            <a:r>
              <a:rPr lang="en-GB" dirty="0" err="1"/>
              <a:t>www.kingsfund.org.uk</a:t>
            </a:r>
            <a:r>
              <a:rPr lang="en-GB" dirty="0"/>
              <a:t>/publications/building-resilience-sustainability-charity-tips</a:t>
            </a:r>
          </a:p>
          <a:p>
            <a:r>
              <a:rPr lang="en-GB" dirty="0"/>
              <a:t>https://</a:t>
            </a:r>
            <a:r>
              <a:rPr lang="en-GB" dirty="0" err="1"/>
              <a:t>www.google.co.uk</a:t>
            </a:r>
            <a:r>
              <a:rPr lang="en-GB" dirty="0"/>
              <a:t>/</a:t>
            </a:r>
            <a:r>
              <a:rPr lang="en-GB" dirty="0" err="1"/>
              <a:t>url?sa</a:t>
            </a:r>
            <a:r>
              <a:rPr lang="en-GB" dirty="0"/>
              <a:t>=</a:t>
            </a:r>
            <a:r>
              <a:rPr lang="en-GB" dirty="0" err="1"/>
              <a:t>t&amp;rct</a:t>
            </a:r>
            <a:r>
              <a:rPr lang="en-GB" dirty="0"/>
              <a:t>=</a:t>
            </a:r>
            <a:r>
              <a:rPr lang="en-GB" dirty="0" err="1"/>
              <a:t>j&amp;q</a:t>
            </a:r>
            <a:r>
              <a:rPr lang="en-GB" dirty="0"/>
              <a:t>=&amp;</a:t>
            </a:r>
            <a:r>
              <a:rPr lang="en-GB" dirty="0" err="1"/>
              <a:t>esrc</a:t>
            </a:r>
            <a:r>
              <a:rPr lang="en-GB" dirty="0"/>
              <a:t>=</a:t>
            </a:r>
            <a:r>
              <a:rPr lang="en-GB" dirty="0" err="1"/>
              <a:t>s&amp;source</a:t>
            </a:r>
            <a:r>
              <a:rPr lang="en-GB" dirty="0"/>
              <a:t>=</a:t>
            </a:r>
            <a:r>
              <a:rPr lang="en-GB" dirty="0" err="1"/>
              <a:t>web&amp;cd</a:t>
            </a:r>
            <a:r>
              <a:rPr lang="en-GB" dirty="0"/>
              <a:t>=8&amp;cad=</a:t>
            </a:r>
            <a:r>
              <a:rPr lang="en-GB" dirty="0" err="1"/>
              <a:t>rja&amp;uact</a:t>
            </a:r>
            <a:r>
              <a:rPr lang="en-GB" dirty="0"/>
              <a:t>=8&amp;ved=0ahUKEwjB-pO7yfzWAhVhJsAKHcoMB2gQFghXMAc&amp;url=https%3A%2F%2Fwww.zurich.co.uk%2F_%2Fmedia%2Fdbe%2Funited-kingdom%2Fdocs%2Fcharity%2Fsupport-and-resources%2Ffuture-proof-guide.pdf&amp;usg=AOvVaw3QaE11w9CfvAjPgfPdvYLL – pdf </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34</a:t>
            </a:fld>
            <a:endParaRPr lang="en-US" dirty="0"/>
          </a:p>
        </p:txBody>
      </p:sp>
    </p:spTree>
    <p:extLst>
      <p:ext uri="{BB962C8B-B14F-4D97-AF65-F5344CB8AC3E}">
        <p14:creationId xmlns:p14="http://schemas.microsoft.com/office/powerpoint/2010/main" val="3742725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u="sng" kern="1200" dirty="0">
                <a:solidFill>
                  <a:schemeClr val="tx1"/>
                </a:solidFill>
                <a:effectLst/>
                <a:latin typeface="+mn-lt"/>
                <a:ea typeface="ＭＳ Ｐゴシック" charset="0"/>
                <a:cs typeface="+mn-cs"/>
                <a:hlinkClick r:id="rId3" invalidUrl="http://www.cloresocialleadership.org.uk/userfiles/documents/Research reports/2010/Research, Penelope Gibbs, FINAL.pdf"/>
              </a:rPr>
              <a:t>http://www.cloresocialleadership.org.uk/userfiles/documents/Research%20reports/2010/Research,%20Penelope%20Gibbs,%20FINAL.pdf</a:t>
            </a:r>
            <a:endParaRPr lang="en-GB" sz="1200" u="sng" kern="1200" dirty="0">
              <a:solidFill>
                <a:schemeClr val="tx1"/>
              </a:solidFill>
              <a:effectLst/>
              <a:latin typeface="+mn-lt"/>
              <a:ea typeface="ＭＳ Ｐゴシック"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u="sng" kern="1200" dirty="0">
              <a:solidFill>
                <a:schemeClr val="tx1"/>
              </a:solidFill>
              <a:effectLst/>
              <a:latin typeface="+mn-lt"/>
              <a:ea typeface="ＭＳ Ｐゴシック"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hlinkClick r:id="rId4"/>
              </a:rPr>
              <a:t>https://www.gov.uk/guidance/how-to-manage-risks-in-your-charity</a:t>
            </a:r>
            <a:r>
              <a:rPr lang="en-GB" sz="1200" dirty="0"/>
              <a:t>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https://</a:t>
            </a:r>
            <a:r>
              <a:rPr lang="en-GB" sz="1200" dirty="0" err="1"/>
              <a:t>knowhownonprofit.org</a:t>
            </a:r>
            <a:r>
              <a:rPr lang="en-GB" sz="1200" dirty="0"/>
              <a:t>/</a:t>
            </a:r>
            <a:r>
              <a:rPr lang="en-GB" sz="1200" dirty="0" err="1"/>
              <a:t>studyzone</a:t>
            </a:r>
            <a:r>
              <a:rPr lang="en-GB" sz="1200" dirty="0"/>
              <a:t>/how-to-carry-out-a-risk-assessment-1?gclid=</a:t>
            </a:r>
            <a:r>
              <a:rPr lang="en-GB" sz="1200" dirty="0" err="1"/>
              <a:t>CN_sjOPJlbYCFW_KtAodZBQAmA</a:t>
            </a:r>
            <a:r>
              <a:rPr lang="en-GB" sz="1200" dirty="0"/>
              <a:t>   </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35</a:t>
            </a:fld>
            <a:endParaRPr lang="en-US" dirty="0"/>
          </a:p>
        </p:txBody>
      </p:sp>
    </p:spTree>
    <p:extLst>
      <p:ext uri="{BB962C8B-B14F-4D97-AF65-F5344CB8AC3E}">
        <p14:creationId xmlns:p14="http://schemas.microsoft.com/office/powerpoint/2010/main" val="3336931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u="sng" kern="1200" dirty="0">
                <a:solidFill>
                  <a:schemeClr val="tx1"/>
                </a:solidFill>
                <a:effectLst/>
                <a:latin typeface="+mn-lt"/>
                <a:ea typeface="ＭＳ Ｐゴシック" charset="0"/>
                <a:cs typeface="+mn-cs"/>
                <a:hlinkClick r:id="rId3" invalidUrl="http://www.cloresocialleadership.org.uk/userfiles/documents/Research reports/2010/Research, Penelope Gibbs, FINAL.pdf"/>
              </a:rPr>
              <a:t>http://www.cloresocialleadership.org.uk/userfiles/documents/Research%20reports/2010/Research,%20Penelope%20Gibbs,%20FINAL.pdf</a:t>
            </a:r>
            <a:endParaRPr lang="en-GB" sz="1200" u="sng" kern="1200" dirty="0">
              <a:solidFill>
                <a:schemeClr val="tx1"/>
              </a:solidFill>
              <a:effectLst/>
              <a:latin typeface="+mn-lt"/>
              <a:ea typeface="ＭＳ Ｐゴシック"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u="sng" kern="1200" dirty="0">
              <a:solidFill>
                <a:schemeClr val="tx1"/>
              </a:solidFill>
              <a:effectLst/>
              <a:latin typeface="+mn-lt"/>
              <a:ea typeface="ＭＳ Ｐゴシック"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hlinkClick r:id="rId4"/>
              </a:rPr>
              <a:t>https://www.gov.uk/guidance/how-to-manage-risks-in-your-charity</a:t>
            </a:r>
            <a:r>
              <a:rPr lang="en-GB" sz="1200" dirty="0"/>
              <a:t>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https://</a:t>
            </a:r>
            <a:r>
              <a:rPr lang="en-GB" sz="1200" dirty="0" err="1"/>
              <a:t>knowhownonprofit.org</a:t>
            </a:r>
            <a:r>
              <a:rPr lang="en-GB" sz="1200" dirty="0"/>
              <a:t>/</a:t>
            </a:r>
            <a:r>
              <a:rPr lang="en-GB" sz="1200" dirty="0" err="1"/>
              <a:t>studyzone</a:t>
            </a:r>
            <a:r>
              <a:rPr lang="en-GB" sz="1200" dirty="0"/>
              <a:t>/how-to-carry-out-a-risk-assessment-1?gclid=</a:t>
            </a:r>
            <a:r>
              <a:rPr lang="en-GB" sz="1200" dirty="0" err="1"/>
              <a:t>CN_sjOPJlbYCFW_KtAodZBQAmA</a:t>
            </a:r>
            <a:r>
              <a:rPr lang="en-GB" sz="1200" dirty="0"/>
              <a:t> </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36</a:t>
            </a:fld>
            <a:endParaRPr lang="en-US" dirty="0"/>
          </a:p>
        </p:txBody>
      </p:sp>
    </p:spTree>
    <p:extLst>
      <p:ext uri="{BB962C8B-B14F-4D97-AF65-F5344CB8AC3E}">
        <p14:creationId xmlns:p14="http://schemas.microsoft.com/office/powerpoint/2010/main" val="3784328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u="sng" kern="1200" dirty="0">
                <a:solidFill>
                  <a:schemeClr val="tx1"/>
                </a:solidFill>
                <a:effectLst/>
                <a:latin typeface="+mn-lt"/>
                <a:ea typeface="ＭＳ Ｐゴシック" charset="0"/>
                <a:cs typeface="+mn-cs"/>
                <a:hlinkClick r:id="rId3" invalidUrl="http://www.cloresocialleadership.org.uk/userfiles/documents/Research reports/2010/Research, Penelope Gibbs, FINAL.pdf"/>
              </a:rPr>
              <a:t>http://www.cloresocialleadership.org.uk/userfiles/documents/Research%20reports/2010/Research,%20Penelope%20Gibbs,%20FINAL.pdf</a:t>
            </a:r>
            <a:endParaRPr lang="en-GB" sz="1200" u="sng" kern="1200" dirty="0">
              <a:solidFill>
                <a:schemeClr val="tx1"/>
              </a:solidFill>
              <a:effectLst/>
              <a:latin typeface="+mn-lt"/>
              <a:ea typeface="ＭＳ Ｐゴシック"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u="sng" kern="1200" dirty="0">
              <a:solidFill>
                <a:schemeClr val="tx1"/>
              </a:solidFill>
              <a:effectLst/>
              <a:latin typeface="+mn-lt"/>
              <a:ea typeface="ＭＳ Ｐゴシック"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hlinkClick r:id="rId4"/>
              </a:rPr>
              <a:t>https://www.gov.uk/guidance/how-to-manage-risks-in-your-charity</a:t>
            </a:r>
            <a:r>
              <a:rPr lang="en-GB" sz="1200" dirty="0"/>
              <a:t>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https://</a:t>
            </a:r>
            <a:r>
              <a:rPr lang="en-GB" sz="1200" dirty="0" err="1"/>
              <a:t>knowhownonprofit.org</a:t>
            </a:r>
            <a:r>
              <a:rPr lang="en-GB" sz="1200" dirty="0"/>
              <a:t>/</a:t>
            </a:r>
            <a:r>
              <a:rPr lang="en-GB" sz="1200" dirty="0" err="1"/>
              <a:t>studyzone</a:t>
            </a:r>
            <a:r>
              <a:rPr lang="en-GB" sz="1200" dirty="0"/>
              <a:t>/how-to-carry-out-a-risk-assessment-1?gclid=</a:t>
            </a:r>
            <a:r>
              <a:rPr lang="en-GB" sz="1200" dirty="0" err="1"/>
              <a:t>CN_sjOPJlbYCFW_KtAodZBQAmA</a:t>
            </a:r>
            <a:r>
              <a:rPr lang="en-GB" sz="1200" dirty="0"/>
              <a:t> </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37</a:t>
            </a:fld>
            <a:endParaRPr lang="en-US" dirty="0"/>
          </a:p>
        </p:txBody>
      </p:sp>
    </p:spTree>
    <p:extLst>
      <p:ext uri="{BB962C8B-B14F-4D97-AF65-F5344CB8AC3E}">
        <p14:creationId xmlns:p14="http://schemas.microsoft.com/office/powerpoint/2010/main" val="3810827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u="sng" kern="1200" dirty="0">
                <a:solidFill>
                  <a:schemeClr val="tx1"/>
                </a:solidFill>
                <a:effectLst/>
                <a:latin typeface="+mn-lt"/>
                <a:ea typeface="ＭＳ Ｐゴシック" charset="0"/>
                <a:cs typeface="+mn-cs"/>
                <a:hlinkClick r:id="rId3" invalidUrl="http://www.cloresocialleadership.org.uk/userfiles/documents/Research reports/2010/Research, Penelope Gibbs, FINAL.pdf"/>
              </a:rPr>
              <a:t>http://www.cloresocialleadership.org.uk/userfiles/documents/Research%20reports/2010/Research,%20Penelope%20Gibbs,%20FINAL.pdf</a:t>
            </a:r>
            <a:endParaRPr lang="en-GB" sz="1200" u="sng" kern="1200" dirty="0">
              <a:solidFill>
                <a:schemeClr val="tx1"/>
              </a:solidFill>
              <a:effectLst/>
              <a:latin typeface="+mn-lt"/>
              <a:ea typeface="ＭＳ Ｐゴシック"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u="sng" kern="1200" dirty="0">
              <a:solidFill>
                <a:schemeClr val="tx1"/>
              </a:solidFill>
              <a:effectLst/>
              <a:latin typeface="+mn-lt"/>
              <a:ea typeface="ＭＳ Ｐゴシック"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hlinkClick r:id="rId4"/>
              </a:rPr>
              <a:t>https://www.gov.uk/guidance/how-to-manage-risks-in-your-charity</a:t>
            </a:r>
            <a:r>
              <a:rPr lang="en-GB" sz="1200" dirty="0"/>
              <a:t>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https://</a:t>
            </a:r>
            <a:r>
              <a:rPr lang="en-GB" sz="1200" dirty="0" err="1"/>
              <a:t>knowhownonprofit.org</a:t>
            </a:r>
            <a:r>
              <a:rPr lang="en-GB" sz="1200" dirty="0"/>
              <a:t>/</a:t>
            </a:r>
            <a:r>
              <a:rPr lang="en-GB" sz="1200" dirty="0" err="1"/>
              <a:t>studyzone</a:t>
            </a:r>
            <a:r>
              <a:rPr lang="en-GB" sz="1200" dirty="0"/>
              <a:t>/how-to-carry-out-a-risk-assessment-1?gclid=</a:t>
            </a:r>
            <a:r>
              <a:rPr lang="en-GB" sz="1200" dirty="0" err="1"/>
              <a:t>CN_sjOPJlbYCFW_KtAodZBQAmA</a:t>
            </a:r>
            <a:r>
              <a:rPr lang="en-GB" sz="1200" dirty="0"/>
              <a:t> </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38</a:t>
            </a:fld>
            <a:endParaRPr lang="en-US" dirty="0"/>
          </a:p>
        </p:txBody>
      </p:sp>
    </p:spTree>
    <p:extLst>
      <p:ext uri="{BB962C8B-B14F-4D97-AF65-F5344CB8AC3E}">
        <p14:creationId xmlns:p14="http://schemas.microsoft.com/office/powerpoint/2010/main" val="1685149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hlinkClick r:id="rId3"/>
              </a:rPr>
              <a:t>https://knowhownonprofit.org/governance/board-responsibilities/setting-the-framework#values</a:t>
            </a:r>
            <a:r>
              <a:rPr lang="en-GB" sz="1200" dirty="0"/>
              <a:t> </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6</a:t>
            </a:fld>
            <a:endParaRPr lang="en-US" dirty="0"/>
          </a:p>
        </p:txBody>
      </p:sp>
    </p:spTree>
    <p:extLst>
      <p:ext uri="{BB962C8B-B14F-4D97-AF65-F5344CB8AC3E}">
        <p14:creationId xmlns:p14="http://schemas.microsoft.com/office/powerpoint/2010/main" val="2156920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C3AA8C-9EDD-B94D-BEC2-35A35053C483}" type="slidenum">
              <a:rPr lang="en-US" smtClean="0"/>
              <a:t>39</a:t>
            </a:fld>
            <a:endParaRPr lang="en-US"/>
          </a:p>
        </p:txBody>
      </p:sp>
    </p:spTree>
    <p:extLst>
      <p:ext uri="{BB962C8B-B14F-4D97-AF65-F5344CB8AC3E}">
        <p14:creationId xmlns:p14="http://schemas.microsoft.com/office/powerpoint/2010/main" val="24950263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40</a:t>
            </a:fld>
            <a:endParaRPr lang="en-US"/>
          </a:p>
        </p:txBody>
      </p:sp>
    </p:spTree>
    <p:extLst>
      <p:ext uri="{BB962C8B-B14F-4D97-AF65-F5344CB8AC3E}">
        <p14:creationId xmlns:p14="http://schemas.microsoft.com/office/powerpoint/2010/main" val="3860976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C3AA8C-9EDD-B94D-BEC2-35A35053C483}" type="slidenum">
              <a:rPr lang="en-US" smtClean="0"/>
              <a:t>41</a:t>
            </a:fld>
            <a:endParaRPr lang="en-US"/>
          </a:p>
        </p:txBody>
      </p:sp>
    </p:spTree>
    <p:extLst>
      <p:ext uri="{BB962C8B-B14F-4D97-AF65-F5344CB8AC3E}">
        <p14:creationId xmlns:p14="http://schemas.microsoft.com/office/powerpoint/2010/main" val="4081571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hlinkClick r:id="rId3"/>
              </a:rPr>
              <a:t>https://knowhownonprofit.org/governance/board-responsibilities/setting-the-framework#values</a:t>
            </a:r>
            <a:r>
              <a:rPr lang="en-GB" sz="1200" dirty="0"/>
              <a:t> </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7</a:t>
            </a:fld>
            <a:endParaRPr lang="en-US" dirty="0"/>
          </a:p>
        </p:txBody>
      </p:sp>
    </p:spTree>
    <p:extLst>
      <p:ext uri="{BB962C8B-B14F-4D97-AF65-F5344CB8AC3E}">
        <p14:creationId xmlns:p14="http://schemas.microsoft.com/office/powerpoint/2010/main" val="3050980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u="sng" kern="1200" dirty="0">
                <a:solidFill>
                  <a:schemeClr val="tx1"/>
                </a:solidFill>
                <a:effectLst/>
                <a:latin typeface="+mn-lt"/>
                <a:ea typeface="ＭＳ Ｐゴシック" charset="0"/>
                <a:cs typeface="+mn-cs"/>
                <a:hlinkClick r:id="rId3"/>
              </a:rPr>
              <a:t>https://www.gov.uk/government/uploads/system/uploads/attachment_data/file/570398/CC3.pdf</a:t>
            </a:r>
            <a:r>
              <a:rPr lang="en-GB" sz="1200" kern="1200" dirty="0">
                <a:solidFill>
                  <a:schemeClr val="tx1"/>
                </a:solidFill>
                <a:effectLst/>
                <a:latin typeface="+mn-lt"/>
                <a:ea typeface="ＭＳ Ｐゴシック" charset="0"/>
                <a:cs typeface="+mn-cs"/>
              </a:rPr>
              <a:t> </a:t>
            </a:r>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8</a:t>
            </a:fld>
            <a:endParaRPr lang="en-US" dirty="0"/>
          </a:p>
        </p:txBody>
      </p:sp>
    </p:spTree>
    <p:extLst>
      <p:ext uri="{BB962C8B-B14F-4D97-AF65-F5344CB8AC3E}">
        <p14:creationId xmlns:p14="http://schemas.microsoft.com/office/powerpoint/2010/main" val="547802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a:solidFill>
                  <a:schemeClr val="tx1"/>
                </a:solidFill>
                <a:effectLst/>
                <a:latin typeface="+mn-lt"/>
                <a:ea typeface="ＭＳ Ｐゴシック" charset="0"/>
                <a:cs typeface="+mn-cs"/>
              </a:rPr>
              <a:t>https://</a:t>
            </a:r>
            <a:r>
              <a:rPr lang="en-GB" sz="1200" u="sng" kern="1200" dirty="0" err="1">
                <a:solidFill>
                  <a:schemeClr val="tx1"/>
                </a:solidFill>
                <a:effectLst/>
                <a:latin typeface="+mn-lt"/>
                <a:ea typeface="ＭＳ Ｐゴシック" charset="0"/>
                <a:cs typeface="+mn-cs"/>
              </a:rPr>
              <a:t>knowhownonprofit.org</a:t>
            </a:r>
            <a:r>
              <a:rPr lang="en-GB" sz="1200" u="sng" kern="1200" dirty="0">
                <a:solidFill>
                  <a:schemeClr val="tx1"/>
                </a:solidFill>
                <a:effectLst/>
                <a:latin typeface="+mn-lt"/>
                <a:ea typeface="ＭＳ Ｐゴシック" charset="0"/>
                <a:cs typeface="+mn-cs"/>
              </a:rPr>
              <a:t>/organisation/strategy/</a:t>
            </a:r>
            <a:r>
              <a:rPr lang="en-GB" sz="1200" u="sng" kern="1200" dirty="0" err="1">
                <a:solidFill>
                  <a:schemeClr val="tx1"/>
                </a:solidFill>
                <a:effectLst/>
                <a:latin typeface="+mn-lt"/>
                <a:ea typeface="ＭＳ Ｐゴシック" charset="0"/>
                <a:cs typeface="+mn-cs"/>
              </a:rPr>
              <a:t>whatis</a:t>
            </a:r>
            <a:r>
              <a:rPr lang="en-GB" sz="1200" u="sng" kern="1200" dirty="0">
                <a:solidFill>
                  <a:schemeClr val="tx1"/>
                </a:solidFill>
                <a:effectLst/>
                <a:latin typeface="+mn-lt"/>
                <a:ea typeface="ＭＳ Ｐゴシック" charset="0"/>
                <a:cs typeface="+mn-cs"/>
              </a:rPr>
              <a:t>/definition</a:t>
            </a:r>
          </a:p>
          <a:p>
            <a:endParaRPr lang="en-GB" dirty="0"/>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9</a:t>
            </a:fld>
            <a:endParaRPr lang="en-US" dirty="0"/>
          </a:p>
        </p:txBody>
      </p:sp>
    </p:spTree>
    <p:extLst>
      <p:ext uri="{BB962C8B-B14F-4D97-AF65-F5344CB8AC3E}">
        <p14:creationId xmlns:p14="http://schemas.microsoft.com/office/powerpoint/2010/main" val="3891348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a:solidFill>
                  <a:schemeClr val="tx1"/>
                </a:solidFill>
                <a:effectLst/>
                <a:latin typeface="+mn-lt"/>
                <a:ea typeface="ＭＳ Ｐゴシック" charset="0"/>
                <a:cs typeface="+mn-cs"/>
              </a:rPr>
              <a:t>https://</a:t>
            </a:r>
            <a:r>
              <a:rPr lang="en-GB" sz="1200" u="sng" kern="1200" dirty="0" err="1">
                <a:solidFill>
                  <a:schemeClr val="tx1"/>
                </a:solidFill>
                <a:effectLst/>
                <a:latin typeface="+mn-lt"/>
                <a:ea typeface="ＭＳ Ｐゴシック" charset="0"/>
                <a:cs typeface="+mn-cs"/>
              </a:rPr>
              <a:t>knowhownonprofit.org</a:t>
            </a:r>
            <a:r>
              <a:rPr lang="en-GB" sz="1200" u="sng" kern="1200" dirty="0">
                <a:solidFill>
                  <a:schemeClr val="tx1"/>
                </a:solidFill>
                <a:effectLst/>
                <a:latin typeface="+mn-lt"/>
                <a:ea typeface="ＭＳ Ｐゴシック" charset="0"/>
                <a:cs typeface="+mn-cs"/>
              </a:rPr>
              <a:t>/organisation/strategy/</a:t>
            </a:r>
            <a:r>
              <a:rPr lang="en-GB" sz="1200" u="sng" kern="1200" dirty="0" err="1">
                <a:solidFill>
                  <a:schemeClr val="tx1"/>
                </a:solidFill>
                <a:effectLst/>
                <a:latin typeface="+mn-lt"/>
                <a:ea typeface="ＭＳ Ｐゴシック" charset="0"/>
                <a:cs typeface="+mn-cs"/>
              </a:rPr>
              <a:t>whatis</a:t>
            </a:r>
            <a:r>
              <a:rPr lang="en-GB" sz="1200" u="sng" kern="1200" dirty="0">
                <a:solidFill>
                  <a:schemeClr val="tx1"/>
                </a:solidFill>
                <a:effectLst/>
                <a:latin typeface="+mn-lt"/>
                <a:ea typeface="ＭＳ Ｐゴシック" charset="0"/>
                <a:cs typeface="+mn-cs"/>
              </a:rPr>
              <a:t>/definition</a:t>
            </a:r>
          </a:p>
          <a:p>
            <a:endParaRPr lang="en-GB" dirty="0"/>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10</a:t>
            </a:fld>
            <a:endParaRPr lang="en-US" dirty="0"/>
          </a:p>
        </p:txBody>
      </p:sp>
    </p:spTree>
    <p:extLst>
      <p:ext uri="{BB962C8B-B14F-4D97-AF65-F5344CB8AC3E}">
        <p14:creationId xmlns:p14="http://schemas.microsoft.com/office/powerpoint/2010/main" val="3785535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a:solidFill>
                  <a:schemeClr val="tx1"/>
                </a:solidFill>
                <a:effectLst/>
                <a:latin typeface="+mn-lt"/>
                <a:ea typeface="ＭＳ Ｐゴシック" charset="0"/>
                <a:cs typeface="+mn-cs"/>
                <a:hlinkClick r:id="rId3"/>
              </a:rPr>
              <a:t>https://hbr.org/1998/05/evolution-and-revolution-as-organizations-grow</a:t>
            </a:r>
            <a:r>
              <a:rPr lang="en-GB" sz="1200" kern="1200" dirty="0">
                <a:solidFill>
                  <a:schemeClr val="tx1"/>
                </a:solidFill>
                <a:effectLst/>
                <a:latin typeface="+mn-lt"/>
                <a:ea typeface="ＭＳ Ｐゴシック" charset="0"/>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13</a:t>
            </a:fld>
            <a:endParaRPr lang="en-US" dirty="0"/>
          </a:p>
        </p:txBody>
      </p:sp>
    </p:spTree>
    <p:extLst>
      <p:ext uri="{BB962C8B-B14F-4D97-AF65-F5344CB8AC3E}">
        <p14:creationId xmlns:p14="http://schemas.microsoft.com/office/powerpoint/2010/main" val="1470824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a:solidFill>
                  <a:schemeClr val="tx1"/>
                </a:solidFill>
                <a:effectLst/>
                <a:latin typeface="+mn-lt"/>
                <a:ea typeface="ＭＳ Ｐゴシック" charset="0"/>
                <a:cs typeface="+mn-cs"/>
                <a:hlinkClick r:id="rId3"/>
              </a:rPr>
              <a:t>https://hbr.org/1998/05/evolution-and-revolution-as-organizations-grow</a:t>
            </a:r>
            <a:r>
              <a:rPr lang="en-GB" sz="1200" kern="1200" dirty="0">
                <a:solidFill>
                  <a:schemeClr val="tx1"/>
                </a:solidFill>
                <a:effectLst/>
                <a:latin typeface="+mn-lt"/>
                <a:ea typeface="ＭＳ Ｐゴシック" charset="0"/>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14</a:t>
            </a:fld>
            <a:endParaRPr lang="en-US" dirty="0"/>
          </a:p>
        </p:txBody>
      </p:sp>
    </p:spTree>
    <p:extLst>
      <p:ext uri="{BB962C8B-B14F-4D97-AF65-F5344CB8AC3E}">
        <p14:creationId xmlns:p14="http://schemas.microsoft.com/office/powerpoint/2010/main" val="1057463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u="sng" kern="1200" dirty="0">
                <a:solidFill>
                  <a:schemeClr val="tx1"/>
                </a:solidFill>
                <a:effectLst/>
                <a:latin typeface="+mn-lt"/>
                <a:ea typeface="ＭＳ Ｐゴシック" charset="0"/>
                <a:cs typeface="+mn-cs"/>
                <a:hlinkClick r:id="rId3" invalidUrl="http://www.cloresocialleadership.org.uk/userfiles/documents/Research reports/2010/Research, Penelope Gibbs, FINAL.pdf"/>
              </a:rPr>
              <a:t>http://www.cloresocialleadership.org.uk/userfiles/documents/Research%20reports/2010/Research,%20Penelope%20Gibbs,%20FINAL.pdf</a:t>
            </a:r>
            <a:r>
              <a:rPr lang="en-GB" sz="1200" kern="1200" dirty="0">
                <a:solidFill>
                  <a:schemeClr val="tx1"/>
                </a:solidFill>
                <a:effectLst/>
                <a:latin typeface="+mn-lt"/>
                <a:ea typeface="ＭＳ Ｐゴシック" charset="0"/>
                <a:cs typeface="+mn-cs"/>
              </a:rPr>
              <a:t> </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hlinkClick r:id="rId4"/>
              </a:rPr>
              <a:t>http://www.thinknpc.org/publications/happy-relations/</a:t>
            </a:r>
            <a:r>
              <a:rPr lang="en-GB" sz="1200" dirty="0"/>
              <a:t> </a:t>
            </a:r>
            <a:endParaRPr lang="en-US" dirty="0"/>
          </a:p>
          <a:p>
            <a:endParaRPr lang="en-US" dirty="0"/>
          </a:p>
        </p:txBody>
      </p:sp>
      <p:sp>
        <p:nvSpPr>
          <p:cNvPr id="4" name="Slide Number Placeholder 3"/>
          <p:cNvSpPr>
            <a:spLocks noGrp="1"/>
          </p:cNvSpPr>
          <p:nvPr>
            <p:ph type="sldNum" sz="quarter" idx="5"/>
          </p:nvPr>
        </p:nvSpPr>
        <p:spPr/>
        <p:txBody>
          <a:bodyPr/>
          <a:lstStyle/>
          <a:p>
            <a:fld id="{33C3AA8C-9EDD-B94D-BEC2-35A35053C483}" type="slidenum">
              <a:rPr lang="en-US" smtClean="0"/>
              <a:t>23</a:t>
            </a:fld>
            <a:endParaRPr lang="en-US" dirty="0"/>
          </a:p>
        </p:txBody>
      </p:sp>
    </p:spTree>
    <p:extLst>
      <p:ext uri="{BB962C8B-B14F-4D97-AF65-F5344CB8AC3E}">
        <p14:creationId xmlns:p14="http://schemas.microsoft.com/office/powerpoint/2010/main" val="57821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5001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398661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92662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70916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GB"/>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74C7530-5418-1E41-9C3A-FA8AF6C7F8DD}"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82954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74C7530-5418-1E41-9C3A-FA8AF6C7F8DD}" type="datetimeFigureOut">
              <a:rPr lang="en-US" smtClean="0"/>
              <a:t>12/8/23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427193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74C7530-5418-1E41-9C3A-FA8AF6C7F8DD}" type="datetimeFigureOut">
              <a:rPr lang="en-US" smtClean="0"/>
              <a:t>12/8/23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2754931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74C7530-5418-1E41-9C3A-FA8AF6C7F8DD}" type="datetimeFigureOut">
              <a:rPr lang="en-US" smtClean="0"/>
              <a:t>12/8/23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710617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C7530-5418-1E41-9C3A-FA8AF6C7F8DD}" type="datetimeFigureOut">
              <a:rPr lang="en-US" smtClean="0"/>
              <a:t>12/8/23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6460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4C7530-5418-1E41-9C3A-FA8AF6C7F8DD}" type="datetimeFigureOut">
              <a:rPr lang="en-US" smtClean="0"/>
              <a:t>12/8/23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53166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US"/>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4C7530-5418-1E41-9C3A-FA8AF6C7F8DD}" type="datetimeFigureOut">
              <a:rPr lang="en-US" smtClean="0"/>
              <a:t>12/8/23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0F3B2-62AC-C64F-9B37-AB8AE05989B7}" type="slidenum">
              <a:rPr lang="en-US" smtClean="0"/>
              <a:t>‹#›</a:t>
            </a:fld>
            <a:endParaRPr lang="en-US"/>
          </a:p>
        </p:txBody>
      </p:sp>
    </p:spTree>
    <p:extLst>
      <p:ext uri="{BB962C8B-B14F-4D97-AF65-F5344CB8AC3E}">
        <p14:creationId xmlns:p14="http://schemas.microsoft.com/office/powerpoint/2010/main" val="100972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74C7530-5418-1E41-9C3A-FA8AF6C7F8DD}" type="datetimeFigureOut">
              <a:rPr lang="en-US" smtClean="0"/>
              <a:t>12/8/23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10F3B2-62AC-C64F-9B37-AB8AE05989B7}" type="slidenum">
              <a:rPr lang="en-US" smtClean="0"/>
              <a:t>‹#›</a:t>
            </a:fld>
            <a:endParaRPr lang="en-US"/>
          </a:p>
        </p:txBody>
      </p:sp>
    </p:spTree>
    <p:extLst>
      <p:ext uri="{BB962C8B-B14F-4D97-AF65-F5344CB8AC3E}">
        <p14:creationId xmlns:p14="http://schemas.microsoft.com/office/powerpoint/2010/main" val="42895253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mpasspoint.org/sites/default/files/docs/880_governancesessionnpday200.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14" y="0"/>
            <a:ext cx="13919033" cy="7884223"/>
          </a:xfrm>
          <a:prstGeom prst="rect">
            <a:avLst/>
          </a:prstGeom>
        </p:spPr>
      </p:pic>
      <p:sp>
        <p:nvSpPr>
          <p:cNvPr id="5" name="Oval 4"/>
          <p:cNvSpPr/>
          <p:nvPr/>
        </p:nvSpPr>
        <p:spPr>
          <a:xfrm>
            <a:off x="4986883" y="1142063"/>
            <a:ext cx="1903820" cy="1482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pic>
        <p:nvPicPr>
          <p:cNvPr id="6" name="Picture 5">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864" y="1473139"/>
            <a:ext cx="1017859" cy="822512"/>
          </a:xfrm>
          <a:prstGeom prst="rect">
            <a:avLst/>
          </a:prstGeom>
        </p:spPr>
      </p:pic>
      <p:pic>
        <p:nvPicPr>
          <p:cNvPr id="2" name="Picture 1">
            <a:extLst>
              <a:ext uri="{FF2B5EF4-FFF2-40B4-BE49-F238E27FC236}">
                <a16:creationId xmlns:a16="http://schemas.microsoft.com/office/drawing/2014/main" id="{F872E686-781F-E65A-FE33-9E436F907D96}"/>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152" y="6119919"/>
            <a:ext cx="4800600" cy="738081"/>
          </a:xfrm>
          <a:prstGeom prst="rect">
            <a:avLst/>
          </a:prstGeom>
        </p:spPr>
      </p:pic>
      <p:sp>
        <p:nvSpPr>
          <p:cNvPr id="9" name="Title 8">
            <a:extLst>
              <a:ext uri="{FF2B5EF4-FFF2-40B4-BE49-F238E27FC236}">
                <a16:creationId xmlns:a16="http://schemas.microsoft.com/office/drawing/2014/main" id="{800D2DA2-187F-3160-D90D-58DB5602E726}"/>
              </a:ext>
            </a:extLst>
          </p:cNvPr>
          <p:cNvSpPr>
            <a:spLocks noGrp="1"/>
          </p:cNvSpPr>
          <p:nvPr>
            <p:ph type="ctrTitle"/>
          </p:nvPr>
        </p:nvSpPr>
        <p:spPr>
          <a:xfrm>
            <a:off x="1366793" y="2955940"/>
            <a:ext cx="9144000" cy="2112169"/>
          </a:xfrm>
        </p:spPr>
        <p:txBody>
          <a:bodyPr>
            <a:noAutofit/>
          </a:bodyPr>
          <a:lstStyle/>
          <a:p>
            <a:r>
              <a:rPr lang="en-US" sz="5400" b="1" dirty="0">
                <a:solidFill>
                  <a:schemeClr val="bg1"/>
                </a:solidFill>
                <a:latin typeface="Arial" charset="0"/>
                <a:ea typeface="Arial" charset="0"/>
                <a:cs typeface="Arial" charset="0"/>
              </a:rPr>
              <a:t>Transforming </a:t>
            </a:r>
            <a:br>
              <a:rPr lang="en-US" sz="5400" b="1" dirty="0">
                <a:solidFill>
                  <a:schemeClr val="bg1"/>
                </a:solidFill>
                <a:latin typeface="Arial" charset="0"/>
                <a:ea typeface="Arial" charset="0"/>
                <a:cs typeface="Arial" charset="0"/>
              </a:rPr>
            </a:br>
            <a:r>
              <a:rPr lang="en-US" sz="5400" b="1" dirty="0">
                <a:solidFill>
                  <a:schemeClr val="bg1"/>
                </a:solidFill>
                <a:latin typeface="Arial" charset="0"/>
                <a:ea typeface="Arial" charset="0"/>
                <a:cs typeface="Arial" charset="0"/>
              </a:rPr>
              <a:t>Governance </a:t>
            </a:r>
            <a:br>
              <a:rPr lang="en-US" sz="5400" b="1" dirty="0">
                <a:solidFill>
                  <a:schemeClr val="bg1"/>
                </a:solidFill>
                <a:latin typeface="Arial" charset="0"/>
                <a:ea typeface="Arial" charset="0"/>
                <a:cs typeface="Arial" charset="0"/>
              </a:rPr>
            </a:br>
            <a:r>
              <a:rPr lang="en-US" sz="5400" b="1" dirty="0" err="1">
                <a:solidFill>
                  <a:schemeClr val="bg1"/>
                </a:solidFill>
                <a:latin typeface="Arial" charset="0"/>
                <a:ea typeface="Arial" charset="0"/>
                <a:cs typeface="Arial" charset="0"/>
              </a:rPr>
              <a:t>Programme</a:t>
            </a:r>
            <a:endParaRPr lang="en-US" sz="5400" b="1" dirty="0">
              <a:solidFill>
                <a:schemeClr val="bg1"/>
              </a:solidFill>
            </a:endParaRPr>
          </a:p>
        </p:txBody>
      </p:sp>
    </p:spTree>
    <p:extLst>
      <p:ext uri="{BB962C8B-B14F-4D97-AF65-F5344CB8AC3E}">
        <p14:creationId xmlns:p14="http://schemas.microsoft.com/office/powerpoint/2010/main" val="420181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5570756"/>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Strategy (2)</a:t>
            </a:r>
          </a:p>
          <a:p>
            <a:endParaRPr lang="en-US" sz="3200" i="1" dirty="0">
              <a:latin typeface="Karla" charset="0"/>
              <a:ea typeface="Karla" charset="0"/>
              <a:cs typeface="Karla" charset="0"/>
            </a:endParaRP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Makes it clear what the priorities are, and what the organisation’s resources should be concentrated on delivering;</a:t>
            </a: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Usually focuses on the medium to long term (3 to 5 years) but is geared to the short term too.</a:t>
            </a:r>
          </a:p>
          <a:p>
            <a:pPr>
              <a:spcBef>
                <a:spcPts val="0"/>
              </a:spcBef>
              <a:spcAft>
                <a:spcPts val="0"/>
              </a:spcAft>
            </a:pPr>
            <a:endParaRPr lang="en-GB" sz="2400" dirty="0">
              <a:latin typeface="Arial" panose="020B0604020202020204" pitchFamily="34" charset="0"/>
              <a:cs typeface="Arial" panose="020B0604020202020204" pitchFamily="34" charset="0"/>
            </a:endParaRPr>
          </a:p>
          <a:p>
            <a:pPr>
              <a:spcBef>
                <a:spcPts val="0"/>
              </a:spcBef>
              <a:spcAft>
                <a:spcPts val="0"/>
              </a:spcAft>
            </a:pPr>
            <a:r>
              <a:rPr lang="en-GB" sz="2400" i="1" dirty="0">
                <a:latin typeface="Arial" panose="020B0604020202020204" pitchFamily="34" charset="0"/>
                <a:cs typeface="Arial" panose="020B0604020202020204" pitchFamily="34" charset="0"/>
              </a:rPr>
              <a:t>NB – whilst the organisation’s purpose should not flex and change, a strategy should be flexible as you can’t accurately predict exactly when and how things will change. Ideally reviewed by Board every quarter.</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60396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3600986"/>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Who leads?</a:t>
            </a:r>
          </a:p>
          <a:p>
            <a:pPr algn="ctr"/>
            <a:endParaRPr lang="en-US" sz="2400" i="1" dirty="0">
              <a:latin typeface="Arial" panose="020B0604020202020204" pitchFamily="34" charset="0"/>
              <a:ea typeface="Karla" charset="0"/>
              <a:cs typeface="Arial" panose="020B0604020202020204" pitchFamily="34" charset="0"/>
            </a:endParaRPr>
          </a:p>
          <a:p>
            <a:pPr algn="ctr"/>
            <a:endParaRPr lang="en-US" sz="2400" i="1" dirty="0">
              <a:latin typeface="Arial" panose="020B0604020202020204" pitchFamily="34" charset="0"/>
              <a:ea typeface="Karla" charset="0"/>
              <a:cs typeface="Arial" panose="020B0604020202020204" pitchFamily="34" charset="0"/>
            </a:endParaRPr>
          </a:p>
          <a:p>
            <a:pPr algn="ctr"/>
            <a:endParaRPr lang="en-US" sz="2400" i="1" dirty="0">
              <a:latin typeface="Arial" panose="020B0604020202020204" pitchFamily="34" charset="0"/>
              <a:ea typeface="Karla" charset="0"/>
              <a:cs typeface="Arial" panose="020B0604020202020204" pitchFamily="34" charset="0"/>
            </a:endParaRPr>
          </a:p>
          <a:p>
            <a:pPr algn="ctr">
              <a:buClr>
                <a:srgbClr val="F28C00"/>
              </a:buClr>
            </a:pPr>
            <a:r>
              <a:rPr lang="en-GB" sz="2400" dirty="0">
                <a:latin typeface="Arial" panose="020B0604020202020204" pitchFamily="34" charset="0"/>
                <a:cs typeface="Arial" panose="020B0604020202020204" pitchFamily="34" charset="0"/>
              </a:rPr>
              <a:t>…Trustees or Executive?</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8345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944225" cy="6529480"/>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Types of Board Performance</a:t>
            </a:r>
          </a:p>
          <a:p>
            <a:endParaRPr lang="en-US" i="1" dirty="0">
              <a:latin typeface="Karla" charset="0"/>
              <a:ea typeface="Karla" charset="0"/>
              <a:cs typeface="Karla" charset="0"/>
            </a:endParaRPr>
          </a:p>
          <a:p>
            <a:pPr>
              <a:lnSpc>
                <a:spcPct val="115000"/>
              </a:lnSpc>
              <a:spcAft>
                <a:spcPts val="0"/>
              </a:spcAft>
            </a:pPr>
            <a:r>
              <a:rPr lang="en-GB" sz="2200" dirty="0">
                <a:latin typeface="Arial" panose="020B0604020202020204" pitchFamily="34" charset="0"/>
                <a:ea typeface="Calibri" panose="020F0502020204030204" pitchFamily="34" charset="0"/>
                <a:cs typeface="Arial" panose="020B0604020202020204" pitchFamily="34" charset="0"/>
              </a:rPr>
              <a:t>Boards govern in three distinct modes. Each mode serves important purposes, and together, the three add up to governance as leadership. </a:t>
            </a:r>
          </a:p>
          <a:p>
            <a:pPr marL="285750" indent="-285750">
              <a:lnSpc>
                <a:spcPct val="115000"/>
              </a:lnSpc>
              <a:spcAft>
                <a:spcPts val="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Arial" panose="020B0604020202020204" pitchFamily="34" charset="0"/>
              </a:rPr>
              <a:t>Type I - </a:t>
            </a:r>
            <a:r>
              <a:rPr lang="en-GB" sz="2200" b="1" dirty="0">
                <a:latin typeface="Arial" panose="020B0604020202020204" pitchFamily="34" charset="0"/>
                <a:ea typeface="Calibri" panose="020F0502020204030204" pitchFamily="34" charset="0"/>
                <a:cs typeface="Arial" panose="020B0604020202020204" pitchFamily="34" charset="0"/>
              </a:rPr>
              <a:t>Fiduciary or Operational Mode </a:t>
            </a:r>
            <a:r>
              <a:rPr lang="en-GB" sz="2200" dirty="0">
                <a:latin typeface="Arial" panose="020B0604020202020204" pitchFamily="34" charset="0"/>
                <a:ea typeface="Calibri" panose="020F0502020204030204" pitchFamily="34" charset="0"/>
                <a:cs typeface="Arial" panose="020B0604020202020204" pitchFamily="34" charset="0"/>
              </a:rPr>
              <a:t>which oversees operations and ensures efficient and appropriate use of resources, legal compliance and fiscal accountability. </a:t>
            </a:r>
          </a:p>
          <a:p>
            <a:pPr marL="285750" indent="-285750">
              <a:lnSpc>
                <a:spcPct val="115000"/>
              </a:lnSpc>
              <a:spcAft>
                <a:spcPts val="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Arial" panose="020B0604020202020204" pitchFamily="34" charset="0"/>
              </a:rPr>
              <a:t>Type II - </a:t>
            </a:r>
            <a:r>
              <a:rPr lang="en-GB" sz="2200" b="1" dirty="0">
                <a:latin typeface="Arial" panose="020B0604020202020204" pitchFamily="34" charset="0"/>
                <a:ea typeface="Calibri" panose="020F0502020204030204" pitchFamily="34" charset="0"/>
                <a:cs typeface="Arial" panose="020B0604020202020204" pitchFamily="34" charset="0"/>
              </a:rPr>
              <a:t>Strategic or Logical Mode. </a:t>
            </a:r>
            <a:r>
              <a:rPr lang="en-GB" sz="2200" dirty="0">
                <a:latin typeface="Arial" panose="020B0604020202020204" pitchFamily="34" charset="0"/>
                <a:ea typeface="Calibri" panose="020F0502020204030204" pitchFamily="34" charset="0"/>
                <a:cs typeface="Arial" panose="020B0604020202020204" pitchFamily="34" charset="0"/>
              </a:rPr>
              <a:t>Here, the Board’s central purpose is to ensure a winning strategy for the organization.</a:t>
            </a:r>
          </a:p>
          <a:p>
            <a:pPr marL="285750" indent="-285750">
              <a:lnSpc>
                <a:spcPct val="115000"/>
              </a:lnSpc>
              <a:spcAft>
                <a:spcPts val="0"/>
              </a:spcAft>
              <a:buFont typeface="Arial" panose="020B0604020202020204" pitchFamily="34" charset="0"/>
              <a:buChar char="•"/>
            </a:pPr>
            <a:r>
              <a:rPr lang="en-GB" sz="2200" dirty="0">
                <a:latin typeface="Arial" panose="020B0604020202020204" pitchFamily="34" charset="0"/>
                <a:ea typeface="Calibri" panose="020F0502020204030204" pitchFamily="34" charset="0"/>
                <a:cs typeface="Arial" panose="020B0604020202020204" pitchFamily="34" charset="0"/>
              </a:rPr>
              <a:t>Type III - </a:t>
            </a:r>
            <a:r>
              <a:rPr lang="en-GB" sz="2200" b="1" dirty="0">
                <a:latin typeface="Arial" panose="020B0604020202020204" pitchFamily="34" charset="0"/>
                <a:ea typeface="Calibri" panose="020F0502020204030204" pitchFamily="34" charset="0"/>
                <a:cs typeface="Arial" panose="020B0604020202020204" pitchFamily="34" charset="0"/>
              </a:rPr>
              <a:t>Generative or Expressive Mode </a:t>
            </a:r>
            <a:r>
              <a:rPr lang="en-GB" sz="2200" dirty="0">
                <a:latin typeface="Arial" panose="020B0604020202020204" pitchFamily="34" charset="0"/>
                <a:ea typeface="Calibri" panose="020F0502020204030204" pitchFamily="34" charset="0"/>
                <a:cs typeface="Arial" panose="020B0604020202020204" pitchFamily="34" charset="0"/>
              </a:rPr>
              <a:t>and is a cognitive process for deciding what to pay attention to, what it means, and what to do about it - also a good definition of governance. </a:t>
            </a:r>
          </a:p>
          <a:p>
            <a:pPr marL="285750" indent="-285750">
              <a:lnSpc>
                <a:spcPct val="115000"/>
              </a:lnSpc>
              <a:spcAft>
                <a:spcPts val="0"/>
              </a:spcAft>
              <a:buFont typeface="Arial" panose="020B0604020202020204" pitchFamily="34" charset="0"/>
              <a:buChar char="•"/>
            </a:pPr>
            <a:r>
              <a:rPr lang="en-GB" sz="2200" u="sng" dirty="0">
                <a:latin typeface="Arial" panose="020B0604020202020204" pitchFamily="34" charset="0"/>
                <a:cs typeface="Arial" panose="020B0604020202020204" pitchFamily="34" charset="0"/>
                <a:hlinkClick r:id="rId3"/>
              </a:rPr>
              <a:t>Governance as Leadership</a:t>
            </a:r>
            <a:r>
              <a:rPr lang="en-GB" sz="2200" dirty="0">
                <a:latin typeface="Arial" panose="020B0604020202020204" pitchFamily="34" charset="0"/>
                <a:cs typeface="Arial" panose="020B0604020202020204" pitchFamily="34" charset="0"/>
              </a:rPr>
              <a:t>, (2005) Richard Chait, William Ryan &amp; Barbara Taylor (</a:t>
            </a:r>
            <a:r>
              <a:rPr lang="en-GB" sz="2200" dirty="0" err="1">
                <a:latin typeface="Arial" panose="020B0604020202020204" pitchFamily="34" charset="0"/>
                <a:cs typeface="Arial" panose="020B0604020202020204" pitchFamily="34" charset="0"/>
              </a:rPr>
              <a:t>BoardSource</a:t>
            </a:r>
            <a:r>
              <a:rPr lang="en-GB" sz="2200" dirty="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04188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970818" cy="892552"/>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Best Practice</a:t>
            </a:r>
          </a:p>
          <a:p>
            <a:endParaRPr lang="en-US" sz="1600" i="1"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DA524165-9B01-B8E7-0016-2A9D53F2CC58}"/>
              </a:ext>
            </a:extLst>
          </p:cNvPr>
          <p:cNvSpPr txBox="1"/>
          <p:nvPr/>
        </p:nvSpPr>
        <p:spPr>
          <a:xfrm>
            <a:off x="623887" y="2499865"/>
            <a:ext cx="11101947" cy="3780458"/>
          </a:xfrm>
          <a:prstGeom prst="rect">
            <a:avLst/>
          </a:prstGeom>
          <a:noFill/>
        </p:spPr>
        <p:txBody>
          <a:bodyPr wrap="square">
            <a:spAutoFit/>
          </a:bodyPr>
          <a:lstStyle/>
          <a:p>
            <a:pPr marL="285750" lvl="0" indent="-285750">
              <a:lnSpc>
                <a:spcPct val="150000"/>
              </a:lnSpc>
              <a:buClr>
                <a:srgbClr val="E27222"/>
              </a:buClr>
              <a:buFont typeface="Arial" panose="020B0604020202020204" pitchFamily="34" charset="0"/>
              <a:buChar char="•"/>
            </a:pPr>
            <a:r>
              <a:rPr lang="en-GB" dirty="0">
                <a:solidFill>
                  <a:srgbClr val="272727"/>
                </a:solidFill>
                <a:latin typeface="Arial" panose="020B0604020202020204" pitchFamily="34" charset="0"/>
                <a:cs typeface="Arial" panose="020B0604020202020204" pitchFamily="34" charset="0"/>
              </a:rPr>
              <a:t>Pull together a diverse, yet appropriate, group of people to make up your planning team</a:t>
            </a:r>
          </a:p>
          <a:p>
            <a:pPr marL="285750" lvl="0" indent="-285750">
              <a:lnSpc>
                <a:spcPct val="150000"/>
              </a:lnSpc>
              <a:buClr>
                <a:srgbClr val="E27222"/>
              </a:buClr>
              <a:buFont typeface="Arial" panose="020B0604020202020204" pitchFamily="34" charset="0"/>
              <a:buChar char="•"/>
            </a:pPr>
            <a:r>
              <a:rPr lang="en-GB" dirty="0">
                <a:solidFill>
                  <a:srgbClr val="272727"/>
                </a:solidFill>
                <a:latin typeface="Arial" panose="020B0604020202020204" pitchFamily="34" charset="0"/>
                <a:cs typeface="Arial" panose="020B0604020202020204" pitchFamily="34" charset="0"/>
              </a:rPr>
              <a:t>Allow time for big picture, strategic thinking</a:t>
            </a:r>
          </a:p>
          <a:p>
            <a:pPr marL="285750" lvl="0" indent="-285750">
              <a:lnSpc>
                <a:spcPct val="150000"/>
              </a:lnSpc>
              <a:buClr>
                <a:srgbClr val="E27222"/>
              </a:buClr>
              <a:buFont typeface="Arial" panose="020B0604020202020204" pitchFamily="34" charset="0"/>
              <a:buChar char="•"/>
            </a:pPr>
            <a:r>
              <a:rPr lang="en-GB" dirty="0">
                <a:solidFill>
                  <a:srgbClr val="272727"/>
                </a:solidFill>
                <a:latin typeface="Arial" panose="020B0604020202020204" pitchFamily="34" charset="0"/>
                <a:cs typeface="Arial" panose="020B0604020202020204" pitchFamily="34" charset="0"/>
              </a:rPr>
              <a:t>Get full commitment from key people in your organisation </a:t>
            </a:r>
          </a:p>
          <a:p>
            <a:pPr marL="285750" lvl="0" indent="-285750">
              <a:lnSpc>
                <a:spcPct val="150000"/>
              </a:lnSpc>
              <a:buClr>
                <a:srgbClr val="E27222"/>
              </a:buClr>
              <a:buFont typeface="Arial" panose="020B0604020202020204" pitchFamily="34" charset="0"/>
              <a:buChar char="•"/>
            </a:pPr>
            <a:r>
              <a:rPr lang="en-GB" dirty="0">
                <a:solidFill>
                  <a:srgbClr val="272727"/>
                </a:solidFill>
                <a:latin typeface="Arial" panose="020B0604020202020204" pitchFamily="34" charset="0"/>
                <a:cs typeface="Arial" panose="020B0604020202020204" pitchFamily="34" charset="0"/>
              </a:rPr>
              <a:t>Allow for open and free discussion regardless of each person’s position within the organisation</a:t>
            </a:r>
          </a:p>
          <a:p>
            <a:pPr marL="285750" lvl="0" indent="-285750">
              <a:lnSpc>
                <a:spcPct val="150000"/>
              </a:lnSpc>
              <a:buClr>
                <a:srgbClr val="E27222"/>
              </a:buClr>
              <a:buFont typeface="Arial" panose="020B0604020202020204" pitchFamily="34" charset="0"/>
              <a:buChar char="•"/>
            </a:pPr>
            <a:r>
              <a:rPr lang="en-GB" dirty="0">
                <a:solidFill>
                  <a:srgbClr val="272727"/>
                </a:solidFill>
                <a:latin typeface="Arial" panose="020B0604020202020204" pitchFamily="34" charset="0"/>
                <a:cs typeface="Arial" panose="020B0604020202020204" pitchFamily="34" charset="0"/>
              </a:rPr>
              <a:t>Think about execution before you start</a:t>
            </a:r>
          </a:p>
          <a:p>
            <a:pPr marL="285750" lvl="0" indent="-285750">
              <a:lnSpc>
                <a:spcPct val="150000"/>
              </a:lnSpc>
              <a:buClr>
                <a:srgbClr val="E27222"/>
              </a:buClr>
              <a:buFont typeface="Arial" panose="020B0604020202020204" pitchFamily="34" charset="0"/>
              <a:buChar char="•"/>
            </a:pPr>
            <a:r>
              <a:rPr lang="en-GB" dirty="0">
                <a:solidFill>
                  <a:srgbClr val="272727"/>
                </a:solidFill>
                <a:latin typeface="Arial" panose="020B0604020202020204" pitchFamily="34" charset="0"/>
                <a:cs typeface="Arial" panose="020B0604020202020204" pitchFamily="34" charset="0"/>
              </a:rPr>
              <a:t>Make your plan actionable</a:t>
            </a:r>
          </a:p>
          <a:p>
            <a:pPr marL="285750" lvl="0" indent="-285750">
              <a:lnSpc>
                <a:spcPct val="150000"/>
              </a:lnSpc>
              <a:buClr>
                <a:srgbClr val="E27222"/>
              </a:buClr>
              <a:buFont typeface="Arial" panose="020B0604020202020204" pitchFamily="34" charset="0"/>
              <a:buChar char="•"/>
            </a:pPr>
            <a:r>
              <a:rPr lang="en-GB" dirty="0">
                <a:solidFill>
                  <a:srgbClr val="272727"/>
                </a:solidFill>
                <a:latin typeface="Arial" panose="020B0604020202020204" pitchFamily="34" charset="0"/>
                <a:cs typeface="Arial" panose="020B0604020202020204" pitchFamily="34" charset="0"/>
              </a:rPr>
              <a:t>Don’t write your plan in stone</a:t>
            </a:r>
          </a:p>
          <a:p>
            <a:pPr marL="285750" lvl="0" indent="-285750">
              <a:lnSpc>
                <a:spcPct val="150000"/>
              </a:lnSpc>
              <a:buClr>
                <a:srgbClr val="E27222"/>
              </a:buClr>
              <a:buFont typeface="Arial" panose="020B0604020202020204" pitchFamily="34" charset="0"/>
              <a:buChar char="•"/>
            </a:pPr>
            <a:r>
              <a:rPr lang="en-GB" dirty="0">
                <a:solidFill>
                  <a:srgbClr val="272727"/>
                </a:solidFill>
                <a:latin typeface="Arial" panose="020B0604020202020204" pitchFamily="34" charset="0"/>
                <a:cs typeface="Arial" panose="020B0604020202020204" pitchFamily="34" charset="0"/>
              </a:rPr>
              <a:t>Clearly articulate next steps after every session</a:t>
            </a:r>
          </a:p>
          <a:p>
            <a:pPr marL="285750" lvl="0" indent="-285750">
              <a:lnSpc>
                <a:spcPct val="150000"/>
              </a:lnSpc>
              <a:buClr>
                <a:srgbClr val="E27222"/>
              </a:buClr>
              <a:buFont typeface="Arial" panose="020B0604020202020204" pitchFamily="34" charset="0"/>
              <a:buChar char="•"/>
            </a:pPr>
            <a:r>
              <a:rPr lang="en-GB" dirty="0">
                <a:solidFill>
                  <a:srgbClr val="272727"/>
                </a:solidFill>
                <a:latin typeface="Arial" panose="020B0604020202020204" pitchFamily="34" charset="0"/>
                <a:cs typeface="Arial" panose="020B0604020202020204" pitchFamily="34" charset="0"/>
              </a:rPr>
              <a:t>Make strategy a habit, not just a retreat</a:t>
            </a:r>
          </a:p>
        </p:txBody>
      </p:sp>
    </p:spTree>
    <p:extLst>
      <p:ext uri="{BB962C8B-B14F-4D97-AF65-F5344CB8AC3E}">
        <p14:creationId xmlns:p14="http://schemas.microsoft.com/office/powerpoint/2010/main" val="3991942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970818" cy="892552"/>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How is Strategy Developed in Your Organisation?</a:t>
            </a:r>
          </a:p>
          <a:p>
            <a:endParaRPr lang="en-US" sz="1600" i="1"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DA524165-9B01-B8E7-0016-2A9D53F2CC58}"/>
              </a:ext>
            </a:extLst>
          </p:cNvPr>
          <p:cNvSpPr txBox="1"/>
          <p:nvPr/>
        </p:nvSpPr>
        <p:spPr>
          <a:xfrm>
            <a:off x="1594820" y="2499865"/>
            <a:ext cx="8151607" cy="3416320"/>
          </a:xfrm>
          <a:prstGeom prst="rect">
            <a:avLst/>
          </a:prstGeom>
          <a:noFill/>
        </p:spPr>
        <p:txBody>
          <a:bodyPr wrap="square">
            <a:spAutoFit/>
          </a:bodyPr>
          <a:lstStyle/>
          <a:p>
            <a:pPr lvl="0">
              <a:buClr>
                <a:srgbClr val="E27222"/>
              </a:buClr>
            </a:pPr>
            <a:r>
              <a:rPr lang="en-GB" sz="2400" b="1" dirty="0">
                <a:solidFill>
                  <a:srgbClr val="272727"/>
                </a:solidFill>
                <a:latin typeface="Arial" panose="020B0604020202020204" pitchFamily="34" charset="0"/>
                <a:cs typeface="Arial" panose="020B0604020202020204" pitchFamily="34" charset="0"/>
              </a:rPr>
              <a:t>Strategic team</a:t>
            </a:r>
          </a:p>
          <a:p>
            <a:pPr marL="285750" lvl="0" indent="-285750">
              <a:buClr>
                <a:srgbClr val="E27222"/>
              </a:buClr>
              <a:buFont typeface="Arial" panose="020B0604020202020204" pitchFamily="34" charset="0"/>
              <a:buChar char="•"/>
            </a:pPr>
            <a:endParaRPr lang="en-GB" sz="2400" dirty="0">
              <a:solidFill>
                <a:srgbClr val="272727"/>
              </a:solidFill>
              <a:latin typeface="Arial" panose="020B0604020202020204" pitchFamily="34" charset="0"/>
              <a:cs typeface="Arial" panose="020B0604020202020204" pitchFamily="34" charset="0"/>
            </a:endParaRPr>
          </a:p>
          <a:p>
            <a:pPr marL="285750" lvl="0" indent="-285750">
              <a:buClr>
                <a:srgbClr val="E27222"/>
              </a:buClr>
              <a:buFont typeface="Arial" panose="020B0604020202020204" pitchFamily="34" charset="0"/>
              <a:buChar char="•"/>
            </a:pPr>
            <a:r>
              <a:rPr lang="en-GB" sz="2400" dirty="0">
                <a:solidFill>
                  <a:srgbClr val="272727"/>
                </a:solidFill>
                <a:latin typeface="Arial" panose="020B0604020202020204" pitchFamily="34" charset="0"/>
                <a:cs typeface="Arial" panose="020B0604020202020204" pitchFamily="34" charset="0"/>
              </a:rPr>
              <a:t>One overall responsible lead, one author, one voice;</a:t>
            </a:r>
          </a:p>
          <a:p>
            <a:pPr marL="285750" lvl="0" indent="-285750">
              <a:buClr>
                <a:srgbClr val="E27222"/>
              </a:buClr>
              <a:buFont typeface="Arial" panose="020B0604020202020204" pitchFamily="34" charset="0"/>
              <a:buChar char="•"/>
            </a:pPr>
            <a:endParaRPr lang="en-GB" sz="2400" dirty="0">
              <a:solidFill>
                <a:srgbClr val="272727"/>
              </a:solidFill>
              <a:latin typeface="Arial" panose="020B0604020202020204" pitchFamily="34" charset="0"/>
              <a:cs typeface="Arial" panose="020B0604020202020204" pitchFamily="34" charset="0"/>
            </a:endParaRPr>
          </a:p>
          <a:p>
            <a:pPr marL="285750" lvl="0" indent="-285750">
              <a:buClr>
                <a:srgbClr val="E27222"/>
              </a:buClr>
              <a:buFont typeface="Arial" panose="020B0604020202020204" pitchFamily="34" charset="0"/>
              <a:buChar char="•"/>
            </a:pPr>
            <a:r>
              <a:rPr lang="en-GB" sz="2400" dirty="0">
                <a:solidFill>
                  <a:srgbClr val="272727"/>
                </a:solidFill>
                <a:latin typeface="Arial" panose="020B0604020202020204" pitchFamily="34" charset="0"/>
                <a:cs typeface="Arial" panose="020B0604020202020204" pitchFamily="34" charset="0"/>
              </a:rPr>
              <a:t>Set expectations and timetable;</a:t>
            </a:r>
          </a:p>
          <a:p>
            <a:pPr marL="285750" lvl="0" indent="-285750">
              <a:buClr>
                <a:srgbClr val="E27222"/>
              </a:buClr>
              <a:buFont typeface="Arial" panose="020B0604020202020204" pitchFamily="34" charset="0"/>
              <a:buChar char="•"/>
            </a:pPr>
            <a:endParaRPr lang="en-GB" sz="2400" dirty="0">
              <a:solidFill>
                <a:srgbClr val="272727"/>
              </a:solidFill>
              <a:latin typeface="Arial" panose="020B0604020202020204" pitchFamily="34" charset="0"/>
              <a:cs typeface="Arial" panose="020B0604020202020204" pitchFamily="34" charset="0"/>
            </a:endParaRPr>
          </a:p>
          <a:p>
            <a:pPr marL="285750" lvl="0" indent="-285750">
              <a:buClr>
                <a:srgbClr val="E27222"/>
              </a:buClr>
              <a:buFont typeface="Arial" panose="020B0604020202020204" pitchFamily="34" charset="0"/>
              <a:buChar char="•"/>
            </a:pPr>
            <a:r>
              <a:rPr lang="en-GB" sz="2400" dirty="0">
                <a:solidFill>
                  <a:srgbClr val="272727"/>
                </a:solidFill>
                <a:latin typeface="Arial" panose="020B0604020202020204" pitchFamily="34" charset="0"/>
                <a:cs typeface="Arial" panose="020B0604020202020204" pitchFamily="34" charset="0"/>
              </a:rPr>
              <a:t>Draft the plan and then invite stakeholders for feedback;</a:t>
            </a:r>
          </a:p>
          <a:p>
            <a:pPr marL="285750" lvl="0" indent="-285750">
              <a:buClr>
                <a:srgbClr val="E27222"/>
              </a:buClr>
              <a:buFont typeface="Arial" panose="020B0604020202020204" pitchFamily="34" charset="0"/>
              <a:buChar char="•"/>
            </a:pPr>
            <a:endParaRPr lang="en-GB" sz="2400" dirty="0">
              <a:solidFill>
                <a:srgbClr val="272727"/>
              </a:solidFill>
              <a:latin typeface="Arial" panose="020B0604020202020204" pitchFamily="34" charset="0"/>
              <a:cs typeface="Arial" panose="020B0604020202020204" pitchFamily="34" charset="0"/>
            </a:endParaRPr>
          </a:p>
          <a:p>
            <a:pPr marL="285750" lvl="0" indent="-285750">
              <a:buClr>
                <a:srgbClr val="E27222"/>
              </a:buClr>
              <a:buFont typeface="Arial" panose="020B0604020202020204" pitchFamily="34" charset="0"/>
              <a:buChar char="•"/>
            </a:pPr>
            <a:r>
              <a:rPr lang="en-GB" sz="2400" dirty="0">
                <a:solidFill>
                  <a:srgbClr val="272727"/>
                </a:solidFill>
                <a:latin typeface="Arial" panose="020B0604020202020204" pitchFamily="34" charset="0"/>
                <a:cs typeface="Arial" panose="020B0604020202020204" pitchFamily="34" charset="0"/>
              </a:rPr>
              <a:t>Redraft and circulate for approval.</a:t>
            </a:r>
          </a:p>
        </p:txBody>
      </p:sp>
    </p:spTree>
    <p:extLst>
      <p:ext uri="{BB962C8B-B14F-4D97-AF65-F5344CB8AC3E}">
        <p14:creationId xmlns:p14="http://schemas.microsoft.com/office/powerpoint/2010/main" val="1783933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Step 1: Plan to Plan</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None/>
            </a:pPr>
            <a:r>
              <a:rPr lang="en-US" sz="1800" dirty="0">
                <a:latin typeface="Arial" panose="020B0604020202020204" pitchFamily="34" charset="0"/>
                <a:ea typeface="Nexa Bold" charset="0"/>
                <a:cs typeface="Arial" panose="020B0604020202020204" pitchFamily="34" charset="0"/>
              </a:rPr>
              <a:t>There are five steps that a Board might particularly consider when strategic planning.</a:t>
            </a:r>
          </a:p>
          <a:p>
            <a:endParaRPr lang="en-US" sz="1800" dirty="0">
              <a:latin typeface="Arial" panose="020B0604020202020204" pitchFamily="34" charset="0"/>
              <a:ea typeface="Nexa Bold" charset="0"/>
              <a:cs typeface="Arial" panose="020B0604020202020204" pitchFamily="34" charset="0"/>
            </a:endParaRPr>
          </a:p>
          <a:p>
            <a:pPr marL="0" indent="0">
              <a:buNone/>
            </a:pPr>
            <a:r>
              <a:rPr lang="en-US" sz="1800" b="1" dirty="0">
                <a:latin typeface="Arial" panose="020B0604020202020204" pitchFamily="34" charset="0"/>
                <a:ea typeface="Nexa Bold" charset="0"/>
                <a:cs typeface="Arial" panose="020B0604020202020204" pitchFamily="34" charset="0"/>
              </a:rPr>
              <a:t>Step 1: </a:t>
            </a:r>
            <a:r>
              <a:rPr lang="en-US" sz="1800" dirty="0">
                <a:latin typeface="Arial" panose="020B0604020202020204" pitchFamily="34" charset="0"/>
                <a:ea typeface="Nexa Bold" charset="0"/>
                <a:cs typeface="Arial" panose="020B0604020202020204" pitchFamily="34" charset="0"/>
              </a:rPr>
              <a:t>Board Members should ensure that the planning process is appropriate to the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The Board could appoint a planning committee, which is a task-based working group consisting of Trustees, staff and other key stakeholders, to co-ordinate the business plans.</a:t>
            </a:r>
          </a:p>
          <a:p>
            <a:endParaRPr lang="en-US" sz="1800" dirty="0">
              <a:latin typeface="Arial" panose="020B0604020202020204" pitchFamily="34" charset="0"/>
              <a:ea typeface="Nexa Bold" charset="0"/>
              <a:cs typeface="Arial" panose="020B0604020202020204" pitchFamily="34" charset="0"/>
            </a:endParaRPr>
          </a:p>
          <a:p>
            <a:pPr marL="0" indent="0">
              <a:buNone/>
            </a:pPr>
            <a:r>
              <a:rPr lang="en-US" sz="1800" dirty="0">
                <a:latin typeface="Arial" panose="020B0604020202020204" pitchFamily="34" charset="0"/>
                <a:ea typeface="Nexa Bold" charset="0"/>
                <a:cs typeface="Arial" panose="020B0604020202020204" pitchFamily="34" charset="0"/>
              </a:rPr>
              <a:t>There are two common models of strategic planning:</a:t>
            </a:r>
          </a:p>
          <a:p>
            <a:pPr marL="457200" indent="-457200">
              <a:buFont typeface="Arial" panose="020B0604020202020204" pitchFamily="34" charset="0"/>
              <a:buChar char="•"/>
            </a:pPr>
            <a:r>
              <a:rPr lang="en-US" sz="1800" dirty="0">
                <a:latin typeface="Arial" panose="020B0604020202020204" pitchFamily="34" charset="0"/>
                <a:ea typeface="Nexa Bold" charset="0"/>
                <a:cs typeface="Arial" panose="020B0604020202020204" pitchFamily="34" charset="0"/>
              </a:rPr>
              <a:t>The first is </a:t>
            </a:r>
            <a:r>
              <a:rPr lang="en-US" sz="1800" b="1" dirty="0">
                <a:latin typeface="Arial" panose="020B0604020202020204" pitchFamily="34" charset="0"/>
                <a:ea typeface="Nexa Bold" charset="0"/>
                <a:cs typeface="Arial" panose="020B0604020202020204" pitchFamily="34" charset="0"/>
              </a:rPr>
              <a:t>staff-driven</a:t>
            </a:r>
            <a:r>
              <a:rPr lang="en-US" sz="1800" dirty="0">
                <a:latin typeface="Arial" panose="020B0604020202020204" pitchFamily="34" charset="0"/>
                <a:ea typeface="Nexa Bold" charset="0"/>
                <a:cs typeface="Arial" panose="020B0604020202020204" pitchFamily="34" charset="0"/>
              </a:rPr>
              <a:t>, which are intensive plans developed in a short period of time by some Trustees and members of the management team. For this to be successful, the planning committee will need to be properly briefed by the Board.</a:t>
            </a:r>
          </a:p>
          <a:p>
            <a:pPr marL="457200" indent="-457200">
              <a:buFont typeface="Arial" panose="020B0604020202020204" pitchFamily="34" charset="0"/>
              <a:buChar char="•"/>
            </a:pPr>
            <a:r>
              <a:rPr lang="en-US" sz="1800" dirty="0">
                <a:latin typeface="Arial" panose="020B0604020202020204" pitchFamily="34" charset="0"/>
                <a:ea typeface="Nexa Bold" charset="0"/>
                <a:cs typeface="Arial" panose="020B0604020202020204" pitchFamily="34" charset="0"/>
              </a:rPr>
              <a:t>The second is </a:t>
            </a:r>
            <a:r>
              <a:rPr lang="en-US" sz="1800" b="1" dirty="0">
                <a:latin typeface="Arial" panose="020B0604020202020204" pitchFamily="34" charset="0"/>
                <a:ea typeface="Nexa Bold" charset="0"/>
                <a:cs typeface="Arial" panose="020B0604020202020204" pitchFamily="34" charset="0"/>
              </a:rPr>
              <a:t>participatory, </a:t>
            </a:r>
            <a:r>
              <a:rPr lang="en-US" sz="1800" dirty="0">
                <a:latin typeface="Arial" panose="020B0604020202020204" pitchFamily="34" charset="0"/>
                <a:ea typeface="Nexa Bold" charset="0"/>
                <a:cs typeface="Arial" panose="020B0604020202020204" pitchFamily="34" charset="0"/>
              </a:rPr>
              <a:t>which involves a wider input, analysis, review and revision over a longer period of time. This may be more suitable where participation is essential because of the nature of the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(for example, a user-led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or where Boards are new to planning and need to ensure a high level of ownership and involvement over a long period of time to get things right.</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4809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Strategic Planning</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None/>
            </a:pPr>
            <a:r>
              <a:rPr lang="en-US" sz="1800" dirty="0">
                <a:latin typeface="Arial" panose="020B0604020202020204" pitchFamily="34" charset="0"/>
                <a:ea typeface="Nexa Bold" charset="0"/>
                <a:cs typeface="Arial" panose="020B0604020202020204" pitchFamily="34" charset="0"/>
              </a:rPr>
              <a:t>Board Members are responsible for setting the </a:t>
            </a:r>
            <a:r>
              <a:rPr lang="en-US" sz="1800" dirty="0" err="1">
                <a:latin typeface="Arial" panose="020B0604020202020204" pitchFamily="34" charset="0"/>
                <a:ea typeface="Nexa Bold" charset="0"/>
                <a:cs typeface="Arial" panose="020B0604020202020204" pitchFamily="34" charset="0"/>
              </a:rPr>
              <a:t>organisation’s</a:t>
            </a:r>
            <a:r>
              <a:rPr lang="en-US" sz="1800" dirty="0">
                <a:latin typeface="Arial" panose="020B0604020202020204" pitchFamily="34" charset="0"/>
                <a:ea typeface="Nexa Bold" charset="0"/>
                <a:cs typeface="Arial" panose="020B0604020202020204" pitchFamily="34" charset="0"/>
              </a:rPr>
              <a:t> strategic aims, objectives and direction. This will involve identifying any underlying risks from undertaking particular activities and managing those risks to ensure that they do not prevent the charity from achieving its aims and objectives.</a:t>
            </a:r>
          </a:p>
          <a:p>
            <a:endParaRPr lang="en-US" sz="1800" dirty="0">
              <a:latin typeface="Arial" panose="020B0604020202020204" pitchFamily="34" charset="0"/>
              <a:ea typeface="Nexa Bold" charset="0"/>
              <a:cs typeface="Arial" panose="020B0604020202020204" pitchFamily="34" charset="0"/>
            </a:endParaRPr>
          </a:p>
          <a:p>
            <a:pPr marL="0" indent="0">
              <a:buNone/>
            </a:pPr>
            <a:r>
              <a:rPr lang="en-US" sz="1800" dirty="0">
                <a:latin typeface="Arial" panose="020B0604020202020204" pitchFamily="34" charset="0"/>
                <a:ea typeface="Nexa Bold" charset="0"/>
                <a:cs typeface="Arial" panose="020B0604020202020204" pitchFamily="34" charset="0"/>
              </a:rPr>
              <a:t>There are a number of questions that a Board should regularly address in setting an </a:t>
            </a:r>
            <a:r>
              <a:rPr lang="en-US" sz="1800" dirty="0" err="1">
                <a:latin typeface="Arial" panose="020B0604020202020204" pitchFamily="34" charset="0"/>
                <a:ea typeface="Nexa Bold" charset="0"/>
                <a:cs typeface="Arial" panose="020B0604020202020204" pitchFamily="34" charset="0"/>
              </a:rPr>
              <a:t>organisation’s</a:t>
            </a:r>
            <a:r>
              <a:rPr lang="en-US" sz="1800" dirty="0">
                <a:latin typeface="Arial" panose="020B0604020202020204" pitchFamily="34" charset="0"/>
                <a:ea typeface="Nexa Bold" charset="0"/>
                <a:cs typeface="Arial" panose="020B0604020202020204" pitchFamily="34" charset="0"/>
              </a:rPr>
              <a:t> aims, objectives and direction:</a:t>
            </a:r>
            <a:br>
              <a:rPr lang="en-US" sz="1800" dirty="0">
                <a:latin typeface="Arial" panose="020B0604020202020204" pitchFamily="34" charset="0"/>
                <a:ea typeface="Nexa Bold" charset="0"/>
                <a:cs typeface="Arial" panose="020B0604020202020204" pitchFamily="34" charset="0"/>
              </a:rPr>
            </a:br>
            <a:endParaRPr lang="en-US" sz="1800" dirty="0">
              <a:latin typeface="Arial" panose="020B0604020202020204" pitchFamily="34" charset="0"/>
              <a:ea typeface="Nexa Bold"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Nexa Bold" charset="0"/>
                <a:cs typeface="Arial" panose="020B0604020202020204" pitchFamily="34" charset="0"/>
              </a:rPr>
              <a:t>What changes are occurring in the external environment and the wider sector?</a:t>
            </a:r>
          </a:p>
          <a:p>
            <a:pPr marL="285750" indent="-285750">
              <a:buFont typeface="Arial" panose="020B0604020202020204" pitchFamily="34" charset="0"/>
              <a:buChar char="•"/>
            </a:pPr>
            <a:r>
              <a:rPr lang="en-US" sz="1800" dirty="0">
                <a:latin typeface="Arial" panose="020B0604020202020204" pitchFamily="34" charset="0"/>
                <a:ea typeface="Nexa Bold" charset="0"/>
                <a:cs typeface="Arial" panose="020B0604020202020204" pitchFamily="34" charset="0"/>
              </a:rPr>
              <a:t>What does this suggest that the main drivers for change will be (e.g. values, policy, economy, technology etc.)?</a:t>
            </a:r>
          </a:p>
          <a:p>
            <a:pPr marL="285750" indent="-285750">
              <a:buFont typeface="Arial" panose="020B0604020202020204" pitchFamily="34" charset="0"/>
              <a:buChar char="•"/>
            </a:pPr>
            <a:r>
              <a:rPr lang="en-US" sz="1800" dirty="0">
                <a:latin typeface="Arial" panose="020B0604020202020204" pitchFamily="34" charset="0"/>
                <a:ea typeface="Nexa Bold" charset="0"/>
                <a:cs typeface="Arial" panose="020B0604020202020204" pitchFamily="34" charset="0"/>
              </a:rPr>
              <a:t>What will be the corresponding challenges and priorities for the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a:t>
            </a:r>
          </a:p>
          <a:p>
            <a:pPr marL="285750" indent="-285750">
              <a:buFont typeface="Arial" panose="020B0604020202020204" pitchFamily="34" charset="0"/>
              <a:buChar char="•"/>
            </a:pPr>
            <a:r>
              <a:rPr lang="en-US" sz="1800" dirty="0">
                <a:latin typeface="Arial" panose="020B0604020202020204" pitchFamily="34" charset="0"/>
                <a:ea typeface="Nexa Bold" charset="0"/>
                <a:cs typeface="Arial" panose="020B0604020202020204" pitchFamily="34" charset="0"/>
              </a:rPr>
              <a:t>What strategies should be adopted by the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to tackle those challenges and implement those priorities?</a:t>
            </a:r>
          </a:p>
          <a:p>
            <a:pPr marL="285750" indent="-285750">
              <a:buFont typeface="Arial" panose="020B0604020202020204" pitchFamily="34" charset="0"/>
              <a:buChar char="•"/>
            </a:pPr>
            <a:r>
              <a:rPr lang="en-US" sz="1800" dirty="0">
                <a:latin typeface="Arial" panose="020B0604020202020204" pitchFamily="34" charset="0"/>
                <a:ea typeface="Nexa Bold" charset="0"/>
                <a:cs typeface="Arial" panose="020B0604020202020204" pitchFamily="34" charset="0"/>
              </a:rPr>
              <a:t>How confident are you that these strategies will work? Are there any potential risks in undertaking these strategies?</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062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Step 2: Identify the External Environment</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None/>
            </a:pPr>
            <a:r>
              <a:rPr lang="en-US" sz="1800" dirty="0">
                <a:latin typeface="Arial" panose="020B0604020202020204" pitchFamily="34" charset="0"/>
                <a:ea typeface="Nexa Bold" charset="0"/>
                <a:cs typeface="Arial" panose="020B0604020202020204" pitchFamily="34" charset="0"/>
              </a:rPr>
              <a:t>Board members should be familiar with the environment that the charity is operating in when setting the charity’s aims and objectives. This could be covered by a PESTLE analysis, which covers the following factors:</a:t>
            </a:r>
          </a:p>
          <a:p>
            <a:pPr marL="0" indent="0">
              <a:buNone/>
            </a:pPr>
            <a:endParaRPr lang="en-US" sz="1100" dirty="0">
              <a:latin typeface="Arial" panose="020B0604020202020204" pitchFamily="34" charset="0"/>
              <a:ea typeface="Nexa Bold" charset="0"/>
              <a:cs typeface="Arial" panose="020B0604020202020204" pitchFamily="34" charset="0"/>
            </a:endParaRPr>
          </a:p>
          <a:p>
            <a:pPr marL="285750" indent="-285750">
              <a:buFont typeface="Arial" panose="020B0604020202020204" pitchFamily="34" charset="0"/>
              <a:buChar char="•"/>
            </a:pPr>
            <a:r>
              <a:rPr lang="en-US" sz="1700" b="1" dirty="0">
                <a:latin typeface="Arial" panose="020B0604020202020204" pitchFamily="34" charset="0"/>
                <a:ea typeface="Nexa Bold" charset="0"/>
                <a:cs typeface="Arial" panose="020B0604020202020204" pitchFamily="34" charset="0"/>
              </a:rPr>
              <a:t>Political</a:t>
            </a:r>
            <a:r>
              <a:rPr lang="en-US" sz="1700" dirty="0">
                <a:latin typeface="Arial" panose="020B0604020202020204" pitchFamily="34" charset="0"/>
                <a:ea typeface="Nexa Bold" charset="0"/>
                <a:cs typeface="Arial" panose="020B0604020202020204" pitchFamily="34" charset="0"/>
              </a:rPr>
              <a:t> – what are the key political drivers of influence? This will involve looking at the policies and practices of global, continental, national and local statutory institutions. </a:t>
            </a:r>
          </a:p>
          <a:p>
            <a:pPr marL="285750" indent="-285750">
              <a:buFont typeface="Arial" panose="020B0604020202020204" pitchFamily="34" charset="0"/>
              <a:buChar char="•"/>
            </a:pPr>
            <a:r>
              <a:rPr lang="en-US" sz="1700" b="1" dirty="0">
                <a:latin typeface="Arial" panose="020B0604020202020204" pitchFamily="34" charset="0"/>
                <a:ea typeface="Nexa Bold" charset="0"/>
                <a:cs typeface="Arial" panose="020B0604020202020204" pitchFamily="34" charset="0"/>
              </a:rPr>
              <a:t>Economic</a:t>
            </a:r>
            <a:r>
              <a:rPr lang="en-US" sz="1700" dirty="0">
                <a:latin typeface="Arial" panose="020B0604020202020204" pitchFamily="34" charset="0"/>
                <a:ea typeface="Nexa Bold" charset="0"/>
                <a:cs typeface="Arial" panose="020B0604020202020204" pitchFamily="34" charset="0"/>
              </a:rPr>
              <a:t> – What are the important economic factors? This will involve identifying funding streams, business models, competitors and budgetary restrictions.</a:t>
            </a:r>
          </a:p>
          <a:p>
            <a:pPr marL="285750" indent="-285750">
              <a:buFont typeface="Arial" panose="020B0604020202020204" pitchFamily="34" charset="0"/>
              <a:buChar char="•"/>
            </a:pPr>
            <a:r>
              <a:rPr lang="en-US" sz="1700" b="1" dirty="0">
                <a:latin typeface="Arial" panose="020B0604020202020204" pitchFamily="34" charset="0"/>
                <a:ea typeface="Nexa Bold" charset="0"/>
                <a:cs typeface="Arial" panose="020B0604020202020204" pitchFamily="34" charset="0"/>
              </a:rPr>
              <a:t>Social</a:t>
            </a:r>
            <a:r>
              <a:rPr lang="en-US" sz="1700" dirty="0">
                <a:latin typeface="Arial" panose="020B0604020202020204" pitchFamily="34" charset="0"/>
                <a:ea typeface="Nexa Bold" charset="0"/>
                <a:cs typeface="Arial" panose="020B0604020202020204" pitchFamily="34" charset="0"/>
              </a:rPr>
              <a:t> – What are the main societal or cultural aspects? This will involve looking at the demographics of the population and attitudes to cultural trends.</a:t>
            </a:r>
          </a:p>
          <a:p>
            <a:pPr marL="285750" indent="-285750">
              <a:buFont typeface="Arial" panose="020B0604020202020204" pitchFamily="34" charset="0"/>
              <a:buChar char="•"/>
            </a:pPr>
            <a:r>
              <a:rPr lang="en-US" sz="1700" b="1" dirty="0">
                <a:latin typeface="Arial" panose="020B0604020202020204" pitchFamily="34" charset="0"/>
                <a:ea typeface="Nexa Bold" charset="0"/>
                <a:cs typeface="Arial" panose="020B0604020202020204" pitchFamily="34" charset="0"/>
              </a:rPr>
              <a:t>Technological </a:t>
            </a:r>
            <a:r>
              <a:rPr lang="en-US" sz="1700" dirty="0">
                <a:latin typeface="Arial" panose="020B0604020202020204" pitchFamily="34" charset="0"/>
                <a:ea typeface="Nexa Bold" charset="0"/>
                <a:cs typeface="Arial" panose="020B0604020202020204" pitchFamily="34" charset="0"/>
              </a:rPr>
              <a:t>– What are the current technology imperatives, changes and innovations? This will involve identifying current and emerging technologies that are relevant to the work of the </a:t>
            </a:r>
            <a:r>
              <a:rPr lang="en-US" sz="1700" dirty="0" err="1">
                <a:latin typeface="Arial" panose="020B0604020202020204" pitchFamily="34" charset="0"/>
                <a:ea typeface="Nexa Bold" charset="0"/>
                <a:cs typeface="Arial" panose="020B0604020202020204" pitchFamily="34" charset="0"/>
              </a:rPr>
              <a:t>organisation</a:t>
            </a:r>
            <a:r>
              <a:rPr lang="en-US" sz="1700" dirty="0">
                <a:latin typeface="Arial" panose="020B0604020202020204" pitchFamily="34" charset="0"/>
                <a:ea typeface="Nexa Bold" charset="0"/>
                <a:cs typeface="Arial" panose="020B0604020202020204" pitchFamily="34" charset="0"/>
              </a:rPr>
              <a:t>.</a:t>
            </a:r>
          </a:p>
          <a:p>
            <a:pPr marL="285750" indent="-285750">
              <a:buFont typeface="Arial" panose="020B0604020202020204" pitchFamily="34" charset="0"/>
              <a:buChar char="•"/>
            </a:pPr>
            <a:r>
              <a:rPr lang="en-US" sz="1700" b="1" dirty="0">
                <a:latin typeface="Arial" panose="020B0604020202020204" pitchFamily="34" charset="0"/>
                <a:ea typeface="Nexa Bold" charset="0"/>
                <a:cs typeface="Arial" panose="020B0604020202020204" pitchFamily="34" charset="0"/>
              </a:rPr>
              <a:t>Legal</a:t>
            </a:r>
            <a:r>
              <a:rPr lang="en-US" sz="1700" dirty="0">
                <a:latin typeface="Arial" panose="020B0604020202020204" pitchFamily="34" charset="0"/>
                <a:ea typeface="Nexa Bold" charset="0"/>
                <a:cs typeface="Arial" panose="020B0604020202020204" pitchFamily="34" charset="0"/>
              </a:rPr>
              <a:t> – What are the current and impending legislative factors? This will involve identifying the current legal framework and any proposed changes.</a:t>
            </a:r>
          </a:p>
          <a:p>
            <a:pPr marL="285750" indent="-285750">
              <a:buFont typeface="Arial" panose="020B0604020202020204" pitchFamily="34" charset="0"/>
              <a:buChar char="•"/>
            </a:pPr>
            <a:r>
              <a:rPr lang="en-US" sz="1700" b="1" dirty="0">
                <a:latin typeface="Arial" panose="020B0604020202020204" pitchFamily="34" charset="0"/>
                <a:ea typeface="Nexa Bold" charset="0"/>
                <a:cs typeface="Arial" panose="020B0604020202020204" pitchFamily="34" charset="0"/>
              </a:rPr>
              <a:t>Environmental</a:t>
            </a:r>
            <a:r>
              <a:rPr lang="en-US" sz="1700" dirty="0">
                <a:latin typeface="Arial" panose="020B0604020202020204" pitchFamily="34" charset="0"/>
                <a:ea typeface="Nexa Bold" charset="0"/>
                <a:cs typeface="Arial" panose="020B0604020202020204" pitchFamily="34" charset="0"/>
              </a:rPr>
              <a:t> – What are the environmental considerations? This will involve exploring the interaction and impacts of environmental factors.</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60754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Step 2: Identify the External Environment</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None/>
            </a:pPr>
            <a:r>
              <a:rPr lang="en-US" sz="1800" dirty="0">
                <a:latin typeface="Arial" panose="020B0604020202020204" pitchFamily="34" charset="0"/>
                <a:ea typeface="Nexa Bold" charset="0"/>
                <a:cs typeface="Arial" panose="020B0604020202020204" pitchFamily="34" charset="0"/>
              </a:rPr>
              <a:t>As well as a </a:t>
            </a:r>
            <a:r>
              <a:rPr lang="en-US" sz="1800" b="1" dirty="0">
                <a:latin typeface="Arial" panose="020B0604020202020204" pitchFamily="34" charset="0"/>
                <a:ea typeface="Nexa Bold" charset="0"/>
                <a:cs typeface="Arial" panose="020B0604020202020204" pitchFamily="34" charset="0"/>
              </a:rPr>
              <a:t>PESTLE </a:t>
            </a:r>
            <a:r>
              <a:rPr lang="en-US" sz="1800" dirty="0">
                <a:latin typeface="Arial" panose="020B0604020202020204" pitchFamily="34" charset="0"/>
                <a:ea typeface="Nexa Bold" charset="0"/>
                <a:cs typeface="Arial" panose="020B0604020202020204" pitchFamily="34" charset="0"/>
              </a:rPr>
              <a:t>analysis, an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should complete a SWOT analysis, which involves identifying the:</a:t>
            </a:r>
          </a:p>
          <a:p>
            <a:endParaRPr lang="en-US" sz="1800" dirty="0">
              <a:latin typeface="Arial" panose="020B0604020202020204" pitchFamily="34" charset="0"/>
              <a:ea typeface="Nexa Bold"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Nexa Bold" charset="0"/>
                <a:cs typeface="Arial" panose="020B0604020202020204" pitchFamily="34" charset="0"/>
              </a:rPr>
              <a:t>Strengths of an </a:t>
            </a:r>
            <a:r>
              <a:rPr lang="en-US" sz="1800" dirty="0" err="1">
                <a:latin typeface="Arial" panose="020B0604020202020204" pitchFamily="34" charset="0"/>
                <a:ea typeface="Nexa Bold" charset="0"/>
                <a:cs typeface="Arial" panose="020B0604020202020204" pitchFamily="34" charset="0"/>
              </a:rPr>
              <a:t>organisation</a:t>
            </a:r>
            <a:endParaRPr lang="en-US" sz="1800" dirty="0">
              <a:latin typeface="Arial" panose="020B0604020202020204" pitchFamily="34" charset="0"/>
              <a:ea typeface="Nexa Bold" charset="0"/>
              <a:cs typeface="Arial" panose="020B0604020202020204" pitchFamily="34" charset="0"/>
            </a:endParaRPr>
          </a:p>
          <a:p>
            <a:pPr marL="0" indent="0">
              <a:buNone/>
            </a:pPr>
            <a:endParaRPr lang="en-US" sz="1100" dirty="0">
              <a:latin typeface="Arial" panose="020B0604020202020204" pitchFamily="34" charset="0"/>
              <a:ea typeface="Nexa Bold"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Nexa Bold" charset="0"/>
                <a:cs typeface="Arial" panose="020B0604020202020204" pitchFamily="34" charset="0"/>
              </a:rPr>
              <a:t>Its Weaknesses</a:t>
            </a:r>
          </a:p>
          <a:p>
            <a:pPr marL="0" indent="0">
              <a:buNone/>
            </a:pPr>
            <a:endParaRPr lang="en-US" sz="1100" dirty="0">
              <a:latin typeface="Arial" panose="020B0604020202020204" pitchFamily="34" charset="0"/>
              <a:ea typeface="Nexa Bold"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Nexa Bold" charset="0"/>
                <a:cs typeface="Arial" panose="020B0604020202020204" pitchFamily="34" charset="0"/>
              </a:rPr>
              <a:t>Potential Opportunities and</a:t>
            </a:r>
          </a:p>
          <a:p>
            <a:pPr marL="0" indent="0">
              <a:buNone/>
            </a:pPr>
            <a:endParaRPr lang="en-US" sz="1100" dirty="0">
              <a:latin typeface="Arial" panose="020B0604020202020204" pitchFamily="34" charset="0"/>
              <a:ea typeface="Nexa Bold"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ea typeface="Nexa Bold" charset="0"/>
                <a:cs typeface="Arial" panose="020B0604020202020204" pitchFamily="34" charset="0"/>
              </a:rPr>
              <a:t>Any Threats.</a:t>
            </a:r>
          </a:p>
          <a:p>
            <a:endParaRPr lang="en-US" sz="1800" dirty="0">
              <a:latin typeface="Arial" panose="020B0604020202020204" pitchFamily="34" charset="0"/>
              <a:ea typeface="Nexa Bold" charset="0"/>
              <a:cs typeface="Arial" panose="020B0604020202020204" pitchFamily="34" charset="0"/>
            </a:endParaRPr>
          </a:p>
          <a:p>
            <a:pPr marL="0" indent="0">
              <a:buNone/>
            </a:pPr>
            <a:r>
              <a:rPr lang="en-US" sz="1800" dirty="0">
                <a:latin typeface="Arial" panose="020B0604020202020204" pitchFamily="34" charset="0"/>
                <a:ea typeface="Nexa Bold" charset="0"/>
                <a:cs typeface="Arial" panose="020B0604020202020204" pitchFamily="34" charset="0"/>
              </a:rPr>
              <a:t>The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can then combine both sets of analysis to provide context and develop immediate and long-term priorities for the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93822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Step 3: Identify and </a:t>
            </a:r>
            <a:r>
              <a:rPr lang="en-US" sz="3200" b="1" dirty="0" err="1">
                <a:solidFill>
                  <a:srgbClr val="DB322A"/>
                </a:solidFill>
                <a:latin typeface="Arial" panose="020B0604020202020204" pitchFamily="34" charset="0"/>
                <a:ea typeface="Nexa Bold" charset="0"/>
                <a:cs typeface="Arial" panose="020B0604020202020204" pitchFamily="34" charset="0"/>
              </a:rPr>
              <a:t>Prioritise</a:t>
            </a:r>
            <a:r>
              <a:rPr lang="en-US" sz="3200" b="1" dirty="0">
                <a:solidFill>
                  <a:srgbClr val="DB322A"/>
                </a:solidFill>
                <a:latin typeface="Arial" panose="020B0604020202020204" pitchFamily="34" charset="0"/>
                <a:ea typeface="Nexa Bold" charset="0"/>
                <a:cs typeface="Arial" panose="020B0604020202020204" pitchFamily="34" charset="0"/>
              </a:rPr>
              <a:t> the Future</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None/>
            </a:pPr>
            <a:r>
              <a:rPr lang="en-US" sz="1800" dirty="0">
                <a:latin typeface="Arial" panose="020B0604020202020204" pitchFamily="34" charset="0"/>
                <a:ea typeface="Nexa Bold" charset="0"/>
                <a:cs typeface="Arial" panose="020B0604020202020204" pitchFamily="34" charset="0"/>
              </a:rPr>
              <a:t>An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should re-visit its vision, mission and values to ensure that they still relate to the </a:t>
            </a:r>
            <a:r>
              <a:rPr lang="en-US" sz="1800" dirty="0" err="1">
                <a:latin typeface="Arial" panose="020B0604020202020204" pitchFamily="34" charset="0"/>
                <a:ea typeface="Nexa Bold" charset="0"/>
                <a:cs typeface="Arial" panose="020B0604020202020204" pitchFamily="34" charset="0"/>
              </a:rPr>
              <a:t>organisation’s</a:t>
            </a:r>
            <a:r>
              <a:rPr lang="en-US" sz="1800" dirty="0">
                <a:latin typeface="Arial" panose="020B0604020202020204" pitchFamily="34" charset="0"/>
                <a:ea typeface="Nexa Bold" charset="0"/>
                <a:cs typeface="Arial" panose="020B0604020202020204" pitchFamily="34" charset="0"/>
              </a:rPr>
              <a:t> </a:t>
            </a:r>
            <a:r>
              <a:rPr lang="en-US" sz="1800" dirty="0" err="1">
                <a:latin typeface="Arial" panose="020B0604020202020204" pitchFamily="34" charset="0"/>
                <a:ea typeface="Nexa Bold" charset="0"/>
                <a:cs typeface="Arial" panose="020B0604020202020204" pitchFamily="34" charset="0"/>
              </a:rPr>
              <a:t>programmes</a:t>
            </a:r>
            <a:r>
              <a:rPr lang="en-US" sz="1800" dirty="0">
                <a:latin typeface="Arial" panose="020B0604020202020204" pitchFamily="34" charset="0"/>
                <a:ea typeface="Nexa Bold" charset="0"/>
                <a:cs typeface="Arial" panose="020B0604020202020204" pitchFamily="34" charset="0"/>
              </a:rPr>
              <a:t> and activities that are being undertaken. </a:t>
            </a:r>
          </a:p>
          <a:p>
            <a:endParaRPr lang="en-US" sz="1800" dirty="0">
              <a:latin typeface="Arial" panose="020B0604020202020204" pitchFamily="34" charset="0"/>
              <a:ea typeface="Nexa Bold" charset="0"/>
              <a:cs typeface="Arial" panose="020B0604020202020204" pitchFamily="34" charset="0"/>
            </a:endParaRPr>
          </a:p>
          <a:p>
            <a:pPr marL="0" indent="0">
              <a:buNone/>
            </a:pPr>
            <a:r>
              <a:rPr lang="en-US" sz="1800" dirty="0">
                <a:latin typeface="Arial" panose="020B0604020202020204" pitchFamily="34" charset="0"/>
                <a:ea typeface="Nexa Bold" charset="0"/>
                <a:cs typeface="Arial" panose="020B0604020202020204" pitchFamily="34" charset="0"/>
              </a:rPr>
              <a:t>It should also keep in mind any key issues that the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is likely to face over the next few years and adapt to reflect them.</a:t>
            </a:r>
          </a:p>
          <a:p>
            <a:endParaRPr lang="en-US" sz="1800" dirty="0">
              <a:latin typeface="Arial" panose="020B0604020202020204" pitchFamily="34" charset="0"/>
              <a:ea typeface="Nexa Bold" charset="0"/>
              <a:cs typeface="Arial" panose="020B0604020202020204" pitchFamily="34" charset="0"/>
            </a:endParaRPr>
          </a:p>
          <a:p>
            <a:pPr marL="0" indent="0">
              <a:buNone/>
            </a:pPr>
            <a:r>
              <a:rPr lang="en-US" sz="1800" dirty="0">
                <a:latin typeface="Arial" panose="020B0604020202020204" pitchFamily="34" charset="0"/>
                <a:ea typeface="Nexa Bold" charset="0"/>
                <a:cs typeface="Arial" panose="020B0604020202020204" pitchFamily="34" charset="0"/>
              </a:rPr>
              <a:t>When developing a strategic plan, it is essential that the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decides what it is going to do, as well as what it is not going to do. This will prevent ‘mission drift’, where an </a:t>
            </a:r>
            <a:r>
              <a:rPr lang="en-US" sz="1800" dirty="0" err="1">
                <a:latin typeface="Arial" panose="020B0604020202020204" pitchFamily="34" charset="0"/>
                <a:ea typeface="Nexa Bold" charset="0"/>
                <a:cs typeface="Arial" panose="020B0604020202020204" pitchFamily="34" charset="0"/>
              </a:rPr>
              <a:t>organisation’s</a:t>
            </a:r>
            <a:r>
              <a:rPr lang="en-US" sz="1800" dirty="0">
                <a:latin typeface="Arial" panose="020B0604020202020204" pitchFamily="34" charset="0"/>
                <a:ea typeface="Nexa Bold" charset="0"/>
                <a:cs typeface="Arial" panose="020B0604020202020204" pitchFamily="34" charset="0"/>
              </a:rPr>
              <a:t> activities deviate from its core purpose. </a:t>
            </a:r>
          </a:p>
          <a:p>
            <a:pPr marL="0" indent="0">
              <a:buNone/>
            </a:pPr>
            <a:endParaRPr lang="en-US" sz="1800" dirty="0">
              <a:latin typeface="Arial" panose="020B0604020202020204" pitchFamily="34" charset="0"/>
              <a:ea typeface="Nexa Bold" charset="0"/>
              <a:cs typeface="Arial" panose="020B0604020202020204" pitchFamily="34" charset="0"/>
            </a:endParaRPr>
          </a:p>
          <a:p>
            <a:pPr marL="0" indent="0">
              <a:buNone/>
            </a:pPr>
            <a:r>
              <a:rPr lang="en-US" sz="1800" dirty="0" err="1">
                <a:latin typeface="Arial" panose="020B0604020202020204" pitchFamily="34" charset="0"/>
                <a:ea typeface="Nexa Bold" charset="0"/>
                <a:cs typeface="Arial" panose="020B0604020202020204" pitchFamily="34" charset="0"/>
              </a:rPr>
              <a:t>Prioritisation</a:t>
            </a:r>
            <a:r>
              <a:rPr lang="en-US" sz="1800" dirty="0">
                <a:latin typeface="Arial" panose="020B0604020202020204" pitchFamily="34" charset="0"/>
                <a:ea typeface="Nexa Bold" charset="0"/>
                <a:cs typeface="Arial" panose="020B0604020202020204" pitchFamily="34" charset="0"/>
              </a:rPr>
              <a:t> of resource, activities and implementation is a key responsibility of Trustees.</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486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About Cause4</a:t>
            </a:r>
            <a:endParaRPr lang="en-US" b="1"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rmAutofit/>
          </a:bodyPr>
          <a:lstStyle/>
          <a:p>
            <a:r>
              <a:rPr lang="en-GB" sz="1800" b="1" dirty="0">
                <a:effectLst/>
                <a:latin typeface="Arial" panose="020B0604020202020204" pitchFamily="34" charset="0"/>
              </a:rPr>
              <a:t>About </a:t>
            </a:r>
            <a:r>
              <a:rPr lang="en-GB" sz="1800" b="1" i="1" dirty="0">
                <a:effectLst/>
                <a:latin typeface="Arial" panose="020B0604020202020204" pitchFamily="34" charset="0"/>
              </a:rPr>
              <a:t>Cause4</a:t>
            </a:r>
            <a:br>
              <a:rPr lang="en-GB" sz="1800" b="1" i="1" dirty="0">
                <a:effectLst/>
                <a:latin typeface="Arial" panose="020B0604020202020204" pitchFamily="34" charset="0"/>
              </a:rPr>
            </a:br>
            <a:r>
              <a:rPr lang="en-GB" sz="1800" i="1" dirty="0">
                <a:effectLst/>
                <a:latin typeface="Arial" panose="020B0604020202020204" pitchFamily="34" charset="0"/>
              </a:rPr>
              <a:t>Cause4 </a:t>
            </a:r>
            <a:r>
              <a:rPr lang="en-GB" sz="1800" dirty="0">
                <a:effectLst/>
                <a:latin typeface="ArialMT"/>
              </a:rPr>
              <a:t>is a social business and B-Corporation, specialising in advice, fundraising, training and programme development. Led by Michelle Wright, we have extensive expertise in governance and in-depth knowledge of ACE’s National Portfolio requirements. Our three core programmes are the </a:t>
            </a:r>
            <a:r>
              <a:rPr lang="en-GB" sz="1800" b="1" dirty="0">
                <a:effectLst/>
                <a:latin typeface="ArialMT"/>
              </a:rPr>
              <a:t>Trustee Leadership Programme</a:t>
            </a:r>
            <a:r>
              <a:rPr lang="en-GB" sz="1800" dirty="0">
                <a:effectLst/>
                <a:latin typeface="ArialMT"/>
              </a:rPr>
              <a:t>, </a:t>
            </a:r>
            <a:r>
              <a:rPr lang="en-GB" sz="1800" b="1" dirty="0">
                <a:effectLst/>
                <a:latin typeface="ArialMT"/>
              </a:rPr>
              <a:t>Arts Fundraising &amp; Philanthropy</a:t>
            </a:r>
            <a:r>
              <a:rPr lang="en-GB" sz="1800" b="1" dirty="0">
                <a:latin typeface="ArialMT"/>
              </a:rPr>
              <a:t> </a:t>
            </a:r>
            <a:r>
              <a:rPr lang="en-GB" sz="1800" dirty="0">
                <a:effectLst/>
                <a:latin typeface="ArialMT"/>
              </a:rPr>
              <a:t>and </a:t>
            </a:r>
            <a:r>
              <a:rPr lang="en-GB" sz="1800" b="1" dirty="0">
                <a:effectLst/>
                <a:latin typeface="ArialMT"/>
              </a:rPr>
              <a:t>Heritage Compass</a:t>
            </a:r>
            <a:r>
              <a:rPr lang="en-GB" sz="1800" dirty="0">
                <a:effectLst/>
                <a:latin typeface="ArialMT"/>
              </a:rPr>
              <a:t>. </a:t>
            </a:r>
            <a:endParaRPr lang="en-GB" sz="1800" dirty="0"/>
          </a:p>
          <a:p>
            <a:endParaRPr lang="en-GB" sz="1800" dirty="0">
              <a:effectLst/>
              <a:latin typeface="ArialMT"/>
            </a:endParaRPr>
          </a:p>
          <a:p>
            <a:r>
              <a:rPr lang="en-GB" sz="1800" b="1" dirty="0">
                <a:latin typeface="ArialMT"/>
              </a:rPr>
              <a:t>Transforming Governance</a:t>
            </a:r>
            <a:endParaRPr lang="en-GB" sz="1800" b="1" dirty="0">
              <a:effectLst/>
              <a:latin typeface="ArialMT"/>
            </a:endParaRPr>
          </a:p>
          <a:p>
            <a:r>
              <a:rPr lang="en-GB" sz="1800" dirty="0">
                <a:effectLst/>
                <a:latin typeface="ArialMT"/>
              </a:rPr>
              <a:t>Delivered in partnership with Arts Council England, </a:t>
            </a:r>
            <a:r>
              <a:rPr lang="en-GB" sz="1800" b="1" dirty="0">
                <a:effectLst/>
                <a:latin typeface="ArialMT"/>
              </a:rPr>
              <a:t>Transforming Governance </a:t>
            </a:r>
            <a:r>
              <a:rPr lang="en-GB" sz="1800" dirty="0">
                <a:effectLst/>
                <a:latin typeface="ArialMT"/>
              </a:rPr>
              <a:t>will </a:t>
            </a:r>
            <a:r>
              <a:rPr lang="en-GB" sz="1800" dirty="0">
                <a:latin typeface="Arial" panose="020B0604020202020204" pitchFamily="34" charset="0"/>
                <a:cs typeface="Arial" panose="020B0604020202020204" pitchFamily="34" charset="0"/>
              </a:rPr>
              <a:t>strengthen governance by focussing on effective leadership, strategy, recruitment and implementing the Investment Principles (IPs). </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9095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Step 4: Fill in the Details</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None/>
            </a:pPr>
            <a:r>
              <a:rPr lang="en-US" sz="1800" dirty="0">
                <a:latin typeface="Arial" panose="020B0604020202020204" pitchFamily="34" charset="0"/>
                <a:ea typeface="Nexa Bold" charset="0"/>
                <a:cs typeface="Arial" panose="020B0604020202020204" pitchFamily="34" charset="0"/>
              </a:rPr>
              <a:t>To develop a strategic plan, Board Members should ensure that there are accompanying financial plans and budgets. </a:t>
            </a:r>
          </a:p>
          <a:p>
            <a:endParaRPr lang="en-US" sz="1800" dirty="0">
              <a:latin typeface="Arial" panose="020B0604020202020204" pitchFamily="34" charset="0"/>
              <a:ea typeface="Nexa Bold" charset="0"/>
              <a:cs typeface="Arial" panose="020B0604020202020204" pitchFamily="34" charset="0"/>
            </a:endParaRPr>
          </a:p>
          <a:p>
            <a:pPr marL="0" indent="0">
              <a:buNone/>
            </a:pPr>
            <a:r>
              <a:rPr lang="en-US" sz="1800" dirty="0">
                <a:latin typeface="Arial" panose="020B0604020202020204" pitchFamily="34" charset="0"/>
                <a:ea typeface="Nexa Bold" charset="0"/>
                <a:cs typeface="Arial" panose="020B0604020202020204" pitchFamily="34" charset="0"/>
              </a:rPr>
              <a:t>There should also be action plans for key areas of work, which indicate how to measure performance, who has authority and responsibility, and who is accountable for delivering the plan.</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8840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Step 5: Reviewing the Plan</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None/>
            </a:pPr>
            <a:r>
              <a:rPr lang="en-US" sz="1800" dirty="0">
                <a:latin typeface="Arial" panose="020B0604020202020204" pitchFamily="34" charset="0"/>
                <a:ea typeface="Nexa Bold" charset="0"/>
                <a:cs typeface="Arial" panose="020B0604020202020204" pitchFamily="34" charset="0"/>
              </a:rPr>
              <a:t>The Board should maintain a commitment to review strategic plans and ensure that they are put into action. This should involve referring to the strategic plan at meetings, which will provide context to the immediate priorities of the Board.</a:t>
            </a:r>
          </a:p>
          <a:p>
            <a:endParaRPr lang="en-US" sz="1800" dirty="0">
              <a:latin typeface="Arial" panose="020B0604020202020204" pitchFamily="34" charset="0"/>
              <a:ea typeface="Nexa Bold" charset="0"/>
              <a:cs typeface="Arial" panose="020B0604020202020204" pitchFamily="34" charset="0"/>
            </a:endParaRPr>
          </a:p>
          <a:p>
            <a:pPr marL="0" indent="0">
              <a:buNone/>
            </a:pPr>
            <a:r>
              <a:rPr lang="en-US" sz="1800" dirty="0">
                <a:latin typeface="Arial" panose="020B0604020202020204" pitchFamily="34" charset="0"/>
                <a:ea typeface="Nexa Bold" charset="0"/>
                <a:cs typeface="Arial" panose="020B0604020202020204" pitchFamily="34" charset="0"/>
              </a:rPr>
              <a:t>All updates and reports from the management team should be made within the context of the strategic plan, including any financial reports, key performance indicators and reviews through the year.</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42135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4339650"/>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How do we measure?</a:t>
            </a:r>
          </a:p>
          <a:p>
            <a:pPr algn="ctr"/>
            <a:endParaRPr lang="en-US" sz="2400" i="1" dirty="0">
              <a:latin typeface="Arial" panose="020B0604020202020204" pitchFamily="34" charset="0"/>
              <a:ea typeface="Karla" charset="0"/>
              <a:cs typeface="Arial" panose="020B0604020202020204" pitchFamily="34" charset="0"/>
            </a:endParaRPr>
          </a:p>
          <a:p>
            <a:pPr algn="ctr"/>
            <a:endParaRPr lang="en-US" sz="2400" i="1" dirty="0">
              <a:latin typeface="Arial" panose="020B0604020202020204" pitchFamily="34" charset="0"/>
              <a:ea typeface="Karla" charset="0"/>
              <a:cs typeface="Arial" panose="020B0604020202020204" pitchFamily="34" charset="0"/>
            </a:endParaRPr>
          </a:p>
          <a:p>
            <a:pPr algn="ctr"/>
            <a:endParaRPr lang="en-US" sz="2400" i="1" dirty="0">
              <a:latin typeface="Arial" panose="020B0604020202020204" pitchFamily="34" charset="0"/>
              <a:ea typeface="Karla" charset="0"/>
              <a:cs typeface="Arial" panose="020B0604020202020204" pitchFamily="34" charset="0"/>
            </a:endParaRPr>
          </a:p>
          <a:p>
            <a:pPr algn="ctr">
              <a:spcBef>
                <a:spcPts val="0"/>
              </a:spcBef>
              <a:spcAft>
                <a:spcPts val="0"/>
              </a:spcAft>
            </a:pPr>
            <a:r>
              <a:rPr lang="en-GB" sz="2400" dirty="0">
                <a:latin typeface="Arial" panose="020B0604020202020204" pitchFamily="34" charset="0"/>
                <a:cs typeface="Arial" panose="020B0604020202020204" pitchFamily="34" charset="0"/>
              </a:rPr>
              <a:t>How do we know if we are being successful?</a:t>
            </a:r>
          </a:p>
          <a:p>
            <a:pPr algn="ctr">
              <a:spcBef>
                <a:spcPts val="0"/>
              </a:spcBef>
              <a:spcAft>
                <a:spcPts val="0"/>
              </a:spcAft>
            </a:pPr>
            <a:endParaRPr lang="en-GB" sz="2400" dirty="0">
              <a:latin typeface="Arial" panose="020B0604020202020204" pitchFamily="34" charset="0"/>
              <a:cs typeface="Arial" panose="020B0604020202020204" pitchFamily="34" charset="0"/>
            </a:endParaRPr>
          </a:p>
          <a:p>
            <a:pPr algn="ctr">
              <a:spcBef>
                <a:spcPts val="0"/>
              </a:spcBef>
              <a:spcAft>
                <a:spcPts val="0"/>
              </a:spcAft>
            </a:pPr>
            <a:r>
              <a:rPr lang="en-GB" sz="2400" dirty="0">
                <a:latin typeface="Arial" panose="020B0604020202020204" pitchFamily="34" charset="0"/>
                <a:cs typeface="Arial" panose="020B0604020202020204" pitchFamily="34" charset="0"/>
              </a:rPr>
              <a:t>What measures do we have to improve?</a:t>
            </a:r>
            <a:endParaRPr lang="en-GB" sz="2400" dirty="0"/>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2849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970818" cy="7048083"/>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Conflict between CEOs and Chairs (1)</a:t>
            </a:r>
          </a:p>
          <a:p>
            <a:endParaRPr lang="en-US" sz="1600" i="1" dirty="0">
              <a:latin typeface="Karla" charset="0"/>
              <a:ea typeface="Karla" charset="0"/>
              <a:cs typeface="Karla" charset="0"/>
            </a:endParaRPr>
          </a:p>
          <a:p>
            <a:r>
              <a:rPr lang="en-GB" sz="2000" dirty="0">
                <a:latin typeface="Arial" panose="020B0604020202020204" pitchFamily="34" charset="0"/>
                <a:cs typeface="Arial" panose="020B0604020202020204" pitchFamily="34" charset="0"/>
              </a:rPr>
              <a:t>Is it inevitable</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Many say that there is a need for Chairs to challenge CEOs on their strategic ideas, behaviour and decisions, however challenge can lead to conflict and tension, some healthy, some destructive. </a:t>
            </a:r>
          </a:p>
          <a:p>
            <a:r>
              <a:rPr lang="en-GB" sz="2000" dirty="0">
                <a:latin typeface="Arial" panose="020B0604020202020204" pitchFamily="34" charset="0"/>
                <a:cs typeface="Arial" panose="020B0604020202020204" pitchFamily="34" charset="0"/>
              </a:rPr>
              <a:t>Its role in progress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skill lies in challenging to improve performance and to ensure decisions are made on a sound basis, without creating an unhealthy working environment.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Effective communication, expectation management and role distinction between CEOs and Chairs is vital. Common understandings and boundaries should be put in place in the recruitment process.</a:t>
            </a: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i="1" dirty="0">
                <a:latin typeface="Arial" panose="020B0604020202020204" pitchFamily="34" charset="0"/>
                <a:cs typeface="Arial" panose="020B0604020202020204" pitchFamily="34" charset="0"/>
              </a:rPr>
              <a:t>‘Not having any conflict is a problem; there needs to be a bit of conflict to indicate that challenge is happening.’</a:t>
            </a:r>
          </a:p>
          <a:p>
            <a:pPr algn="r"/>
            <a:r>
              <a:rPr lang="en-GB" sz="2000" dirty="0">
                <a:latin typeface="Arial" panose="020B0604020202020204" pitchFamily="34" charset="0"/>
                <a:cs typeface="Arial" panose="020B0604020202020204" pitchFamily="34" charset="0"/>
              </a:rPr>
              <a:t>				Penelope Gibbs, Director Transform Justice</a:t>
            </a:r>
          </a:p>
          <a:p>
            <a:endParaRPr lang="en-US" sz="2400" dirty="0"/>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025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970818" cy="6924973"/>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Conflict between CEOs and Chairs (2)</a:t>
            </a:r>
          </a:p>
          <a:p>
            <a:endParaRPr lang="en-US" sz="2400" i="1" dirty="0">
              <a:latin typeface="Karla" charset="0"/>
              <a:ea typeface="Karla" charset="0"/>
              <a:cs typeface="Karla" charset="0"/>
            </a:endParaRPr>
          </a:p>
          <a:p>
            <a:r>
              <a:rPr lang="en-GB" sz="2200" dirty="0">
                <a:latin typeface="Arial" panose="020B0604020202020204" pitchFamily="34" charset="0"/>
                <a:cs typeface="Arial" panose="020B0604020202020204" pitchFamily="34" charset="0"/>
              </a:rPr>
              <a:t>Tuckman’s ‘forming, storming, norming, performing’ – these are stages of group development as set out by Bruce Tuckman in 1965. </a:t>
            </a:r>
          </a:p>
          <a:p>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b="1" dirty="0">
                <a:latin typeface="Arial" panose="020B0604020202020204" pitchFamily="34" charset="0"/>
                <a:cs typeface="Arial" panose="020B0604020202020204" pitchFamily="34" charset="0"/>
              </a:rPr>
              <a:t>Forming</a:t>
            </a:r>
            <a:r>
              <a:rPr lang="en-GB" sz="2200" dirty="0">
                <a:latin typeface="Arial" panose="020B0604020202020204" pitchFamily="34" charset="0"/>
                <a:cs typeface="Arial" panose="020B0604020202020204" pitchFamily="34" charset="0"/>
              </a:rPr>
              <a:t> – testing and dependence of interpersonal relationships within the group and orientation to tasks at hand</a:t>
            </a:r>
          </a:p>
          <a:p>
            <a:pPr marL="285750" indent="-285750">
              <a:buFont typeface="Arial" panose="020B0604020202020204" pitchFamily="34" charset="0"/>
              <a:buChar char="•"/>
            </a:pPr>
            <a:r>
              <a:rPr lang="en-GB" sz="2200" b="1" dirty="0">
                <a:latin typeface="Arial" panose="020B0604020202020204" pitchFamily="34" charset="0"/>
                <a:cs typeface="Arial" panose="020B0604020202020204" pitchFamily="34" charset="0"/>
              </a:rPr>
              <a:t>Storming </a:t>
            </a:r>
            <a:r>
              <a:rPr lang="en-GB" sz="2200" dirty="0">
                <a:latin typeface="Arial" panose="020B0604020202020204" pitchFamily="34" charset="0"/>
                <a:cs typeface="Arial" panose="020B0604020202020204" pitchFamily="34" charset="0"/>
              </a:rPr>
              <a:t>– the intergroup conflict the forming stage leads to, the emotional response and resistance to group influence and task requirements </a:t>
            </a:r>
          </a:p>
          <a:p>
            <a:pPr marL="285750" indent="-285750">
              <a:buFont typeface="Arial" panose="020B0604020202020204" pitchFamily="34" charset="0"/>
              <a:buChar char="•"/>
            </a:pPr>
            <a:r>
              <a:rPr lang="en-GB" sz="2200" b="1" dirty="0">
                <a:latin typeface="Arial" panose="020B0604020202020204" pitchFamily="34" charset="0"/>
                <a:cs typeface="Arial" panose="020B0604020202020204" pitchFamily="34" charset="0"/>
              </a:rPr>
              <a:t>Norming</a:t>
            </a:r>
            <a:r>
              <a:rPr lang="en-GB" sz="2200" dirty="0">
                <a:latin typeface="Arial" panose="020B0604020202020204" pitchFamily="34" charset="0"/>
                <a:cs typeface="Arial" panose="020B0604020202020204" pitchFamily="34" charset="0"/>
              </a:rPr>
              <a:t> – the group feeling and cohesion the conflict leads to, new standards evolve and new roles are adopted, open exchange of personal opinions happens</a:t>
            </a:r>
          </a:p>
          <a:p>
            <a:pPr marL="285750" indent="-285750">
              <a:buFont typeface="Arial" panose="020B0604020202020204" pitchFamily="34" charset="0"/>
              <a:buChar char="•"/>
            </a:pPr>
            <a:r>
              <a:rPr lang="en-GB" sz="2200" b="1" dirty="0">
                <a:latin typeface="Arial" panose="020B0604020202020204" pitchFamily="34" charset="0"/>
                <a:cs typeface="Arial" panose="020B0604020202020204" pitchFamily="34" charset="0"/>
              </a:rPr>
              <a:t>Performing </a:t>
            </a:r>
            <a:r>
              <a:rPr lang="en-GB" sz="2200" dirty="0">
                <a:latin typeface="Arial" panose="020B0604020202020204" pitchFamily="34" charset="0"/>
                <a:cs typeface="Arial" panose="020B0604020202020204" pitchFamily="34" charset="0"/>
              </a:rPr>
              <a:t>– roles within the group become flexible and functional, structural issues are resolved and structure can support task performance, the group’s energy is now challenged into tasks, solutions can emerge</a:t>
            </a:r>
          </a:p>
          <a:p>
            <a:endParaRPr lang="en-US" sz="2400" dirty="0"/>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8063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970818" cy="6186309"/>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Conflict between CEOs and Chairs (3)</a:t>
            </a:r>
          </a:p>
          <a:p>
            <a:endParaRPr lang="en-US" sz="2400" i="1" dirty="0">
              <a:latin typeface="Karla" charset="0"/>
              <a:ea typeface="Karla" charset="0"/>
              <a:cs typeface="Karla"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Greiner argues that organisations have to go through phases of “revolution” which lead to “evolution” when growing from small young companies to larger older companies. </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He outlines 5 key stages of growth, i.e. evolution:</a:t>
            </a:r>
          </a:p>
          <a:p>
            <a:pPr marL="645750" lvl="3"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Creativity, </a:t>
            </a:r>
          </a:p>
          <a:p>
            <a:pPr marL="645750" lvl="3"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Direction, </a:t>
            </a:r>
          </a:p>
          <a:p>
            <a:pPr marL="645750" lvl="3"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Delegation, </a:t>
            </a:r>
          </a:p>
          <a:p>
            <a:pPr marL="645750" lvl="3"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Coordination, and </a:t>
            </a:r>
          </a:p>
          <a:p>
            <a:pPr marL="645750" lvl="3"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Collaboration.</a:t>
            </a:r>
          </a:p>
          <a:p>
            <a:endParaRPr lang="en-US" sz="2400" dirty="0"/>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pic>
        <p:nvPicPr>
          <p:cNvPr id="6" name="Picture 5">
            <a:extLst>
              <a:ext uri="{FF2B5EF4-FFF2-40B4-BE49-F238E27FC236}">
                <a16:creationId xmlns:a16="http://schemas.microsoft.com/office/drawing/2014/main" id="{D3250956-951A-894D-A085-7D715F6EDEE8}"/>
              </a:ext>
              <a:ext uri="{C183D7F6-B498-43B3-948B-1728B52AA6E4}">
                <adec:decorative xmlns:adec="http://schemas.microsoft.com/office/drawing/2017/decorative" val="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507494" y="3596983"/>
            <a:ext cx="2807335" cy="2754000"/>
          </a:xfrm>
          <a:prstGeom prst="rect">
            <a:avLst/>
          </a:prstGeom>
          <a:noFill/>
          <a:ln>
            <a:noFill/>
          </a:ln>
        </p:spPr>
      </p:pic>
    </p:spTree>
    <p:extLst>
      <p:ext uri="{BB962C8B-B14F-4D97-AF65-F5344CB8AC3E}">
        <p14:creationId xmlns:p14="http://schemas.microsoft.com/office/powerpoint/2010/main" val="795849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970818" cy="6186309"/>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Conflict between CEOs and Chairs (4)</a:t>
            </a:r>
          </a:p>
          <a:p>
            <a:endParaRPr lang="en-US" sz="2400" i="1" dirty="0">
              <a:latin typeface="Karla" charset="0"/>
              <a:ea typeface="Karla" charset="0"/>
              <a:cs typeface="Karla" charset="0"/>
            </a:endParaRPr>
          </a:p>
          <a:p>
            <a:pPr marL="285750" lvl="1"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Each give way to crisis phases, i.e. phases of revolution:</a:t>
            </a:r>
          </a:p>
          <a:p>
            <a:pPr marL="645750" lvl="3"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Leadership, </a:t>
            </a:r>
          </a:p>
          <a:p>
            <a:pPr marL="645750" lvl="3"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Autonomy, </a:t>
            </a:r>
          </a:p>
          <a:p>
            <a:pPr marL="645750" lvl="3"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Control, </a:t>
            </a:r>
          </a:p>
          <a:p>
            <a:pPr marL="645750" lvl="3"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Red tape, and </a:t>
            </a:r>
          </a:p>
          <a:p>
            <a:pPr marL="645750" lvl="3"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 last as yet unknown one at time of print – the author speculated it would be the psychological saturation of employees who grow emotionally and physically exhausted from the intensity of teamwork and the heavy pressure for innovative solutions.</a:t>
            </a:r>
          </a:p>
          <a:p>
            <a:endParaRPr lang="en-US" sz="2400" dirty="0"/>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05547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5940088"/>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Strategy – Governance In Crisis (1)</a:t>
            </a:r>
          </a:p>
          <a:p>
            <a:endParaRPr lang="en-US" sz="3200" i="1" dirty="0">
              <a:latin typeface="Karla" charset="0"/>
              <a:ea typeface="Karla" charset="0"/>
              <a:cs typeface="Karla" charset="0"/>
            </a:endParaRPr>
          </a:p>
          <a:p>
            <a:pPr>
              <a:spcBef>
                <a:spcPts val="0"/>
              </a:spcBef>
              <a:spcAft>
                <a:spcPts val="0"/>
              </a:spcAft>
            </a:pPr>
            <a:r>
              <a:rPr lang="en-GB" sz="2400" b="1" dirty="0">
                <a:latin typeface="Arial" panose="020B0604020202020204" pitchFamily="34" charset="0"/>
                <a:cs typeface="Arial" panose="020B0604020202020204" pitchFamily="34" charset="0"/>
              </a:rPr>
              <a:t>Key Questions for Board Meetings (NCVO)​</a:t>
            </a:r>
          </a:p>
          <a:p>
            <a:pPr>
              <a:spcBef>
                <a:spcPts val="0"/>
              </a:spcBef>
              <a:spcAft>
                <a:spcPts val="0"/>
              </a:spcAft>
            </a:pPr>
            <a:endParaRPr lang="en-GB" sz="2400" dirty="0">
              <a:latin typeface="Arial" panose="020B060402020202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Do we have, or need to develop a plan which:​</a:t>
            </a:r>
          </a:p>
          <a:p>
            <a:pPr marL="465750" lvl="2"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sets out the potential risks and explores different scenarios​</a:t>
            </a:r>
          </a:p>
          <a:p>
            <a:pPr marL="465750" lvl="2"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identifies responses to manage these risks​</a:t>
            </a:r>
          </a:p>
          <a:p>
            <a:pPr marL="465750" lvl="2"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gives authority to staff or individual trustees to make key tactical decisions quickly​</a:t>
            </a:r>
          </a:p>
          <a:p>
            <a:pPr marL="465750" lvl="2"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sets out a clear line of authority and decision making in the case of absence​</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69998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5570756"/>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Strategy – Governance In Crisis (2)</a:t>
            </a:r>
          </a:p>
          <a:p>
            <a:endParaRPr lang="en-US" sz="3200" i="1" dirty="0">
              <a:latin typeface="Karla" charset="0"/>
              <a:ea typeface="Karla" charset="0"/>
              <a:cs typeface="Karla" charset="0"/>
            </a:endParaRP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Can we refocus our efforts and activities, in line with our charitable purpose?​​</a:t>
            </a:r>
          </a:p>
          <a:p>
            <a:pPr marL="285750" indent="-285750">
              <a:spcBef>
                <a:spcPts val="0"/>
              </a:spcBef>
              <a:spcAft>
                <a:spcPts val="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What are our most essential operations and services? How could we continue to operate these in the event of isolation or staff absences?​</a:t>
            </a:r>
          </a:p>
          <a:p>
            <a:pPr>
              <a:spcBef>
                <a:spcPts val="0"/>
              </a:spcBef>
              <a:spcAft>
                <a:spcPts val="0"/>
              </a:spcAft>
            </a:pPr>
            <a:endParaRPr lang="en-GB" sz="2400" dirty="0">
              <a:latin typeface="Arial" panose="020B060402020202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Which organisations can we partner with to continue to deliver services or provide new support?</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9204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5201424"/>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Strategy – Governance In Crisis (3)</a:t>
            </a:r>
          </a:p>
          <a:p>
            <a:endParaRPr lang="en-US" sz="3200" i="1" dirty="0">
              <a:latin typeface="Karla" charset="0"/>
              <a:ea typeface="Karla" charset="0"/>
              <a:cs typeface="Karla" charset="0"/>
            </a:endParaRPr>
          </a:p>
          <a:p>
            <a:pPr>
              <a:spcBef>
                <a:spcPts val="0"/>
              </a:spcBef>
              <a:spcAft>
                <a:spcPts val="0"/>
              </a:spcAft>
            </a:pPr>
            <a:r>
              <a:rPr lang="en-GB" sz="2400" b="1" dirty="0">
                <a:latin typeface="Arial" panose="020B0604020202020204" pitchFamily="34" charset="0"/>
                <a:cs typeface="Arial" panose="020B0604020202020204" pitchFamily="34" charset="0"/>
              </a:rPr>
              <a:t>Key Questions for Board Meetings (NCVO)​</a:t>
            </a:r>
          </a:p>
          <a:p>
            <a:pPr marL="285750" indent="-285750">
              <a:spcBef>
                <a:spcPts val="0"/>
              </a:spcBef>
              <a:spcAft>
                <a:spcPts val="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What extra flexibility or support might employees, volunteers and beneficiaries need at this time and how can we communicate with them?​</a:t>
            </a:r>
          </a:p>
          <a:p>
            <a:pPr>
              <a:spcBef>
                <a:spcPts val="0"/>
              </a:spcBef>
              <a:spcAft>
                <a:spcPts val="0"/>
              </a:spcAft>
            </a:pPr>
            <a:endParaRPr lang="en-GB" sz="2400" dirty="0">
              <a:latin typeface="Arial" panose="020B060402020202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What immediate actions do we need to take to manage our finances – considering cash flow and increased contingency costs?​</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8446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Transforming Governance: Workshop Outline</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rmAutofit/>
          </a:bodyPr>
          <a:lstStyle/>
          <a:p>
            <a:pPr marL="0" indent="0">
              <a:buNone/>
            </a:pPr>
            <a:r>
              <a:rPr lang="en-GB" sz="1800" b="1" dirty="0">
                <a:effectLst/>
                <a:latin typeface="Arial" panose="020B0604020202020204" pitchFamily="34" charset="0"/>
              </a:rPr>
              <a:t>Workshop Structure</a:t>
            </a:r>
          </a:p>
          <a:p>
            <a:pPr marL="0" indent="0">
              <a:buNone/>
            </a:pPr>
            <a:r>
              <a:rPr lang="en-GB" sz="1800" dirty="0">
                <a:effectLst/>
                <a:latin typeface="ArialMT"/>
              </a:rPr>
              <a:t>Each workshop will be delivered via Zoom, lasting 90 minutes (50 minutes content, 15 minutes guest speaker, 15 minutes breakout task and 10-minute break). There are seven workshops in total. </a:t>
            </a:r>
            <a:endParaRPr lang="en-GB" sz="1800" dirty="0">
              <a:effectLst/>
              <a:latin typeface="SymbolMT"/>
            </a:endParaRPr>
          </a:p>
          <a:p>
            <a:pPr>
              <a:buClr>
                <a:srgbClr val="F28C00"/>
              </a:buClr>
            </a:pPr>
            <a:endParaRPr lang="en-GB" sz="1800" dirty="0">
              <a:latin typeface="Arial" panose="020B0604020202020204" pitchFamily="34" charset="0"/>
              <a:cs typeface="Arial" panose="020B0604020202020204" pitchFamily="34" charset="0"/>
            </a:endParaRPr>
          </a:p>
          <a:p>
            <a:pPr>
              <a:buClr>
                <a:schemeClr val="tx1"/>
              </a:buClr>
            </a:pPr>
            <a:r>
              <a:rPr lang="en-GB" sz="1800" dirty="0">
                <a:latin typeface="Arial" panose="020B0604020202020204" pitchFamily="34" charset="0"/>
                <a:cs typeface="Arial" panose="020B0604020202020204" pitchFamily="34" charset="0"/>
              </a:rPr>
              <a:t>Workshop 1a: Overview of Governance for Charity Trustees</a:t>
            </a:r>
          </a:p>
          <a:p>
            <a:pPr>
              <a:buClr>
                <a:schemeClr val="tx1"/>
              </a:buClr>
            </a:pPr>
            <a:r>
              <a:rPr lang="en-GB" sz="1800" dirty="0">
                <a:latin typeface="Arial" panose="020B0604020202020204" pitchFamily="34" charset="0"/>
                <a:cs typeface="Arial" panose="020B0604020202020204" pitchFamily="34" charset="0"/>
              </a:rPr>
              <a:t>Workshop 1b: Overview of Governance for Non-Charities</a:t>
            </a:r>
          </a:p>
          <a:p>
            <a:pPr>
              <a:buClr>
                <a:schemeClr val="tx1"/>
              </a:buClr>
            </a:pPr>
            <a:r>
              <a:rPr lang="en-GB" sz="1800" b="1" dirty="0">
                <a:latin typeface="Arial" panose="020B0604020202020204" pitchFamily="34" charset="0"/>
                <a:cs typeface="Arial" panose="020B0604020202020204" pitchFamily="34" charset="0"/>
              </a:rPr>
              <a:t>Workshop 2: Leading and Overseeing Strategy</a:t>
            </a:r>
          </a:p>
          <a:p>
            <a:pPr>
              <a:buClr>
                <a:schemeClr val="tx1"/>
              </a:buClr>
            </a:pPr>
            <a:r>
              <a:rPr lang="en-GB" sz="1800" dirty="0">
                <a:latin typeface="Arial" panose="020B0604020202020204" pitchFamily="34" charset="0"/>
                <a:cs typeface="Arial" panose="020B0604020202020204" pitchFamily="34" charset="0"/>
              </a:rPr>
              <a:t>Workshop 3: Governance and the ACE Investment Principles</a:t>
            </a:r>
          </a:p>
          <a:p>
            <a:pPr>
              <a:buClr>
                <a:schemeClr val="tx1"/>
              </a:buClr>
            </a:pPr>
            <a:r>
              <a:rPr lang="en-GB" sz="1800" dirty="0">
                <a:latin typeface="Arial" panose="020B0604020202020204" pitchFamily="34" charset="0"/>
                <a:cs typeface="Arial" panose="020B0604020202020204" pitchFamily="34" charset="0"/>
              </a:rPr>
              <a:t>Workshop 4: Developing Inclusivity and Relevance</a:t>
            </a:r>
          </a:p>
          <a:p>
            <a:pPr>
              <a:buClr>
                <a:schemeClr val="tx1"/>
              </a:buClr>
            </a:pPr>
            <a:r>
              <a:rPr lang="en-GB" sz="1800" dirty="0">
                <a:latin typeface="Arial" panose="020B0604020202020204" pitchFamily="34" charset="0"/>
                <a:cs typeface="Arial" panose="020B0604020202020204" pitchFamily="34" charset="0"/>
              </a:rPr>
              <a:t>Workshop 5: Recruitment of Trustees and Succession Planning</a:t>
            </a:r>
          </a:p>
          <a:p>
            <a:pPr>
              <a:buClr>
                <a:schemeClr val="tx1"/>
              </a:buClr>
            </a:pPr>
            <a:r>
              <a:rPr lang="en-GB" sz="1800" dirty="0">
                <a:latin typeface="Arial" panose="020B0604020202020204" pitchFamily="34" charset="0"/>
                <a:cs typeface="Arial" panose="020B0604020202020204" pitchFamily="34" charset="0"/>
              </a:rPr>
              <a:t>Workshop 6: Working with a Board </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87977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5201424"/>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Strategy – Governance In Crisis (4)</a:t>
            </a:r>
          </a:p>
          <a:p>
            <a:endParaRPr lang="en-US" sz="3200" i="1" dirty="0">
              <a:latin typeface="Arial" panose="020B0604020202020204" pitchFamily="34" charset="0"/>
              <a:ea typeface="Karla"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Can we speak to funders about the impact of cancelling, delaying project activities, or even in repurposing funds?​</a:t>
            </a:r>
          </a:p>
          <a:p>
            <a:pPr>
              <a:spcBef>
                <a:spcPts val="0"/>
              </a:spcBef>
              <a:spcAft>
                <a:spcPts val="0"/>
              </a:spcAft>
            </a:pPr>
            <a:endParaRPr lang="en-GB" sz="2400" dirty="0">
              <a:latin typeface="Arial" panose="020B060402020202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How can the board and staff team utilise technology to continue to meet and make decisions if we cannot meet in person?​</a:t>
            </a:r>
          </a:p>
          <a:p>
            <a:pPr>
              <a:spcBef>
                <a:spcPts val="0"/>
              </a:spcBef>
              <a:spcAft>
                <a:spcPts val="0"/>
              </a:spcAft>
            </a:pPr>
            <a:endParaRPr lang="en-GB" sz="2400" dirty="0">
              <a:latin typeface="Arial" panose="020B060402020202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How might this impact on our corporate decision making, audits and filing deadlines as well as meetings such as AGM’s?</a:t>
            </a: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4397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4832092"/>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Sustainability (1) </a:t>
            </a:r>
          </a:p>
          <a:p>
            <a:endParaRPr lang="en-US" sz="3200" i="1" dirty="0">
              <a:latin typeface="Karla" charset="0"/>
              <a:ea typeface="Karla" charset="0"/>
              <a:cs typeface="Karla" charset="0"/>
            </a:endParaRPr>
          </a:p>
          <a:p>
            <a:pPr lvl="0">
              <a:spcBef>
                <a:spcPts val="0"/>
              </a:spcBef>
              <a:spcAft>
                <a:spcPts val="0"/>
              </a:spcAft>
            </a:pPr>
            <a:r>
              <a:rPr lang="en-GB" sz="2400" dirty="0">
                <a:latin typeface="Arial" panose="020B0604020202020204" pitchFamily="34" charset="0"/>
                <a:cs typeface="Arial" panose="020B0604020202020204" pitchFamily="34" charset="0"/>
              </a:rPr>
              <a:t>The most famous definition of sustainable development – </a:t>
            </a:r>
          </a:p>
          <a:p>
            <a:pPr lvl="0">
              <a:spcBef>
                <a:spcPts val="0"/>
              </a:spcBef>
              <a:spcAft>
                <a:spcPts val="0"/>
              </a:spcAft>
            </a:pPr>
            <a:endParaRPr lang="en-GB" sz="2400" dirty="0">
              <a:latin typeface="Arial" panose="020B0604020202020204" pitchFamily="34" charset="0"/>
              <a:cs typeface="Arial" panose="020B0604020202020204" pitchFamily="34" charset="0"/>
            </a:endParaRPr>
          </a:p>
          <a:p>
            <a:pPr lvl="0" algn="ctr">
              <a:spcBef>
                <a:spcPts val="0"/>
              </a:spcBef>
              <a:spcAft>
                <a:spcPts val="0"/>
              </a:spcAft>
            </a:pPr>
            <a:r>
              <a:rPr lang="en-GB" sz="2400" i="1" dirty="0">
                <a:latin typeface="Arial" panose="020B0604020202020204" pitchFamily="34" charset="0"/>
                <a:cs typeface="Arial" panose="020B0604020202020204" pitchFamily="34" charset="0"/>
              </a:rPr>
              <a:t>"Development that meets the needs of the present without compromising the ability of future generations to meet their own needs." </a:t>
            </a:r>
          </a:p>
          <a:p>
            <a:pPr lvl="0" algn="ctr">
              <a:spcBef>
                <a:spcPts val="0"/>
              </a:spcBef>
              <a:spcAft>
                <a:spcPts val="0"/>
              </a:spcAft>
            </a:pPr>
            <a:r>
              <a:rPr lang="en-GB" sz="2400" b="1" dirty="0" err="1">
                <a:latin typeface="Arial" panose="020B0604020202020204" pitchFamily="34" charset="0"/>
                <a:cs typeface="Arial" panose="020B0604020202020204" pitchFamily="34" charset="0"/>
              </a:rPr>
              <a:t>Bruntland</a:t>
            </a:r>
            <a:r>
              <a:rPr lang="en-GB" sz="2400" b="1" dirty="0">
                <a:latin typeface="Arial" panose="020B0604020202020204" pitchFamily="34" charset="0"/>
                <a:cs typeface="Arial" panose="020B0604020202020204" pitchFamily="34" charset="0"/>
              </a:rPr>
              <a:t> Report for the World Commission on Environment and Development (1992)</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47604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6124754"/>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Sustainability (3) </a:t>
            </a:r>
          </a:p>
          <a:p>
            <a:endParaRPr lang="en-US" sz="3200" i="1" dirty="0">
              <a:latin typeface="Arial" panose="020B0604020202020204" pitchFamily="34" charset="0"/>
              <a:ea typeface="Karla" charset="0"/>
              <a:cs typeface="Arial" panose="020B0604020202020204" pitchFamily="34" charset="0"/>
            </a:endParaRPr>
          </a:p>
          <a:p>
            <a:r>
              <a:rPr lang="en-GB" sz="2400" dirty="0">
                <a:latin typeface="Arial" panose="020B0604020202020204" pitchFamily="34" charset="0"/>
                <a:cs typeface="Arial" panose="020B0604020202020204" pitchFamily="34" charset="0"/>
              </a:rPr>
              <a:t>Charity sustainability is a pressing issue.</a:t>
            </a:r>
          </a:p>
          <a:p>
            <a:pPr>
              <a:spcBef>
                <a:spcPts val="0"/>
              </a:spcBef>
            </a:pPr>
            <a:endParaRPr lang="en-GB" sz="2400" dirty="0">
              <a:latin typeface="Arial" panose="020B0604020202020204" pitchFamily="34" charset="0"/>
              <a:cs typeface="Arial" panose="020B0604020202020204" pitchFamily="34" charset="0"/>
            </a:endParaRPr>
          </a:p>
          <a:p>
            <a:pPr>
              <a:spcBef>
                <a:spcPts val="0"/>
              </a:spcBef>
            </a:pPr>
            <a:r>
              <a:rPr lang="en-GB" sz="2400" b="1" dirty="0">
                <a:latin typeface="Arial" panose="020B0604020202020204" pitchFamily="34" charset="0"/>
                <a:cs typeface="Arial" panose="020B0604020202020204" pitchFamily="34" charset="0"/>
              </a:rPr>
              <a:t>Charities Aid Foundation –Charity Landscape 2022 Report</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Financial sustainability is the no.1 challenge for charity leaders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top challenges cited by charity leaders were generating income and achieving financial sustainability (58%) followed by meeting demand for services (30%).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third most pressing challenge was a reduction in public/government funding (26%), although significantly fewer charities selected this option compared to pre- pandemic (32% in 2019).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 fifth (21%) of charities said that they planned to use charity reserve funds to cover income shortfalls rather than for capital expenditure – this was twice as many as in 2019 (10%). </a:t>
            </a: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7450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7786747"/>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Sustainability (5) </a:t>
            </a:r>
          </a:p>
          <a:p>
            <a:endParaRPr lang="en-US" sz="3200" i="1" dirty="0">
              <a:latin typeface="Arial" panose="020B0604020202020204" pitchFamily="34" charset="0"/>
              <a:ea typeface="Karla" charset="0"/>
              <a:cs typeface="Arial" panose="020B0604020202020204" pitchFamily="34" charset="0"/>
            </a:endParaRPr>
          </a:p>
          <a:p>
            <a:pPr>
              <a:spcBef>
                <a:spcPts val="0"/>
              </a:spcBef>
            </a:pPr>
            <a:r>
              <a:rPr lang="en-GB" sz="2400" dirty="0">
                <a:latin typeface="Arial" panose="020B0604020202020204" pitchFamily="34" charset="0"/>
                <a:cs typeface="Arial" panose="020B0604020202020204" pitchFamily="34" charset="0"/>
              </a:rPr>
              <a:t>To be sustainable charities should: </a:t>
            </a:r>
          </a:p>
          <a:p>
            <a:pPr>
              <a:spcBef>
                <a:spcPts val="0"/>
              </a:spcBef>
            </a:pPr>
            <a:endParaRPr lang="en-GB" sz="2400" dirty="0">
              <a:latin typeface="Arial" panose="020B0604020202020204" pitchFamily="34" charset="0"/>
              <a:cs typeface="Arial" panose="020B0604020202020204" pitchFamily="34" charset="0"/>
            </a:endParaRP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Take time to reflect and learn on the past: a necessity not a luxury;</a:t>
            </a: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Build strong relationships between Board and SMT;</a:t>
            </a: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Ensure the Trustees’ annual report is precise, detailed and offers the full picture;</a:t>
            </a: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Research, present and analyse data carefully;</a:t>
            </a: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Weigh up the opportunities and risks of partnerships;</a:t>
            </a: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Manage capacity and demand to ensure sustainability;</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To not ignore succession planning in either Board or Executive;</a:t>
            </a:r>
          </a:p>
          <a:p>
            <a:pPr marL="285750" lvl="0" indent="-285750">
              <a:spcBef>
                <a:spcPts val="0"/>
              </a:spcBef>
              <a:spcAft>
                <a:spcPts val="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spcBef>
                <a:spcPts val="0"/>
              </a:spcBef>
              <a:spcAft>
                <a:spcPts val="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spcBef>
                <a:spcPts val="0"/>
              </a:spcBef>
              <a:spcAft>
                <a:spcPts val="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a:spcBef>
                <a:spcPts val="0"/>
              </a:spcBef>
            </a:pPr>
            <a:endParaRPr lang="en-GB" sz="2400" dirty="0">
              <a:latin typeface="Arial" panose="020B0604020202020204" pitchFamily="34" charset="0"/>
              <a:cs typeface="Arial" panose="020B0604020202020204" pitchFamily="34" charset="0"/>
            </a:endParaRPr>
          </a:p>
          <a:p>
            <a:pPr marL="285750" indent="-285750">
              <a:buClr>
                <a:srgbClr val="F28C00"/>
              </a:buClr>
              <a:buFont typeface="Arial" panose="020B0604020202020204" pitchFamily="34" charset="0"/>
              <a:buChar char="•"/>
            </a:pPr>
            <a:endParaRPr lang="en-GB" sz="2400" dirty="0">
              <a:solidFill>
                <a:schemeClr val="bg1"/>
              </a:solidFill>
              <a:latin typeface="Arial" panose="020B0604020202020204" pitchFamily="34" charset="0"/>
              <a:cs typeface="Arial" panose="020B0604020202020204" pitchFamily="34" charset="0"/>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225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6555641"/>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Sustainability (6) </a:t>
            </a:r>
          </a:p>
          <a:p>
            <a:pPr lvl="0">
              <a:spcBef>
                <a:spcPts val="0"/>
              </a:spcBef>
              <a:spcAft>
                <a:spcPts val="0"/>
              </a:spcAft>
            </a:pPr>
            <a:endParaRPr lang="en-GB" sz="2400" dirty="0">
              <a:latin typeface="Arial" panose="020B0604020202020204" pitchFamily="34" charset="0"/>
              <a:cs typeface="Arial" panose="020B0604020202020204" pitchFamily="34" charset="0"/>
            </a:endParaRP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Diversify funding streams but not over-diversify.</a:t>
            </a: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Be proactive if there are financial issues;</a:t>
            </a: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Embrace innovation – without taking undue risks – ask the question ‘does this meet our organisational purpose and is it sustainable?’;</a:t>
            </a: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Look ahead – scan the environment;</a:t>
            </a: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Assign accountability for specific tasks;</a:t>
            </a: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Improve agility and reaction speed;</a:t>
            </a:r>
          </a:p>
          <a:p>
            <a:pPr marL="285750" lvl="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Find a healthy balance between pushing forward and supporting staff.</a:t>
            </a:r>
          </a:p>
          <a:p>
            <a:pPr marL="285750" lvl="0" indent="-285750">
              <a:spcBef>
                <a:spcPts val="0"/>
              </a:spcBef>
              <a:spcAft>
                <a:spcPts val="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spcBef>
                <a:spcPts val="0"/>
              </a:spcBef>
              <a:spcAft>
                <a:spcPts val="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a:spcBef>
                <a:spcPts val="0"/>
              </a:spcBef>
            </a:pPr>
            <a:endParaRPr lang="en-GB" sz="2400" dirty="0">
              <a:latin typeface="Arial" panose="020B0604020202020204" pitchFamily="34" charset="0"/>
              <a:cs typeface="Arial" panose="020B0604020202020204" pitchFamily="34" charset="0"/>
            </a:endParaRPr>
          </a:p>
          <a:p>
            <a:pPr marL="285750" indent="-285750">
              <a:buClr>
                <a:srgbClr val="F28C00"/>
              </a:buClr>
              <a:buFont typeface="Arial" panose="020B0604020202020204" pitchFamily="34" charset="0"/>
              <a:buChar char="•"/>
            </a:pPr>
            <a:endParaRPr lang="en-GB" sz="2400" dirty="0">
              <a:solidFill>
                <a:schemeClr val="bg1"/>
              </a:solidFill>
              <a:latin typeface="Arial" panose="020B0604020202020204" pitchFamily="34" charset="0"/>
              <a:cs typeface="Arial" panose="020B0604020202020204" pitchFamily="34" charset="0"/>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2662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970818" cy="6386364"/>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Risk assessment and mitigation (1)</a:t>
            </a:r>
          </a:p>
          <a:p>
            <a:endParaRPr lang="en-US" sz="2800" i="1" dirty="0">
              <a:latin typeface="Karla" charset="0"/>
              <a:ea typeface="Karla" charset="0"/>
              <a:cs typeface="Karla" charset="0"/>
            </a:endParaRPr>
          </a:p>
          <a:p>
            <a:r>
              <a:rPr lang="en-GB" sz="2300" dirty="0">
                <a:latin typeface="Arial" panose="020B0604020202020204" pitchFamily="34" charset="0"/>
                <a:cs typeface="Arial" panose="020B0604020202020204" pitchFamily="34" charset="0"/>
              </a:rPr>
              <a:t>By law, non-company charities with incomes of £500,000 or more (and charities with incomes above £250,000 plus assets worth more than £3.26 million) must include a risk management statement in their trustees’ annual report. But it’s good practice for smaller charities to report on their risk management activities too.</a:t>
            </a:r>
          </a:p>
          <a:p>
            <a:r>
              <a:rPr lang="en-GB" sz="2300" dirty="0">
                <a:latin typeface="Arial" panose="020B0604020202020204" pitchFamily="34" charset="0"/>
                <a:cs typeface="Arial" panose="020B0604020202020204" pitchFamily="34" charset="0"/>
              </a:rPr>
              <a:t>Risk is anything that could stop a charity achieving its aims or carrying out its strategies, e.g.:</a:t>
            </a:r>
          </a:p>
          <a:p>
            <a:pPr marL="285750" indent="-285750">
              <a:buFont typeface="Arial" panose="020B0604020202020204" pitchFamily="34" charset="0"/>
              <a:buChar char="•"/>
            </a:pPr>
            <a:r>
              <a:rPr lang="en-GB" sz="2300" dirty="0">
                <a:latin typeface="Arial" panose="020B0604020202020204" pitchFamily="34" charset="0"/>
                <a:cs typeface="Arial" panose="020B0604020202020204" pitchFamily="34" charset="0"/>
              </a:rPr>
              <a:t>Damage to its reputation.</a:t>
            </a:r>
          </a:p>
          <a:p>
            <a:pPr marL="285750" indent="-285750">
              <a:buFont typeface="Arial" panose="020B0604020202020204" pitchFamily="34" charset="0"/>
              <a:buChar char="•"/>
            </a:pPr>
            <a:r>
              <a:rPr lang="en-GB" sz="2300" dirty="0">
                <a:latin typeface="Arial" panose="020B0604020202020204" pitchFamily="34" charset="0"/>
                <a:cs typeface="Arial" panose="020B0604020202020204" pitchFamily="34" charset="0"/>
              </a:rPr>
              <a:t>Receiving less funding or fewer public donations.</a:t>
            </a:r>
          </a:p>
          <a:p>
            <a:pPr marL="285750" indent="-285750">
              <a:buFont typeface="Arial" panose="020B0604020202020204" pitchFamily="34" charset="0"/>
              <a:buChar char="•"/>
            </a:pPr>
            <a:r>
              <a:rPr lang="en-GB" sz="2300" dirty="0">
                <a:latin typeface="Arial" panose="020B0604020202020204" pitchFamily="34" charset="0"/>
                <a:cs typeface="Arial" panose="020B0604020202020204" pitchFamily="34" charset="0"/>
              </a:rPr>
              <a:t>Losing money through inappropriate investments.</a:t>
            </a:r>
          </a:p>
          <a:p>
            <a:pPr marL="285750" indent="-285750">
              <a:buFont typeface="Arial" panose="020B0604020202020204" pitchFamily="34" charset="0"/>
              <a:buChar char="•"/>
            </a:pPr>
            <a:r>
              <a:rPr lang="en-GB" sz="2300" dirty="0">
                <a:latin typeface="Arial" panose="020B0604020202020204" pitchFamily="34" charset="0"/>
                <a:cs typeface="Arial" panose="020B0604020202020204" pitchFamily="34" charset="0"/>
              </a:rPr>
              <a:t>Change in the Government’s policy on a particular issue, affecting grants or contracts.</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519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970818" cy="5509200"/>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Risk assessment and mitigation (2)</a:t>
            </a:r>
          </a:p>
          <a:p>
            <a:endParaRPr lang="en-US" sz="2800" i="1" dirty="0">
              <a:latin typeface="Karla" charset="0"/>
              <a:ea typeface="Karla" charset="0"/>
              <a:cs typeface="Karla" charset="0"/>
            </a:endParaRPr>
          </a:p>
          <a:p>
            <a:r>
              <a:rPr lang="en-GB" sz="2400" dirty="0">
                <a:latin typeface="Arial" panose="020B0604020202020204" pitchFamily="34" charset="0"/>
                <a:cs typeface="Arial" panose="020B0604020202020204" pitchFamily="34" charset="0"/>
              </a:rPr>
              <a:t>Risk assessments:</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Often overlooked – however crucial, people only think of them after a problem.</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They are a systematic process of evaluating the potential risks that may be involved in a projected activity or undertaking.</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Each risk is categorised by probability of occurring, and severity of impact.</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They can be used to mitigate risks by and putting measures in place to avoid them.</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9288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970818" cy="5139869"/>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Risk assessment and mitigation (3)</a:t>
            </a:r>
          </a:p>
          <a:p>
            <a:endParaRPr lang="en-US" sz="2800" i="1" dirty="0">
              <a:latin typeface="Karla" charset="0"/>
              <a:ea typeface="Karla" charset="0"/>
              <a:cs typeface="Karla" charset="0"/>
            </a:endParaRPr>
          </a:p>
          <a:p>
            <a:r>
              <a:rPr lang="en-GB" sz="2400" dirty="0">
                <a:latin typeface="Arial" panose="020B0604020202020204" pitchFamily="34" charset="0"/>
                <a:cs typeface="Arial" panose="020B0604020202020204" pitchFamily="34" charset="0"/>
              </a:rPr>
              <a:t>The role of Trustees:</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As they have the ultimate public responsibility it is their role to be cautious and ensure decisions are appropriately considered, in their role as guardians of the charity’s objectives and finances. </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The frustration of CEOs in face of cautious Chairs, demonstrates again how a mutual understanding of roles and responsibilities is essential to a successful Chair/CEO relationship.</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5457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970818" cy="4708981"/>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Risk assessment and mitigation (4)</a:t>
            </a:r>
          </a:p>
          <a:p>
            <a:pPr>
              <a:spcBef>
                <a:spcPts val="0"/>
              </a:spcBef>
            </a:pPr>
            <a:endParaRPr lang="en-GB" sz="2400" dirty="0">
              <a:latin typeface="Arial" panose="020B0604020202020204" pitchFamily="34" charset="0"/>
              <a:cs typeface="Arial" panose="020B0604020202020204" pitchFamily="34" charset="0"/>
            </a:endParaRPr>
          </a:p>
          <a:p>
            <a:pPr>
              <a:spcBef>
                <a:spcPts val="0"/>
              </a:spcBef>
            </a:pPr>
            <a:r>
              <a:rPr lang="en-GB" sz="2400" dirty="0">
                <a:latin typeface="Arial" panose="020B0604020202020204" pitchFamily="34" charset="0"/>
                <a:cs typeface="Arial" panose="020B0604020202020204" pitchFamily="34" charset="0"/>
              </a:rPr>
              <a:t>The risk management statement should include:</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An acknowledgement of the Trustees’ responsibility to identify, assess and manage risks</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An overview of your charity’s process for identifying risks</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An indication that major risks have been reviewed or assessed</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Confirmation of the systems and processes set up to manage risks</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46573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14" y="0"/>
            <a:ext cx="13919033" cy="7884223"/>
          </a:xfrm>
          <a:prstGeom prst="rect">
            <a:avLst/>
          </a:prstGeom>
        </p:spPr>
      </p:pic>
      <p:sp>
        <p:nvSpPr>
          <p:cNvPr id="5" name="Oval 4"/>
          <p:cNvSpPr/>
          <p:nvPr/>
        </p:nvSpPr>
        <p:spPr>
          <a:xfrm>
            <a:off x="4986883" y="1142063"/>
            <a:ext cx="1903820" cy="1482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pic>
        <p:nvPicPr>
          <p:cNvPr id="6" name="Picture 5">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864" y="1473139"/>
            <a:ext cx="1017859" cy="822512"/>
          </a:xfrm>
          <a:prstGeom prst="rect">
            <a:avLst/>
          </a:prstGeom>
        </p:spPr>
      </p:pic>
      <p:sp>
        <p:nvSpPr>
          <p:cNvPr id="9" name="Title 8">
            <a:extLst>
              <a:ext uri="{FF2B5EF4-FFF2-40B4-BE49-F238E27FC236}">
                <a16:creationId xmlns:a16="http://schemas.microsoft.com/office/drawing/2014/main" id="{800D2DA2-187F-3160-D90D-58DB5602E726}"/>
              </a:ext>
            </a:extLst>
          </p:cNvPr>
          <p:cNvSpPr>
            <a:spLocks noGrp="1"/>
          </p:cNvSpPr>
          <p:nvPr>
            <p:ph type="ctrTitle"/>
          </p:nvPr>
        </p:nvSpPr>
        <p:spPr>
          <a:xfrm>
            <a:off x="1366793" y="2886026"/>
            <a:ext cx="9144000" cy="2112169"/>
          </a:xfrm>
        </p:spPr>
        <p:txBody>
          <a:bodyPr>
            <a:noAutofit/>
          </a:bodyPr>
          <a:lstStyle/>
          <a:p>
            <a:pPr algn="ctr"/>
            <a:r>
              <a:rPr lang="en-US" sz="5400" b="1" dirty="0">
                <a:solidFill>
                  <a:schemeClr val="bg1"/>
                </a:solidFill>
                <a:latin typeface="Arial" charset="0"/>
                <a:ea typeface="Arial" charset="0"/>
                <a:cs typeface="Arial" charset="0"/>
              </a:rPr>
              <a:t>Break</a:t>
            </a:r>
            <a:br>
              <a:rPr lang="en-US" sz="5400" b="1" dirty="0">
                <a:solidFill>
                  <a:schemeClr val="bg1"/>
                </a:solidFill>
                <a:latin typeface="Arial" charset="0"/>
                <a:ea typeface="Arial" charset="0"/>
                <a:cs typeface="Arial" charset="0"/>
              </a:rPr>
            </a:br>
            <a:br>
              <a:rPr lang="en-US" sz="1800" b="1" dirty="0">
                <a:solidFill>
                  <a:schemeClr val="bg1"/>
                </a:solidFill>
                <a:latin typeface="Arial" charset="0"/>
                <a:ea typeface="Arial" charset="0"/>
                <a:cs typeface="Arial" charset="0"/>
              </a:rPr>
            </a:br>
            <a:r>
              <a:rPr lang="en-US" sz="3200" dirty="0">
                <a:solidFill>
                  <a:schemeClr val="bg1"/>
                </a:solidFill>
                <a:latin typeface="Arial" charset="0"/>
                <a:ea typeface="Arial" charset="0"/>
                <a:cs typeface="Arial" charset="0"/>
              </a:rPr>
              <a:t>We will be back in 10 minutes</a:t>
            </a:r>
          </a:p>
        </p:txBody>
      </p:sp>
      <p:pic>
        <p:nvPicPr>
          <p:cNvPr id="3" name="Picture 2">
            <a:extLst>
              <a:ext uri="{FF2B5EF4-FFF2-40B4-BE49-F238E27FC236}">
                <a16:creationId xmlns:a16="http://schemas.microsoft.com/office/drawing/2014/main" id="{2D0E75CC-C549-5238-5A52-F8FACDE91375}"/>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6283" y="5926487"/>
            <a:ext cx="4800600" cy="738081"/>
          </a:xfrm>
          <a:prstGeom prst="rect">
            <a:avLst/>
          </a:prstGeom>
        </p:spPr>
      </p:pic>
    </p:spTree>
    <p:extLst>
      <p:ext uri="{BB962C8B-B14F-4D97-AF65-F5344CB8AC3E}">
        <p14:creationId xmlns:p14="http://schemas.microsoft.com/office/powerpoint/2010/main" val="23683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D6FB3CE-A9F4-34CD-1CA7-48CF6517A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14" y="0"/>
            <a:ext cx="13919033" cy="7884223"/>
          </a:xfrm>
          <a:prstGeom prst="rect">
            <a:avLst/>
          </a:prstGeom>
        </p:spPr>
      </p:pic>
      <p:sp>
        <p:nvSpPr>
          <p:cNvPr id="3" name="Title 2">
            <a:extLst>
              <a:ext uri="{FF2B5EF4-FFF2-40B4-BE49-F238E27FC236}">
                <a16:creationId xmlns:a16="http://schemas.microsoft.com/office/drawing/2014/main" id="{D3ABD76C-E698-618A-48B0-5BEF3B70EACF}"/>
              </a:ext>
            </a:extLst>
          </p:cNvPr>
          <p:cNvSpPr>
            <a:spLocks noGrp="1"/>
          </p:cNvSpPr>
          <p:nvPr>
            <p:ph type="ctrTitle"/>
          </p:nvPr>
        </p:nvSpPr>
        <p:spPr>
          <a:xfrm>
            <a:off x="1524000" y="2568663"/>
            <a:ext cx="9144000" cy="2387600"/>
          </a:xfrm>
        </p:spPr>
        <p:txBody>
          <a:bodyPr>
            <a:normAutofit/>
          </a:bodyPr>
          <a:lstStyle/>
          <a:p>
            <a:pPr algn="ctr"/>
            <a:r>
              <a:rPr lang="en-US" sz="4800" b="1" dirty="0">
                <a:solidFill>
                  <a:schemeClr val="bg1"/>
                </a:solidFill>
                <a:latin typeface="Arial" charset="0"/>
                <a:ea typeface="Arial" charset="0"/>
                <a:cs typeface="Arial" charset="0"/>
              </a:rPr>
              <a:t>Workshop 2</a:t>
            </a:r>
            <a:r>
              <a:rPr lang="en-US" sz="4800" dirty="0">
                <a:solidFill>
                  <a:schemeClr val="bg1"/>
                </a:solidFill>
                <a:latin typeface="Arial" charset="0"/>
                <a:ea typeface="Arial" charset="0"/>
                <a:cs typeface="Arial" charset="0"/>
              </a:rPr>
              <a:t>: </a:t>
            </a:r>
            <a:br>
              <a:rPr lang="en-US" sz="4800" dirty="0">
                <a:solidFill>
                  <a:schemeClr val="bg1"/>
                </a:solidFill>
                <a:latin typeface="Arial" charset="0"/>
                <a:ea typeface="Arial" charset="0"/>
                <a:cs typeface="Arial" charset="0"/>
              </a:rPr>
            </a:br>
            <a:r>
              <a:rPr lang="en-US" sz="4800" dirty="0">
                <a:solidFill>
                  <a:schemeClr val="bg1"/>
                </a:solidFill>
                <a:latin typeface="Arial" charset="0"/>
                <a:ea typeface="Arial" charset="0"/>
                <a:cs typeface="Arial" charset="0"/>
              </a:rPr>
              <a:t>Leading and Overseeing Strategy</a:t>
            </a:r>
          </a:p>
        </p:txBody>
      </p:sp>
      <p:sp>
        <p:nvSpPr>
          <p:cNvPr id="11" name="Oval 10">
            <a:extLst>
              <a:ext uri="{FF2B5EF4-FFF2-40B4-BE49-F238E27FC236}">
                <a16:creationId xmlns:a16="http://schemas.microsoft.com/office/drawing/2014/main" id="{7AEDA55A-EAE4-1697-6014-26A180FA92F7}"/>
              </a:ext>
            </a:extLst>
          </p:cNvPr>
          <p:cNvSpPr/>
          <p:nvPr/>
        </p:nvSpPr>
        <p:spPr>
          <a:xfrm>
            <a:off x="4986883" y="1142063"/>
            <a:ext cx="1903820" cy="1482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pic>
        <p:nvPicPr>
          <p:cNvPr id="10" name="Picture 9">
            <a:extLst>
              <a:ext uri="{FF2B5EF4-FFF2-40B4-BE49-F238E27FC236}">
                <a16:creationId xmlns:a16="http://schemas.microsoft.com/office/drawing/2014/main" id="{060394BC-BFB1-DA3D-884C-8CB4B4C9CE4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864" y="1473139"/>
            <a:ext cx="1017859" cy="822512"/>
          </a:xfrm>
          <a:prstGeom prst="rect">
            <a:avLst/>
          </a:prstGeom>
        </p:spPr>
      </p:pic>
    </p:spTree>
    <p:extLst>
      <p:ext uri="{BB962C8B-B14F-4D97-AF65-F5344CB8AC3E}">
        <p14:creationId xmlns:p14="http://schemas.microsoft.com/office/powerpoint/2010/main" val="591953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a:xfrm>
            <a:off x="838200" y="365127"/>
            <a:ext cx="8901223" cy="1325563"/>
          </a:xfrm>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Discussion</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None/>
            </a:pPr>
            <a:r>
              <a:rPr lang="en-US" sz="3200" i="1" dirty="0">
                <a:solidFill>
                  <a:srgbClr val="DB322A"/>
                </a:solidFill>
                <a:latin typeface="Nexa Bold" charset="0"/>
                <a:ea typeface="Nexa Bold" charset="0"/>
                <a:cs typeface="Nexa Bold" charset="0"/>
              </a:rPr>
              <a:t>How is your strategy devised and who is involved? How could you improve the strategic development of your organisation?</a:t>
            </a:r>
          </a:p>
          <a:p>
            <a:endParaRPr lang="en-US" sz="3200" i="1" dirty="0">
              <a:solidFill>
                <a:srgbClr val="DB322A"/>
              </a:solidFill>
              <a:latin typeface="Nexa Bold" charset="0"/>
              <a:ea typeface="Nexa Bold" charset="0"/>
              <a:cs typeface="Nexa Bold" charset="0"/>
            </a:endParaRPr>
          </a:p>
          <a:p>
            <a:pPr marL="0" indent="0">
              <a:buNone/>
            </a:pPr>
            <a:r>
              <a:rPr lang="en-US" sz="3200" i="1" dirty="0">
                <a:solidFill>
                  <a:srgbClr val="DB322A"/>
                </a:solidFill>
                <a:latin typeface="Nexa Bold" charset="0"/>
                <a:ea typeface="Nexa Bold" charset="0"/>
                <a:cs typeface="Nexa Bold" charset="0"/>
              </a:rPr>
              <a:t>Post 2-3 summary points in the chat post session</a:t>
            </a:r>
            <a:endParaRPr lang="en-US" sz="3200" i="1" dirty="0">
              <a:latin typeface="Nexa Bold" charset="0"/>
              <a:ea typeface="Nexa Bold" charset="0"/>
              <a:cs typeface="Nexa Bold" charset="0"/>
            </a:endParaRP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226136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14" y="0"/>
            <a:ext cx="13919033" cy="7884223"/>
          </a:xfrm>
          <a:prstGeom prst="rect">
            <a:avLst/>
          </a:prstGeom>
        </p:spPr>
      </p:pic>
      <p:sp>
        <p:nvSpPr>
          <p:cNvPr id="5" name="Oval 4"/>
          <p:cNvSpPr/>
          <p:nvPr/>
        </p:nvSpPr>
        <p:spPr>
          <a:xfrm>
            <a:off x="4986883" y="1142063"/>
            <a:ext cx="1903820" cy="1482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pic>
        <p:nvPicPr>
          <p:cNvPr id="6" name="Picture 5">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864" y="1473139"/>
            <a:ext cx="1017859" cy="822512"/>
          </a:xfrm>
          <a:prstGeom prst="rect">
            <a:avLst/>
          </a:prstGeom>
        </p:spPr>
      </p:pic>
      <p:pic>
        <p:nvPicPr>
          <p:cNvPr id="2" name="Picture 1">
            <a:extLst>
              <a:ext uri="{FF2B5EF4-FFF2-40B4-BE49-F238E27FC236}">
                <a16:creationId xmlns:a16="http://schemas.microsoft.com/office/drawing/2014/main" id="{F872E686-781F-E65A-FE33-9E436F907D96}"/>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152" y="6119919"/>
            <a:ext cx="4800600" cy="738081"/>
          </a:xfrm>
          <a:prstGeom prst="rect">
            <a:avLst/>
          </a:prstGeom>
        </p:spPr>
      </p:pic>
      <p:sp>
        <p:nvSpPr>
          <p:cNvPr id="9" name="Title 8">
            <a:extLst>
              <a:ext uri="{FF2B5EF4-FFF2-40B4-BE49-F238E27FC236}">
                <a16:creationId xmlns:a16="http://schemas.microsoft.com/office/drawing/2014/main" id="{800D2DA2-187F-3160-D90D-58DB5602E726}"/>
              </a:ext>
            </a:extLst>
          </p:cNvPr>
          <p:cNvSpPr>
            <a:spLocks noGrp="1"/>
          </p:cNvSpPr>
          <p:nvPr>
            <p:ph type="ctrTitle"/>
          </p:nvPr>
        </p:nvSpPr>
        <p:spPr>
          <a:xfrm>
            <a:off x="1366793" y="2955940"/>
            <a:ext cx="9144000" cy="2112169"/>
          </a:xfrm>
        </p:spPr>
        <p:txBody>
          <a:bodyPr>
            <a:noAutofit/>
          </a:bodyPr>
          <a:lstStyle/>
          <a:p>
            <a:r>
              <a:rPr lang="en-US" sz="5400" b="1" dirty="0">
                <a:solidFill>
                  <a:schemeClr val="bg1"/>
                </a:solidFill>
                <a:latin typeface="Arial" charset="0"/>
                <a:ea typeface="Arial" charset="0"/>
                <a:cs typeface="Arial" charset="0"/>
              </a:rPr>
              <a:t>Transforming </a:t>
            </a:r>
            <a:br>
              <a:rPr lang="en-US" sz="5400" b="1" dirty="0">
                <a:solidFill>
                  <a:schemeClr val="bg1"/>
                </a:solidFill>
                <a:latin typeface="Arial" charset="0"/>
                <a:ea typeface="Arial" charset="0"/>
                <a:cs typeface="Arial" charset="0"/>
              </a:rPr>
            </a:br>
            <a:r>
              <a:rPr lang="en-US" sz="5400" b="1" dirty="0">
                <a:solidFill>
                  <a:schemeClr val="bg1"/>
                </a:solidFill>
                <a:latin typeface="Arial" charset="0"/>
                <a:ea typeface="Arial" charset="0"/>
                <a:cs typeface="Arial" charset="0"/>
              </a:rPr>
              <a:t>Governance </a:t>
            </a:r>
            <a:br>
              <a:rPr lang="en-US" sz="5400" b="1" dirty="0">
                <a:solidFill>
                  <a:schemeClr val="bg1"/>
                </a:solidFill>
                <a:latin typeface="Arial" charset="0"/>
                <a:ea typeface="Arial" charset="0"/>
                <a:cs typeface="Arial" charset="0"/>
              </a:rPr>
            </a:br>
            <a:r>
              <a:rPr lang="en-US" sz="5400" b="1" dirty="0" err="1">
                <a:solidFill>
                  <a:schemeClr val="bg1"/>
                </a:solidFill>
                <a:latin typeface="Arial" charset="0"/>
                <a:ea typeface="Arial" charset="0"/>
                <a:cs typeface="Arial" charset="0"/>
              </a:rPr>
              <a:t>Programme</a:t>
            </a:r>
            <a:endParaRPr lang="en-US" sz="5400" b="1" dirty="0">
              <a:solidFill>
                <a:schemeClr val="bg1"/>
              </a:solidFill>
            </a:endParaRPr>
          </a:p>
        </p:txBody>
      </p:sp>
    </p:spTree>
    <p:extLst>
      <p:ext uri="{BB962C8B-B14F-4D97-AF65-F5344CB8AC3E}">
        <p14:creationId xmlns:p14="http://schemas.microsoft.com/office/powerpoint/2010/main" val="157104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Leading and Overseeing Strategy</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rmAutofit/>
          </a:bodyPr>
          <a:lstStyle/>
          <a:p>
            <a:pPr marL="0" indent="0">
              <a:buNone/>
            </a:pPr>
            <a:r>
              <a:rPr lang="en-GB" sz="1800" b="1" dirty="0">
                <a:effectLst/>
                <a:latin typeface="Arial" panose="020B0604020202020204" pitchFamily="34" charset="0"/>
                <a:cs typeface="Arial" panose="020B0604020202020204" pitchFamily="34" charset="0"/>
              </a:rPr>
              <a:t>Understanding </a:t>
            </a:r>
            <a:r>
              <a:rPr lang="en-GB" sz="1800" b="1" dirty="0">
                <a:latin typeface="Arial" panose="020B0604020202020204" pitchFamily="34" charset="0"/>
                <a:cs typeface="Arial" panose="020B0604020202020204" pitchFamily="34" charset="0"/>
              </a:rPr>
              <a:t>ho</a:t>
            </a:r>
            <a:r>
              <a:rPr lang="en-GB" sz="1800" b="1" dirty="0">
                <a:effectLst/>
                <a:latin typeface="Arial" panose="020B0604020202020204" pitchFamily="34" charset="0"/>
                <a:cs typeface="Arial" panose="020B0604020202020204" pitchFamily="34" charset="0"/>
              </a:rPr>
              <a:t>w to guide and monitor the strategic direction of an organisation. </a:t>
            </a:r>
          </a:p>
          <a:p>
            <a:endParaRPr lang="en-GB" sz="1800" b="1" dirty="0">
              <a:effectLst/>
            </a:endParaRPr>
          </a:p>
          <a:p>
            <a:pPr marL="285750" indent="-285750">
              <a:buFont typeface="Arial" panose="020B0604020202020204" pitchFamily="34" charset="0"/>
              <a:buChar char="•"/>
            </a:pPr>
            <a:r>
              <a:rPr lang="en-GB" sz="1800" dirty="0">
                <a:effectLst/>
                <a:latin typeface="ArialMT"/>
              </a:rPr>
              <a:t>Board’s role in shaping organisational vision </a:t>
            </a:r>
            <a:endParaRPr lang="en-GB" sz="1800" dirty="0">
              <a:effectLst/>
            </a:endParaRPr>
          </a:p>
          <a:p>
            <a:pPr marL="285750" indent="-285750"/>
            <a:r>
              <a:rPr lang="en-GB" sz="1800" dirty="0">
                <a:latin typeface="ArialMT"/>
              </a:rPr>
              <a:t>Working with staff and volunteers to shape strategy </a:t>
            </a:r>
            <a:endParaRPr lang="en-GB" sz="1800" dirty="0"/>
          </a:p>
          <a:p>
            <a:pPr marL="285750" indent="-285750">
              <a:buFont typeface="Arial" panose="020B0604020202020204" pitchFamily="34" charset="0"/>
              <a:buChar char="•"/>
            </a:pPr>
            <a:r>
              <a:rPr lang="en-GB" sz="1800" dirty="0">
                <a:effectLst/>
                <a:latin typeface="ArialMT"/>
              </a:rPr>
              <a:t>Approaches to strategy planning and decision-making </a:t>
            </a:r>
            <a:endParaRPr lang="en-GB" sz="1800" dirty="0"/>
          </a:p>
          <a:p>
            <a:pPr marL="285750" indent="-285750">
              <a:buFont typeface="Arial" panose="020B0604020202020204" pitchFamily="34" charset="0"/>
              <a:buChar char="•"/>
            </a:pPr>
            <a:r>
              <a:rPr lang="en-GB" sz="1800" dirty="0">
                <a:effectLst/>
                <a:latin typeface="ArialMT"/>
              </a:rPr>
              <a:t>Developing, implementing and monitoring strategy </a:t>
            </a:r>
            <a:endParaRPr lang="en-GB" sz="1800" dirty="0"/>
          </a:p>
          <a:p>
            <a:pPr marL="285750" indent="-285750">
              <a:buFont typeface="Arial" panose="020B0604020202020204" pitchFamily="34" charset="0"/>
              <a:buChar char="•"/>
            </a:pPr>
            <a:r>
              <a:rPr lang="en-GB" sz="1800" dirty="0">
                <a:effectLst/>
                <a:latin typeface="ArialMT"/>
              </a:rPr>
              <a:t>Routes to future sustainability and </a:t>
            </a:r>
            <a:r>
              <a:rPr lang="en-GB" sz="1800">
                <a:effectLst/>
                <a:latin typeface="ArialMT"/>
              </a:rPr>
              <a:t>monitoring risk</a:t>
            </a:r>
            <a:endParaRPr lang="en-GB" sz="1800" dirty="0">
              <a:effectLst/>
            </a:endParaRP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57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1115330" cy="6494085"/>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Vision, Mission and Values (1)</a:t>
            </a:r>
          </a:p>
          <a:p>
            <a:endParaRPr lang="en-US" sz="2000" i="1" dirty="0">
              <a:latin typeface="Karla" charset="0"/>
              <a:ea typeface="Karla" charset="0"/>
              <a:cs typeface="Karla" charset="0"/>
            </a:endParaRPr>
          </a:p>
          <a:p>
            <a:pPr>
              <a:spcBef>
                <a:spcPts val="0"/>
              </a:spcBef>
              <a:spcAft>
                <a:spcPts val="0"/>
              </a:spcAft>
            </a:pPr>
            <a:r>
              <a:rPr lang="en-GB" sz="2400" b="1" dirty="0">
                <a:latin typeface="Arial" panose="020B0604020202020204" pitchFamily="34" charset="0"/>
                <a:cs typeface="Arial" panose="020B0604020202020204" pitchFamily="34" charset="0"/>
              </a:rPr>
              <a:t>Vision</a:t>
            </a: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A vision statement sets out the ideal state your charity or non-profit is seeking.</a:t>
            </a:r>
          </a:p>
          <a:p>
            <a:pPr marL="825750" lvl="4"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A green public transport charity’s vision could be </a:t>
            </a:r>
            <a:r>
              <a:rPr lang="en-GB" sz="2400" i="1" dirty="0">
                <a:latin typeface="Arial" panose="020B0604020202020204" pitchFamily="34" charset="0"/>
                <a:cs typeface="Arial" panose="020B0604020202020204" pitchFamily="34" charset="0"/>
              </a:rPr>
              <a:t>“A world in which all public transport is environmentally friendly”</a:t>
            </a:r>
            <a:r>
              <a:rPr lang="en-GB" sz="2400" dirty="0">
                <a:latin typeface="Arial" panose="020B0604020202020204" pitchFamily="34" charset="0"/>
                <a:cs typeface="Arial" panose="020B0604020202020204" pitchFamily="34" charset="0"/>
              </a:rPr>
              <a:t>.</a:t>
            </a:r>
            <a:r>
              <a:rPr lang="en-GB" sz="2400" i="1"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a:spcBef>
                <a:spcPts val="0"/>
              </a:spcBef>
              <a:spcAft>
                <a:spcPts val="0"/>
              </a:spcAft>
            </a:pPr>
            <a:r>
              <a:rPr lang="en-GB" sz="2400" b="1" dirty="0">
                <a:latin typeface="Arial" panose="020B0604020202020204" pitchFamily="34" charset="0"/>
                <a:cs typeface="Arial" panose="020B0604020202020204" pitchFamily="34" charset="0"/>
              </a:rPr>
              <a:t>Mission</a:t>
            </a: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A mission statement sets out the role your organisation will play to achieve the vision</a:t>
            </a:r>
          </a:p>
          <a:p>
            <a:pPr marL="825750" lvl="4" indent="-285750">
              <a:spcBef>
                <a:spcPts val="0"/>
              </a:spcBef>
              <a:spcAft>
                <a:spcPts val="0"/>
              </a:spcAft>
              <a:buFont typeface="Arial" panose="020B0604020202020204" pitchFamily="34" charset="0"/>
              <a:buChar char="•"/>
            </a:pPr>
            <a:r>
              <a:rPr lang="en-GB" sz="2400" dirty="0" err="1">
                <a:latin typeface="Arial" panose="020B0604020202020204" pitchFamily="34" charset="0"/>
                <a:cs typeface="Arial" panose="020B0604020202020204" pitchFamily="34" charset="0"/>
              </a:rPr>
              <a:t>Eg</a:t>
            </a:r>
            <a:r>
              <a:rPr lang="en-GB" sz="2400" dirty="0">
                <a:latin typeface="Arial" panose="020B0604020202020204" pitchFamily="34" charset="0"/>
                <a:cs typeface="Arial" panose="020B0604020202020204" pitchFamily="34" charset="0"/>
              </a:rPr>
              <a:t> </a:t>
            </a:r>
            <a:r>
              <a:rPr lang="en-GB" sz="2400" i="1" dirty="0">
                <a:latin typeface="Arial" panose="020B0604020202020204" pitchFamily="34" charset="0"/>
                <a:cs typeface="Arial" panose="020B0604020202020204" pitchFamily="34" charset="0"/>
              </a:rPr>
              <a:t>“To achieve 100% green public transport by running campaigns for the public and government, and conducting and sponsoring research into best practice”</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8808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1115330" cy="5755422"/>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Vision, Mission and Values (2)</a:t>
            </a:r>
          </a:p>
          <a:p>
            <a:endParaRPr lang="en-US" sz="2000" i="1" dirty="0">
              <a:latin typeface="Karla" charset="0"/>
              <a:ea typeface="Karla" charset="0"/>
              <a:cs typeface="Karla" charset="0"/>
            </a:endParaRPr>
          </a:p>
          <a:p>
            <a:pPr>
              <a:spcBef>
                <a:spcPts val="0"/>
              </a:spcBef>
              <a:spcAft>
                <a:spcPts val="0"/>
              </a:spcAft>
            </a:pPr>
            <a:r>
              <a:rPr lang="en-GB" sz="2400" b="1" dirty="0">
                <a:latin typeface="Arial" panose="020B0604020202020204" pitchFamily="34" charset="0"/>
                <a:cs typeface="Arial" panose="020B0604020202020204" pitchFamily="34" charset="0"/>
              </a:rPr>
              <a:t>Values</a:t>
            </a: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values a charity adheres to while conducting its work. The Board provides  leadership in the values it embodies and the culture it fosters. These will in turn be reflected in the way that staff and volunteers work. </a:t>
            </a: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Board may wish to make the organisation’s values explicit. </a:t>
            </a:r>
          </a:p>
          <a:p>
            <a:pPr marL="825750" lvl="4" indent="-285750">
              <a:spcBef>
                <a:spcPts val="0"/>
              </a:spcBef>
              <a:spcAft>
                <a:spcPts val="0"/>
              </a:spcAft>
              <a:buFont typeface="Arial" panose="020B0604020202020204" pitchFamily="34" charset="0"/>
              <a:buChar char="•"/>
            </a:pPr>
            <a:r>
              <a:rPr lang="en-GB" sz="2400" dirty="0" err="1">
                <a:latin typeface="Arial" panose="020B0604020202020204" pitchFamily="34" charset="0"/>
                <a:cs typeface="Arial" panose="020B0604020202020204" pitchFamily="34" charset="0"/>
              </a:rPr>
              <a:t>Eg</a:t>
            </a:r>
            <a:r>
              <a:rPr lang="en-GB" sz="2400" dirty="0">
                <a:latin typeface="Arial" panose="020B0604020202020204" pitchFamily="34" charset="0"/>
                <a:cs typeface="Arial" panose="020B0604020202020204" pitchFamily="34" charset="0"/>
              </a:rPr>
              <a:t> openness, accountability, democracy and efficiency.</a:t>
            </a:r>
          </a:p>
          <a:p>
            <a:pPr marL="285750" indent="-285750">
              <a:spcBef>
                <a:spcPts val="0"/>
              </a:spcBef>
              <a:spcAft>
                <a:spcPts val="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a:spcBef>
                <a:spcPts val="0"/>
              </a:spcBef>
              <a:spcAft>
                <a:spcPts val="0"/>
              </a:spcAft>
            </a:pPr>
            <a:r>
              <a:rPr lang="en-GB" sz="2400" dirty="0">
                <a:latin typeface="Arial" panose="020B0604020202020204" pitchFamily="34" charset="0"/>
                <a:cs typeface="Arial" panose="020B0604020202020204" pitchFamily="34" charset="0"/>
              </a:rPr>
              <a:t>Why these matter</a:t>
            </a: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Set the tone for the charity and direction for strategy development.</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238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1115330" cy="6132448"/>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Vision, Mission and Values (3)</a:t>
            </a:r>
          </a:p>
          <a:p>
            <a:endParaRPr lang="en-US" sz="2400" i="1" dirty="0">
              <a:latin typeface="Karla" charset="0"/>
              <a:ea typeface="Karla" charset="0"/>
              <a:cs typeface="Karla" charset="0"/>
            </a:endParaRPr>
          </a:p>
          <a:p>
            <a:pPr>
              <a:spcBef>
                <a:spcPts val="0"/>
              </a:spcBef>
              <a:spcAft>
                <a:spcPts val="0"/>
              </a:spcAft>
            </a:pPr>
            <a:r>
              <a:rPr lang="en-GB" sz="2150" dirty="0">
                <a:latin typeface="Arial" panose="020B0604020202020204" pitchFamily="34" charset="0"/>
                <a:cs typeface="Arial" panose="020B0604020202020204" pitchFamily="34" charset="0"/>
              </a:rPr>
              <a:t>The Chair and fellow Trustees are responsible for:</a:t>
            </a:r>
          </a:p>
          <a:p>
            <a:pPr marL="285750" indent="-285750">
              <a:spcBef>
                <a:spcPts val="0"/>
              </a:spcBef>
              <a:spcAft>
                <a:spcPts val="0"/>
              </a:spcAft>
              <a:buFont typeface="Arial" panose="020B0604020202020204" pitchFamily="34" charset="0"/>
              <a:buChar char="•"/>
            </a:pPr>
            <a:r>
              <a:rPr lang="en-GB" sz="2150" dirty="0">
                <a:latin typeface="Arial" panose="020B0604020202020204" pitchFamily="34" charset="0"/>
                <a:cs typeface="Arial" panose="020B0604020202020204" pitchFamily="34" charset="0"/>
              </a:rPr>
              <a:t>Setting the charity’s strategic aims and direction and agreeing appropriate future plans.</a:t>
            </a:r>
          </a:p>
          <a:p>
            <a:pPr marL="285750" indent="-285750">
              <a:spcBef>
                <a:spcPts val="0"/>
              </a:spcBef>
              <a:spcAft>
                <a:spcPts val="0"/>
              </a:spcAft>
              <a:buFont typeface="Arial" panose="020B0604020202020204" pitchFamily="34" charset="0"/>
              <a:buChar char="•"/>
            </a:pPr>
            <a:r>
              <a:rPr lang="en-GB" sz="2150" dirty="0">
                <a:latin typeface="Arial" panose="020B0604020202020204" pitchFamily="34" charset="0"/>
                <a:cs typeface="Arial" panose="020B0604020202020204" pitchFamily="34" charset="0"/>
              </a:rPr>
              <a:t>Deciding and planning how the charity will carry out its activities </a:t>
            </a:r>
          </a:p>
          <a:p>
            <a:pPr marL="825750" lvl="4" indent="-285750">
              <a:spcBef>
                <a:spcPts val="0"/>
              </a:spcBef>
              <a:spcAft>
                <a:spcPts val="0"/>
              </a:spcAft>
              <a:buFont typeface="Arial" panose="020B0604020202020204" pitchFamily="34" charset="0"/>
              <a:buChar char="•"/>
            </a:pPr>
            <a:r>
              <a:rPr lang="en-GB" sz="2150" u="sng" dirty="0">
                <a:latin typeface="Arial" panose="020B0604020202020204" pitchFamily="34" charset="0"/>
                <a:cs typeface="Arial" panose="020B0604020202020204" pitchFamily="34" charset="0"/>
              </a:rPr>
              <a:t>Which should be for the public benefit and in line with the Charity Commission’s public benefit guidance. </a:t>
            </a:r>
          </a:p>
          <a:p>
            <a:pPr marL="285750" indent="-285750">
              <a:spcBef>
                <a:spcPts val="0"/>
              </a:spcBef>
              <a:spcAft>
                <a:spcPts val="0"/>
              </a:spcAft>
              <a:buFont typeface="Arial" panose="020B0604020202020204" pitchFamily="34" charset="0"/>
              <a:buChar char="•"/>
            </a:pPr>
            <a:r>
              <a:rPr lang="en-GB" sz="2150" dirty="0">
                <a:latin typeface="Arial" panose="020B0604020202020204" pitchFamily="34" charset="0"/>
                <a:cs typeface="Arial" panose="020B0604020202020204" pitchFamily="34" charset="0"/>
              </a:rPr>
              <a:t>Regularly re-evaluating and reviewing the vision and mission and changing them if they are no longer applicable – </a:t>
            </a:r>
            <a:r>
              <a:rPr lang="en-GB" sz="2150" dirty="0" err="1">
                <a:latin typeface="Arial" panose="020B0604020202020204" pitchFamily="34" charset="0"/>
                <a:cs typeface="Arial" panose="020B0604020202020204" pitchFamily="34" charset="0"/>
              </a:rPr>
              <a:t>e.g</a:t>
            </a:r>
            <a:r>
              <a:rPr lang="en-GB" sz="2150" dirty="0">
                <a:latin typeface="Arial" panose="020B0604020202020204" pitchFamily="34" charset="0"/>
                <a:cs typeface="Arial" panose="020B0604020202020204" pitchFamily="34" charset="0"/>
              </a:rPr>
              <a:t> if the charity has grown, shrunk, or changed direction.</a:t>
            </a:r>
          </a:p>
          <a:p>
            <a:pPr marL="285750" indent="-285750">
              <a:spcBef>
                <a:spcPts val="0"/>
              </a:spcBef>
              <a:spcAft>
                <a:spcPts val="0"/>
              </a:spcAft>
              <a:buFont typeface="Arial" panose="020B0604020202020204" pitchFamily="34" charset="0"/>
              <a:buChar char="•"/>
            </a:pPr>
            <a:r>
              <a:rPr lang="en-GB" sz="2150" dirty="0">
                <a:latin typeface="Arial" panose="020B0604020202020204" pitchFamily="34" charset="0"/>
                <a:cs typeface="Arial" panose="020B0604020202020204" pitchFamily="34" charset="0"/>
              </a:rPr>
              <a:t>Reviewing and considering changing activities if appropriate.</a:t>
            </a:r>
          </a:p>
          <a:p>
            <a:pPr>
              <a:spcBef>
                <a:spcPts val="0"/>
              </a:spcBef>
              <a:spcAft>
                <a:spcPts val="0"/>
              </a:spcAft>
            </a:pPr>
            <a:endParaRPr lang="en-GB" sz="2150" dirty="0">
              <a:latin typeface="Arial" panose="020B0604020202020204" pitchFamily="34" charset="0"/>
              <a:cs typeface="Arial" panose="020B0604020202020204" pitchFamily="34" charset="0"/>
            </a:endParaRPr>
          </a:p>
          <a:p>
            <a:pPr>
              <a:spcBef>
                <a:spcPts val="0"/>
              </a:spcBef>
              <a:spcAft>
                <a:spcPts val="0"/>
              </a:spcAft>
            </a:pPr>
            <a:r>
              <a:rPr lang="en-GB" sz="2150" i="1" dirty="0">
                <a:latin typeface="Arial" panose="020B0604020202020204" pitchFamily="34" charset="0"/>
                <a:cs typeface="Arial" panose="020B0604020202020204" pitchFamily="34" charset="0"/>
              </a:rPr>
              <a:t>NB - While larger strategic aims are the Board’s responsibility, involving the staff, volunteers and other interested parties in the planning process is vital.</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5709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5" name="TextBox 4"/>
          <p:cNvSpPr txBox="1"/>
          <p:nvPr/>
        </p:nvSpPr>
        <p:spPr>
          <a:xfrm>
            <a:off x="597294" y="1556792"/>
            <a:ext cx="10322611" cy="6309420"/>
          </a:xfrm>
          <a:prstGeom prst="rect">
            <a:avLst/>
          </a:prstGeom>
          <a:noFill/>
        </p:spPr>
        <p:txBody>
          <a:bodyPr wrap="square" rtlCol="0">
            <a:spAutoFit/>
          </a:bodyPr>
          <a:lstStyle/>
          <a:p>
            <a:r>
              <a:rPr lang="en-US" sz="3600" b="1" dirty="0">
                <a:solidFill>
                  <a:srgbClr val="DB322A"/>
                </a:solidFill>
                <a:latin typeface="Nexa Bold" charset="0"/>
                <a:ea typeface="Nexa Bold" charset="0"/>
                <a:cs typeface="Nexa Bold" charset="0"/>
              </a:rPr>
              <a:t>Strategy (1)</a:t>
            </a:r>
          </a:p>
          <a:p>
            <a:endParaRPr lang="en-US" sz="3200" i="1" dirty="0">
              <a:latin typeface="Karla" charset="0"/>
              <a:ea typeface="Karla" charset="0"/>
              <a:cs typeface="Karla" charset="0"/>
            </a:endParaRPr>
          </a:p>
          <a:p>
            <a:pPr>
              <a:spcBef>
                <a:spcPts val="0"/>
              </a:spcBef>
              <a:spcAft>
                <a:spcPts val="0"/>
              </a:spcAft>
            </a:pPr>
            <a:r>
              <a:rPr lang="en-GB" sz="2400" dirty="0">
                <a:latin typeface="Arial" panose="020B0604020202020204" pitchFamily="34" charset="0"/>
                <a:cs typeface="Arial" panose="020B0604020202020204" pitchFamily="34" charset="0"/>
              </a:rPr>
              <a:t>A strategy is a plan.</a:t>
            </a: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A means of mobilising an organisation to secure its future;</a:t>
            </a: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It gives an organisation purpose and direction by clearly indicating priorities, motivating Trustees, staff and volunteers to engage meaningfully with the external environment – linking in to funders and beneficiaries;</a:t>
            </a: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Determines how an organisation can match its diverse capabilities with stakeholders; </a:t>
            </a:r>
          </a:p>
          <a:p>
            <a:pPr marL="285750" indent="-285750">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Determines how it adapts and relates to the outside world in order to maximise impact, improvise, innovate and improve.</a:t>
            </a:r>
          </a:p>
          <a:p>
            <a:pPr marL="285750" indent="-285750">
              <a:buClr>
                <a:srgbClr val="F28C00"/>
              </a:buClr>
              <a:buFont typeface="Arial" panose="020B0604020202020204" pitchFamily="34" charset="0"/>
              <a:buChar char="•"/>
            </a:pPr>
            <a:endParaRPr lang="en-GB" sz="2400" dirty="0">
              <a:solidFill>
                <a:schemeClr val="bg1"/>
              </a:solidFill>
            </a:endParaRPr>
          </a:p>
          <a:p>
            <a:endParaRPr lang="en-US" sz="2400" dirty="0">
              <a:latin typeface="Karla" charset="0"/>
              <a:ea typeface="Karla" charset="0"/>
              <a:cs typeface="Karla" charset="0"/>
            </a:endParaRPr>
          </a:p>
          <a:p>
            <a:endParaRPr lang="en-US" sz="2400" dirty="0">
              <a:latin typeface="Karla" charset="0"/>
              <a:ea typeface="Karla" charset="0"/>
              <a:cs typeface="Karla" charset="0"/>
            </a:endParaRPr>
          </a:p>
          <a:p>
            <a:pPr marL="457200" indent="-457200">
              <a:buAutoNum type="arabicPeriod"/>
            </a:pPr>
            <a:endParaRPr lang="en-US" sz="2400" dirty="0">
              <a:latin typeface="Karla" charset="0"/>
              <a:ea typeface="Karla" charset="0"/>
              <a:cs typeface="Karla" charset="0"/>
            </a:endParaRPr>
          </a:p>
        </p:txBody>
      </p:sp>
      <p:cxnSp>
        <p:nvCxnSpPr>
          <p:cNvPr id="11" name="Straight Connector 10"/>
          <p:cNvCxnSpPr>
            <a:cxnSpLocks/>
          </p:cNvCxnSpPr>
          <p:nvPr/>
        </p:nvCxnSpPr>
        <p:spPr>
          <a:xfrm>
            <a:off x="623887" y="220486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2315524"/>
      </p:ext>
    </p:extLst>
  </p:cSld>
  <p:clrMapOvr>
    <a:masterClrMapping/>
  </p:clrMapOvr>
</p:sld>
</file>

<file path=ppt/theme/theme1.xml><?xml version="1.0" encoding="utf-8"?>
<a:theme xmlns:a="http://schemas.openxmlformats.org/drawingml/2006/main" name="New Cause4">
  <a:themeElements>
    <a:clrScheme name="cause4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Cause4" id="{513DBCD4-AE88-E940-8A6F-67E7AA054B3B}" vid="{F6FF07FB-0574-BF4D-A63F-E85777FFA5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18355E87E6B443BEB23728EC4FF7FE" ma:contentTypeVersion="13" ma:contentTypeDescription="Create a new document." ma:contentTypeScope="" ma:versionID="6d7c1b4ea31d60d1d6d2ed9fe571ee99">
  <xsd:schema xmlns:xsd="http://www.w3.org/2001/XMLSchema" xmlns:xs="http://www.w3.org/2001/XMLSchema" xmlns:p="http://schemas.microsoft.com/office/2006/metadata/properties" xmlns:ns2="1f6342ec-3ef3-4b28-9d04-afaf7bbe93e7" xmlns:ns3="525661cb-1d8b-45d3-8a03-f4ab0ff2622b" targetNamespace="http://schemas.microsoft.com/office/2006/metadata/properties" ma:root="true" ma:fieldsID="09e0767f98ae6a9892b55405526f651e" ns2:_="" ns3:_="">
    <xsd:import namespace="1f6342ec-3ef3-4b28-9d04-afaf7bbe93e7"/>
    <xsd:import namespace="525661cb-1d8b-45d3-8a03-f4ab0ff2622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6342ec-3ef3-4b28-9d04-afaf7bbe93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2265ee6-a210-40dd-8ecb-32ddbadbe68d"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25661cb-1d8b-45d3-8a03-f4ab0ff2622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f049580f-51d4-4b83-b007-b797c1ad4260}" ma:internalName="TaxCatchAll" ma:showField="CatchAllData" ma:web="525661cb-1d8b-45d3-8a03-f4ab0ff2622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f6342ec-3ef3-4b28-9d04-afaf7bbe93e7">
      <Terms xmlns="http://schemas.microsoft.com/office/infopath/2007/PartnerControls"/>
    </lcf76f155ced4ddcb4097134ff3c332f>
    <TaxCatchAll xmlns="525661cb-1d8b-45d3-8a03-f4ab0ff2622b" xsi:nil="true"/>
  </documentManagement>
</p:properties>
</file>

<file path=customXml/itemProps1.xml><?xml version="1.0" encoding="utf-8"?>
<ds:datastoreItem xmlns:ds="http://schemas.openxmlformats.org/officeDocument/2006/customXml" ds:itemID="{915D48B5-301F-4430-95FC-E0FB9391A768}">
  <ds:schemaRefs>
    <ds:schemaRef ds:uri="http://schemas.microsoft.com/sharepoint/v3/contenttype/forms"/>
  </ds:schemaRefs>
</ds:datastoreItem>
</file>

<file path=customXml/itemProps2.xml><?xml version="1.0" encoding="utf-8"?>
<ds:datastoreItem xmlns:ds="http://schemas.openxmlformats.org/officeDocument/2006/customXml" ds:itemID="{1B550E23-9457-4FCC-825D-90379B6F38AD}"/>
</file>

<file path=customXml/itemProps3.xml><?xml version="1.0" encoding="utf-8"?>
<ds:datastoreItem xmlns:ds="http://schemas.openxmlformats.org/officeDocument/2006/customXml" ds:itemID="{F4A5ABAA-E1EA-4FFB-82F1-2A7A3B6C7E35}">
  <ds:schemaRefs>
    <ds:schemaRef ds:uri="http://schemas.microsoft.com/office/2006/documentManagement/types"/>
    <ds:schemaRef ds:uri="http://purl.org/dc/terms/"/>
    <ds:schemaRef ds:uri="http://purl.org/dc/dcmitype/"/>
    <ds:schemaRef ds:uri="e2da5563-11a0-490a-a43b-a7847a830c2e"/>
    <ds:schemaRef ds:uri="http://schemas.microsoft.com/office/infopath/2007/PartnerControls"/>
    <ds:schemaRef ds:uri="http://www.w3.org/XML/1998/namespace"/>
    <ds:schemaRef ds:uri="http://purl.org/dc/elements/1.1/"/>
    <ds:schemaRef ds:uri="http://schemas.openxmlformats.org/package/2006/metadata/core-properties"/>
    <ds:schemaRef ds:uri="ba13597c-5eae-459c-bbbb-4e4ccc1cd12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New Cause4</Template>
  <TotalTime>147</TotalTime>
  <Words>3930</Words>
  <Application>Microsoft Macintosh PowerPoint</Application>
  <PresentationFormat>Widescreen</PresentationFormat>
  <Paragraphs>413</Paragraphs>
  <Slides>41</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ArialMT</vt:lpstr>
      <vt:lpstr>Calibri</vt:lpstr>
      <vt:lpstr>Calibri Light</vt:lpstr>
      <vt:lpstr>Karla</vt:lpstr>
      <vt:lpstr>Nexa Bold</vt:lpstr>
      <vt:lpstr>SymbolMT</vt:lpstr>
      <vt:lpstr>New Cause4</vt:lpstr>
      <vt:lpstr>Transforming  Governance  Programme</vt:lpstr>
      <vt:lpstr>About Cause4</vt:lpstr>
      <vt:lpstr>Transforming Governance: Workshop Outline</vt:lpstr>
      <vt:lpstr>Workshop 2:  Leading and Overseeing Strategy</vt:lpstr>
      <vt:lpstr>Leading and Overseeing Strategy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 1: Plan to Plan</vt:lpstr>
      <vt:lpstr>Strategic Planning</vt:lpstr>
      <vt:lpstr>Step 2: Identify the External Environment</vt:lpstr>
      <vt:lpstr>Step 2: Identify the External Environment</vt:lpstr>
      <vt:lpstr>Step 3: Identify and Prioritise the Future</vt:lpstr>
      <vt:lpstr>Step 4: Fill in the Details</vt:lpstr>
      <vt:lpstr>Step 5: Reviewing the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Break  We will be back in 10 minutes</vt:lpstr>
      <vt:lpstr>Discussion</vt:lpstr>
      <vt:lpstr>Transforming  Governance  Programme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c:title>
  <dc:creator>Becky Sheppard</dc:creator>
  <cp:lastModifiedBy>Annie Jarvis</cp:lastModifiedBy>
  <cp:revision>15</cp:revision>
  <cp:lastPrinted>2018-11-07T15:10:54Z</cp:lastPrinted>
  <dcterms:created xsi:type="dcterms:W3CDTF">2016-03-24T10:49:37Z</dcterms:created>
  <dcterms:modified xsi:type="dcterms:W3CDTF">2023-12-08T11:57:47Z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0x0101008918355E87E6B443BEB23728EC4FF7FE</vt:lpwstr>
  </property>
  <property fmtid="{D5CDD505-2E9C-101B-9397-08002B2CF9AE}" pid="3" name="MediaServiceImageTags">
    <vt:lpwstr/>
  </property>
</Properties>
</file>