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46" r:id="rId5"/>
    <p:sldMasterId id="2147483758" r:id="rId6"/>
  </p:sldMasterIdLst>
  <p:notesMasterIdLst>
    <p:notesMasterId r:id="rId22"/>
  </p:notesMasterIdLst>
  <p:sldIdLst>
    <p:sldId id="301" r:id="rId7"/>
    <p:sldId id="377" r:id="rId8"/>
    <p:sldId id="348" r:id="rId9"/>
    <p:sldId id="366" r:id="rId10"/>
    <p:sldId id="374" r:id="rId11"/>
    <p:sldId id="367" r:id="rId12"/>
    <p:sldId id="375" r:id="rId13"/>
    <p:sldId id="368" r:id="rId14"/>
    <p:sldId id="376" r:id="rId15"/>
    <p:sldId id="369" r:id="rId16"/>
    <p:sldId id="372" r:id="rId17"/>
    <p:sldId id="373" r:id="rId18"/>
    <p:sldId id="351" r:id="rId19"/>
    <p:sldId id="344" r:id="rId20"/>
    <p:sldId id="3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s Patten" initials="MP" lastIdx="21" clrIdx="0">
    <p:extLst>
      <p:ext uri="{19B8F6BF-5375-455C-9EA6-DF929625EA0E}">
        <p15:presenceInfo xmlns:p15="http://schemas.microsoft.com/office/powerpoint/2012/main" userId="S::mags.patten@artscouncil.org.uk::0a805e06-a704-4ce1-89fe-11b3a5fd9aaf" providerId="AD"/>
      </p:ext>
    </p:extLst>
  </p:cmAuthor>
  <p:cmAuthor id="2" name="Amy Vaughan" initials="AV" lastIdx="7" clrIdx="1">
    <p:extLst>
      <p:ext uri="{19B8F6BF-5375-455C-9EA6-DF929625EA0E}">
        <p15:presenceInfo xmlns:p15="http://schemas.microsoft.com/office/powerpoint/2012/main" userId="S::amy.vaughan@artscouncil.org.uk::864286d6-47c4-4f84-8626-51da80b687b0" providerId="AD"/>
      </p:ext>
    </p:extLst>
  </p:cmAuthor>
  <p:cmAuthor id="3" name="Carl Stevens" initials="CS" lastIdx="3" clrIdx="2">
    <p:extLst>
      <p:ext uri="{19B8F6BF-5375-455C-9EA6-DF929625EA0E}">
        <p15:presenceInfo xmlns:p15="http://schemas.microsoft.com/office/powerpoint/2012/main" userId="S::Carl.Stevens@artscouncil.org.uk::3295a5be-1240-4fe7-bd3c-3dc22972e13b" providerId="AD"/>
      </p:ext>
    </p:extLst>
  </p:cmAuthor>
  <p:cmAuthor id="4" name="Alex Middleton" initials="AM" lastIdx="17" clrIdx="3">
    <p:extLst>
      <p:ext uri="{19B8F6BF-5375-455C-9EA6-DF929625EA0E}">
        <p15:presenceInfo xmlns:p15="http://schemas.microsoft.com/office/powerpoint/2012/main" userId="S::alex.middleton@artscouncil.org.uk::7044e0f3-4468-4be8-aa6b-ab2f903b7e37" providerId="AD"/>
      </p:ext>
    </p:extLst>
  </p:cmAuthor>
  <p:cmAuthor id="5" name="Andrew Ellerby" initials="AE" lastIdx="3" clrIdx="4">
    <p:extLst>
      <p:ext uri="{19B8F6BF-5375-455C-9EA6-DF929625EA0E}">
        <p15:presenceInfo xmlns:p15="http://schemas.microsoft.com/office/powerpoint/2012/main" userId="S::andrew.ellerby@artscouncil.org.uk::173f86b7-032d-44cf-8849-9a40664c2079" providerId="AD"/>
      </p:ext>
    </p:extLst>
  </p:cmAuthor>
  <p:cmAuthor id="6" name="Simon Mellor" initials="SM" lastIdx="1" clrIdx="5">
    <p:extLst>
      <p:ext uri="{19B8F6BF-5375-455C-9EA6-DF929625EA0E}">
        <p15:presenceInfo xmlns:p15="http://schemas.microsoft.com/office/powerpoint/2012/main" userId="S::Simon.Mellor@artscouncil.org.uk::4023cdec-feef-46d8-98cf-556748b287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E4E9"/>
    <a:srgbClr val="3CCBD5"/>
    <a:srgbClr val="B9D382"/>
    <a:srgbClr val="B2C5E6"/>
    <a:srgbClr val="F392AB"/>
    <a:srgbClr val="C8E4C7"/>
    <a:srgbClr val="F58988"/>
    <a:srgbClr val="2596BE"/>
    <a:srgbClr val="E9F4E8"/>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000" autoAdjust="0"/>
  </p:normalViewPr>
  <p:slideViewPr>
    <p:cSldViewPr snapToGrid="0">
      <p:cViewPr varScale="1">
        <p:scale>
          <a:sx n="56" d="100"/>
          <a:sy n="56" d="100"/>
        </p:scale>
        <p:origin x="16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1DCF69-5DE8-4ECA-8511-135CD5586D13}" type="datetimeFigureOut">
              <a:rPr lang="en-GB" smtClean="0"/>
              <a:t>15/11/2022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59CBD6-61A0-4FAE-98C1-A576F347FFD8}" type="slidenum">
              <a:rPr lang="en-GB" smtClean="0"/>
              <a:t>‹#›</a:t>
            </a:fld>
            <a:endParaRPr lang="en-GB"/>
          </a:p>
        </p:txBody>
      </p:sp>
    </p:spTree>
    <p:extLst>
      <p:ext uri="{BB962C8B-B14F-4D97-AF65-F5344CB8AC3E}">
        <p14:creationId xmlns:p14="http://schemas.microsoft.com/office/powerpoint/2010/main" val="2920106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488EEF6-56F3-E64B-BF91-978B34FF8B39}" type="slidenum">
              <a:rPr lang="en-US" smtClean="0"/>
              <a:t>1</a:t>
            </a:fld>
            <a:endParaRPr lang="en-US"/>
          </a:p>
        </p:txBody>
      </p:sp>
    </p:spTree>
    <p:extLst>
      <p:ext uri="{BB962C8B-B14F-4D97-AF65-F5344CB8AC3E}">
        <p14:creationId xmlns:p14="http://schemas.microsoft.com/office/powerpoint/2010/main" val="1593237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59CBD6-61A0-4FAE-98C1-A576F347FFD8}" type="slidenum">
              <a:rPr lang="en-GB" smtClean="0"/>
              <a:t>10</a:t>
            </a:fld>
            <a:endParaRPr lang="en-GB"/>
          </a:p>
        </p:txBody>
      </p:sp>
    </p:spTree>
    <p:extLst>
      <p:ext uri="{BB962C8B-B14F-4D97-AF65-F5344CB8AC3E}">
        <p14:creationId xmlns:p14="http://schemas.microsoft.com/office/powerpoint/2010/main" val="546037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50000"/>
              </a:lnSpc>
              <a:buFont typeface="Symbol" panose="05050102010706020507" pitchFamily="18" charset="2"/>
              <a:buChar cha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859CBD6-61A0-4FAE-98C1-A576F347FFD8}" type="slidenum">
              <a:rPr lang="en-GB" smtClean="0"/>
              <a:t>11</a:t>
            </a:fld>
            <a:endParaRPr lang="en-GB"/>
          </a:p>
        </p:txBody>
      </p:sp>
    </p:spTree>
    <p:extLst>
      <p:ext uri="{BB962C8B-B14F-4D97-AF65-F5344CB8AC3E}">
        <p14:creationId xmlns:p14="http://schemas.microsoft.com/office/powerpoint/2010/main" val="1713032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2859CBD6-61A0-4FAE-98C1-A576F347FFD8}" type="slidenum">
              <a:rPr lang="en-GB" smtClean="0"/>
              <a:t>12</a:t>
            </a:fld>
            <a:endParaRPr lang="en-GB"/>
          </a:p>
        </p:txBody>
      </p:sp>
    </p:spTree>
    <p:extLst>
      <p:ext uri="{BB962C8B-B14F-4D97-AF65-F5344CB8AC3E}">
        <p14:creationId xmlns:p14="http://schemas.microsoft.com/office/powerpoint/2010/main" val="3076880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2859CBD6-61A0-4FAE-98C1-A576F347FFD8}" type="slidenum">
              <a:rPr lang="en-GB" smtClean="0"/>
              <a:t>13</a:t>
            </a:fld>
            <a:endParaRPr lang="en-GB"/>
          </a:p>
        </p:txBody>
      </p:sp>
    </p:spTree>
    <p:extLst>
      <p:ext uri="{BB962C8B-B14F-4D97-AF65-F5344CB8AC3E}">
        <p14:creationId xmlns:p14="http://schemas.microsoft.com/office/powerpoint/2010/main" val="153458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59CBD6-61A0-4FAE-98C1-A576F347FFD8}" type="slidenum">
              <a:rPr lang="en-GB" smtClean="0"/>
              <a:t>14</a:t>
            </a:fld>
            <a:endParaRPr lang="en-GB"/>
          </a:p>
        </p:txBody>
      </p:sp>
    </p:spTree>
    <p:extLst>
      <p:ext uri="{BB962C8B-B14F-4D97-AF65-F5344CB8AC3E}">
        <p14:creationId xmlns:p14="http://schemas.microsoft.com/office/powerpoint/2010/main" val="2414367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59CBD6-61A0-4FAE-98C1-A576F347FFD8}" type="slidenum">
              <a:rPr lang="en-GB" smtClean="0"/>
              <a:t>15</a:t>
            </a:fld>
            <a:endParaRPr lang="en-GB"/>
          </a:p>
        </p:txBody>
      </p:sp>
    </p:spTree>
    <p:extLst>
      <p:ext uri="{BB962C8B-B14F-4D97-AF65-F5344CB8AC3E}">
        <p14:creationId xmlns:p14="http://schemas.microsoft.com/office/powerpoint/2010/main" val="3876419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59CBD6-61A0-4FAE-98C1-A576F347FFD8}" type="slidenum">
              <a:rPr lang="en-GB" smtClean="0"/>
              <a:t>2</a:t>
            </a:fld>
            <a:endParaRPr lang="en-GB"/>
          </a:p>
        </p:txBody>
      </p:sp>
    </p:spTree>
    <p:extLst>
      <p:ext uri="{BB962C8B-B14F-4D97-AF65-F5344CB8AC3E}">
        <p14:creationId xmlns:p14="http://schemas.microsoft.com/office/powerpoint/2010/main" val="842354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59CBD6-61A0-4FAE-98C1-A576F347FFD8}" type="slidenum">
              <a:rPr lang="en-GB" smtClean="0"/>
              <a:t>3</a:t>
            </a:fld>
            <a:endParaRPr lang="en-GB"/>
          </a:p>
        </p:txBody>
      </p:sp>
    </p:spTree>
    <p:extLst>
      <p:ext uri="{BB962C8B-B14F-4D97-AF65-F5344CB8AC3E}">
        <p14:creationId xmlns:p14="http://schemas.microsoft.com/office/powerpoint/2010/main" val="3463599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59CBD6-61A0-4FAE-98C1-A576F347FFD8}" type="slidenum">
              <a:rPr lang="en-GB" smtClean="0"/>
              <a:t>4</a:t>
            </a:fld>
            <a:endParaRPr lang="en-GB"/>
          </a:p>
        </p:txBody>
      </p:sp>
    </p:spTree>
    <p:extLst>
      <p:ext uri="{BB962C8B-B14F-4D97-AF65-F5344CB8AC3E}">
        <p14:creationId xmlns:p14="http://schemas.microsoft.com/office/powerpoint/2010/main" val="3245999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59CBD6-61A0-4FAE-98C1-A576F347FFD8}" type="slidenum">
              <a:rPr lang="en-GB" smtClean="0"/>
              <a:t>5</a:t>
            </a:fld>
            <a:endParaRPr lang="en-GB"/>
          </a:p>
        </p:txBody>
      </p:sp>
    </p:spTree>
    <p:extLst>
      <p:ext uri="{BB962C8B-B14F-4D97-AF65-F5344CB8AC3E}">
        <p14:creationId xmlns:p14="http://schemas.microsoft.com/office/powerpoint/2010/main" val="497876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2859CBD6-61A0-4FAE-98C1-A576F347FFD8}" type="slidenum">
              <a:rPr lang="en-GB" smtClean="0"/>
              <a:t>6</a:t>
            </a:fld>
            <a:endParaRPr lang="en-GB"/>
          </a:p>
        </p:txBody>
      </p:sp>
    </p:spTree>
    <p:extLst>
      <p:ext uri="{BB962C8B-B14F-4D97-AF65-F5344CB8AC3E}">
        <p14:creationId xmlns:p14="http://schemas.microsoft.com/office/powerpoint/2010/main" val="3324123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2859CBD6-61A0-4FAE-98C1-A576F347FFD8}" type="slidenum">
              <a:rPr lang="en-GB" smtClean="0"/>
              <a:t>7</a:t>
            </a:fld>
            <a:endParaRPr lang="en-GB"/>
          </a:p>
        </p:txBody>
      </p:sp>
    </p:spTree>
    <p:extLst>
      <p:ext uri="{BB962C8B-B14F-4D97-AF65-F5344CB8AC3E}">
        <p14:creationId xmlns:p14="http://schemas.microsoft.com/office/powerpoint/2010/main" val="1825445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59CBD6-61A0-4FAE-98C1-A576F347FFD8}" type="slidenum">
              <a:rPr lang="en-GB" smtClean="0"/>
              <a:t>8</a:t>
            </a:fld>
            <a:endParaRPr lang="en-GB"/>
          </a:p>
        </p:txBody>
      </p:sp>
    </p:spTree>
    <p:extLst>
      <p:ext uri="{BB962C8B-B14F-4D97-AF65-F5344CB8AC3E}">
        <p14:creationId xmlns:p14="http://schemas.microsoft.com/office/powerpoint/2010/main" val="2150937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50000"/>
              </a:lnSpc>
              <a:spcBef>
                <a:spcPct val="0"/>
              </a:spcBef>
              <a:spcAft>
                <a:spcPct val="0"/>
              </a:spcAft>
              <a:buClrTx/>
              <a:buSzTx/>
              <a:buFont typeface="Arial" panose="020B0604020202020204" pitchFamily="34" charset="0"/>
              <a:buNone/>
              <a:tabLst/>
            </a:pPr>
            <a:endParaRPr kumimoji="0" lang="en-GB" altLang="en-US" sz="1200" b="0" i="0" u="none" strike="noStrike" cap="none" normalizeH="0" baseline="0" dirty="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2859CBD6-61A0-4FAE-98C1-A576F347FFD8}" type="slidenum">
              <a:rPr lang="en-GB" smtClean="0"/>
              <a:t>9</a:t>
            </a:fld>
            <a:endParaRPr lang="en-GB"/>
          </a:p>
        </p:txBody>
      </p:sp>
    </p:spTree>
    <p:extLst>
      <p:ext uri="{BB962C8B-B14F-4D97-AF65-F5344CB8AC3E}">
        <p14:creationId xmlns:p14="http://schemas.microsoft.com/office/powerpoint/2010/main" val="3330565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10C7-01AB-4FF0-B624-A70AF2FF91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F19F33-9655-4420-9117-5CBAEE1D54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B8074A7-30A3-4E5C-A7ED-C085C1C25808}"/>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5" name="Footer Placeholder 4">
            <a:extLst>
              <a:ext uri="{FF2B5EF4-FFF2-40B4-BE49-F238E27FC236}">
                <a16:creationId xmlns:a16="http://schemas.microsoft.com/office/drawing/2014/main" id="{3E989D59-BC7A-4EB0-8BF0-E572EEC1F4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C51A69-1695-4BC1-AD63-B8E0D5F98839}"/>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3134695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B1B9F-0F9E-43FA-91BE-01D5DAD73D1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B7A9B4-8AF9-4E94-B5F7-2D1CEE2F66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02683F-CA0A-4E21-BCFF-633BAAE9091D}"/>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5" name="Footer Placeholder 4">
            <a:extLst>
              <a:ext uri="{FF2B5EF4-FFF2-40B4-BE49-F238E27FC236}">
                <a16:creationId xmlns:a16="http://schemas.microsoft.com/office/drawing/2014/main" id="{2A84DE3B-D4BB-47A2-BB9E-093CF14551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929784-6FD2-4EA7-8525-F3F37C5948F6}"/>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407583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A0E4B0-6092-4DAD-82F3-0DC03987F0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A6C65B-3B22-41C9-843B-75D59AB8A9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47764B-65B3-44D6-90ED-3CD3A2482E76}"/>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5" name="Footer Placeholder 4">
            <a:extLst>
              <a:ext uri="{FF2B5EF4-FFF2-40B4-BE49-F238E27FC236}">
                <a16:creationId xmlns:a16="http://schemas.microsoft.com/office/drawing/2014/main" id="{F2FFE79E-33AA-4D15-82C6-EC7F85B241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6D362C-FF1E-4AB6-98EA-AED2AE565573}"/>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642936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AEC4-06D0-45B1-8C32-0D04420372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7288B0-37E1-43FA-9226-12880D1EAC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278AF-FBFD-4581-9C50-EE7E8A85EEB9}"/>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5" name="Footer Placeholder 4">
            <a:extLst>
              <a:ext uri="{FF2B5EF4-FFF2-40B4-BE49-F238E27FC236}">
                <a16:creationId xmlns:a16="http://schemas.microsoft.com/office/drawing/2014/main" id="{DDE4D950-354D-472B-887C-338B6FBD35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BE6FC2-CBFD-4ABC-A311-03A3A792D429}"/>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1396827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90749-0292-4005-B092-55B2860B08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99E90B-DCB7-4509-81FB-E8630E919F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7C2988-58BB-4D4C-9920-8BDF034285B8}"/>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5" name="Footer Placeholder 4">
            <a:extLst>
              <a:ext uri="{FF2B5EF4-FFF2-40B4-BE49-F238E27FC236}">
                <a16:creationId xmlns:a16="http://schemas.microsoft.com/office/drawing/2014/main" id="{61238B1C-AFA6-4F41-8B14-FE482B5639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905959-A440-4AA7-82A0-2AA592C01281}"/>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2337369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5EB9B-A809-4F26-A3DF-82D55EEEC1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AFDE3E-69CE-4004-B86B-D52A42D9B2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15091E-E3F4-455F-AD91-E7C3F00550A5}"/>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5" name="Footer Placeholder 4">
            <a:extLst>
              <a:ext uri="{FF2B5EF4-FFF2-40B4-BE49-F238E27FC236}">
                <a16:creationId xmlns:a16="http://schemas.microsoft.com/office/drawing/2014/main" id="{0F788D0B-8B1C-4960-A2FF-8A73322F75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58D2E3-93F1-4925-B051-1ECDBD2B4CF2}"/>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1117276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AFEB-3FA1-4E90-B781-D3F375C05B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9E5698-0824-4964-80C7-870AD9D3BB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5B6D43E-8F6B-44BC-A83E-0AD111E68A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58EF1C7-0069-4BD4-872F-03E5E18DA438}"/>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6" name="Footer Placeholder 5">
            <a:extLst>
              <a:ext uri="{FF2B5EF4-FFF2-40B4-BE49-F238E27FC236}">
                <a16:creationId xmlns:a16="http://schemas.microsoft.com/office/drawing/2014/main" id="{3195A834-80F9-4E6A-A4A8-80AAAD218F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734C6C-73DD-4144-8668-125778F521B7}"/>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215659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6679B-5272-404F-9E6B-1BD3E13C3C7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7E88F8-5C86-4423-A03E-94701D8F91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9EF01B-0BAE-4BDF-A887-F68524D0B3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01386B1-5780-4C21-BA37-F5AB3DC806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7AD503-1A0F-4162-9ABA-24EE78812A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5707AC8-5E8C-482A-AF4B-37F11EECA0B6}"/>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8" name="Footer Placeholder 7">
            <a:extLst>
              <a:ext uri="{FF2B5EF4-FFF2-40B4-BE49-F238E27FC236}">
                <a16:creationId xmlns:a16="http://schemas.microsoft.com/office/drawing/2014/main" id="{0D3D2607-2D76-47E1-AD98-54081F3914A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0C55165-4849-407B-808F-C26C668AA453}"/>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395785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46677-0046-4727-BBB3-AAD205DA80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C068B3-91EA-4B95-9763-00C39828697B}"/>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4" name="Footer Placeholder 3">
            <a:extLst>
              <a:ext uri="{FF2B5EF4-FFF2-40B4-BE49-F238E27FC236}">
                <a16:creationId xmlns:a16="http://schemas.microsoft.com/office/drawing/2014/main" id="{3E21D80F-6553-48DD-A3D0-F18E3AC2BE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EA2584E-E13D-4518-9C6A-C7E9A6AAF12F}"/>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341144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FC863-C596-4544-A36B-7CB50A550E06}"/>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3" name="Footer Placeholder 2">
            <a:extLst>
              <a:ext uri="{FF2B5EF4-FFF2-40B4-BE49-F238E27FC236}">
                <a16:creationId xmlns:a16="http://schemas.microsoft.com/office/drawing/2014/main" id="{EB979999-D2E8-4614-8FD5-BCFC85DFDC1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65FFDAE-D2E8-48A1-A027-D251B392717F}"/>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36131103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3C90-F90A-4952-BA07-3CD59E275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7A6163B-3544-4123-9F13-AA3BF42DFC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53FAA9-2C98-462F-BF9E-832DD0AD9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6CC570-FC61-46BC-B383-F5B006CE3836}"/>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6" name="Footer Placeholder 5">
            <a:extLst>
              <a:ext uri="{FF2B5EF4-FFF2-40B4-BE49-F238E27FC236}">
                <a16:creationId xmlns:a16="http://schemas.microsoft.com/office/drawing/2014/main" id="{7C5DD99C-A411-4D8D-A42E-5EF70CEED2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0A924B-8D15-4643-BAE6-F8CE53E5F88F}"/>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382268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DD03D-2BFA-473A-A739-D632FC3C9C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A67EE4-1832-4852-81DF-DB04755120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57D90A-9F82-4DFB-BCCA-1CF4BAB20B50}"/>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5" name="Footer Placeholder 4">
            <a:extLst>
              <a:ext uri="{FF2B5EF4-FFF2-40B4-BE49-F238E27FC236}">
                <a16:creationId xmlns:a16="http://schemas.microsoft.com/office/drawing/2014/main" id="{7F6FC896-C628-4090-A69B-68F1D0B549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F33297-3025-4E14-8C9C-05EE5EFFE26B}"/>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6828324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B890E-101B-49C1-9B0E-5B5CD9FFB8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D012861-96A9-4BBB-8FAF-978BF2C5AD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9062DF-6656-4C28-A623-E8CBE473BA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0CC710-2C93-4C00-8715-CA54BD66C625}"/>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6" name="Footer Placeholder 5">
            <a:extLst>
              <a:ext uri="{FF2B5EF4-FFF2-40B4-BE49-F238E27FC236}">
                <a16:creationId xmlns:a16="http://schemas.microsoft.com/office/drawing/2014/main" id="{097FEA61-6EF1-4A52-8469-9891532163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3A3E6B-1A96-4CE1-8D02-6CCF75717A4D}"/>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3995504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39D07-17B7-4E34-BCB4-B9E9B07CA48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EBF4CF-3D85-41B6-AD7A-25D5D94498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749AD1-C557-4609-AF25-797591ED8719}"/>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5" name="Footer Placeholder 4">
            <a:extLst>
              <a:ext uri="{FF2B5EF4-FFF2-40B4-BE49-F238E27FC236}">
                <a16:creationId xmlns:a16="http://schemas.microsoft.com/office/drawing/2014/main" id="{A98C419B-875E-45EC-BCBF-448D3A2F84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9FFF8-06DC-4361-91C1-FECF76835457}"/>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3476794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BF2CE7-8FA7-4B0B-850C-F2D9071521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66B584-F2B4-4539-BF77-46389EE1C8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C911AC-AB7E-4212-B765-63C4FA029364}"/>
              </a:ext>
            </a:extLst>
          </p:cNvPr>
          <p:cNvSpPr>
            <a:spLocks noGrp="1"/>
          </p:cNvSpPr>
          <p:nvPr>
            <p:ph type="dt" sz="half" idx="10"/>
          </p:nvPr>
        </p:nvSpPr>
        <p:spPr/>
        <p:txBody>
          <a:bodyPr/>
          <a:lstStyle/>
          <a:p>
            <a:fld id="{9F51DEF0-79CF-47BF-9369-617F3B3DE333}" type="datetimeFigureOut">
              <a:rPr lang="en-GB" smtClean="0"/>
              <a:t>15/11/2022</a:t>
            </a:fld>
            <a:endParaRPr lang="en-GB"/>
          </a:p>
        </p:txBody>
      </p:sp>
      <p:sp>
        <p:nvSpPr>
          <p:cNvPr id="5" name="Footer Placeholder 4">
            <a:extLst>
              <a:ext uri="{FF2B5EF4-FFF2-40B4-BE49-F238E27FC236}">
                <a16:creationId xmlns:a16="http://schemas.microsoft.com/office/drawing/2014/main" id="{706F217D-29FF-4FC3-91C5-A5EA97AE02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80D9A0-B65C-4C7D-B13E-665EB62ADCD5}"/>
              </a:ext>
            </a:extLst>
          </p:cNvPr>
          <p:cNvSpPr>
            <a:spLocks noGrp="1"/>
          </p:cNvSpPr>
          <p:nvPr>
            <p:ph type="sldNum" sz="quarter" idx="12"/>
          </p:nvPr>
        </p:nvSpPr>
        <p:spPr/>
        <p:txBody>
          <a:bodyPr/>
          <a:lstStyle/>
          <a:p>
            <a:fld id="{76F6426A-8107-4D82-A28A-20E2C6529880}" type="slidenum">
              <a:rPr lang="en-GB" smtClean="0"/>
              <a:t>‹#›</a:t>
            </a:fld>
            <a:endParaRPr lang="en-GB"/>
          </a:p>
        </p:txBody>
      </p:sp>
    </p:spTree>
    <p:extLst>
      <p:ext uri="{BB962C8B-B14F-4D97-AF65-F5344CB8AC3E}">
        <p14:creationId xmlns:p14="http://schemas.microsoft.com/office/powerpoint/2010/main" val="1471075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96C54B1-D35C-4165-A15C-6EC8C75C7916}" type="datetimeFigureOut">
              <a:rPr lang="en-GB" smtClean="0"/>
              <a:t>15/11/2022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2092978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6C54B1-D35C-4165-A15C-6EC8C75C7916}" type="datetimeFigureOut">
              <a:rPr lang="en-GB" smtClean="0"/>
              <a:t>15/11/2022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3001929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6C54B1-D35C-4165-A15C-6EC8C75C7916}" type="datetimeFigureOut">
              <a:rPr lang="en-GB" smtClean="0"/>
              <a:t>15/11/2022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18805620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6C54B1-D35C-4165-A15C-6EC8C75C7916}" type="datetimeFigureOut">
              <a:rPr lang="en-GB" smtClean="0"/>
              <a:t>15/11/2022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21169737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6C54B1-D35C-4165-A15C-6EC8C75C7916}" type="datetimeFigureOut">
              <a:rPr lang="en-GB" smtClean="0"/>
              <a:t>15/11/2022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5732418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6C54B1-D35C-4165-A15C-6EC8C75C7916}" type="datetimeFigureOut">
              <a:rPr lang="en-GB" smtClean="0"/>
              <a:t>15/11/2022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39995251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C54B1-D35C-4165-A15C-6EC8C75C7916}" type="datetimeFigureOut">
              <a:rPr lang="en-GB" smtClean="0"/>
              <a:t>15/11/2022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1028454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89889-273B-416B-8F73-4204BE03D7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1DC8A6-7B14-4F4E-BA09-EEB8F78661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FA89D9-2777-4577-BCB7-947FA6B85AFA}"/>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5" name="Footer Placeholder 4">
            <a:extLst>
              <a:ext uri="{FF2B5EF4-FFF2-40B4-BE49-F238E27FC236}">
                <a16:creationId xmlns:a16="http://schemas.microsoft.com/office/drawing/2014/main" id="{443AD526-25BE-4FD5-B06C-AF097FF44E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4FD4D8-8DC1-4F91-9B04-25DA00654F00}"/>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18721416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6C54B1-D35C-4165-A15C-6EC8C75C7916}" type="datetimeFigureOut">
              <a:rPr lang="en-GB" smtClean="0"/>
              <a:t>15/11/2022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6866297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6C54B1-D35C-4165-A15C-6EC8C75C7916}" type="datetimeFigureOut">
              <a:rPr lang="en-GB" smtClean="0"/>
              <a:t>15/11/2022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34578331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6C54B1-D35C-4165-A15C-6EC8C75C7916}" type="datetimeFigureOut">
              <a:rPr lang="en-GB" smtClean="0"/>
              <a:t>15/11/2022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33901099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6C54B1-D35C-4165-A15C-6EC8C75C7916}" type="datetimeFigureOut">
              <a:rPr lang="en-GB" smtClean="0"/>
              <a:t>15/11/2022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02862-B034-4439-A213-EA2FE106D545}" type="slidenum">
              <a:rPr lang="en-GB" smtClean="0"/>
              <a:t>‹#›</a:t>
            </a:fld>
            <a:endParaRPr lang="en-GB"/>
          </a:p>
        </p:txBody>
      </p:sp>
    </p:spTree>
    <p:extLst>
      <p:ext uri="{BB962C8B-B14F-4D97-AF65-F5344CB8AC3E}">
        <p14:creationId xmlns:p14="http://schemas.microsoft.com/office/powerpoint/2010/main" val="17893662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hree Column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0000" y="673414"/>
            <a:ext cx="2678401" cy="5476773"/>
          </a:xfrm>
        </p:spPr>
        <p:txBody>
          <a:bodyPr anchor="t">
            <a:noAutofit/>
          </a:bodyPr>
          <a:lstStyle>
            <a:lvl1pPr algn="l">
              <a:lnSpc>
                <a:spcPts val="3067"/>
              </a:lnSpc>
              <a:defRPr sz="2800" b="1" i="0">
                <a:solidFill>
                  <a:schemeClr val="accent1"/>
                </a:solidFill>
                <a:latin typeface="Georgia" charset="0"/>
                <a:ea typeface="Georgia" charset="0"/>
                <a:cs typeface="Georgia" charset="0"/>
              </a:defRPr>
            </a:lvl1pPr>
          </a:lstStyle>
          <a:p>
            <a:r>
              <a:rPr lang="en-US"/>
              <a:t>Click to edit Master title style</a:t>
            </a:r>
          </a:p>
        </p:txBody>
      </p:sp>
      <p:cxnSp>
        <p:nvCxnSpPr>
          <p:cNvPr id="14" name="Straight Connector 13"/>
          <p:cNvCxnSpPr/>
          <p:nvPr userDrawn="1"/>
        </p:nvCxnSpPr>
        <p:spPr>
          <a:xfrm>
            <a:off x="480001" y="480000"/>
            <a:ext cx="26784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480000" y="6384000"/>
            <a:ext cx="1123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Text Placeholder 16"/>
          <p:cNvSpPr>
            <a:spLocks noGrp="1"/>
          </p:cNvSpPr>
          <p:nvPr>
            <p:ph type="body" sz="quarter" idx="14"/>
          </p:nvPr>
        </p:nvSpPr>
        <p:spPr>
          <a:xfrm>
            <a:off x="3331200" y="673414"/>
            <a:ext cx="4080000" cy="5476773"/>
          </a:xfrm>
        </p:spPr>
        <p:txBody>
          <a:bodyPr>
            <a:noAutofit/>
          </a:bodyPr>
          <a:lstStyle>
            <a:lvl1pPr marL="0" indent="0">
              <a:lnSpc>
                <a:spcPct val="90000"/>
              </a:lnSpc>
              <a:spcBef>
                <a:spcPts val="0"/>
              </a:spcBef>
              <a:buFont typeface="Arial" charset="0"/>
              <a:buNone/>
              <a:defRPr sz="2133" b="1">
                <a:solidFill>
                  <a:schemeClr val="tx2"/>
                </a:solidFill>
                <a:latin typeface="+mn-lt"/>
                <a:ea typeface="Arial" charset="0"/>
                <a:cs typeface="Arial" charset="0"/>
              </a:defRPr>
            </a:lvl1pPr>
            <a:lvl2pPr marL="287993" indent="-287993">
              <a:spcBef>
                <a:spcPts val="800"/>
              </a:spcBef>
              <a:buFont typeface="Arial" charset="0"/>
              <a:buChar char="•"/>
              <a:defRPr sz="2133">
                <a:solidFill>
                  <a:schemeClr val="tx2"/>
                </a:solidFill>
                <a:latin typeface="+mn-lt"/>
              </a:defRPr>
            </a:lvl2pPr>
            <a:lvl3pPr marL="290393" indent="0">
              <a:spcBef>
                <a:spcPts val="0"/>
              </a:spcBef>
              <a:buNone/>
              <a:defRPr sz="1867">
                <a:solidFill>
                  <a:schemeClr val="tx2"/>
                </a:solidFill>
                <a:latin typeface="+mn-lt"/>
              </a:defRPr>
            </a:lvl3pPr>
            <a:lvl4pPr marL="575986" indent="0">
              <a:spcBef>
                <a:spcPts val="0"/>
              </a:spcBef>
              <a:buNone/>
              <a:defRPr sz="1600">
                <a:solidFill>
                  <a:schemeClr val="tx2"/>
                </a:solidFill>
                <a:latin typeface="+mn-lt"/>
              </a:defRPr>
            </a:lvl4pPr>
            <a:lvl5pPr marL="863978" indent="0">
              <a:spcBef>
                <a:spcPts val="0"/>
              </a:spcBef>
              <a:buNone/>
              <a:defRPr sz="1333">
                <a:solidFill>
                  <a:schemeClr val="tx2"/>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p:cNvCxnSpPr/>
          <p:nvPr userDrawn="1"/>
        </p:nvCxnSpPr>
        <p:spPr>
          <a:xfrm>
            <a:off x="3331200" y="480000"/>
            <a:ext cx="8380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quarter" idx="15"/>
          </p:nvPr>
        </p:nvSpPr>
        <p:spPr>
          <a:xfrm>
            <a:off x="7632000" y="668334"/>
            <a:ext cx="4080000" cy="5477933"/>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8"/>
          <p:cNvSpPr>
            <a:spLocks noGrp="1"/>
          </p:cNvSpPr>
          <p:nvPr>
            <p:ph type="body" sz="quarter" idx="12"/>
          </p:nvPr>
        </p:nvSpPr>
        <p:spPr>
          <a:xfrm>
            <a:off x="624001" y="6480001"/>
            <a:ext cx="3977217" cy="167999"/>
          </a:xfrm>
        </p:spPr>
        <p:txBody>
          <a:bodyPr>
            <a:noAutofit/>
          </a:bodyPr>
          <a:lstStyle>
            <a:lvl1pPr marL="0" indent="0">
              <a:buNone/>
              <a:tabLst>
                <a:tab pos="1295968" algn="l"/>
              </a:tabLst>
              <a:defRPr sz="1000" b="1">
                <a:solidFill>
                  <a:schemeClr val="tx2"/>
                </a:solidFill>
              </a:defRPr>
            </a:lvl1pPr>
            <a:lvl2pPr marL="457189" indent="0">
              <a:buNone/>
              <a:tabLst>
                <a:tab pos="1295968" algn="l"/>
              </a:tabLst>
              <a:defRPr sz="1000" b="1">
                <a:solidFill>
                  <a:schemeClr val="tx2"/>
                </a:solidFill>
              </a:defRPr>
            </a:lvl2pPr>
            <a:lvl3pPr marL="914377" indent="0">
              <a:buNone/>
              <a:tabLst>
                <a:tab pos="1295968" algn="l"/>
              </a:tabLst>
              <a:defRPr sz="1000" b="1">
                <a:solidFill>
                  <a:schemeClr val="tx2"/>
                </a:solidFill>
              </a:defRPr>
            </a:lvl3pPr>
            <a:lvl4pPr marL="1371566" indent="0">
              <a:buNone/>
              <a:tabLst>
                <a:tab pos="1295968" algn="l"/>
              </a:tabLst>
              <a:defRPr sz="1000" b="1">
                <a:solidFill>
                  <a:schemeClr val="tx2"/>
                </a:solidFill>
              </a:defRPr>
            </a:lvl4pPr>
            <a:lvl5pPr marL="1828754" indent="0">
              <a:buNone/>
              <a:tabLst>
                <a:tab pos="1295968" algn="l"/>
              </a:tabLst>
              <a:defRPr sz="1000" b="1">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13"/>
          <p:cNvSpPr>
            <a:spLocks noGrp="1"/>
          </p:cNvSpPr>
          <p:nvPr>
            <p:ph type="pic" sz="quarter" idx="13"/>
          </p:nvPr>
        </p:nvSpPr>
        <p:spPr>
          <a:xfrm>
            <a:off x="480000" y="6489600"/>
            <a:ext cx="96000" cy="100800"/>
          </a:xfrm>
        </p:spPr>
        <p:txBody>
          <a:bodyPr>
            <a:normAutofit/>
          </a:bodyPr>
          <a:lstStyle>
            <a:lvl1pPr marL="0" indent="0">
              <a:buNone/>
              <a:defRPr sz="800">
                <a:solidFill>
                  <a:schemeClr val="tx2"/>
                </a:solidFill>
              </a:defRPr>
            </a:lvl1pPr>
          </a:lstStyle>
          <a:p>
            <a:r>
              <a:rPr lang="en-US"/>
              <a:t>Click icon to add picture</a:t>
            </a:r>
          </a:p>
        </p:txBody>
      </p:sp>
      <p:sp>
        <p:nvSpPr>
          <p:cNvPr id="12" name="Text Placeholder 7"/>
          <p:cNvSpPr>
            <a:spLocks noGrp="1"/>
          </p:cNvSpPr>
          <p:nvPr>
            <p:ph type="body" sz="quarter" idx="11"/>
          </p:nvPr>
        </p:nvSpPr>
        <p:spPr>
          <a:xfrm>
            <a:off x="4916330" y="6463524"/>
            <a:ext cx="6795671" cy="277481"/>
          </a:xfrm>
        </p:spPr>
        <p:txBody>
          <a:bodyPr>
            <a:noAutofit/>
          </a:bodyPr>
          <a:lstStyle>
            <a:lvl1pPr marL="0" indent="0" algn="r">
              <a:lnSpc>
                <a:spcPts val="1067"/>
              </a:lnSpc>
              <a:spcBef>
                <a:spcPts val="0"/>
              </a:spcBef>
              <a:buNone/>
              <a:defRPr sz="933">
                <a:solidFill>
                  <a:schemeClr val="tx2"/>
                </a:solidFill>
                <a:latin typeface="Univers 45 Light" charset="0"/>
                <a:ea typeface="Univers 45 Light" charset="0"/>
                <a:cs typeface="Univers 45 Light" charset="0"/>
              </a:defRPr>
            </a:lvl1pPr>
            <a:lvl2pPr marL="457189" indent="0" algn="r">
              <a:lnSpc>
                <a:spcPts val="1067"/>
              </a:lnSpc>
              <a:spcBef>
                <a:spcPts val="0"/>
              </a:spcBef>
              <a:buNone/>
              <a:defRPr sz="933">
                <a:solidFill>
                  <a:schemeClr val="tx2"/>
                </a:solidFill>
                <a:latin typeface="Univers 45 Light" charset="0"/>
                <a:ea typeface="Univers 45 Light" charset="0"/>
                <a:cs typeface="Univers 45 Light" charset="0"/>
              </a:defRPr>
            </a:lvl2pPr>
            <a:lvl3pPr marL="914377" indent="0" algn="r">
              <a:lnSpc>
                <a:spcPts val="1067"/>
              </a:lnSpc>
              <a:spcBef>
                <a:spcPts val="0"/>
              </a:spcBef>
              <a:buNone/>
              <a:defRPr sz="933">
                <a:solidFill>
                  <a:schemeClr val="tx2"/>
                </a:solidFill>
                <a:latin typeface="Univers 45 Light" charset="0"/>
                <a:ea typeface="Univers 45 Light" charset="0"/>
                <a:cs typeface="Univers 45 Light" charset="0"/>
              </a:defRPr>
            </a:lvl3pPr>
            <a:lvl4pPr marL="1371566" indent="0" algn="r">
              <a:lnSpc>
                <a:spcPts val="1067"/>
              </a:lnSpc>
              <a:spcBef>
                <a:spcPts val="0"/>
              </a:spcBef>
              <a:buNone/>
              <a:defRPr sz="933">
                <a:solidFill>
                  <a:schemeClr val="tx2"/>
                </a:solidFill>
                <a:latin typeface="Univers 45 Light" charset="0"/>
                <a:ea typeface="Univers 45 Light" charset="0"/>
                <a:cs typeface="Univers 45 Light" charset="0"/>
              </a:defRPr>
            </a:lvl4pPr>
            <a:lvl5pPr marL="1828754" indent="0" algn="r">
              <a:lnSpc>
                <a:spcPts val="1067"/>
              </a:lnSpc>
              <a:spcBef>
                <a:spcPts val="0"/>
              </a:spcBef>
              <a:buNone/>
              <a:defRPr sz="933">
                <a:solidFill>
                  <a:schemeClr val="tx2"/>
                </a:solidFill>
                <a:latin typeface="Univers 45 Light" charset="0"/>
                <a:ea typeface="Univers 45 Light" charset="0"/>
                <a:cs typeface="Univers 45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2845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FF35F-D7E0-484D-A734-9D0F9B744F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88BC21-331B-41FF-920E-BA6F17A9AC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832641-4EB8-4B87-A639-0F33BD70F9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C6C857-B60D-4A51-93B6-902CB2533500}"/>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6" name="Footer Placeholder 5">
            <a:extLst>
              <a:ext uri="{FF2B5EF4-FFF2-40B4-BE49-F238E27FC236}">
                <a16:creationId xmlns:a16="http://schemas.microsoft.com/office/drawing/2014/main" id="{A5561490-AF7D-49A4-B501-B1B71F439D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5F5A43-76B5-4CE5-8023-17B0C5D37E94}"/>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299618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F2AF-F9A2-460C-8032-4CEA0E869F5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FB1F42-AC93-4E24-9B07-3ABF84FCF4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771EF8-F4AB-45BE-9B6F-FE090458D6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6D70A1-C97B-4044-B525-C0B834B44F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9ED173-5BE0-4FA6-9738-96E4088BE1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98F97C3-3EE3-49B1-A56B-DE51E658F750}"/>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8" name="Footer Placeholder 7">
            <a:extLst>
              <a:ext uri="{FF2B5EF4-FFF2-40B4-BE49-F238E27FC236}">
                <a16:creationId xmlns:a16="http://schemas.microsoft.com/office/drawing/2014/main" id="{65AF71EE-3F11-44B1-B002-B1C808B9C6E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2A7A76-E567-468C-8D01-37BD7E9BB88B}"/>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101662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447F9-793E-40EE-B99C-7AA9097B21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595D59-D272-43B3-922E-00EAF2A1BBF3}"/>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4" name="Footer Placeholder 3">
            <a:extLst>
              <a:ext uri="{FF2B5EF4-FFF2-40B4-BE49-F238E27FC236}">
                <a16:creationId xmlns:a16="http://schemas.microsoft.com/office/drawing/2014/main" id="{101675F4-ECA7-423E-94F2-AADDE13119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FFB6669-0317-41FB-BBEF-E6A8FEB4F741}"/>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400964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4D3DC5-097A-4256-9D21-5D68ED6FA65D}"/>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3" name="Footer Placeholder 2">
            <a:extLst>
              <a:ext uri="{FF2B5EF4-FFF2-40B4-BE49-F238E27FC236}">
                <a16:creationId xmlns:a16="http://schemas.microsoft.com/office/drawing/2014/main" id="{FAB748E8-8982-4E1A-B7FD-109DC4FB1E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6FB8C7-9C45-4AAB-92AB-2814FC946163}"/>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151274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28651-D0F2-4A42-B3CF-43B8B442C9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388F50D-6ECB-4318-88E5-3B8E78920B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A7B2C82-9608-4A49-B59B-BC161DA36D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149F86-7BF8-47D1-8C4E-3B68670223B8}"/>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6" name="Footer Placeholder 5">
            <a:extLst>
              <a:ext uri="{FF2B5EF4-FFF2-40B4-BE49-F238E27FC236}">
                <a16:creationId xmlns:a16="http://schemas.microsoft.com/office/drawing/2014/main" id="{83B8AA68-FFF4-4FFD-B802-095D98E888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687363-542F-46EC-954E-A348EC8679CB}"/>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10507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1FCD2-67A4-41EC-BF25-B082469BBB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7FAECEC-25B1-44BA-A317-489769EC38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78ED08-9700-463A-B566-E248B3E0CD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6FA33-4846-47E6-91DD-8A09140E69A1}"/>
              </a:ext>
            </a:extLst>
          </p:cNvPr>
          <p:cNvSpPr>
            <a:spLocks noGrp="1"/>
          </p:cNvSpPr>
          <p:nvPr>
            <p:ph type="dt" sz="half" idx="10"/>
          </p:nvPr>
        </p:nvSpPr>
        <p:spPr/>
        <p:txBody>
          <a:bodyPr/>
          <a:lstStyle/>
          <a:p>
            <a:fld id="{2E635A35-94AB-4C79-9DB7-8D0060425B70}" type="datetimeFigureOut">
              <a:rPr lang="en-GB" smtClean="0"/>
              <a:t>15/11/2022</a:t>
            </a:fld>
            <a:endParaRPr lang="en-GB"/>
          </a:p>
        </p:txBody>
      </p:sp>
      <p:sp>
        <p:nvSpPr>
          <p:cNvPr id="6" name="Footer Placeholder 5">
            <a:extLst>
              <a:ext uri="{FF2B5EF4-FFF2-40B4-BE49-F238E27FC236}">
                <a16:creationId xmlns:a16="http://schemas.microsoft.com/office/drawing/2014/main" id="{E29AFB4D-D4B4-4D93-9143-423FF49F0E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D5B428-A48A-4A6A-9F3A-0648053349F9}"/>
              </a:ext>
            </a:extLst>
          </p:cNvPr>
          <p:cNvSpPr>
            <a:spLocks noGrp="1"/>
          </p:cNvSpPr>
          <p:nvPr>
            <p:ph type="sldNum" sz="quarter" idx="12"/>
          </p:nvPr>
        </p:nvSpPr>
        <p:spPr/>
        <p:txBody>
          <a:bodyPr/>
          <a:lstStyle/>
          <a:p>
            <a:fld id="{4145D4F3-5FFB-4B68-9D7A-F433E18F8536}" type="slidenum">
              <a:rPr lang="en-GB" smtClean="0"/>
              <a:t>‹#›</a:t>
            </a:fld>
            <a:endParaRPr lang="en-GB"/>
          </a:p>
        </p:txBody>
      </p:sp>
    </p:spTree>
    <p:extLst>
      <p:ext uri="{BB962C8B-B14F-4D97-AF65-F5344CB8AC3E}">
        <p14:creationId xmlns:p14="http://schemas.microsoft.com/office/powerpoint/2010/main" val="1622574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C00171-CAF3-484F-9A6C-E66BF7AA42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A7E3DD-2249-4FBB-8ECD-957F039CC2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827872-62B9-4AA5-9107-04F65B7D29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35A35-94AB-4C79-9DB7-8D0060425B70}" type="datetimeFigureOut">
              <a:rPr lang="en-GB" smtClean="0"/>
              <a:t>15/11/2022</a:t>
            </a:fld>
            <a:endParaRPr lang="en-GB"/>
          </a:p>
        </p:txBody>
      </p:sp>
      <p:sp>
        <p:nvSpPr>
          <p:cNvPr id="5" name="Footer Placeholder 4">
            <a:extLst>
              <a:ext uri="{FF2B5EF4-FFF2-40B4-BE49-F238E27FC236}">
                <a16:creationId xmlns:a16="http://schemas.microsoft.com/office/drawing/2014/main" id="{4EE67B23-A1CA-436E-856B-EDC0CB5464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3D26F42-25BC-474A-BD5E-9BDD90A779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5D4F3-5FFB-4B68-9D7A-F433E18F8536}" type="slidenum">
              <a:rPr lang="en-GB" smtClean="0"/>
              <a:t>‹#›</a:t>
            </a:fld>
            <a:endParaRPr lang="en-GB"/>
          </a:p>
        </p:txBody>
      </p:sp>
    </p:spTree>
    <p:extLst>
      <p:ext uri="{BB962C8B-B14F-4D97-AF65-F5344CB8AC3E}">
        <p14:creationId xmlns:p14="http://schemas.microsoft.com/office/powerpoint/2010/main" val="266685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1EF565-5152-4BC7-93C2-2D33F44594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1444C7-FFDD-4948-A549-C3A0B43926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A66693-F225-4088-BF88-A5C3AB5DCE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1DEF0-79CF-47BF-9369-617F3B3DE333}" type="datetimeFigureOut">
              <a:rPr lang="en-GB" smtClean="0"/>
              <a:t>15/11/2022</a:t>
            </a:fld>
            <a:endParaRPr lang="en-GB"/>
          </a:p>
        </p:txBody>
      </p:sp>
      <p:sp>
        <p:nvSpPr>
          <p:cNvPr id="5" name="Footer Placeholder 4">
            <a:extLst>
              <a:ext uri="{FF2B5EF4-FFF2-40B4-BE49-F238E27FC236}">
                <a16:creationId xmlns:a16="http://schemas.microsoft.com/office/drawing/2014/main" id="{EA8ECDC1-27C0-480B-80A9-D95AE217AE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278E52-1D6F-4962-A097-A25B0374A5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6426A-8107-4D82-A28A-20E2C6529880}" type="slidenum">
              <a:rPr lang="en-GB" smtClean="0"/>
              <a:t>‹#›</a:t>
            </a:fld>
            <a:endParaRPr lang="en-GB"/>
          </a:p>
        </p:txBody>
      </p:sp>
    </p:spTree>
    <p:extLst>
      <p:ext uri="{BB962C8B-B14F-4D97-AF65-F5344CB8AC3E}">
        <p14:creationId xmlns:p14="http://schemas.microsoft.com/office/powerpoint/2010/main" val="271248020"/>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35A35-94AB-4C79-9DB7-8D0060425B70}" type="datetimeFigureOut">
              <a:rPr lang="en-GB" smtClean="0"/>
              <a:t>15/11/2022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5D4F3-5FFB-4B68-9D7A-F433E18F8536}" type="slidenum">
              <a:rPr lang="en-GB" smtClean="0"/>
              <a:t>‹#›</a:t>
            </a:fld>
            <a:endParaRPr lang="en-GB"/>
          </a:p>
        </p:txBody>
      </p:sp>
    </p:spTree>
    <p:extLst>
      <p:ext uri="{BB962C8B-B14F-4D97-AF65-F5344CB8AC3E}">
        <p14:creationId xmlns:p14="http://schemas.microsoft.com/office/powerpoint/2010/main" val="1139752876"/>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8.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4.xml"/><Relationship Id="rId1" Type="http://schemas.openxmlformats.org/officeDocument/2006/relationships/video" Target="https://www.youtube.com/embed/EuHDoP_nsg8?feature=oembed"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E83AE1-4DF1-4C11-A18E-5714BB17FF6F}"/>
              </a:ext>
            </a:extLst>
          </p:cNvPr>
          <p:cNvSpPr/>
          <p:nvPr/>
        </p:nvSpPr>
        <p:spPr>
          <a:xfrm>
            <a:off x="458535" y="381103"/>
            <a:ext cx="11698649" cy="4366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cxnSp>
        <p:nvCxnSpPr>
          <p:cNvPr id="10" name="Straight Connector 9">
            <a:extLst>
              <a:ext uri="{FF2B5EF4-FFF2-40B4-BE49-F238E27FC236}">
                <a16:creationId xmlns:a16="http://schemas.microsoft.com/office/drawing/2014/main" id="{06F81144-9D80-49FF-AC91-440862769226}"/>
              </a:ext>
            </a:extLst>
          </p:cNvPr>
          <p:cNvCxnSpPr/>
          <p:nvPr/>
        </p:nvCxnSpPr>
        <p:spPr>
          <a:xfrm>
            <a:off x="6201540" y="1115908"/>
            <a:ext cx="0" cy="4481947"/>
          </a:xfrm>
          <a:prstGeom prst="line">
            <a:avLst/>
          </a:prstGeom>
          <a:ln/>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213AD0F5-AE30-4071-A7A9-8DE7328D8F81}"/>
              </a:ext>
            </a:extLst>
          </p:cNvPr>
          <p:cNvSpPr/>
          <p:nvPr/>
        </p:nvSpPr>
        <p:spPr>
          <a:xfrm>
            <a:off x="6930070" y="1841032"/>
            <a:ext cx="4425156" cy="2934393"/>
          </a:xfrm>
          <a:prstGeom prst="rect">
            <a:avLst/>
          </a:prstGeom>
        </p:spPr>
        <p:txBody>
          <a:bodyPr wrap="square">
            <a:spAutoFit/>
          </a:bodyPr>
          <a:lstStyle/>
          <a:p>
            <a:r>
              <a:rPr lang="en-US" sz="4267" b="1" dirty="0">
                <a:latin typeface="Univers" panose="020B0503020202020204" pitchFamily="34" charset="0"/>
                <a:cs typeface="Arial" panose="020B0604020202020204" pitchFamily="34" charset="0"/>
              </a:rPr>
              <a:t>Helping you use our four Investment Principles</a:t>
            </a:r>
          </a:p>
          <a:p>
            <a:endParaRPr lang="en-GB" sz="1400" b="1" dirty="0"/>
          </a:p>
        </p:txBody>
      </p:sp>
      <p:sp>
        <p:nvSpPr>
          <p:cNvPr id="2" name="Rectangle 1">
            <a:extLst>
              <a:ext uri="{FF2B5EF4-FFF2-40B4-BE49-F238E27FC236}">
                <a16:creationId xmlns:a16="http://schemas.microsoft.com/office/drawing/2014/main" id="{32D78308-8577-485A-83D5-03D01C6B0ED7}"/>
              </a:ext>
            </a:extLst>
          </p:cNvPr>
          <p:cNvSpPr/>
          <p:nvPr/>
        </p:nvSpPr>
        <p:spPr>
          <a:xfrm>
            <a:off x="34816" y="5597855"/>
            <a:ext cx="11872745" cy="12046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E4A43582-3340-418B-A36C-2977B4CFF34C}"/>
              </a:ext>
            </a:extLst>
          </p:cNvPr>
          <p:cNvPicPr>
            <a:picLocks noChangeAspect="1"/>
          </p:cNvPicPr>
          <p:nvPr/>
        </p:nvPicPr>
        <p:blipFill>
          <a:blip r:embed="rId3"/>
          <a:stretch>
            <a:fillRect/>
          </a:stretch>
        </p:blipFill>
        <p:spPr>
          <a:xfrm>
            <a:off x="654748" y="2296384"/>
            <a:ext cx="5027802" cy="2023690"/>
          </a:xfrm>
          <a:prstGeom prst="rect">
            <a:avLst/>
          </a:prstGeom>
        </p:spPr>
      </p:pic>
    </p:spTree>
    <p:extLst>
      <p:ext uri="{BB962C8B-B14F-4D97-AF65-F5344CB8AC3E}">
        <p14:creationId xmlns:p14="http://schemas.microsoft.com/office/powerpoint/2010/main" val="102944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ECEF25-EA26-4AC5-BEC9-E38A7606E0CC}"/>
              </a:ext>
            </a:extLst>
          </p:cNvPr>
          <p:cNvSpPr/>
          <p:nvPr/>
        </p:nvSpPr>
        <p:spPr>
          <a:xfrm>
            <a:off x="5491681" y="687593"/>
            <a:ext cx="6096000" cy="4524315"/>
          </a:xfrm>
          <a:prstGeom prst="rect">
            <a:avLst/>
          </a:prstGeom>
        </p:spPr>
        <p:txBody>
          <a:bodyPr>
            <a:spAutoFit/>
          </a:bodyPr>
          <a:lstStyle/>
          <a:p>
            <a:endParaRPr lang="en-GB" sz="1600" b="1">
              <a:latin typeface="Arial" panose="020B0604020202020204" pitchFamily="34" charset="0"/>
              <a:cs typeface="Arial" panose="020B0604020202020204" pitchFamily="34" charset="0"/>
            </a:endParaRPr>
          </a:p>
          <a:p>
            <a:r>
              <a:rPr lang="en-GB" sz="1600" b="1">
                <a:latin typeface="Arial" panose="020B0604020202020204" pitchFamily="34" charset="0"/>
                <a:cs typeface="Arial" panose="020B0604020202020204" pitchFamily="34" charset="0"/>
              </a:rPr>
              <a:t>Understand the Data</a:t>
            </a:r>
            <a:endParaRPr lang="en-GB" sz="1600">
              <a:latin typeface="Arial" panose="020B0604020202020204" pitchFamily="34" charset="0"/>
              <a:cs typeface="Arial" panose="020B0604020202020204" pitchFamily="34" charset="0"/>
            </a:endParaRPr>
          </a:p>
          <a:p>
            <a:r>
              <a:rPr lang="en-GB" sz="1600">
                <a:latin typeface="Arial" panose="020B0604020202020204" pitchFamily="34" charset="0"/>
                <a:cs typeface="Arial" panose="020B0604020202020204" pitchFamily="34" charset="0"/>
              </a:rPr>
              <a:t>You use good quality data to understand your environmental impact and to develop a strategy to mitigate that impact. </a:t>
            </a:r>
          </a:p>
          <a:p>
            <a:endParaRPr lang="en-GB" sz="1600">
              <a:latin typeface="Arial" panose="020B0604020202020204" pitchFamily="34" charset="0"/>
              <a:cs typeface="Arial" panose="020B0604020202020204" pitchFamily="34" charset="0"/>
            </a:endParaRPr>
          </a:p>
          <a:p>
            <a:r>
              <a:rPr lang="en-GB" sz="1600" b="1">
                <a:latin typeface="Arial" panose="020B0604020202020204" pitchFamily="34" charset="0"/>
                <a:cs typeface="Arial" panose="020B0604020202020204" pitchFamily="34" charset="0"/>
              </a:rPr>
              <a:t>Plan, Action and Change</a:t>
            </a:r>
            <a:endParaRPr lang="en-GB" sz="1600">
              <a:latin typeface="Arial" panose="020B0604020202020204" pitchFamily="34" charset="0"/>
              <a:cs typeface="Arial" panose="020B0604020202020204" pitchFamily="34" charset="0"/>
            </a:endParaRPr>
          </a:p>
          <a:p>
            <a:r>
              <a:rPr lang="en-GB" sz="1600">
                <a:latin typeface="Arial" panose="020B0604020202020204" pitchFamily="34" charset="0"/>
                <a:cs typeface="Arial" panose="020B0604020202020204" pitchFamily="34" charset="0"/>
              </a:rPr>
              <a:t>Your environmental strategy is a core part of your business planning. It is supported by an action plan with relevant actions and targets that reflect your commitment to Environmental Responsibility. You are able to demonstrate positive change via the actions in your strategy.</a:t>
            </a:r>
          </a:p>
          <a:p>
            <a:endParaRPr lang="en-GB" sz="1600">
              <a:latin typeface="Arial" panose="020B0604020202020204" pitchFamily="34" charset="0"/>
              <a:cs typeface="Arial" panose="020B0604020202020204" pitchFamily="34" charset="0"/>
            </a:endParaRPr>
          </a:p>
          <a:p>
            <a:r>
              <a:rPr lang="en-GB" sz="1600" b="1">
                <a:latin typeface="Arial" panose="020B0604020202020204" pitchFamily="34" charset="0"/>
                <a:cs typeface="Arial" panose="020B0604020202020204" pitchFamily="34" charset="0"/>
              </a:rPr>
              <a:t>Influence, Education and Advocacy</a:t>
            </a:r>
            <a:endParaRPr lang="en-GB" sz="1600">
              <a:latin typeface="Arial" panose="020B0604020202020204" pitchFamily="34" charset="0"/>
              <a:cs typeface="Arial" panose="020B0604020202020204" pitchFamily="34" charset="0"/>
            </a:endParaRPr>
          </a:p>
          <a:p>
            <a:r>
              <a:rPr lang="en-GB" sz="1600">
                <a:latin typeface="Arial" panose="020B0604020202020204" pitchFamily="34" charset="0"/>
                <a:cs typeface="Arial" panose="020B0604020202020204" pitchFamily="34" charset="0"/>
              </a:rPr>
              <a:t>You consider the way that the work you commission and present can help support your commitment to environmental responsibility and provoke debate. You share the experiences and outcomes of your environmental journey with your team, partners, stakeholders and the public as part of your advocacy.</a:t>
            </a:r>
          </a:p>
        </p:txBody>
      </p:sp>
      <p:cxnSp>
        <p:nvCxnSpPr>
          <p:cNvPr id="7" name="Straight Connector 6">
            <a:extLst>
              <a:ext uri="{FF2B5EF4-FFF2-40B4-BE49-F238E27FC236}">
                <a16:creationId xmlns:a16="http://schemas.microsoft.com/office/drawing/2014/main" id="{5B234464-4D42-485C-976E-DB4B27BD4956}"/>
              </a:ext>
            </a:extLst>
          </p:cNvPr>
          <p:cNvCxnSpPr>
            <a:cxnSpLocks/>
          </p:cNvCxnSpPr>
          <p:nvPr/>
        </p:nvCxnSpPr>
        <p:spPr>
          <a:xfrm>
            <a:off x="4995464" y="804406"/>
            <a:ext cx="0" cy="5446375"/>
          </a:xfrm>
          <a:prstGeom prst="line">
            <a:avLst/>
          </a:prstGeom>
          <a:ln/>
        </p:spPr>
        <p:style>
          <a:lnRef idx="2">
            <a:schemeClr val="dk1"/>
          </a:lnRef>
          <a:fillRef idx="0">
            <a:schemeClr val="dk1"/>
          </a:fillRef>
          <a:effectRef idx="1">
            <a:schemeClr val="dk1"/>
          </a:effectRef>
          <a:fontRef idx="minor">
            <a:schemeClr val="tx1"/>
          </a:fontRef>
        </p:style>
      </p:cxnSp>
      <p:sp>
        <p:nvSpPr>
          <p:cNvPr id="10" name="Content Placeholder 6">
            <a:extLst>
              <a:ext uri="{FF2B5EF4-FFF2-40B4-BE49-F238E27FC236}">
                <a16:creationId xmlns:a16="http://schemas.microsoft.com/office/drawing/2014/main" id="{1FB6F461-A591-429C-A915-52760B1B8409}"/>
              </a:ext>
            </a:extLst>
          </p:cNvPr>
          <p:cNvSpPr txBox="1">
            <a:spLocks/>
          </p:cNvSpPr>
          <p:nvPr/>
        </p:nvSpPr>
        <p:spPr>
          <a:xfrm>
            <a:off x="770553" y="2633846"/>
            <a:ext cx="3707601" cy="795154"/>
          </a:xfrm>
          <a:prstGeom prst="rect">
            <a:avLst/>
          </a:prstGeom>
          <a:noFill/>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20000"/>
              </a:lnSpc>
              <a:buNone/>
              <a:defRPr/>
            </a:pPr>
            <a:r>
              <a:rPr lang="en-GB" sz="1600">
                <a:solidFill>
                  <a:prstClr val="black"/>
                </a:solidFill>
                <a:latin typeface="Arial" panose="020B0604020202020204" pitchFamily="34" charset="0"/>
                <a:cs typeface="Arial" panose="020B0604020202020204" pitchFamily="34" charset="0"/>
              </a:rPr>
              <a:t>Cultural organisations and individuals lead the way in their approach to environmental responsibility </a:t>
            </a:r>
          </a:p>
        </p:txBody>
      </p:sp>
      <p:pic>
        <p:nvPicPr>
          <p:cNvPr id="6" name="Picture 5" descr="Graphical user interface, text, application&#10;&#10;Description automatically generated">
            <a:extLst>
              <a:ext uri="{FF2B5EF4-FFF2-40B4-BE49-F238E27FC236}">
                <a16:creationId xmlns:a16="http://schemas.microsoft.com/office/drawing/2014/main" id="{38D9B703-0B80-41EB-8D08-E5240AB5623E}"/>
              </a:ext>
            </a:extLst>
          </p:cNvPr>
          <p:cNvPicPr>
            <a:picLocks noChangeAspect="1"/>
          </p:cNvPicPr>
          <p:nvPr/>
        </p:nvPicPr>
        <p:blipFill rotWithShape="1">
          <a:blip r:embed="rId3">
            <a:extLst>
              <a:ext uri="{28A0092B-C50C-407E-A947-70E740481C1C}">
                <a14:useLocalDpi xmlns:a14="http://schemas.microsoft.com/office/drawing/2010/main" val="0"/>
              </a:ext>
            </a:extLst>
          </a:blip>
          <a:srcRect l="6905" t="20451" r="6061" b="32862"/>
          <a:stretch/>
        </p:blipFill>
        <p:spPr>
          <a:xfrm>
            <a:off x="505951" y="687593"/>
            <a:ext cx="4406274" cy="1533418"/>
          </a:xfrm>
          <a:prstGeom prst="rect">
            <a:avLst/>
          </a:prstGeom>
        </p:spPr>
      </p:pic>
      <p:sp>
        <p:nvSpPr>
          <p:cNvPr id="8" name="Arrow: Bent-Up 7">
            <a:extLst>
              <a:ext uri="{FF2B5EF4-FFF2-40B4-BE49-F238E27FC236}">
                <a16:creationId xmlns:a16="http://schemas.microsoft.com/office/drawing/2014/main" id="{CC3D2F61-193A-45CF-A7BA-330791C2B786}"/>
              </a:ext>
            </a:extLst>
          </p:cNvPr>
          <p:cNvSpPr/>
          <p:nvPr/>
        </p:nvSpPr>
        <p:spPr>
          <a:xfrm rot="5400000">
            <a:off x="2699952" y="4211591"/>
            <a:ext cx="1150140" cy="921544"/>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957EB728-472B-4B1A-8F19-07093A9C2C69}"/>
              </a:ext>
            </a:extLst>
          </p:cNvPr>
          <p:cNvSpPr txBox="1"/>
          <p:nvPr/>
        </p:nvSpPr>
        <p:spPr>
          <a:xfrm>
            <a:off x="1032416" y="4195309"/>
            <a:ext cx="1633809" cy="954107"/>
          </a:xfrm>
          <a:prstGeom prst="rect">
            <a:avLst/>
          </a:prstGeom>
          <a:noFill/>
        </p:spPr>
        <p:txBody>
          <a:bodyPr wrap="square" rtlCol="0">
            <a:spAutoFit/>
          </a:bodyPr>
          <a:lstStyle/>
          <a:p>
            <a:pPr algn="r"/>
            <a:r>
              <a:rPr lang="en-GB" sz="1400" b="1" dirty="0">
                <a:latin typeface="Arial" panose="020B0604020202020204" pitchFamily="34" charset="0"/>
                <a:cs typeface="Arial" panose="020B0604020202020204" pitchFamily="34" charset="0"/>
              </a:rPr>
              <a:t>The three elements of Environmental Responsibility</a:t>
            </a:r>
          </a:p>
        </p:txBody>
      </p:sp>
    </p:spTree>
    <p:extLst>
      <p:ext uri="{BB962C8B-B14F-4D97-AF65-F5344CB8AC3E}">
        <p14:creationId xmlns:p14="http://schemas.microsoft.com/office/powerpoint/2010/main" val="3042008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5B234464-4D42-485C-976E-DB4B27BD4956}"/>
              </a:ext>
            </a:extLst>
          </p:cNvPr>
          <p:cNvCxnSpPr>
            <a:cxnSpLocks/>
          </p:cNvCxnSpPr>
          <p:nvPr/>
        </p:nvCxnSpPr>
        <p:spPr>
          <a:xfrm>
            <a:off x="4995464" y="804406"/>
            <a:ext cx="0" cy="5446375"/>
          </a:xfrm>
          <a:prstGeom prst="line">
            <a:avLst/>
          </a:prstGeom>
          <a:ln/>
        </p:spPr>
        <p:style>
          <a:lnRef idx="2">
            <a:schemeClr val="dk1"/>
          </a:lnRef>
          <a:fillRef idx="0">
            <a:schemeClr val="dk1"/>
          </a:fillRef>
          <a:effectRef idx="1">
            <a:schemeClr val="dk1"/>
          </a:effectRef>
          <a:fontRef idx="minor">
            <a:schemeClr val="tx1"/>
          </a:fontRef>
        </p:style>
      </p:cxnSp>
      <p:sp>
        <p:nvSpPr>
          <p:cNvPr id="10" name="Content Placeholder 6">
            <a:extLst>
              <a:ext uri="{FF2B5EF4-FFF2-40B4-BE49-F238E27FC236}">
                <a16:creationId xmlns:a16="http://schemas.microsoft.com/office/drawing/2014/main" id="{1FB6F461-A591-429C-A915-52760B1B8409}"/>
              </a:ext>
            </a:extLst>
          </p:cNvPr>
          <p:cNvSpPr txBox="1">
            <a:spLocks/>
          </p:cNvSpPr>
          <p:nvPr/>
        </p:nvSpPr>
        <p:spPr>
          <a:xfrm>
            <a:off x="770553" y="2633846"/>
            <a:ext cx="3707601" cy="795154"/>
          </a:xfrm>
          <a:prstGeom prst="rect">
            <a:avLst/>
          </a:prstGeom>
          <a:noFill/>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20000"/>
              </a:lnSpc>
              <a:buNone/>
              <a:defRPr/>
            </a:pPr>
            <a:r>
              <a:rPr lang="en-GB" sz="1600">
                <a:solidFill>
                  <a:prstClr val="black"/>
                </a:solidFill>
                <a:latin typeface="Arial" panose="020B0604020202020204" pitchFamily="34" charset="0"/>
                <a:cs typeface="Arial" panose="020B0604020202020204" pitchFamily="34" charset="0"/>
              </a:rPr>
              <a:t>Cultural organisations and individuals lead the way in their approach to environmental responsibility </a:t>
            </a:r>
          </a:p>
        </p:txBody>
      </p:sp>
      <p:pic>
        <p:nvPicPr>
          <p:cNvPr id="6" name="Picture 5" descr="Graphical user interface, text, application&#10;&#10;Description automatically generated">
            <a:extLst>
              <a:ext uri="{FF2B5EF4-FFF2-40B4-BE49-F238E27FC236}">
                <a16:creationId xmlns:a16="http://schemas.microsoft.com/office/drawing/2014/main" id="{38D9B703-0B80-41EB-8D08-E5240AB5623E}"/>
              </a:ext>
            </a:extLst>
          </p:cNvPr>
          <p:cNvPicPr>
            <a:picLocks noChangeAspect="1"/>
          </p:cNvPicPr>
          <p:nvPr/>
        </p:nvPicPr>
        <p:blipFill rotWithShape="1">
          <a:blip r:embed="rId3">
            <a:extLst>
              <a:ext uri="{28A0092B-C50C-407E-A947-70E740481C1C}">
                <a14:useLocalDpi xmlns:a14="http://schemas.microsoft.com/office/drawing/2010/main" val="0"/>
              </a:ext>
            </a:extLst>
          </a:blip>
          <a:srcRect l="6905" t="20451" r="6061" b="32862"/>
          <a:stretch/>
        </p:blipFill>
        <p:spPr>
          <a:xfrm>
            <a:off x="505951" y="687593"/>
            <a:ext cx="4406274" cy="1533418"/>
          </a:xfrm>
          <a:prstGeom prst="rect">
            <a:avLst/>
          </a:prstGeom>
        </p:spPr>
      </p:pic>
      <p:sp>
        <p:nvSpPr>
          <p:cNvPr id="8" name="Arrow: Bent-Up 7">
            <a:extLst>
              <a:ext uri="{FF2B5EF4-FFF2-40B4-BE49-F238E27FC236}">
                <a16:creationId xmlns:a16="http://schemas.microsoft.com/office/drawing/2014/main" id="{CC3D2F61-193A-45CF-A7BA-330791C2B786}"/>
              </a:ext>
            </a:extLst>
          </p:cNvPr>
          <p:cNvSpPr/>
          <p:nvPr/>
        </p:nvSpPr>
        <p:spPr>
          <a:xfrm rot="5400000">
            <a:off x="3186313" y="4230252"/>
            <a:ext cx="1150140" cy="921544"/>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3FA0330C-0725-479C-A650-429CAD6B8962}"/>
              </a:ext>
            </a:extLst>
          </p:cNvPr>
          <p:cNvSpPr txBox="1"/>
          <p:nvPr/>
        </p:nvSpPr>
        <p:spPr>
          <a:xfrm>
            <a:off x="770553" y="4527430"/>
            <a:ext cx="2207760" cy="738664"/>
          </a:xfrm>
          <a:prstGeom prst="rect">
            <a:avLst/>
          </a:prstGeom>
          <a:noFill/>
        </p:spPr>
        <p:txBody>
          <a:bodyPr wrap="square" rtlCol="0">
            <a:spAutoFit/>
          </a:bodyPr>
          <a:lstStyle/>
          <a:p>
            <a:pPr algn="r"/>
            <a:r>
              <a:rPr lang="en-GB" sz="1400" b="1">
                <a:latin typeface="Arial" panose="020B0604020202020204" pitchFamily="34" charset="0"/>
                <a:cs typeface="Arial" panose="020B0604020202020204" pitchFamily="34" charset="0"/>
              </a:rPr>
              <a:t>Some examples of what good governance looks like for this principle…</a:t>
            </a:r>
          </a:p>
        </p:txBody>
      </p:sp>
      <p:sp>
        <p:nvSpPr>
          <p:cNvPr id="2" name="Rectangle 1">
            <a:extLst>
              <a:ext uri="{FF2B5EF4-FFF2-40B4-BE49-F238E27FC236}">
                <a16:creationId xmlns:a16="http://schemas.microsoft.com/office/drawing/2014/main" id="{5F0310A5-4978-473C-9166-1525DCC033EF}"/>
              </a:ext>
            </a:extLst>
          </p:cNvPr>
          <p:cNvSpPr/>
          <p:nvPr/>
        </p:nvSpPr>
        <p:spPr>
          <a:xfrm>
            <a:off x="5429535" y="1740749"/>
            <a:ext cx="6096000" cy="3376502"/>
          </a:xfrm>
          <a:prstGeom prst="rect">
            <a:avLst/>
          </a:prstGeom>
        </p:spPr>
        <p:txBody>
          <a:bodyPr>
            <a:spAutoFit/>
          </a:bodyPr>
          <a:lstStyle/>
          <a:p>
            <a:pPr marL="342900" lvl="0" indent="-342900">
              <a:lnSpc>
                <a:spcPct val="150000"/>
              </a:lnSpc>
              <a:buFont typeface="Symbol" panose="05050102010706020507" pitchFamily="18" charset="2"/>
              <a:buChar char=""/>
            </a:pPr>
            <a:r>
              <a:rPr lang="en-GB" sz="1600">
                <a:latin typeface="Arial" panose="020B0604020202020204" pitchFamily="34" charset="0"/>
                <a:ea typeface="Calibri" panose="020F0502020204030204" pitchFamily="34" charset="0"/>
                <a:cs typeface="Times New Roman" panose="02020603050405020304" pitchFamily="18" charset="0"/>
              </a:rPr>
              <a:t>Testing how the organisation is capturing and analysing data</a:t>
            </a:r>
          </a:p>
          <a:p>
            <a:pPr lvl="0">
              <a:lnSpc>
                <a:spcPct val="150000"/>
              </a:lnSpc>
            </a:pPr>
            <a:endParaRPr lang="en-GB" sz="16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600">
                <a:latin typeface="Arial" panose="020B0604020202020204" pitchFamily="34" charset="0"/>
                <a:ea typeface="Calibri" panose="020F0502020204030204" pitchFamily="34" charset="0"/>
                <a:cs typeface="Times New Roman" panose="02020603050405020304" pitchFamily="18" charset="0"/>
              </a:rPr>
              <a:t>Using environmental data capture and analysis in decisions</a:t>
            </a:r>
          </a:p>
          <a:p>
            <a:pPr lvl="0">
              <a:lnSpc>
                <a:spcPct val="150000"/>
              </a:lnSpc>
            </a:pPr>
            <a:endParaRPr lang="en-GB" sz="16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600">
                <a:latin typeface="Arial" panose="020B0604020202020204" pitchFamily="34" charset="0"/>
                <a:ea typeface="Calibri" panose="020F0502020204030204" pitchFamily="34" charset="0"/>
                <a:cs typeface="Times New Roman" panose="02020603050405020304" pitchFamily="18" charset="0"/>
              </a:rPr>
              <a:t>Including environmental action plans in business planning</a:t>
            </a:r>
          </a:p>
          <a:p>
            <a:pPr lvl="0">
              <a:lnSpc>
                <a:spcPct val="150000"/>
              </a:lnSpc>
            </a:pPr>
            <a:endParaRPr lang="en-GB" sz="1600">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600">
                <a:latin typeface="Arial" panose="020B0604020202020204" pitchFamily="34" charset="0"/>
                <a:ea typeface="Calibri" panose="020F0502020204030204" pitchFamily="34" charset="0"/>
                <a:cs typeface="Times New Roman" panose="02020603050405020304" pitchFamily="18" charset="0"/>
              </a:rPr>
              <a:t>Utilising the organisations public facing activity</a:t>
            </a:r>
          </a:p>
          <a:p>
            <a:pPr lvl="0">
              <a:lnSpc>
                <a:spcPct val="150000"/>
              </a:lnSpc>
            </a:pPr>
            <a:endParaRPr lang="en-GB" sz="16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en-GB" sz="1600">
                <a:latin typeface="Arial" panose="020B0604020202020204" pitchFamily="34" charset="0"/>
                <a:ea typeface="Calibri" panose="020F0502020204030204" pitchFamily="34" charset="0"/>
                <a:cs typeface="Times New Roman" panose="02020603050405020304" pitchFamily="18" charset="0"/>
              </a:rPr>
              <a:t>Valuing the leadership role of the organisation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1111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5B234464-4D42-485C-976E-DB4B27BD4956}"/>
              </a:ext>
            </a:extLst>
          </p:cNvPr>
          <p:cNvCxnSpPr>
            <a:cxnSpLocks/>
          </p:cNvCxnSpPr>
          <p:nvPr/>
        </p:nvCxnSpPr>
        <p:spPr>
          <a:xfrm>
            <a:off x="5228729" y="668488"/>
            <a:ext cx="0" cy="5446375"/>
          </a:xfrm>
          <a:prstGeom prst="line">
            <a:avLst/>
          </a:prstGeom>
          <a:ln/>
        </p:spPr>
        <p:style>
          <a:lnRef idx="2">
            <a:schemeClr val="dk1"/>
          </a:lnRef>
          <a:fillRef idx="0">
            <a:schemeClr val="dk1"/>
          </a:fillRef>
          <a:effectRef idx="1">
            <a:schemeClr val="dk1"/>
          </a:effectRef>
          <a:fontRef idx="minor">
            <a:schemeClr val="tx1"/>
          </a:fontRef>
        </p:style>
      </p:cxnSp>
      <p:sp>
        <p:nvSpPr>
          <p:cNvPr id="8" name="Arrow: Bent-Up 7">
            <a:extLst>
              <a:ext uri="{FF2B5EF4-FFF2-40B4-BE49-F238E27FC236}">
                <a16:creationId xmlns:a16="http://schemas.microsoft.com/office/drawing/2014/main" id="{CC3D2F61-193A-45CF-A7BA-330791C2B786}"/>
              </a:ext>
            </a:extLst>
          </p:cNvPr>
          <p:cNvSpPr/>
          <p:nvPr/>
        </p:nvSpPr>
        <p:spPr>
          <a:xfrm rot="5400000">
            <a:off x="3333458" y="4211591"/>
            <a:ext cx="1150140" cy="921544"/>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957EB728-472B-4B1A-8F19-07093A9C2C69}"/>
              </a:ext>
            </a:extLst>
          </p:cNvPr>
          <p:cNvSpPr txBox="1"/>
          <p:nvPr/>
        </p:nvSpPr>
        <p:spPr>
          <a:xfrm>
            <a:off x="771924" y="4508769"/>
            <a:ext cx="2407298" cy="738664"/>
          </a:xfrm>
          <a:prstGeom prst="rect">
            <a:avLst/>
          </a:prstGeom>
          <a:noFill/>
        </p:spPr>
        <p:txBody>
          <a:bodyPr wrap="square" rtlCol="0">
            <a:spAutoFit/>
          </a:bodyPr>
          <a:lstStyle/>
          <a:p>
            <a:pPr algn="r"/>
            <a:r>
              <a:rPr lang="en-GB" sz="1400" b="1">
                <a:latin typeface="Arial" panose="020B0604020202020204" pitchFamily="34" charset="0"/>
                <a:cs typeface="Arial" panose="020B0604020202020204" pitchFamily="34" charset="0"/>
              </a:rPr>
              <a:t>5 practical steps to   demonstrate adoption of the Investment Principles</a:t>
            </a:r>
          </a:p>
        </p:txBody>
      </p:sp>
      <p:pic>
        <p:nvPicPr>
          <p:cNvPr id="9" name="Picture 8" descr="Logo, company name&#10;&#10;Description automatically generated">
            <a:extLst>
              <a:ext uri="{FF2B5EF4-FFF2-40B4-BE49-F238E27FC236}">
                <a16:creationId xmlns:a16="http://schemas.microsoft.com/office/drawing/2014/main" id="{BA8ABFC2-FF1F-4742-80CC-4A805BD42717}"/>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751051" y="687593"/>
            <a:ext cx="2081689" cy="1369040"/>
          </a:xfrm>
          <a:prstGeom prst="rect">
            <a:avLst/>
          </a:prstGeom>
        </p:spPr>
      </p:pic>
      <p:pic>
        <p:nvPicPr>
          <p:cNvPr id="12" name="Picture 11" descr="Graphical user interface, text, application&#10;&#10;Description automatically generated">
            <a:extLst>
              <a:ext uri="{FF2B5EF4-FFF2-40B4-BE49-F238E27FC236}">
                <a16:creationId xmlns:a16="http://schemas.microsoft.com/office/drawing/2014/main" id="{DAA62DF7-30BD-46F7-96D7-F5C7809DE690}"/>
              </a:ext>
            </a:extLst>
          </p:cNvPr>
          <p:cNvPicPr>
            <a:picLocks noChangeAspect="1"/>
          </p:cNvPicPr>
          <p:nvPr/>
        </p:nvPicPr>
        <p:blipFill>
          <a:blip r:embed="rId5">
            <a:extLst>
              <a:ext uri="{BEBA8EAE-BF5A-486C-A8C5-ECC9F3942E4B}">
                <a14:imgProps xmlns:a14="http://schemas.microsoft.com/office/drawing/2010/main">
                  <a14:imgLayer r:embed="rId6">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751050" y="2210528"/>
            <a:ext cx="2081690" cy="1369039"/>
          </a:xfrm>
          <a:prstGeom prst="rect">
            <a:avLst/>
          </a:prstGeom>
        </p:spPr>
      </p:pic>
      <p:pic>
        <p:nvPicPr>
          <p:cNvPr id="13" name="Picture 12">
            <a:extLst>
              <a:ext uri="{FF2B5EF4-FFF2-40B4-BE49-F238E27FC236}">
                <a16:creationId xmlns:a16="http://schemas.microsoft.com/office/drawing/2014/main" id="{F67D3632-4EA3-4AF6-8AAD-79F2B7550459}"/>
              </a:ext>
            </a:extLst>
          </p:cNvPr>
          <p:cNvPicPr>
            <a:picLocks noChangeAspect="1"/>
          </p:cNvPicPr>
          <p:nvPr/>
        </p:nvPicPr>
        <p:blipFill>
          <a:blip r:embed="rId7">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06636" y="2210528"/>
            <a:ext cx="2081691" cy="1369040"/>
          </a:xfrm>
          <a:prstGeom prst="rect">
            <a:avLst/>
          </a:prstGeom>
        </p:spPr>
      </p:pic>
      <p:pic>
        <p:nvPicPr>
          <p:cNvPr id="14" name="Picture 13" descr="Graphical user interface, text, application&#10;&#10;Description automatically generated">
            <a:extLst>
              <a:ext uri="{FF2B5EF4-FFF2-40B4-BE49-F238E27FC236}">
                <a16:creationId xmlns:a16="http://schemas.microsoft.com/office/drawing/2014/main" id="{E71D60EE-AEF1-4FAE-8983-21C692EF76A5}"/>
              </a:ext>
            </a:extLst>
          </p:cNvPr>
          <p:cNvPicPr>
            <a:picLocks noChangeAspect="1"/>
          </p:cNvPicPr>
          <p:nvPr/>
        </p:nvPicPr>
        <p:blipFill>
          <a:blip r:embed="rId9">
            <a:extLst>
              <a:ext uri="{BEBA8EAE-BF5A-486C-A8C5-ECC9F3942E4B}">
                <a14:imgProps xmlns:a14="http://schemas.microsoft.com/office/drawing/2010/main">
                  <a14:imgLayer r:embed="rId10">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06636" y="687593"/>
            <a:ext cx="2081691" cy="1369040"/>
          </a:xfrm>
          <a:prstGeom prst="rect">
            <a:avLst/>
          </a:prstGeom>
        </p:spPr>
      </p:pic>
      <p:sp>
        <p:nvSpPr>
          <p:cNvPr id="2" name="Rectangle 1">
            <a:extLst>
              <a:ext uri="{FF2B5EF4-FFF2-40B4-BE49-F238E27FC236}">
                <a16:creationId xmlns:a16="http://schemas.microsoft.com/office/drawing/2014/main" id="{3023F134-E0C0-46B7-8CD3-335D1172BF60}"/>
              </a:ext>
            </a:extLst>
          </p:cNvPr>
          <p:cNvSpPr/>
          <p:nvPr/>
        </p:nvSpPr>
        <p:spPr>
          <a:xfrm>
            <a:off x="6254662" y="1498849"/>
            <a:ext cx="5165414" cy="3785652"/>
          </a:xfrm>
          <a:prstGeom prst="rect">
            <a:avLst/>
          </a:prstGeom>
        </p:spPr>
        <p:txBody>
          <a:bodyPr wrap="square">
            <a:spAutoFit/>
          </a:bodyPr>
          <a:lstStyle/>
          <a:p>
            <a:pPr marL="342900" indent="-342900">
              <a:buFont typeface="Arial" panose="020B0604020202020204" pitchFamily="34" charset="0"/>
              <a:buChar char="•"/>
            </a:pPr>
            <a:r>
              <a:rPr lang="en-GB" sz="2400" b="1"/>
              <a:t>Assessing skills; Strengths &amp; Gaps</a:t>
            </a:r>
          </a:p>
          <a:p>
            <a:pPr marL="342900" indent="-342900">
              <a:buFont typeface="Arial" panose="020B0604020202020204" pitchFamily="34" charset="0"/>
              <a:buChar char="•"/>
            </a:pPr>
            <a:endParaRPr lang="en-GB" sz="2400" b="1"/>
          </a:p>
          <a:p>
            <a:pPr marL="342900" indent="-342900">
              <a:buFont typeface="Arial" panose="020B0604020202020204" pitchFamily="34" charset="0"/>
              <a:buChar char="•"/>
            </a:pPr>
            <a:r>
              <a:rPr lang="en-GB" sz="2400" b="1"/>
              <a:t>Consider people &amp; representation</a:t>
            </a:r>
          </a:p>
          <a:p>
            <a:pPr marL="342900" indent="-342900">
              <a:buFont typeface="Arial" panose="020B0604020202020204" pitchFamily="34" charset="0"/>
              <a:buChar char="•"/>
            </a:pPr>
            <a:endParaRPr lang="en-GB" sz="2400" b="1"/>
          </a:p>
          <a:p>
            <a:pPr marL="342900" indent="-342900">
              <a:buFont typeface="Arial" panose="020B0604020202020204" pitchFamily="34" charset="0"/>
              <a:buChar char="•"/>
            </a:pPr>
            <a:r>
              <a:rPr lang="en-GB" sz="2400" b="1"/>
              <a:t>Embed planning &amp; monitoring</a:t>
            </a:r>
          </a:p>
          <a:p>
            <a:pPr marL="342900" indent="-342900">
              <a:buFont typeface="Arial" panose="020B0604020202020204" pitchFamily="34" charset="0"/>
              <a:buChar char="•"/>
            </a:pPr>
            <a:endParaRPr lang="en-GB" sz="2400" b="1"/>
          </a:p>
          <a:p>
            <a:pPr marL="342900" indent="-342900">
              <a:buFont typeface="Arial" panose="020B0604020202020204" pitchFamily="34" charset="0"/>
              <a:buChar char="•"/>
            </a:pPr>
            <a:r>
              <a:rPr lang="en-GB" sz="2400" b="1"/>
              <a:t>Accessing tools for the job</a:t>
            </a:r>
          </a:p>
          <a:p>
            <a:pPr marL="342900" indent="-342900">
              <a:buFont typeface="Arial" panose="020B0604020202020204" pitchFamily="34" charset="0"/>
              <a:buChar char="•"/>
            </a:pPr>
            <a:endParaRPr lang="en-GB" sz="2400" b="1"/>
          </a:p>
          <a:p>
            <a:pPr marL="342900" indent="-342900">
              <a:buFont typeface="Arial" panose="020B0604020202020204" pitchFamily="34" charset="0"/>
              <a:buChar char="•"/>
            </a:pPr>
            <a:r>
              <a:rPr lang="en-GB" sz="2400" b="1"/>
              <a:t>Producing good papers</a:t>
            </a:r>
          </a:p>
          <a:p>
            <a:pPr marL="342900" indent="-342900">
              <a:buFont typeface="Arial" panose="020B0604020202020204" pitchFamily="34" charset="0"/>
              <a:buChar char="•"/>
            </a:pPr>
            <a:endParaRPr lang="en-GB" sz="2400" b="1"/>
          </a:p>
        </p:txBody>
      </p:sp>
    </p:spTree>
    <p:extLst>
      <p:ext uri="{BB962C8B-B14F-4D97-AF65-F5344CB8AC3E}">
        <p14:creationId xmlns:p14="http://schemas.microsoft.com/office/powerpoint/2010/main" val="2786440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E7355-84CA-4566-8413-43DF2746C17A}"/>
              </a:ext>
            </a:extLst>
          </p:cNvPr>
          <p:cNvSpPr>
            <a:spLocks noGrp="1"/>
          </p:cNvSpPr>
          <p:nvPr>
            <p:ph idx="1"/>
          </p:nvPr>
        </p:nvSpPr>
        <p:spPr>
          <a:xfrm>
            <a:off x="618041" y="1802313"/>
            <a:ext cx="10955918" cy="4404279"/>
          </a:xfrm>
        </p:spPr>
        <p:txBody>
          <a:bodyPr vert="horz" lIns="91440" tIns="45720" rIns="91440" bIns="45720" rtlCol="0" anchor="t">
            <a:noAutofit/>
          </a:bodyPr>
          <a:lstStyle/>
          <a:p>
            <a:pPr lvl="1">
              <a:lnSpc>
                <a:spcPct val="110000"/>
              </a:lnSpc>
            </a:pPr>
            <a:r>
              <a:rPr lang="en-GB" b="1">
                <a:latin typeface="Arial"/>
                <a:cs typeface="Arial"/>
              </a:rPr>
              <a:t>Scheduling board development days to focus on the Principles</a:t>
            </a:r>
          </a:p>
          <a:p>
            <a:pPr marL="457200" lvl="1" indent="0">
              <a:lnSpc>
                <a:spcPct val="110000"/>
              </a:lnSpc>
              <a:buNone/>
            </a:pPr>
            <a:endParaRPr lang="en-GB" b="1">
              <a:latin typeface="Arial"/>
              <a:cs typeface="Arial"/>
            </a:endParaRPr>
          </a:p>
          <a:p>
            <a:pPr lvl="1">
              <a:lnSpc>
                <a:spcPct val="110000"/>
              </a:lnSpc>
            </a:pPr>
            <a:r>
              <a:rPr lang="en-GB" b="1">
                <a:latin typeface="Arial"/>
                <a:cs typeface="Arial"/>
              </a:rPr>
              <a:t>Identifying how your board members’ skills and expertise can best support the embedding of the Principles</a:t>
            </a:r>
          </a:p>
          <a:p>
            <a:pPr marL="457200" lvl="1" indent="0">
              <a:lnSpc>
                <a:spcPct val="110000"/>
              </a:lnSpc>
              <a:buNone/>
            </a:pPr>
            <a:endParaRPr lang="en-GB" b="1">
              <a:latin typeface="Arial"/>
              <a:cs typeface="Arial"/>
            </a:endParaRPr>
          </a:p>
          <a:p>
            <a:pPr lvl="1">
              <a:lnSpc>
                <a:spcPct val="110000"/>
              </a:lnSpc>
            </a:pPr>
            <a:r>
              <a:rPr lang="en-GB" b="1">
                <a:latin typeface="Arial"/>
                <a:cs typeface="Arial"/>
              </a:rPr>
              <a:t>Assigning responsibility to relevant subcommittees or individuals </a:t>
            </a:r>
          </a:p>
          <a:p>
            <a:pPr marL="457200" lvl="1" indent="0">
              <a:lnSpc>
                <a:spcPct val="110000"/>
              </a:lnSpc>
              <a:buNone/>
            </a:pPr>
            <a:endParaRPr lang="en-GB" b="1">
              <a:latin typeface="Arial"/>
              <a:cs typeface="Arial"/>
            </a:endParaRPr>
          </a:p>
          <a:p>
            <a:pPr lvl="1">
              <a:lnSpc>
                <a:spcPct val="110000"/>
              </a:lnSpc>
            </a:pPr>
            <a:r>
              <a:rPr lang="en-GB" b="1">
                <a:latin typeface="Arial"/>
                <a:cs typeface="Arial"/>
              </a:rPr>
              <a:t>Ensuring that the Principles are standing agenda items for board meetings</a:t>
            </a:r>
          </a:p>
          <a:p>
            <a:pPr lvl="1">
              <a:lnSpc>
                <a:spcPct val="110000"/>
              </a:lnSpc>
            </a:pPr>
            <a:endParaRPr lang="en-GB" sz="1600">
              <a:latin typeface="Arial"/>
              <a:cs typeface="Arial"/>
            </a:endParaRPr>
          </a:p>
        </p:txBody>
      </p:sp>
      <p:sp>
        <p:nvSpPr>
          <p:cNvPr id="6" name="Title 1">
            <a:extLst>
              <a:ext uri="{FF2B5EF4-FFF2-40B4-BE49-F238E27FC236}">
                <a16:creationId xmlns:a16="http://schemas.microsoft.com/office/drawing/2014/main" id="{846D9C51-EF29-40A0-AD7B-6CFECE9CE9EF}"/>
              </a:ext>
            </a:extLst>
          </p:cNvPr>
          <p:cNvSpPr>
            <a:spLocks noGrp="1"/>
          </p:cNvSpPr>
          <p:nvPr>
            <p:ph type="title"/>
          </p:nvPr>
        </p:nvSpPr>
        <p:spPr>
          <a:xfrm>
            <a:off x="0" y="0"/>
            <a:ext cx="12192000" cy="1025235"/>
          </a:xfrm>
          <a:solidFill>
            <a:schemeClr val="tx1"/>
          </a:solidFill>
        </p:spPr>
        <p:txBody>
          <a:bodyPr anchor="ctr"/>
          <a:lstStyle/>
          <a:p>
            <a:r>
              <a:rPr lang="en-GB" b="1">
                <a:solidFill>
                  <a:schemeClr val="bg1"/>
                </a:solidFill>
                <a:latin typeface="Arial" panose="020B0604020202020204" pitchFamily="34" charset="0"/>
                <a:cs typeface="Arial" panose="020B0604020202020204" pitchFamily="34" charset="0"/>
              </a:rPr>
              <a:t>	Developing your plans</a:t>
            </a:r>
          </a:p>
        </p:txBody>
      </p:sp>
    </p:spTree>
    <p:extLst>
      <p:ext uri="{BB962C8B-B14F-4D97-AF65-F5344CB8AC3E}">
        <p14:creationId xmlns:p14="http://schemas.microsoft.com/office/powerpoint/2010/main" val="4292305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62828F-7280-4A1A-B3B1-9192FF8E8CC3}"/>
              </a:ext>
            </a:extLst>
          </p:cNvPr>
          <p:cNvSpPr>
            <a:spLocks noGrp="1"/>
          </p:cNvSpPr>
          <p:nvPr>
            <p:ph idx="1"/>
          </p:nvPr>
        </p:nvSpPr>
        <p:spPr>
          <a:xfrm>
            <a:off x="604135" y="1282565"/>
            <a:ext cx="10906638" cy="4931080"/>
          </a:xfrm>
        </p:spPr>
        <p:txBody>
          <a:bodyPr>
            <a:noAutofit/>
          </a:bodyPr>
          <a:lstStyle/>
          <a:p>
            <a:pPr>
              <a:lnSpc>
                <a:spcPct val="120000"/>
              </a:lnSpc>
            </a:pPr>
            <a:r>
              <a:rPr lang="en-GB" sz="2400" b="1" dirty="0">
                <a:latin typeface="Arial" panose="020B0604020202020204" pitchFamily="34" charset="0"/>
                <a:cs typeface="Arial" panose="020B0604020202020204" pitchFamily="34" charset="0"/>
              </a:rPr>
              <a:t>Inclusivity &amp; Relevance </a:t>
            </a:r>
            <a:r>
              <a:rPr lang="en-GB" sz="2400" dirty="0">
                <a:latin typeface="Arial" panose="020B0604020202020204" pitchFamily="34" charset="0"/>
                <a:cs typeface="Arial" panose="020B0604020202020204" pitchFamily="34" charset="0"/>
              </a:rPr>
              <a:t>– extensive resources available online</a:t>
            </a:r>
          </a:p>
          <a:p>
            <a:pPr>
              <a:lnSpc>
                <a:spcPct val="120000"/>
              </a:lnSpc>
            </a:pPr>
            <a:r>
              <a:rPr lang="en-GB" sz="2400" b="1" dirty="0">
                <a:latin typeface="Arial" panose="020B0604020202020204" pitchFamily="34" charset="0"/>
                <a:cs typeface="Arial" panose="020B0604020202020204" pitchFamily="34" charset="0"/>
              </a:rPr>
              <a:t>Ambition &amp; Quality </a:t>
            </a:r>
            <a:r>
              <a:rPr lang="en-GB" sz="2400" dirty="0">
                <a:latin typeface="Arial" panose="020B0604020202020204" pitchFamily="34" charset="0"/>
                <a:cs typeface="Arial" panose="020B0604020202020204" pitchFamily="34" charset="0"/>
              </a:rPr>
              <a:t>– essential reads available online</a:t>
            </a:r>
          </a:p>
          <a:p>
            <a:pPr>
              <a:lnSpc>
                <a:spcPct val="120000"/>
              </a:lnSpc>
            </a:pPr>
            <a:r>
              <a:rPr lang="en-GB" sz="2400" b="1" dirty="0">
                <a:latin typeface="Arial" panose="020B0604020202020204" pitchFamily="34" charset="0"/>
                <a:cs typeface="Arial" panose="020B0604020202020204" pitchFamily="34" charset="0"/>
              </a:rPr>
              <a:t>Environmental Responsibility </a:t>
            </a:r>
            <a:r>
              <a:rPr lang="en-GB" sz="2400" dirty="0">
                <a:latin typeface="Arial" panose="020B0604020202020204" pitchFamily="34" charset="0"/>
                <a:cs typeface="Arial" panose="020B0604020202020204" pitchFamily="34" charset="0"/>
              </a:rPr>
              <a:t>– essential reads available from late June </a:t>
            </a:r>
          </a:p>
          <a:p>
            <a:pPr>
              <a:lnSpc>
                <a:spcPct val="120000"/>
              </a:lnSpc>
            </a:pPr>
            <a:r>
              <a:rPr lang="en-GB" sz="2400" b="1" dirty="0">
                <a:latin typeface="Arial" panose="020B0604020202020204" pitchFamily="34" charset="0"/>
                <a:cs typeface="Arial" panose="020B0604020202020204" pitchFamily="34" charset="0"/>
              </a:rPr>
              <a:t>Dynamic</a:t>
            </a:r>
            <a:r>
              <a:rPr lang="en-GB" sz="2400" dirty="0">
                <a:latin typeface="Arial" panose="020B0604020202020204" pitchFamily="34" charset="0"/>
                <a:cs typeface="Arial" panose="020B0604020202020204" pitchFamily="34" charset="0"/>
              </a:rPr>
              <a:t> – essential reads available from late June</a:t>
            </a:r>
          </a:p>
          <a:p>
            <a:pPr>
              <a:lnSpc>
                <a:spcPct val="120000"/>
              </a:lnSpc>
            </a:pPr>
            <a:r>
              <a:rPr lang="en-GB" sz="2400" b="1" dirty="0">
                <a:latin typeface="Arial" panose="020B0604020202020204" pitchFamily="34" charset="0"/>
                <a:cs typeface="Arial" panose="020B0604020202020204" pitchFamily="34" charset="0"/>
              </a:rPr>
              <a:t>Governance support </a:t>
            </a:r>
            <a:r>
              <a:rPr lang="en-GB" sz="2400" dirty="0">
                <a:latin typeface="Arial" panose="020B0604020202020204" pitchFamily="34" charset="0"/>
                <a:cs typeface="Arial" panose="020B0604020202020204" pitchFamily="34" charset="0"/>
              </a:rPr>
              <a:t>– new guide available online</a:t>
            </a:r>
          </a:p>
          <a:p>
            <a:pPr>
              <a:lnSpc>
                <a:spcPct val="120000"/>
              </a:lnSpc>
            </a:pPr>
            <a:r>
              <a:rPr lang="en-GB" sz="2400" b="1" dirty="0">
                <a:latin typeface="Arial" panose="020B0604020202020204" pitchFamily="34" charset="0"/>
                <a:cs typeface="Arial" panose="020B0604020202020204" pitchFamily="34" charset="0"/>
              </a:rPr>
              <a:t>Full Resource Hub </a:t>
            </a:r>
            <a:r>
              <a:rPr lang="en-GB" sz="2400" dirty="0">
                <a:latin typeface="Arial" panose="020B0604020202020204" pitchFamily="34" charset="0"/>
                <a:cs typeface="Arial" panose="020B0604020202020204" pitchFamily="34" charset="0"/>
              </a:rPr>
              <a:t>– launched in mid July with extensive resources across all four principles</a:t>
            </a:r>
          </a:p>
          <a:p>
            <a:pPr>
              <a:lnSpc>
                <a:spcPct val="120000"/>
              </a:lnSpc>
            </a:pPr>
            <a:r>
              <a:rPr lang="en-GB" sz="2400" b="1" dirty="0">
                <a:latin typeface="Arial" panose="020B0604020202020204" pitchFamily="34" charset="0"/>
                <a:cs typeface="Arial" panose="020B0604020202020204" pitchFamily="34" charset="0"/>
              </a:rPr>
              <a:t>Online Programme </a:t>
            </a:r>
            <a:r>
              <a:rPr lang="en-GB" sz="2400" dirty="0">
                <a:latin typeface="Arial" panose="020B0604020202020204" pitchFamily="34" charset="0"/>
                <a:cs typeface="Arial" panose="020B0604020202020204" pitchFamily="34" charset="0"/>
              </a:rPr>
              <a:t>– masterclasses, keynotes and panels to open up discussion and debate to take place in the autumn</a:t>
            </a:r>
          </a:p>
        </p:txBody>
      </p:sp>
      <p:sp>
        <p:nvSpPr>
          <p:cNvPr id="6" name="Title 1">
            <a:extLst>
              <a:ext uri="{FF2B5EF4-FFF2-40B4-BE49-F238E27FC236}">
                <a16:creationId xmlns:a16="http://schemas.microsoft.com/office/drawing/2014/main" id="{0725BDCB-9726-4727-A389-3F5DDE8C5F60}"/>
              </a:ext>
            </a:extLst>
          </p:cNvPr>
          <p:cNvSpPr>
            <a:spLocks noGrp="1"/>
          </p:cNvSpPr>
          <p:nvPr>
            <p:ph type="title"/>
          </p:nvPr>
        </p:nvSpPr>
        <p:spPr>
          <a:xfrm>
            <a:off x="0" y="0"/>
            <a:ext cx="12192000" cy="1025235"/>
          </a:xfrm>
          <a:solidFill>
            <a:schemeClr val="tx1"/>
          </a:solidFill>
        </p:spPr>
        <p:txBody>
          <a:bodyPr anchor="ctr">
            <a:normAutofit/>
          </a:bodyPr>
          <a:lstStyle/>
          <a:p>
            <a:r>
              <a:rPr lang="en-GB" b="1">
                <a:solidFill>
                  <a:schemeClr val="bg1"/>
                </a:solidFill>
                <a:latin typeface="Arial" panose="020B0604020202020204" pitchFamily="34" charset="0"/>
                <a:cs typeface="Arial" panose="020B0604020202020204" pitchFamily="34" charset="0"/>
              </a:rPr>
              <a:t> Resources</a:t>
            </a:r>
          </a:p>
        </p:txBody>
      </p:sp>
    </p:spTree>
    <p:extLst>
      <p:ext uri="{BB962C8B-B14F-4D97-AF65-F5344CB8AC3E}">
        <p14:creationId xmlns:p14="http://schemas.microsoft.com/office/powerpoint/2010/main" val="1010587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62828F-7280-4A1A-B3B1-9192FF8E8CC3}"/>
              </a:ext>
            </a:extLst>
          </p:cNvPr>
          <p:cNvSpPr>
            <a:spLocks noGrp="1"/>
          </p:cNvSpPr>
          <p:nvPr>
            <p:ph idx="1"/>
          </p:nvPr>
        </p:nvSpPr>
        <p:spPr>
          <a:xfrm>
            <a:off x="604135" y="1282565"/>
            <a:ext cx="10906638" cy="4931080"/>
          </a:xfrm>
        </p:spPr>
        <p:txBody>
          <a:bodyPr>
            <a:noAutofit/>
          </a:bodyPr>
          <a:lstStyle/>
          <a:p>
            <a:pPr marL="0" indent="0">
              <a:lnSpc>
                <a:spcPct val="120000"/>
              </a:lnSpc>
              <a:buNone/>
            </a:pPr>
            <a:r>
              <a:rPr lang="en-GB" sz="1900">
                <a:latin typeface="Arial" panose="020B0604020202020204" pitchFamily="34" charset="0"/>
                <a:cs typeface="Arial" panose="020B0604020202020204" pitchFamily="34" charset="0"/>
              </a:rPr>
              <a:t>We developed the Investment Principles with the sector well before the outbreak of Covid-19. We have waited nearly a year to publish them until we were sure they would be useful to you. We believe the events of 2020/21 has underlined the need for them and that now is the time for them to help shape our future. </a:t>
            </a:r>
          </a:p>
          <a:p>
            <a:pPr marL="0" indent="0">
              <a:lnSpc>
                <a:spcPct val="120000"/>
              </a:lnSpc>
              <a:buNone/>
            </a:pPr>
            <a:endParaRPr lang="en-GB" sz="1900">
              <a:latin typeface="Arial" panose="020B0604020202020204" pitchFamily="34" charset="0"/>
              <a:cs typeface="Arial" panose="020B0604020202020204" pitchFamily="34" charset="0"/>
            </a:endParaRPr>
          </a:p>
          <a:p>
            <a:pPr marL="0" indent="0">
              <a:lnSpc>
                <a:spcPct val="120000"/>
              </a:lnSpc>
              <a:spcBef>
                <a:spcPts val="0"/>
              </a:spcBef>
              <a:buNone/>
            </a:pPr>
            <a:r>
              <a:rPr lang="en-GB" sz="1900">
                <a:latin typeface="Arial" panose="020B0604020202020204" pitchFamily="34" charset="0"/>
                <a:cs typeface="Arial" panose="020B0604020202020204" pitchFamily="34" charset="0"/>
              </a:rPr>
              <a:t>We have produced this document to help you embark on that journey out of the pandemic. We want to support you and the wider cultural sector to contribute fully to our national recovery and help shape an exciting future for creativity and culture in this country.</a:t>
            </a:r>
          </a:p>
          <a:p>
            <a:pPr marL="0" indent="0">
              <a:lnSpc>
                <a:spcPct val="120000"/>
              </a:lnSpc>
              <a:buNone/>
            </a:pPr>
            <a:endParaRPr lang="en-GB" sz="190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725BDCB-9726-4727-A389-3F5DDE8C5F60}"/>
              </a:ext>
            </a:extLst>
          </p:cNvPr>
          <p:cNvSpPr>
            <a:spLocks noGrp="1"/>
          </p:cNvSpPr>
          <p:nvPr>
            <p:ph type="title"/>
          </p:nvPr>
        </p:nvSpPr>
        <p:spPr>
          <a:xfrm>
            <a:off x="0" y="0"/>
            <a:ext cx="12192000" cy="1025235"/>
          </a:xfrm>
          <a:solidFill>
            <a:schemeClr val="tx1"/>
          </a:solidFill>
        </p:spPr>
        <p:txBody>
          <a:bodyPr anchor="ctr">
            <a:normAutofit/>
          </a:bodyPr>
          <a:lstStyle/>
          <a:p>
            <a:r>
              <a:rPr lang="en-GB" b="1">
                <a:solidFill>
                  <a:schemeClr val="bg1"/>
                </a:solidFill>
                <a:latin typeface="Arial" panose="020B0604020202020204" pitchFamily="34" charset="0"/>
                <a:cs typeface="Arial" panose="020B0604020202020204" pitchFamily="34" charset="0"/>
              </a:rPr>
              <a:t> Conclusion</a:t>
            </a:r>
          </a:p>
        </p:txBody>
      </p:sp>
      <p:cxnSp>
        <p:nvCxnSpPr>
          <p:cNvPr id="4" name="Straight Connector 3">
            <a:extLst>
              <a:ext uri="{FF2B5EF4-FFF2-40B4-BE49-F238E27FC236}">
                <a16:creationId xmlns:a16="http://schemas.microsoft.com/office/drawing/2014/main" id="{B9893D98-858D-41FE-9A08-CD194BD07C3C}"/>
              </a:ext>
            </a:extLst>
          </p:cNvPr>
          <p:cNvCxnSpPr/>
          <p:nvPr/>
        </p:nvCxnSpPr>
        <p:spPr>
          <a:xfrm>
            <a:off x="604135" y="4765104"/>
            <a:ext cx="1092168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009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Exploring the Investment Principles">
            <a:hlinkClick r:id="" action="ppaction://media"/>
            <a:extLst>
              <a:ext uri="{FF2B5EF4-FFF2-40B4-BE49-F238E27FC236}">
                <a16:creationId xmlns:a16="http://schemas.microsoft.com/office/drawing/2014/main" id="{94C9C502-0849-438D-A1AA-851053657BAD}"/>
              </a:ext>
            </a:extLst>
          </p:cNvPr>
          <p:cNvPicPr>
            <a:picLocks noRot="1" noChangeAspect="1"/>
          </p:cNvPicPr>
          <p:nvPr>
            <a:videoFile r:link="rId1"/>
          </p:nvPr>
        </p:nvPicPr>
        <p:blipFill>
          <a:blip r:embed="rId4"/>
          <a:stretch>
            <a:fillRect/>
          </a:stretch>
        </p:blipFill>
        <p:spPr>
          <a:xfrm>
            <a:off x="494522" y="307908"/>
            <a:ext cx="11042959" cy="6239272"/>
          </a:xfrm>
          <a:prstGeom prst="rect">
            <a:avLst/>
          </a:prstGeom>
        </p:spPr>
      </p:pic>
    </p:spTree>
    <p:extLst>
      <p:ext uri="{BB962C8B-B14F-4D97-AF65-F5344CB8AC3E}">
        <p14:creationId xmlns:p14="http://schemas.microsoft.com/office/powerpoint/2010/main" val="242976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chemeClr val="accent1">
                <a:lumMod val="5000"/>
                <a:lumOff val="95000"/>
              </a:schemeClr>
            </a:gs>
            <a:gs pos="4472">
              <a:srgbClr val="F6F8FC"/>
            </a:gs>
            <a:gs pos="21000">
              <a:schemeClr val="accent1">
                <a:lumMod val="5000"/>
                <a:lumOff val="95000"/>
              </a:schemeClr>
            </a:gs>
            <a:gs pos="100000">
              <a:schemeClr val="bg1"/>
            </a:gs>
            <a:gs pos="98000">
              <a:srgbClr val="F392AB"/>
            </a:gs>
            <a:gs pos="100000">
              <a:srgbClr val="F58988"/>
            </a:gs>
            <a:gs pos="67000">
              <a:srgbClr val="F58988"/>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C9658F6-BCBD-48E4-853E-BB1B22269E1A}"/>
              </a:ext>
            </a:extLst>
          </p:cNvPr>
          <p:cNvSpPr txBox="1">
            <a:spLocks/>
          </p:cNvSpPr>
          <p:nvPr/>
        </p:nvSpPr>
        <p:spPr>
          <a:xfrm>
            <a:off x="1226458" y="2632880"/>
            <a:ext cx="4208123" cy="105226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b="1" dirty="0">
                <a:latin typeface="Arial" panose="020B0604020202020204" pitchFamily="34" charset="0"/>
                <a:cs typeface="Arial" panose="020B0604020202020204" pitchFamily="34" charset="0"/>
              </a:rPr>
              <a:t>TAKE ACTION</a:t>
            </a:r>
          </a:p>
        </p:txBody>
      </p:sp>
      <p:sp>
        <p:nvSpPr>
          <p:cNvPr id="5" name="Content Placeholder 2">
            <a:extLst>
              <a:ext uri="{FF2B5EF4-FFF2-40B4-BE49-F238E27FC236}">
                <a16:creationId xmlns:a16="http://schemas.microsoft.com/office/drawing/2014/main" id="{2F65CDF8-339F-4771-AA7E-4679799C8F38}"/>
              </a:ext>
            </a:extLst>
          </p:cNvPr>
          <p:cNvSpPr txBox="1">
            <a:spLocks/>
          </p:cNvSpPr>
          <p:nvPr/>
        </p:nvSpPr>
        <p:spPr>
          <a:xfrm>
            <a:off x="6339626" y="2454043"/>
            <a:ext cx="4571989" cy="12311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sz="4400" b="1" dirty="0">
                <a:latin typeface="Arial" panose="020B0604020202020204" pitchFamily="34" charset="0"/>
                <a:cs typeface="Arial" panose="020B0604020202020204" pitchFamily="34" charset="0"/>
              </a:rPr>
              <a:t>GOVERNANCE PLANNING…</a:t>
            </a:r>
          </a:p>
        </p:txBody>
      </p:sp>
      <p:cxnSp>
        <p:nvCxnSpPr>
          <p:cNvPr id="6" name="Straight Connector 5">
            <a:extLst>
              <a:ext uri="{FF2B5EF4-FFF2-40B4-BE49-F238E27FC236}">
                <a16:creationId xmlns:a16="http://schemas.microsoft.com/office/drawing/2014/main" id="{CCC7AE86-4BE0-49AA-9D9D-2598B44FE2E3}"/>
              </a:ext>
            </a:extLst>
          </p:cNvPr>
          <p:cNvCxnSpPr>
            <a:cxnSpLocks/>
          </p:cNvCxnSpPr>
          <p:nvPr/>
        </p:nvCxnSpPr>
        <p:spPr>
          <a:xfrm>
            <a:off x="5852375" y="2409936"/>
            <a:ext cx="0" cy="1607215"/>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7583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ECEF25-EA26-4AC5-BEC9-E38A7606E0CC}"/>
              </a:ext>
            </a:extLst>
          </p:cNvPr>
          <p:cNvSpPr/>
          <p:nvPr/>
        </p:nvSpPr>
        <p:spPr>
          <a:xfrm>
            <a:off x="5412831" y="918930"/>
            <a:ext cx="6096000" cy="5217326"/>
          </a:xfrm>
          <a:prstGeom prst="rect">
            <a:avLst/>
          </a:prstGeom>
        </p:spPr>
        <p:txBody>
          <a:bodyPr>
            <a:spAutoFit/>
          </a:bodyPr>
          <a:lstStyle/>
          <a:p>
            <a:pPr>
              <a:lnSpc>
                <a:spcPct val="110000"/>
              </a:lnSpc>
            </a:pPr>
            <a:r>
              <a:rPr lang="en-GB" sz="1600" b="1">
                <a:latin typeface="Arial" panose="020B0604020202020204" pitchFamily="34" charset="0"/>
                <a:cs typeface="Arial" panose="020B0604020202020204" pitchFamily="34" charset="0"/>
              </a:rPr>
              <a:t>Communities</a:t>
            </a:r>
          </a:p>
          <a:p>
            <a:pPr>
              <a:lnSpc>
                <a:spcPct val="110000"/>
              </a:lnSpc>
            </a:pPr>
            <a:r>
              <a:rPr lang="en-GB" sz="1600">
                <a:latin typeface="Arial" panose="020B0604020202020204" pitchFamily="34" charset="0"/>
                <a:cs typeface="Arial" panose="020B0604020202020204" pitchFamily="34" charset="0"/>
              </a:rPr>
              <a:t>You are actively listening to, and taking account of, the views of the local community, children and young people, artists, practitioners, and stakeholders you work with. You actively form relationships with your underserved communities. As a result you matter more to more people. </a:t>
            </a:r>
          </a:p>
          <a:p>
            <a:pPr>
              <a:lnSpc>
                <a:spcPct val="110000"/>
              </a:lnSpc>
            </a:pPr>
            <a:endParaRPr lang="en-GB" sz="1600">
              <a:latin typeface="Arial" panose="020B0604020202020204" pitchFamily="34" charset="0"/>
              <a:cs typeface="Arial" panose="020B0604020202020204" pitchFamily="34" charset="0"/>
            </a:endParaRPr>
          </a:p>
          <a:p>
            <a:pPr>
              <a:lnSpc>
                <a:spcPct val="110000"/>
              </a:lnSpc>
            </a:pPr>
            <a:r>
              <a:rPr lang="en-GB" sz="1600" b="1">
                <a:latin typeface="Arial" panose="020B0604020202020204" pitchFamily="34" charset="0"/>
                <a:cs typeface="Arial" panose="020B0604020202020204" pitchFamily="34" charset="0"/>
              </a:rPr>
              <a:t>Workforce, Leadership and Governance </a:t>
            </a:r>
          </a:p>
          <a:p>
            <a:pPr>
              <a:lnSpc>
                <a:spcPct val="110000"/>
              </a:lnSpc>
            </a:pPr>
            <a:r>
              <a:rPr lang="en-GB" sz="1600">
                <a:latin typeface="Arial" panose="020B0604020202020204" pitchFamily="34" charset="0"/>
                <a:cs typeface="Arial" panose="020B0604020202020204" pitchFamily="34" charset="0"/>
              </a:rPr>
              <a:t>You have a workforce, leadership and governance which fully reflects and represents the communities you are serving. You have an inclusive organisational culture which values and develops the talent of all the people you work with. You foster a safe workplace where harassment and discrimination can be challenged and eliminated.</a:t>
            </a:r>
          </a:p>
          <a:p>
            <a:pPr>
              <a:lnSpc>
                <a:spcPct val="110000"/>
              </a:lnSpc>
            </a:pPr>
            <a:endParaRPr lang="en-GB" sz="1600">
              <a:latin typeface="Arial" panose="020B0604020202020204" pitchFamily="34" charset="0"/>
              <a:cs typeface="Arial" panose="020B0604020202020204" pitchFamily="34" charset="0"/>
            </a:endParaRPr>
          </a:p>
          <a:p>
            <a:pPr>
              <a:lnSpc>
                <a:spcPct val="110000"/>
              </a:lnSpc>
            </a:pPr>
            <a:r>
              <a:rPr lang="en-GB" sz="1600" b="1">
                <a:latin typeface="Arial" panose="020B0604020202020204" pitchFamily="34" charset="0"/>
                <a:cs typeface="Arial" panose="020B0604020202020204" pitchFamily="34" charset="0"/>
              </a:rPr>
              <a:t>Creative Case for Diversity</a:t>
            </a:r>
          </a:p>
          <a:p>
            <a:pPr>
              <a:lnSpc>
                <a:spcPct val="110000"/>
              </a:lnSpc>
            </a:pPr>
            <a:r>
              <a:rPr lang="en-GB" sz="1600">
                <a:latin typeface="Arial" panose="020B0604020202020204" pitchFamily="34" charset="0"/>
                <a:cs typeface="Arial" panose="020B0604020202020204" pitchFamily="34" charset="0"/>
              </a:rPr>
              <a:t>Your programmes and activities reflect the culture and talent of creative practitioners and cultural workers drawn from all backgrounds.</a:t>
            </a:r>
          </a:p>
        </p:txBody>
      </p:sp>
      <p:cxnSp>
        <p:nvCxnSpPr>
          <p:cNvPr id="7" name="Straight Connector 6">
            <a:extLst>
              <a:ext uri="{FF2B5EF4-FFF2-40B4-BE49-F238E27FC236}">
                <a16:creationId xmlns:a16="http://schemas.microsoft.com/office/drawing/2014/main" id="{5B234464-4D42-485C-976E-DB4B27BD4956}"/>
              </a:ext>
            </a:extLst>
          </p:cNvPr>
          <p:cNvCxnSpPr>
            <a:cxnSpLocks/>
          </p:cNvCxnSpPr>
          <p:nvPr/>
        </p:nvCxnSpPr>
        <p:spPr>
          <a:xfrm>
            <a:off x="4995464" y="804406"/>
            <a:ext cx="0" cy="5446375"/>
          </a:xfrm>
          <a:prstGeom prst="line">
            <a:avLst/>
          </a:prstGeom>
          <a:ln/>
        </p:spPr>
        <p:style>
          <a:lnRef idx="2">
            <a:schemeClr val="dk1"/>
          </a:lnRef>
          <a:fillRef idx="0">
            <a:schemeClr val="dk1"/>
          </a:fillRef>
          <a:effectRef idx="1">
            <a:schemeClr val="dk1"/>
          </a:effectRef>
          <a:fontRef idx="minor">
            <a:schemeClr val="tx1"/>
          </a:fontRef>
        </p:style>
      </p:cxnSp>
      <p:pic>
        <p:nvPicPr>
          <p:cNvPr id="9" name="Picture 8">
            <a:extLst>
              <a:ext uri="{FF2B5EF4-FFF2-40B4-BE49-F238E27FC236}">
                <a16:creationId xmlns:a16="http://schemas.microsoft.com/office/drawing/2014/main" id="{D4EC2D07-7E0C-45E3-A593-B73000B4AA24}"/>
              </a:ext>
            </a:extLst>
          </p:cNvPr>
          <p:cNvPicPr>
            <a:picLocks noChangeAspect="1"/>
          </p:cNvPicPr>
          <p:nvPr/>
        </p:nvPicPr>
        <p:blipFill rotWithShape="1">
          <a:blip r:embed="rId3"/>
          <a:srcRect t="9028" b="16149"/>
          <a:stretch/>
        </p:blipFill>
        <p:spPr>
          <a:xfrm>
            <a:off x="740791" y="675146"/>
            <a:ext cx="3966620" cy="1940902"/>
          </a:xfrm>
          <a:prstGeom prst="rect">
            <a:avLst/>
          </a:prstGeom>
        </p:spPr>
      </p:pic>
      <p:sp>
        <p:nvSpPr>
          <p:cNvPr id="10" name="Content Placeholder 6">
            <a:extLst>
              <a:ext uri="{FF2B5EF4-FFF2-40B4-BE49-F238E27FC236}">
                <a16:creationId xmlns:a16="http://schemas.microsoft.com/office/drawing/2014/main" id="{1FB6F461-A591-429C-A915-52760B1B8409}"/>
              </a:ext>
            </a:extLst>
          </p:cNvPr>
          <p:cNvSpPr txBox="1">
            <a:spLocks/>
          </p:cNvSpPr>
          <p:nvPr/>
        </p:nvSpPr>
        <p:spPr>
          <a:xfrm>
            <a:off x="884517" y="2562407"/>
            <a:ext cx="3563416" cy="797765"/>
          </a:xfrm>
          <a:prstGeom prst="rect">
            <a:avLst/>
          </a:prstGeom>
          <a:noFill/>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GB"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England’s diversity is fully reflected in the individuals and organisations we support and the culture they produce</a:t>
            </a:r>
          </a:p>
        </p:txBody>
      </p:sp>
      <p:sp>
        <p:nvSpPr>
          <p:cNvPr id="16" name="Arrow: Bent-Up 15">
            <a:extLst>
              <a:ext uri="{FF2B5EF4-FFF2-40B4-BE49-F238E27FC236}">
                <a16:creationId xmlns:a16="http://schemas.microsoft.com/office/drawing/2014/main" id="{2F6DE6A9-4DB2-4B45-B605-2FE4A35671C4}"/>
              </a:ext>
            </a:extLst>
          </p:cNvPr>
          <p:cNvSpPr/>
          <p:nvPr/>
        </p:nvSpPr>
        <p:spPr>
          <a:xfrm rot="5400000">
            <a:off x="2699952" y="4211591"/>
            <a:ext cx="1150140" cy="921544"/>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BE9C2439-652A-4368-A0A6-DEDD97776B31}"/>
              </a:ext>
            </a:extLst>
          </p:cNvPr>
          <p:cNvSpPr txBox="1"/>
          <p:nvPr/>
        </p:nvSpPr>
        <p:spPr>
          <a:xfrm>
            <a:off x="1032416" y="4195309"/>
            <a:ext cx="1633809" cy="954107"/>
          </a:xfrm>
          <a:prstGeom prst="rect">
            <a:avLst/>
          </a:prstGeom>
          <a:noFill/>
        </p:spPr>
        <p:txBody>
          <a:bodyPr wrap="square" rtlCol="0">
            <a:spAutoFit/>
          </a:bodyPr>
          <a:lstStyle/>
          <a:p>
            <a:pPr algn="r"/>
            <a:r>
              <a:rPr lang="en-GB" sz="1400" b="1" dirty="0">
                <a:latin typeface="Arial" panose="020B0604020202020204" pitchFamily="34" charset="0"/>
                <a:cs typeface="Arial" panose="020B0604020202020204" pitchFamily="34" charset="0"/>
              </a:rPr>
              <a:t>The three elements of Inclusivity &amp; Relevance</a:t>
            </a:r>
          </a:p>
        </p:txBody>
      </p:sp>
    </p:spTree>
    <p:extLst>
      <p:ext uri="{BB962C8B-B14F-4D97-AF65-F5344CB8AC3E}">
        <p14:creationId xmlns:p14="http://schemas.microsoft.com/office/powerpoint/2010/main" val="226085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ECEF25-EA26-4AC5-BEC9-E38A7606E0CC}"/>
              </a:ext>
            </a:extLst>
          </p:cNvPr>
          <p:cNvSpPr/>
          <p:nvPr/>
        </p:nvSpPr>
        <p:spPr>
          <a:xfrm>
            <a:off x="5761090" y="1374471"/>
            <a:ext cx="6096000" cy="4306243"/>
          </a:xfrm>
          <a:prstGeom prst="rect">
            <a:avLst/>
          </a:prstGeom>
        </p:spPr>
        <p:txBody>
          <a:bodyPr>
            <a:spAutoFit/>
          </a:bodyPr>
          <a:lstStyle/>
          <a:p>
            <a:pPr marL="342900" lvl="0" indent="-342900">
              <a:lnSpc>
                <a:spcPct val="150000"/>
              </a:lnSpc>
              <a:buFont typeface="Symbol" panose="05050102010706020507" pitchFamily="18" charset="2"/>
              <a:buChar char=""/>
            </a:pPr>
            <a:r>
              <a:rPr lang="en-GB" sz="1600">
                <a:latin typeface="Arial" panose="020B0604020202020204" pitchFamily="34" charset="0"/>
                <a:ea typeface="Calibri" panose="020F0502020204030204" pitchFamily="34" charset="0"/>
                <a:cs typeface="Times New Roman" panose="02020603050405020304" pitchFamily="18" charset="0"/>
              </a:rPr>
              <a:t>Fostering safe and inclusive workplaces</a:t>
            </a:r>
          </a:p>
          <a:p>
            <a:pPr lvl="0">
              <a:lnSpc>
                <a:spcPct val="150000"/>
              </a:lnSpc>
            </a:pPr>
            <a:endParaRPr lang="en-GB"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600">
                <a:latin typeface="Arial" panose="020B0604020202020204" pitchFamily="34" charset="0"/>
                <a:ea typeface="Calibri" panose="020F0502020204030204" pitchFamily="34" charset="0"/>
                <a:cs typeface="Times New Roman" panose="02020603050405020304" pitchFamily="18" charset="0"/>
              </a:rPr>
              <a:t>Ensuring leadership, governance and workforce becomes representative of the communities they serve.</a:t>
            </a:r>
          </a:p>
          <a:p>
            <a:pPr marL="342900" lvl="0" indent="-342900">
              <a:lnSpc>
                <a:spcPct val="150000"/>
              </a:lnSpc>
              <a:buFont typeface="Symbol" panose="05050102010706020507" pitchFamily="18" charset="2"/>
              <a:buChar char=""/>
            </a:pPr>
            <a:endParaRPr lang="en-GB"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600">
                <a:latin typeface="Arial" panose="020B0604020202020204" pitchFamily="34" charset="0"/>
                <a:ea typeface="Calibri" panose="020F0502020204030204" pitchFamily="34" charset="0"/>
                <a:cs typeface="Times New Roman" panose="02020603050405020304" pitchFamily="18" charset="0"/>
              </a:rPr>
              <a:t>Presenting programmes that reflect the talent and stories of creatives from all backgrounds.</a:t>
            </a:r>
          </a:p>
          <a:p>
            <a:pPr marL="342900" lvl="0" indent="-342900">
              <a:lnSpc>
                <a:spcPct val="150000"/>
              </a:lnSpc>
              <a:buFont typeface="Symbol" panose="05050102010706020507" pitchFamily="18" charset="2"/>
              <a:buChar char=""/>
            </a:pPr>
            <a:endParaRPr lang="en-GB"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600">
                <a:latin typeface="Arial" panose="020B0604020202020204" pitchFamily="34" charset="0"/>
                <a:ea typeface="Calibri" panose="020F0502020204030204" pitchFamily="34" charset="0"/>
                <a:cs typeface="Times New Roman" panose="02020603050405020304" pitchFamily="18" charset="0"/>
              </a:rPr>
              <a:t>Involving and engaging with local communities</a:t>
            </a:r>
          </a:p>
          <a:p>
            <a:pPr marL="342900" lvl="0" indent="-342900">
              <a:lnSpc>
                <a:spcPct val="150000"/>
              </a:lnSpc>
              <a:buFont typeface="Symbol" panose="05050102010706020507" pitchFamily="18" charset="2"/>
              <a:buChar char=""/>
            </a:pPr>
            <a:endParaRPr lang="en-GB" sz="1600">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600">
                <a:latin typeface="Arial" panose="020B0604020202020204" pitchFamily="34" charset="0"/>
                <a:ea typeface="Calibri" panose="020F0502020204030204" pitchFamily="34" charset="0"/>
                <a:cs typeface="Times New Roman" panose="02020603050405020304" pitchFamily="18" charset="0"/>
              </a:rPr>
              <a:t>Seeking out equitable collaborations</a:t>
            </a:r>
          </a:p>
          <a:p>
            <a:pPr lvl="0">
              <a:lnSpc>
                <a:spcPct val="150000"/>
              </a:lnSpc>
            </a:pPr>
            <a:endParaRPr lang="en-GB" sz="1400">
              <a:latin typeface="Calibri" panose="020F0502020204030204" pitchFamily="34"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5B234464-4D42-485C-976E-DB4B27BD4956}"/>
              </a:ext>
            </a:extLst>
          </p:cNvPr>
          <p:cNvCxnSpPr>
            <a:cxnSpLocks/>
          </p:cNvCxnSpPr>
          <p:nvPr/>
        </p:nvCxnSpPr>
        <p:spPr>
          <a:xfrm>
            <a:off x="4995464" y="804406"/>
            <a:ext cx="0" cy="5446375"/>
          </a:xfrm>
          <a:prstGeom prst="line">
            <a:avLst/>
          </a:prstGeom>
          <a:ln/>
        </p:spPr>
        <p:style>
          <a:lnRef idx="2">
            <a:schemeClr val="dk1"/>
          </a:lnRef>
          <a:fillRef idx="0">
            <a:schemeClr val="dk1"/>
          </a:fillRef>
          <a:effectRef idx="1">
            <a:schemeClr val="dk1"/>
          </a:effectRef>
          <a:fontRef idx="minor">
            <a:schemeClr val="tx1"/>
          </a:fontRef>
        </p:style>
      </p:cxnSp>
      <p:pic>
        <p:nvPicPr>
          <p:cNvPr id="9" name="Picture 8">
            <a:extLst>
              <a:ext uri="{FF2B5EF4-FFF2-40B4-BE49-F238E27FC236}">
                <a16:creationId xmlns:a16="http://schemas.microsoft.com/office/drawing/2014/main" id="{D4EC2D07-7E0C-45E3-A593-B73000B4AA24}"/>
              </a:ext>
            </a:extLst>
          </p:cNvPr>
          <p:cNvPicPr>
            <a:picLocks noChangeAspect="1"/>
          </p:cNvPicPr>
          <p:nvPr/>
        </p:nvPicPr>
        <p:blipFill rotWithShape="1">
          <a:blip r:embed="rId3"/>
          <a:srcRect t="9028" b="16149"/>
          <a:stretch/>
        </p:blipFill>
        <p:spPr>
          <a:xfrm>
            <a:off x="740791" y="675146"/>
            <a:ext cx="3966620" cy="1940902"/>
          </a:xfrm>
          <a:prstGeom prst="rect">
            <a:avLst/>
          </a:prstGeom>
        </p:spPr>
      </p:pic>
      <p:sp>
        <p:nvSpPr>
          <p:cNvPr id="10" name="Content Placeholder 6">
            <a:extLst>
              <a:ext uri="{FF2B5EF4-FFF2-40B4-BE49-F238E27FC236}">
                <a16:creationId xmlns:a16="http://schemas.microsoft.com/office/drawing/2014/main" id="{1FB6F461-A591-429C-A915-52760B1B8409}"/>
              </a:ext>
            </a:extLst>
          </p:cNvPr>
          <p:cNvSpPr txBox="1">
            <a:spLocks/>
          </p:cNvSpPr>
          <p:nvPr/>
        </p:nvSpPr>
        <p:spPr>
          <a:xfrm>
            <a:off x="884517" y="2562407"/>
            <a:ext cx="3563416" cy="797765"/>
          </a:xfrm>
          <a:prstGeom prst="rect">
            <a:avLst/>
          </a:prstGeom>
          <a:noFill/>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GB"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England’s diversity is fully reflected in the individuals and organisations we support and the culture they produce</a:t>
            </a:r>
          </a:p>
        </p:txBody>
      </p:sp>
      <p:sp>
        <p:nvSpPr>
          <p:cNvPr id="16" name="Arrow: Bent-Up 15">
            <a:extLst>
              <a:ext uri="{FF2B5EF4-FFF2-40B4-BE49-F238E27FC236}">
                <a16:creationId xmlns:a16="http://schemas.microsoft.com/office/drawing/2014/main" id="{2F6DE6A9-4DB2-4B45-B605-2FE4A35671C4}"/>
              </a:ext>
            </a:extLst>
          </p:cNvPr>
          <p:cNvSpPr/>
          <p:nvPr/>
        </p:nvSpPr>
        <p:spPr>
          <a:xfrm rot="5400000">
            <a:off x="3193997" y="4211591"/>
            <a:ext cx="1150140" cy="921544"/>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1E5D60A0-AA4A-4EE3-A916-C8BE53910CBA}"/>
              </a:ext>
            </a:extLst>
          </p:cNvPr>
          <p:cNvSpPr txBox="1"/>
          <p:nvPr/>
        </p:nvSpPr>
        <p:spPr>
          <a:xfrm>
            <a:off x="884517" y="4503309"/>
            <a:ext cx="2207760" cy="738664"/>
          </a:xfrm>
          <a:prstGeom prst="rect">
            <a:avLst/>
          </a:prstGeom>
          <a:noFill/>
        </p:spPr>
        <p:txBody>
          <a:bodyPr wrap="square" rtlCol="0">
            <a:spAutoFit/>
          </a:bodyPr>
          <a:lstStyle/>
          <a:p>
            <a:pPr algn="r"/>
            <a:r>
              <a:rPr lang="en-GB" sz="1400" b="1">
                <a:latin typeface="Arial" panose="020B0604020202020204" pitchFamily="34" charset="0"/>
                <a:cs typeface="Arial" panose="020B0604020202020204" pitchFamily="34" charset="0"/>
              </a:rPr>
              <a:t>Some examples of what good governance looks like for this principle…</a:t>
            </a:r>
          </a:p>
        </p:txBody>
      </p:sp>
    </p:spTree>
    <p:extLst>
      <p:ext uri="{BB962C8B-B14F-4D97-AF65-F5344CB8AC3E}">
        <p14:creationId xmlns:p14="http://schemas.microsoft.com/office/powerpoint/2010/main" val="390878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ECEF25-EA26-4AC5-BEC9-E38A7606E0CC}"/>
              </a:ext>
            </a:extLst>
          </p:cNvPr>
          <p:cNvSpPr/>
          <p:nvPr/>
        </p:nvSpPr>
        <p:spPr>
          <a:xfrm>
            <a:off x="5387218" y="522218"/>
            <a:ext cx="6096000" cy="5906745"/>
          </a:xfrm>
          <a:prstGeom prst="rect">
            <a:avLst/>
          </a:prstGeom>
        </p:spPr>
        <p:txBody>
          <a:bodyPr>
            <a:spAutoFit/>
          </a:bodyPr>
          <a:lstStyle/>
          <a:p>
            <a:r>
              <a:rPr lang="en-GB" sz="1600" b="1">
                <a:latin typeface="Arial" panose="020B0604020202020204" pitchFamily="34" charset="0"/>
                <a:cs typeface="Arial" panose="020B0604020202020204" pitchFamily="34" charset="0"/>
              </a:rPr>
              <a:t>Mission and Business Model</a:t>
            </a:r>
          </a:p>
          <a:p>
            <a:pPr>
              <a:lnSpc>
                <a:spcPct val="110000"/>
              </a:lnSpc>
            </a:pPr>
            <a:r>
              <a:rPr lang="en-GB" sz="1600">
                <a:latin typeface="Arial" panose="020B0604020202020204" pitchFamily="34" charset="0"/>
                <a:cs typeface="Arial" panose="020B0604020202020204" pitchFamily="34" charset="0"/>
              </a:rPr>
              <a:t>You ensure that your creative and cultural mission – and the business model that supports it – can adapt to the changing environment around you and the needs of the communities you serve. You demonstrate this by regularly examining how you operate and developing an understanding of the value you create for your customers and your community, seeking out practical ways to improve and develop.</a:t>
            </a:r>
          </a:p>
          <a:p>
            <a:endParaRPr lang="en-GB" sz="1600">
              <a:latin typeface="Arial" panose="020B0604020202020204" pitchFamily="34" charset="0"/>
              <a:cs typeface="Arial" panose="020B0604020202020204" pitchFamily="34" charset="0"/>
            </a:endParaRPr>
          </a:p>
          <a:p>
            <a:r>
              <a:rPr lang="en-GB" sz="1600" b="1">
                <a:latin typeface="Arial" panose="020B0604020202020204" pitchFamily="34" charset="0"/>
                <a:cs typeface="Arial" panose="020B0604020202020204" pitchFamily="34" charset="0"/>
              </a:rPr>
              <a:t>People and Skills</a:t>
            </a:r>
          </a:p>
          <a:p>
            <a:pPr>
              <a:lnSpc>
                <a:spcPct val="110000"/>
              </a:lnSpc>
            </a:pPr>
            <a:r>
              <a:rPr lang="en-GB" sz="1600">
                <a:latin typeface="Arial" panose="020B0604020202020204" pitchFamily="34" charset="0"/>
                <a:cs typeface="Arial" panose="020B0604020202020204" pitchFamily="34" charset="0"/>
              </a:rPr>
              <a:t>You invest in robust, committed governance and skilled, ethical and resilient leadership from your executive team. You recognise leaders come in many forms and back those who inspire positive change. You support the development and wellbeing of all your workforce, including freelancers, so they can deliver your mission effectively.  </a:t>
            </a:r>
          </a:p>
          <a:p>
            <a:endParaRPr lang="en-GB" sz="1600">
              <a:latin typeface="Arial" panose="020B0604020202020204" pitchFamily="34" charset="0"/>
              <a:cs typeface="Arial" panose="020B0604020202020204" pitchFamily="34" charset="0"/>
            </a:endParaRPr>
          </a:p>
          <a:p>
            <a:r>
              <a:rPr lang="en-GB" sz="1600" b="1">
                <a:latin typeface="Arial" panose="020B0604020202020204" pitchFamily="34" charset="0"/>
                <a:cs typeface="Arial" panose="020B0604020202020204" pitchFamily="34" charset="0"/>
              </a:rPr>
              <a:t>Using Tech and Data</a:t>
            </a:r>
          </a:p>
          <a:p>
            <a:pPr>
              <a:lnSpc>
                <a:spcPct val="110000"/>
              </a:lnSpc>
            </a:pPr>
            <a:r>
              <a:rPr lang="en-GB" sz="1600">
                <a:latin typeface="Arial" panose="020B0604020202020204" pitchFamily="34" charset="0"/>
                <a:cs typeface="Arial" panose="020B0604020202020204" pitchFamily="34" charset="0"/>
              </a:rPr>
              <a:t>You are committed to using data and appropriate technology to move your business forward. You prioritise developing digital skills and literacy across your business and your decision making is informed by accurate up-to-date data.</a:t>
            </a:r>
          </a:p>
        </p:txBody>
      </p:sp>
      <p:cxnSp>
        <p:nvCxnSpPr>
          <p:cNvPr id="7" name="Straight Connector 6">
            <a:extLst>
              <a:ext uri="{FF2B5EF4-FFF2-40B4-BE49-F238E27FC236}">
                <a16:creationId xmlns:a16="http://schemas.microsoft.com/office/drawing/2014/main" id="{5B234464-4D42-485C-976E-DB4B27BD4956}"/>
              </a:ext>
            </a:extLst>
          </p:cNvPr>
          <p:cNvCxnSpPr>
            <a:cxnSpLocks/>
          </p:cNvCxnSpPr>
          <p:nvPr/>
        </p:nvCxnSpPr>
        <p:spPr>
          <a:xfrm>
            <a:off x="4995464" y="804406"/>
            <a:ext cx="0" cy="5446375"/>
          </a:xfrm>
          <a:prstGeom prst="line">
            <a:avLst/>
          </a:prstGeom>
          <a:ln/>
        </p:spPr>
        <p:style>
          <a:lnRef idx="2">
            <a:schemeClr val="dk1"/>
          </a:lnRef>
          <a:fillRef idx="0">
            <a:schemeClr val="dk1"/>
          </a:fillRef>
          <a:effectRef idx="1">
            <a:schemeClr val="dk1"/>
          </a:effectRef>
          <a:fontRef idx="minor">
            <a:schemeClr val="tx1"/>
          </a:fontRef>
        </p:style>
      </p:cxnSp>
      <p:sp>
        <p:nvSpPr>
          <p:cNvPr id="10" name="Content Placeholder 6">
            <a:extLst>
              <a:ext uri="{FF2B5EF4-FFF2-40B4-BE49-F238E27FC236}">
                <a16:creationId xmlns:a16="http://schemas.microsoft.com/office/drawing/2014/main" id="{1FB6F461-A591-429C-A915-52760B1B8409}"/>
              </a:ext>
            </a:extLst>
          </p:cNvPr>
          <p:cNvSpPr txBox="1">
            <a:spLocks/>
          </p:cNvSpPr>
          <p:nvPr/>
        </p:nvSpPr>
        <p:spPr>
          <a:xfrm>
            <a:off x="884517" y="2631235"/>
            <a:ext cx="3563416" cy="797765"/>
          </a:xfrm>
          <a:prstGeom prst="rect">
            <a:avLst/>
          </a:prstGeom>
          <a:noFill/>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buNone/>
              <a:defRPr/>
            </a:pPr>
            <a:r>
              <a:rPr lang="en-GB" sz="1600">
                <a:solidFill>
                  <a:prstClr val="black"/>
                </a:solidFill>
                <a:latin typeface="Arial" panose="020B0604020202020204" pitchFamily="34" charset="0"/>
                <a:cs typeface="Arial" panose="020B0604020202020204" pitchFamily="34" charset="0"/>
              </a:rPr>
              <a:t>Cultural organisations and individuals are dynamic and able to respond to the challenges of the next decade</a:t>
            </a:r>
          </a:p>
        </p:txBody>
      </p:sp>
      <p:pic>
        <p:nvPicPr>
          <p:cNvPr id="6" name="Picture 5">
            <a:extLst>
              <a:ext uri="{FF2B5EF4-FFF2-40B4-BE49-F238E27FC236}">
                <a16:creationId xmlns:a16="http://schemas.microsoft.com/office/drawing/2014/main" id="{AA18B87F-ACB0-49AB-A67D-BB508C98BDE2}"/>
              </a:ext>
            </a:extLst>
          </p:cNvPr>
          <p:cNvPicPr>
            <a:picLocks noChangeAspect="1"/>
          </p:cNvPicPr>
          <p:nvPr/>
        </p:nvPicPr>
        <p:blipFill rotWithShape="1">
          <a:blip r:embed="rId3"/>
          <a:srcRect t="9126" b="18343"/>
          <a:stretch/>
        </p:blipFill>
        <p:spPr>
          <a:xfrm>
            <a:off x="708782" y="560775"/>
            <a:ext cx="3857735" cy="1958650"/>
          </a:xfrm>
          <a:prstGeom prst="rect">
            <a:avLst/>
          </a:prstGeom>
        </p:spPr>
      </p:pic>
      <p:sp>
        <p:nvSpPr>
          <p:cNvPr id="11" name="Arrow: Bent-Up 10">
            <a:extLst>
              <a:ext uri="{FF2B5EF4-FFF2-40B4-BE49-F238E27FC236}">
                <a16:creationId xmlns:a16="http://schemas.microsoft.com/office/drawing/2014/main" id="{FFAA97C6-27CB-44D0-8C10-AA36EA15D5D7}"/>
              </a:ext>
            </a:extLst>
          </p:cNvPr>
          <p:cNvSpPr/>
          <p:nvPr/>
        </p:nvSpPr>
        <p:spPr>
          <a:xfrm rot="5400000">
            <a:off x="2699952" y="4211591"/>
            <a:ext cx="1150140" cy="921544"/>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90247CD3-9053-40FC-B1C0-2FF32287427B}"/>
              </a:ext>
            </a:extLst>
          </p:cNvPr>
          <p:cNvSpPr txBox="1"/>
          <p:nvPr/>
        </p:nvSpPr>
        <p:spPr>
          <a:xfrm>
            <a:off x="1032416" y="4195309"/>
            <a:ext cx="1633809" cy="738664"/>
          </a:xfrm>
          <a:prstGeom prst="rect">
            <a:avLst/>
          </a:prstGeom>
          <a:noFill/>
        </p:spPr>
        <p:txBody>
          <a:bodyPr wrap="square" rtlCol="0">
            <a:spAutoFit/>
          </a:bodyPr>
          <a:lstStyle/>
          <a:p>
            <a:pPr algn="r"/>
            <a:r>
              <a:rPr lang="en-GB" sz="1400" b="1" dirty="0">
                <a:latin typeface="Arial" panose="020B0604020202020204" pitchFamily="34" charset="0"/>
                <a:cs typeface="Arial" panose="020B0604020202020204" pitchFamily="34" charset="0"/>
              </a:rPr>
              <a:t>The three elements of Dynamism</a:t>
            </a:r>
          </a:p>
        </p:txBody>
      </p:sp>
    </p:spTree>
    <p:extLst>
      <p:ext uri="{BB962C8B-B14F-4D97-AF65-F5344CB8AC3E}">
        <p14:creationId xmlns:p14="http://schemas.microsoft.com/office/powerpoint/2010/main" val="2196925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ECEF25-EA26-4AC5-BEC9-E38A7606E0CC}"/>
              </a:ext>
            </a:extLst>
          </p:cNvPr>
          <p:cNvSpPr/>
          <p:nvPr/>
        </p:nvSpPr>
        <p:spPr>
          <a:xfrm>
            <a:off x="5542996" y="2004099"/>
            <a:ext cx="6096000" cy="3046988"/>
          </a:xfrm>
          <a:prstGeom prst="rect">
            <a:avLst/>
          </a:prstGeom>
        </p:spPr>
        <p:txBody>
          <a:bodyPr>
            <a:spAutoFit/>
          </a:bodyPr>
          <a:lstStyle/>
          <a:p>
            <a:pPr marL="285750" lvl="0" indent="-285750">
              <a:buFont typeface="Arial" panose="020B0604020202020204" pitchFamily="34" charset="0"/>
              <a:buChar char="•"/>
            </a:pPr>
            <a:r>
              <a:rPr lang="en-GB" sz="1600">
                <a:latin typeface="Arial" panose="020B0604020202020204" pitchFamily="34" charset="0"/>
                <a:cs typeface="Arial" panose="020B0604020202020204" pitchFamily="34" charset="0"/>
              </a:rPr>
              <a:t>Exploring how the organisation creates value, who for, and how they evidence it. </a:t>
            </a:r>
          </a:p>
          <a:p>
            <a:pPr marL="285750" lvl="0" indent="-285750">
              <a:buFont typeface="Arial" panose="020B0604020202020204" pitchFamily="34" charset="0"/>
              <a:buChar char="•"/>
            </a:pPr>
            <a:endParaRPr lang="en-GB" sz="160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a:latin typeface="Arial" panose="020B0604020202020204" pitchFamily="34" charset="0"/>
                <a:cs typeface="Arial" panose="020B0604020202020204" pitchFamily="34" charset="0"/>
              </a:rPr>
              <a:t>Continually reflecting on and refining the business model of the organisation</a:t>
            </a:r>
          </a:p>
          <a:p>
            <a:pPr marL="285750" lvl="0" indent="-285750">
              <a:buFont typeface="Arial" panose="020B0604020202020204" pitchFamily="34" charset="0"/>
              <a:buChar char="•"/>
            </a:pPr>
            <a:endParaRPr lang="en-GB" sz="160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a:latin typeface="Arial" panose="020B0604020202020204" pitchFamily="34" charset="0"/>
                <a:cs typeface="Arial" panose="020B0604020202020204" pitchFamily="34" charset="0"/>
              </a:rPr>
              <a:t>Valuing learning and development</a:t>
            </a:r>
          </a:p>
          <a:p>
            <a:pPr marL="285750" lvl="0" indent="-285750">
              <a:buFont typeface="Arial" panose="020B0604020202020204" pitchFamily="34" charset="0"/>
              <a:buChar char="•"/>
            </a:pPr>
            <a:endParaRPr lang="en-GB" sz="160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a:latin typeface="Arial" panose="020B0604020202020204" pitchFamily="34" charset="0"/>
                <a:cs typeface="Arial" panose="020B0604020202020204" pitchFamily="34" charset="0"/>
              </a:rPr>
              <a:t>Valuing skills and capabilities to embrace new technologies </a:t>
            </a:r>
          </a:p>
          <a:p>
            <a:pPr marL="285750" lvl="0" indent="-285750">
              <a:buFont typeface="Arial" panose="020B0604020202020204" pitchFamily="34" charset="0"/>
              <a:buChar char="•"/>
            </a:pPr>
            <a:endParaRPr lang="en-GB" sz="160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a:latin typeface="Arial" panose="020B0604020202020204" pitchFamily="34" charset="0"/>
                <a:cs typeface="Arial" panose="020B0604020202020204" pitchFamily="34" charset="0"/>
              </a:rPr>
              <a:t>Embedding data-driven decision making into your processes. </a:t>
            </a:r>
          </a:p>
          <a:p>
            <a:endParaRPr lang="en-GB" sz="160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5B234464-4D42-485C-976E-DB4B27BD4956}"/>
              </a:ext>
            </a:extLst>
          </p:cNvPr>
          <p:cNvCxnSpPr>
            <a:cxnSpLocks/>
          </p:cNvCxnSpPr>
          <p:nvPr/>
        </p:nvCxnSpPr>
        <p:spPr>
          <a:xfrm>
            <a:off x="4995464" y="804406"/>
            <a:ext cx="0" cy="5446375"/>
          </a:xfrm>
          <a:prstGeom prst="line">
            <a:avLst/>
          </a:prstGeom>
          <a:ln/>
        </p:spPr>
        <p:style>
          <a:lnRef idx="2">
            <a:schemeClr val="dk1"/>
          </a:lnRef>
          <a:fillRef idx="0">
            <a:schemeClr val="dk1"/>
          </a:fillRef>
          <a:effectRef idx="1">
            <a:schemeClr val="dk1"/>
          </a:effectRef>
          <a:fontRef idx="minor">
            <a:schemeClr val="tx1"/>
          </a:fontRef>
        </p:style>
      </p:cxnSp>
      <p:sp>
        <p:nvSpPr>
          <p:cNvPr id="10" name="Content Placeholder 6">
            <a:extLst>
              <a:ext uri="{FF2B5EF4-FFF2-40B4-BE49-F238E27FC236}">
                <a16:creationId xmlns:a16="http://schemas.microsoft.com/office/drawing/2014/main" id="{1FB6F461-A591-429C-A915-52760B1B8409}"/>
              </a:ext>
            </a:extLst>
          </p:cNvPr>
          <p:cNvSpPr txBox="1">
            <a:spLocks/>
          </p:cNvSpPr>
          <p:nvPr/>
        </p:nvSpPr>
        <p:spPr>
          <a:xfrm>
            <a:off x="884517" y="2631235"/>
            <a:ext cx="3563416" cy="797765"/>
          </a:xfrm>
          <a:prstGeom prst="rect">
            <a:avLst/>
          </a:prstGeom>
          <a:noFill/>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buNone/>
              <a:defRPr/>
            </a:pPr>
            <a:r>
              <a:rPr lang="en-GB" sz="1600">
                <a:solidFill>
                  <a:prstClr val="black"/>
                </a:solidFill>
                <a:latin typeface="Arial" panose="020B0604020202020204" pitchFamily="34" charset="0"/>
                <a:cs typeface="Arial" panose="020B0604020202020204" pitchFamily="34" charset="0"/>
              </a:rPr>
              <a:t>Cultural organisations and individuals are dynamic and able to respond to the challenges of the next decade</a:t>
            </a:r>
          </a:p>
        </p:txBody>
      </p:sp>
      <p:pic>
        <p:nvPicPr>
          <p:cNvPr id="6" name="Picture 5">
            <a:extLst>
              <a:ext uri="{FF2B5EF4-FFF2-40B4-BE49-F238E27FC236}">
                <a16:creationId xmlns:a16="http://schemas.microsoft.com/office/drawing/2014/main" id="{AA18B87F-ACB0-49AB-A67D-BB508C98BDE2}"/>
              </a:ext>
            </a:extLst>
          </p:cNvPr>
          <p:cNvPicPr>
            <a:picLocks noChangeAspect="1"/>
          </p:cNvPicPr>
          <p:nvPr/>
        </p:nvPicPr>
        <p:blipFill rotWithShape="1">
          <a:blip r:embed="rId3"/>
          <a:srcRect t="9126" b="18343"/>
          <a:stretch/>
        </p:blipFill>
        <p:spPr>
          <a:xfrm>
            <a:off x="708782" y="560775"/>
            <a:ext cx="3857735" cy="1958650"/>
          </a:xfrm>
          <a:prstGeom prst="rect">
            <a:avLst/>
          </a:prstGeom>
        </p:spPr>
      </p:pic>
      <p:sp>
        <p:nvSpPr>
          <p:cNvPr id="11" name="Arrow: Bent-Up 10">
            <a:extLst>
              <a:ext uri="{FF2B5EF4-FFF2-40B4-BE49-F238E27FC236}">
                <a16:creationId xmlns:a16="http://schemas.microsoft.com/office/drawing/2014/main" id="{FFAA97C6-27CB-44D0-8C10-AA36EA15D5D7}"/>
              </a:ext>
            </a:extLst>
          </p:cNvPr>
          <p:cNvSpPr/>
          <p:nvPr/>
        </p:nvSpPr>
        <p:spPr>
          <a:xfrm rot="5400000">
            <a:off x="3091705" y="4211591"/>
            <a:ext cx="1150140" cy="921544"/>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EAFD616-44A8-488A-93C9-EEFCC0564323}"/>
              </a:ext>
            </a:extLst>
          </p:cNvPr>
          <p:cNvSpPr txBox="1"/>
          <p:nvPr/>
        </p:nvSpPr>
        <p:spPr>
          <a:xfrm>
            <a:off x="884517" y="4443455"/>
            <a:ext cx="2207760" cy="738664"/>
          </a:xfrm>
          <a:prstGeom prst="rect">
            <a:avLst/>
          </a:prstGeom>
          <a:noFill/>
        </p:spPr>
        <p:txBody>
          <a:bodyPr wrap="square" rtlCol="0">
            <a:spAutoFit/>
          </a:bodyPr>
          <a:lstStyle/>
          <a:p>
            <a:pPr algn="r"/>
            <a:r>
              <a:rPr lang="en-GB" sz="1400" b="1">
                <a:latin typeface="Arial" panose="020B0604020202020204" pitchFamily="34" charset="0"/>
                <a:cs typeface="Arial" panose="020B0604020202020204" pitchFamily="34" charset="0"/>
              </a:rPr>
              <a:t>Some examples of what good governance looks like for this principle…</a:t>
            </a:r>
          </a:p>
        </p:txBody>
      </p:sp>
    </p:spTree>
    <p:extLst>
      <p:ext uri="{BB962C8B-B14F-4D97-AF65-F5344CB8AC3E}">
        <p14:creationId xmlns:p14="http://schemas.microsoft.com/office/powerpoint/2010/main" val="209764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ECEF25-EA26-4AC5-BEC9-E38A7606E0CC}"/>
              </a:ext>
            </a:extLst>
          </p:cNvPr>
          <p:cNvSpPr/>
          <p:nvPr/>
        </p:nvSpPr>
        <p:spPr>
          <a:xfrm>
            <a:off x="5492953" y="566149"/>
            <a:ext cx="6096000" cy="5041380"/>
          </a:xfrm>
          <a:prstGeom prst="rect">
            <a:avLst/>
          </a:prstGeom>
        </p:spPr>
        <p:txBody>
          <a:bodyPr>
            <a:spAutoFit/>
          </a:bodyPr>
          <a:lstStyle/>
          <a:p>
            <a:pPr>
              <a:lnSpc>
                <a:spcPct val="110000"/>
              </a:lnSpc>
            </a:pPr>
            <a:endParaRPr lang="en-GB" sz="1600" b="1">
              <a:latin typeface="Arial" panose="020B0604020202020204" pitchFamily="34" charset="0"/>
              <a:cs typeface="Arial" panose="020B0604020202020204" pitchFamily="34" charset="0"/>
            </a:endParaRPr>
          </a:p>
          <a:p>
            <a:pPr lvl="0"/>
            <a:r>
              <a:rPr lang="en-GB" sz="1600" b="1" kern="0">
                <a:solidFill>
                  <a:prstClr val="black"/>
                </a:solidFill>
                <a:latin typeface="Arial" panose="020B0604020202020204" pitchFamily="34" charset="0"/>
                <a:cs typeface="Arial" panose="020B0604020202020204" pitchFamily="34" charset="0"/>
              </a:rPr>
              <a:t>Understanding Perceptions</a:t>
            </a:r>
          </a:p>
          <a:p>
            <a:pPr lvl="0"/>
            <a:r>
              <a:rPr lang="en-GB" sz="1600" kern="0">
                <a:solidFill>
                  <a:prstClr val="black"/>
                </a:solidFill>
                <a:latin typeface="Arial" panose="020B0604020202020204" pitchFamily="34" charset="0"/>
                <a:cs typeface="Arial" panose="020B0604020202020204" pitchFamily="34" charset="0"/>
              </a:rPr>
              <a:t>You develop your creative ambitions and improve the quality of your work by listening to the views of people inside and outside your organisation and immediate circle. You engage with them about your mission and the quality of your creative and cultural programmes.</a:t>
            </a:r>
          </a:p>
          <a:p>
            <a:pPr lvl="0"/>
            <a:endParaRPr lang="en-GB" sz="1600" kern="0">
              <a:solidFill>
                <a:prstClr val="black"/>
              </a:solidFill>
              <a:latin typeface="Arial" panose="020B0604020202020204" pitchFamily="34" charset="0"/>
              <a:cs typeface="Arial" panose="020B0604020202020204" pitchFamily="34" charset="0"/>
            </a:endParaRPr>
          </a:p>
          <a:p>
            <a:pPr lvl="0"/>
            <a:r>
              <a:rPr lang="en-GB" sz="1600" b="1" kern="0">
                <a:solidFill>
                  <a:prstClr val="black"/>
                </a:solidFill>
                <a:latin typeface="Arial" panose="020B0604020202020204" pitchFamily="34" charset="0"/>
                <a:cs typeface="Arial" panose="020B0604020202020204" pitchFamily="34" charset="0"/>
              </a:rPr>
              <a:t>Progression</a:t>
            </a:r>
          </a:p>
          <a:p>
            <a:pPr lvl="0"/>
            <a:r>
              <a:rPr lang="en-GB" sz="1600" kern="0">
                <a:solidFill>
                  <a:prstClr val="black"/>
                </a:solidFill>
                <a:latin typeface="Arial" panose="020B0604020202020204" pitchFamily="34" charset="0"/>
                <a:cs typeface="Arial" panose="020B0604020202020204" pitchFamily="34" charset="0"/>
              </a:rPr>
              <a:t>Your plans for your creative and cultural work clearly contribute to your aims and ambitions. You are committed to professional development and work with appropriate creatives and partners to refine and improve your creative and cultural practice.</a:t>
            </a:r>
          </a:p>
          <a:p>
            <a:pPr lvl="0"/>
            <a:endParaRPr lang="en-GB" sz="1600" kern="0">
              <a:solidFill>
                <a:prstClr val="black"/>
              </a:solidFill>
              <a:latin typeface="Arial" panose="020B0604020202020204" pitchFamily="34" charset="0"/>
              <a:cs typeface="Arial" panose="020B0604020202020204" pitchFamily="34" charset="0"/>
            </a:endParaRPr>
          </a:p>
          <a:p>
            <a:pPr lvl="0"/>
            <a:r>
              <a:rPr lang="en-GB" sz="1600" b="1" kern="0">
                <a:solidFill>
                  <a:prstClr val="black"/>
                </a:solidFill>
                <a:latin typeface="Arial" panose="020B0604020202020204" pitchFamily="34" charset="0"/>
                <a:cs typeface="Arial" panose="020B0604020202020204" pitchFamily="34" charset="0"/>
              </a:rPr>
              <a:t>Measuring Performance</a:t>
            </a:r>
          </a:p>
          <a:p>
            <a:pPr lvl="0"/>
            <a:r>
              <a:rPr lang="en-GB" sz="1600" kern="0">
                <a:solidFill>
                  <a:prstClr val="black"/>
                </a:solidFill>
                <a:latin typeface="Arial" panose="020B0604020202020204" pitchFamily="34" charset="0"/>
                <a:cs typeface="Arial" panose="020B0604020202020204" pitchFamily="34" charset="0"/>
              </a:rPr>
              <a:t>You establish appropriate bespoke indicators to help you measure and express what good looks like for you, demonstrate your ambition, identify scope for improvement, and track progress. You use these indicators to shape your work and future plans.</a:t>
            </a:r>
          </a:p>
        </p:txBody>
      </p:sp>
      <p:cxnSp>
        <p:nvCxnSpPr>
          <p:cNvPr id="7" name="Straight Connector 6">
            <a:extLst>
              <a:ext uri="{FF2B5EF4-FFF2-40B4-BE49-F238E27FC236}">
                <a16:creationId xmlns:a16="http://schemas.microsoft.com/office/drawing/2014/main" id="{5B234464-4D42-485C-976E-DB4B27BD4956}"/>
              </a:ext>
            </a:extLst>
          </p:cNvPr>
          <p:cNvCxnSpPr>
            <a:cxnSpLocks/>
          </p:cNvCxnSpPr>
          <p:nvPr/>
        </p:nvCxnSpPr>
        <p:spPr>
          <a:xfrm>
            <a:off x="4995464" y="804406"/>
            <a:ext cx="0" cy="5446375"/>
          </a:xfrm>
          <a:prstGeom prst="line">
            <a:avLst/>
          </a:prstGeom>
          <a:ln/>
        </p:spPr>
        <p:style>
          <a:lnRef idx="2">
            <a:schemeClr val="dk1"/>
          </a:lnRef>
          <a:fillRef idx="0">
            <a:schemeClr val="dk1"/>
          </a:fillRef>
          <a:effectRef idx="1">
            <a:schemeClr val="dk1"/>
          </a:effectRef>
          <a:fontRef idx="minor">
            <a:schemeClr val="tx1"/>
          </a:fontRef>
        </p:style>
      </p:cxnSp>
      <p:sp>
        <p:nvSpPr>
          <p:cNvPr id="10" name="Content Placeholder 6">
            <a:extLst>
              <a:ext uri="{FF2B5EF4-FFF2-40B4-BE49-F238E27FC236}">
                <a16:creationId xmlns:a16="http://schemas.microsoft.com/office/drawing/2014/main" id="{1FB6F461-A591-429C-A915-52760B1B8409}"/>
              </a:ext>
            </a:extLst>
          </p:cNvPr>
          <p:cNvSpPr txBox="1">
            <a:spLocks/>
          </p:cNvSpPr>
          <p:nvPr/>
        </p:nvSpPr>
        <p:spPr>
          <a:xfrm>
            <a:off x="934172" y="2279595"/>
            <a:ext cx="3563416" cy="797765"/>
          </a:xfrm>
          <a:prstGeom prst="rect">
            <a:avLst/>
          </a:prstGeom>
          <a:noFill/>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defRPr/>
            </a:pPr>
            <a:r>
              <a:rPr lang="en-GB" sz="1600">
                <a:solidFill>
                  <a:prstClr val="black"/>
                </a:solidFill>
                <a:latin typeface="Arial" panose="020B0604020202020204" pitchFamily="34" charset="0"/>
                <a:cs typeface="Arial" panose="020B0604020202020204" pitchFamily="34" charset="0"/>
              </a:rPr>
              <a:t>Cultural organisations and individuals are ambitious and committed to improving the quality of their work</a:t>
            </a:r>
          </a:p>
        </p:txBody>
      </p:sp>
      <p:pic>
        <p:nvPicPr>
          <p:cNvPr id="6" name="Picture 5" descr="Logo, company name&#10;&#10;Description automatically generated">
            <a:extLst>
              <a:ext uri="{FF2B5EF4-FFF2-40B4-BE49-F238E27FC236}">
                <a16:creationId xmlns:a16="http://schemas.microsoft.com/office/drawing/2014/main" id="{9D5C4D0F-46CE-408E-87A8-48C207CEE4F1}"/>
              </a:ext>
            </a:extLst>
          </p:cNvPr>
          <p:cNvPicPr>
            <a:picLocks noChangeAspect="1"/>
          </p:cNvPicPr>
          <p:nvPr/>
        </p:nvPicPr>
        <p:blipFill rotWithShape="1">
          <a:blip r:embed="rId3">
            <a:extLst>
              <a:ext uri="{28A0092B-C50C-407E-A947-70E740481C1C}">
                <a14:useLocalDpi xmlns:a14="http://schemas.microsoft.com/office/drawing/2010/main" val="0"/>
              </a:ext>
            </a:extLst>
          </a:blip>
          <a:srcRect l="12870" t="17586" r="10446" b="36397"/>
          <a:stretch/>
        </p:blipFill>
        <p:spPr>
          <a:xfrm>
            <a:off x="392695" y="337434"/>
            <a:ext cx="4535037" cy="1789785"/>
          </a:xfrm>
          <a:prstGeom prst="rect">
            <a:avLst/>
          </a:prstGeom>
        </p:spPr>
      </p:pic>
      <p:sp>
        <p:nvSpPr>
          <p:cNvPr id="11" name="Arrow: Bent-Up 10">
            <a:extLst>
              <a:ext uri="{FF2B5EF4-FFF2-40B4-BE49-F238E27FC236}">
                <a16:creationId xmlns:a16="http://schemas.microsoft.com/office/drawing/2014/main" id="{AF122F72-A65C-454E-9038-36323172AB84}"/>
              </a:ext>
            </a:extLst>
          </p:cNvPr>
          <p:cNvSpPr/>
          <p:nvPr/>
        </p:nvSpPr>
        <p:spPr>
          <a:xfrm rot="5400000">
            <a:off x="2595855" y="3894939"/>
            <a:ext cx="1150140" cy="921544"/>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F72A03BB-9442-40B5-B0CE-21A62744D20E}"/>
              </a:ext>
            </a:extLst>
          </p:cNvPr>
          <p:cNvSpPr txBox="1"/>
          <p:nvPr/>
        </p:nvSpPr>
        <p:spPr>
          <a:xfrm>
            <a:off x="971895" y="3878658"/>
            <a:ext cx="1633809" cy="954107"/>
          </a:xfrm>
          <a:prstGeom prst="rect">
            <a:avLst/>
          </a:prstGeom>
          <a:noFill/>
        </p:spPr>
        <p:txBody>
          <a:bodyPr wrap="square" rtlCol="0">
            <a:spAutoFit/>
          </a:bodyPr>
          <a:lstStyle/>
          <a:p>
            <a:pPr algn="r"/>
            <a:r>
              <a:rPr lang="en-GB" sz="1400" b="1" dirty="0">
                <a:latin typeface="Arial" panose="020B0604020202020204" pitchFamily="34" charset="0"/>
                <a:cs typeface="Arial" panose="020B0604020202020204" pitchFamily="34" charset="0"/>
              </a:rPr>
              <a:t>The three elements of Ambition &amp; Quality</a:t>
            </a:r>
          </a:p>
        </p:txBody>
      </p:sp>
    </p:spTree>
    <p:extLst>
      <p:ext uri="{BB962C8B-B14F-4D97-AF65-F5344CB8AC3E}">
        <p14:creationId xmlns:p14="http://schemas.microsoft.com/office/powerpoint/2010/main" val="275197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5B234464-4D42-485C-976E-DB4B27BD4956}"/>
              </a:ext>
            </a:extLst>
          </p:cNvPr>
          <p:cNvCxnSpPr>
            <a:cxnSpLocks/>
          </p:cNvCxnSpPr>
          <p:nvPr/>
        </p:nvCxnSpPr>
        <p:spPr>
          <a:xfrm>
            <a:off x="4995464" y="804406"/>
            <a:ext cx="0" cy="5446375"/>
          </a:xfrm>
          <a:prstGeom prst="line">
            <a:avLst/>
          </a:prstGeom>
          <a:ln/>
        </p:spPr>
        <p:style>
          <a:lnRef idx="2">
            <a:schemeClr val="dk1"/>
          </a:lnRef>
          <a:fillRef idx="0">
            <a:schemeClr val="dk1"/>
          </a:fillRef>
          <a:effectRef idx="1">
            <a:schemeClr val="dk1"/>
          </a:effectRef>
          <a:fontRef idx="minor">
            <a:schemeClr val="tx1"/>
          </a:fontRef>
        </p:style>
      </p:cxnSp>
      <p:sp>
        <p:nvSpPr>
          <p:cNvPr id="10" name="Content Placeholder 6">
            <a:extLst>
              <a:ext uri="{FF2B5EF4-FFF2-40B4-BE49-F238E27FC236}">
                <a16:creationId xmlns:a16="http://schemas.microsoft.com/office/drawing/2014/main" id="{1FB6F461-A591-429C-A915-52760B1B8409}"/>
              </a:ext>
            </a:extLst>
          </p:cNvPr>
          <p:cNvSpPr txBox="1">
            <a:spLocks/>
          </p:cNvSpPr>
          <p:nvPr/>
        </p:nvSpPr>
        <p:spPr>
          <a:xfrm>
            <a:off x="934172" y="2279595"/>
            <a:ext cx="3563416" cy="797765"/>
          </a:xfrm>
          <a:prstGeom prst="rect">
            <a:avLst/>
          </a:prstGeom>
          <a:noFill/>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defRPr/>
            </a:pPr>
            <a:r>
              <a:rPr lang="en-GB" sz="1600">
                <a:solidFill>
                  <a:prstClr val="black"/>
                </a:solidFill>
                <a:latin typeface="Arial" panose="020B0604020202020204" pitchFamily="34" charset="0"/>
                <a:cs typeface="Arial" panose="020B0604020202020204" pitchFamily="34" charset="0"/>
              </a:rPr>
              <a:t>Cultural organisations and individuals are ambitious and committed to improving the quality of their work</a:t>
            </a:r>
          </a:p>
        </p:txBody>
      </p:sp>
      <p:pic>
        <p:nvPicPr>
          <p:cNvPr id="6" name="Picture 5" descr="Logo, company name&#10;&#10;Description automatically generated">
            <a:extLst>
              <a:ext uri="{FF2B5EF4-FFF2-40B4-BE49-F238E27FC236}">
                <a16:creationId xmlns:a16="http://schemas.microsoft.com/office/drawing/2014/main" id="{9D5C4D0F-46CE-408E-87A8-48C207CEE4F1}"/>
              </a:ext>
            </a:extLst>
          </p:cNvPr>
          <p:cNvPicPr>
            <a:picLocks noChangeAspect="1"/>
          </p:cNvPicPr>
          <p:nvPr/>
        </p:nvPicPr>
        <p:blipFill rotWithShape="1">
          <a:blip r:embed="rId3">
            <a:extLst>
              <a:ext uri="{28A0092B-C50C-407E-A947-70E740481C1C}">
                <a14:useLocalDpi xmlns:a14="http://schemas.microsoft.com/office/drawing/2010/main" val="0"/>
              </a:ext>
            </a:extLst>
          </a:blip>
          <a:srcRect l="12870" t="17586" r="10446" b="36397"/>
          <a:stretch/>
        </p:blipFill>
        <p:spPr>
          <a:xfrm>
            <a:off x="392695" y="337434"/>
            <a:ext cx="4535037" cy="1789785"/>
          </a:xfrm>
          <a:prstGeom prst="rect">
            <a:avLst/>
          </a:prstGeom>
        </p:spPr>
      </p:pic>
      <p:sp>
        <p:nvSpPr>
          <p:cNvPr id="11" name="Arrow: Bent-Up 10">
            <a:extLst>
              <a:ext uri="{FF2B5EF4-FFF2-40B4-BE49-F238E27FC236}">
                <a16:creationId xmlns:a16="http://schemas.microsoft.com/office/drawing/2014/main" id="{AF122F72-A65C-454E-9038-36323172AB84}"/>
              </a:ext>
            </a:extLst>
          </p:cNvPr>
          <p:cNvSpPr/>
          <p:nvPr/>
        </p:nvSpPr>
        <p:spPr>
          <a:xfrm rot="5400000">
            <a:off x="3093731" y="3894939"/>
            <a:ext cx="1150140" cy="921544"/>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ABC7108D-E6B3-4095-ADD4-4D0A0BDF6A79}"/>
              </a:ext>
            </a:extLst>
          </p:cNvPr>
          <p:cNvSpPr>
            <a:spLocks noChangeArrowheads="1"/>
          </p:cNvSpPr>
          <p:nvPr/>
        </p:nvSpPr>
        <p:spPr bwMode="auto">
          <a:xfrm>
            <a:off x="5493341" y="1743667"/>
            <a:ext cx="6014024" cy="3370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GB" altLang="en-US" sz="1600">
                <a:ea typeface="Calibri" panose="020F0502020204030204" pitchFamily="34" charset="0"/>
                <a:cs typeface="Arial" panose="020B0604020202020204" pitchFamily="34" charset="0"/>
              </a:rPr>
              <a:t>Examining </a:t>
            </a:r>
            <a:r>
              <a:rPr kumimoji="0" lang="en-GB" altLang="en-US" sz="1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how the organisation is perceived </a:t>
            </a:r>
          </a:p>
          <a:p>
            <a:pPr marR="0" lvl="0" algn="l" defTabSz="914400" rtl="0" eaLnBrk="0" fontAlgn="base" latinLnBrk="0" hangingPunct="0">
              <a:lnSpc>
                <a:spcPct val="150000"/>
              </a:lnSpc>
              <a:spcBef>
                <a:spcPct val="0"/>
              </a:spcBef>
              <a:spcAft>
                <a:spcPct val="0"/>
              </a:spcAft>
              <a:buClrTx/>
              <a:buSzTx/>
              <a:tabLst/>
            </a:pPr>
            <a:endParaRPr kumimoji="0" lang="en-GB" altLang="en-US" sz="1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Reflecting on who the organisation is for</a:t>
            </a:r>
          </a:p>
          <a:p>
            <a:pPr marR="0" lvl="0" algn="l" defTabSz="914400" rtl="0" eaLnBrk="0" fontAlgn="base" latinLnBrk="0" hangingPunct="0">
              <a:lnSpc>
                <a:spcPct val="150000"/>
              </a:lnSpc>
              <a:spcBef>
                <a:spcPct val="0"/>
              </a:spcBef>
              <a:spcAft>
                <a:spcPct val="0"/>
              </a:spcAft>
              <a:buClrTx/>
              <a:buSzTx/>
              <a:tabLst/>
            </a:pPr>
            <a:endParaRPr kumimoji="0" lang="en-GB" altLang="en-US" sz="1600" b="0" i="0" u="none" strike="noStrike" cap="none" normalizeH="0" baseline="0">
              <a:ln>
                <a:noFill/>
              </a:ln>
              <a:solidFill>
                <a:schemeClr val="tx1"/>
              </a:solidFill>
              <a:effectLst/>
            </a:endParaRP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GB" altLang="en-US" sz="1600">
                <a:ea typeface="Calibri" panose="020F0502020204030204" pitchFamily="34" charset="0"/>
                <a:cs typeface="Arial" panose="020B0604020202020204" pitchFamily="34" charset="0"/>
              </a:rPr>
              <a:t>Setting and sharing</a:t>
            </a:r>
            <a:r>
              <a:rPr kumimoji="0" lang="en-GB" altLang="en-US" sz="1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stretching but realistic ambitions</a:t>
            </a: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endParaRPr lang="en-GB" altLang="en-US" sz="1600">
              <a:ea typeface="Calibri" panose="020F0502020204030204" pitchFamily="34" charset="0"/>
              <a:cs typeface="Arial" panose="020B0604020202020204" pitchFamily="34" charset="0"/>
            </a:endParaRP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GB" altLang="en-US" sz="1600">
                <a:ea typeface="Calibri" panose="020F0502020204030204" pitchFamily="34" charset="0"/>
                <a:cs typeface="Arial" panose="020B0604020202020204" pitchFamily="34" charset="0"/>
              </a:rPr>
              <a:t>Valuing</a:t>
            </a:r>
            <a:r>
              <a:rPr kumimoji="0" lang="en-GB" altLang="en-US" sz="1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the progression from ambition to quality delivery</a:t>
            </a:r>
          </a:p>
          <a:p>
            <a:pPr marR="0" lvl="0" algn="l" defTabSz="914400" rtl="0" eaLnBrk="0" fontAlgn="base" latinLnBrk="0" hangingPunct="0">
              <a:lnSpc>
                <a:spcPct val="150000"/>
              </a:lnSpc>
              <a:spcBef>
                <a:spcPct val="0"/>
              </a:spcBef>
              <a:spcAft>
                <a:spcPct val="0"/>
              </a:spcAft>
              <a:buClrTx/>
              <a:buSzTx/>
              <a:tabLst/>
            </a:pPr>
            <a:endParaRPr kumimoji="0" lang="en-GB" altLang="en-US" sz="1600" b="0" i="0" u="none" strike="noStrike" cap="none" normalizeH="0" baseline="0">
              <a:ln>
                <a:noFill/>
              </a:ln>
              <a:solidFill>
                <a:schemeClr val="tx1"/>
              </a:solidFill>
              <a:effectLst/>
            </a:endParaRP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lang="en-GB" altLang="en-US" sz="1600">
                <a:ea typeface="Calibri" panose="020F0502020204030204" pitchFamily="34" charset="0"/>
                <a:cs typeface="Arial" panose="020B0604020202020204" pitchFamily="34" charset="0"/>
              </a:rPr>
              <a:t>Partaking in</a:t>
            </a:r>
            <a:r>
              <a:rPr kumimoji="0" lang="en-GB" altLang="en-US" sz="1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 continual improvement cycle</a:t>
            </a:r>
            <a:endParaRPr kumimoji="0" lang="en-GB" altLang="en-US" sz="1600" b="0" i="0" u="none" strike="noStrike" cap="none" normalizeH="0" baseline="0">
              <a:ln>
                <a:noFill/>
              </a:ln>
              <a:solidFill>
                <a:schemeClr val="tx1"/>
              </a:solidFill>
              <a:effectLst/>
              <a:latin typeface="Arial" panose="020B0604020202020204" pitchFamily="34" charset="0"/>
            </a:endParaRPr>
          </a:p>
        </p:txBody>
      </p:sp>
      <p:sp>
        <p:nvSpPr>
          <p:cNvPr id="13" name="TextBox 12">
            <a:extLst>
              <a:ext uri="{FF2B5EF4-FFF2-40B4-BE49-F238E27FC236}">
                <a16:creationId xmlns:a16="http://schemas.microsoft.com/office/drawing/2014/main" id="{90FE1B6B-41F6-47A5-8155-260AEB495E9D}"/>
              </a:ext>
            </a:extLst>
          </p:cNvPr>
          <p:cNvSpPr txBox="1"/>
          <p:nvPr/>
        </p:nvSpPr>
        <p:spPr>
          <a:xfrm>
            <a:off x="934172" y="4117472"/>
            <a:ext cx="2207760" cy="738664"/>
          </a:xfrm>
          <a:prstGeom prst="rect">
            <a:avLst/>
          </a:prstGeom>
          <a:noFill/>
        </p:spPr>
        <p:txBody>
          <a:bodyPr wrap="square" rtlCol="0">
            <a:spAutoFit/>
          </a:bodyPr>
          <a:lstStyle/>
          <a:p>
            <a:pPr algn="r"/>
            <a:r>
              <a:rPr lang="en-GB" sz="1400" b="1">
                <a:latin typeface="Arial" panose="020B0604020202020204" pitchFamily="34" charset="0"/>
                <a:cs typeface="Arial" panose="020B0604020202020204" pitchFamily="34" charset="0"/>
              </a:rPr>
              <a:t>Some examples of what good governance looks like for this principle…</a:t>
            </a:r>
          </a:p>
        </p:txBody>
      </p:sp>
    </p:spTree>
    <p:extLst>
      <p:ext uri="{BB962C8B-B14F-4D97-AF65-F5344CB8AC3E}">
        <p14:creationId xmlns:p14="http://schemas.microsoft.com/office/powerpoint/2010/main" val="2251162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AB325EFD3C6F4E88BA320BD365F1ED" ma:contentTypeVersion="13" ma:contentTypeDescription="Create a new document." ma:contentTypeScope="" ma:versionID="5945e50b644bccf7defab79539350053">
  <xsd:schema xmlns:xsd="http://www.w3.org/2001/XMLSchema" xmlns:xs="http://www.w3.org/2001/XMLSchema" xmlns:p="http://schemas.microsoft.com/office/2006/metadata/properties" xmlns:ns3="d67ea2b7-3fc2-4a0e-ae74-ba5bc38517be" xmlns:ns4="c4379cda-f5b7-44a3-93d9-0248c7c1f17a" targetNamespace="http://schemas.microsoft.com/office/2006/metadata/properties" ma:root="true" ma:fieldsID="36ba778106b0345ff260724741d7f891" ns3:_="" ns4:_="">
    <xsd:import namespace="d67ea2b7-3fc2-4a0e-ae74-ba5bc38517be"/>
    <xsd:import namespace="c4379cda-f5b7-44a3-93d9-0248c7c1f17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7ea2b7-3fc2-4a0e-ae74-ba5bc38517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379cda-f5b7-44a3-93d9-0248c7c1f17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EBE148-042B-4E3D-84CC-69DB9153EABD}">
  <ds:schemaRefs>
    <ds:schemaRef ds:uri="http://purl.org/dc/terms/"/>
    <ds:schemaRef ds:uri="http://schemas.microsoft.com/office/2006/documentManagement/types"/>
    <ds:schemaRef ds:uri="d67ea2b7-3fc2-4a0e-ae74-ba5bc38517be"/>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4379cda-f5b7-44a3-93d9-0248c7c1f17a"/>
    <ds:schemaRef ds:uri="http://www.w3.org/XML/1998/namespace"/>
  </ds:schemaRefs>
</ds:datastoreItem>
</file>

<file path=customXml/itemProps2.xml><?xml version="1.0" encoding="utf-8"?>
<ds:datastoreItem xmlns:ds="http://schemas.openxmlformats.org/officeDocument/2006/customXml" ds:itemID="{C5B05F3D-2041-4E9A-890C-652FBEC84896}">
  <ds:schemaRefs>
    <ds:schemaRef ds:uri="http://schemas.microsoft.com/sharepoint/v3/contenttype/forms"/>
  </ds:schemaRefs>
</ds:datastoreItem>
</file>

<file path=customXml/itemProps3.xml><?xml version="1.0" encoding="utf-8"?>
<ds:datastoreItem xmlns:ds="http://schemas.openxmlformats.org/officeDocument/2006/customXml" ds:itemID="{6B1E8989-DDC4-4524-9834-89922FF7E051}">
  <ds:schemaRefs>
    <ds:schemaRef ds:uri="c4379cda-f5b7-44a3-93d9-0248c7c1f17a"/>
    <ds:schemaRef ds:uri="d67ea2b7-3fc2-4a0e-ae74-ba5bc38517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TotalTime>
  <Words>1220</Words>
  <Application>Microsoft Office PowerPoint</Application>
  <PresentationFormat>Widescreen</PresentationFormat>
  <Paragraphs>134</Paragraphs>
  <Slides>15</Slides>
  <Notes>15</Notes>
  <HiddenSlides>0</HiddenSlides>
  <MMClips>1</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Arial</vt:lpstr>
      <vt:lpstr>Calibri</vt:lpstr>
      <vt:lpstr>Calibri Light</vt:lpstr>
      <vt:lpstr>Georgia</vt:lpstr>
      <vt:lpstr>Symbol</vt:lpstr>
      <vt:lpstr>Univers</vt:lpstr>
      <vt:lpstr>Univers 45 Light</vt:lpstr>
      <vt:lpstr>Office Theme</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Developing your plans</vt:lpstr>
      <vt:lpstr> Resources</vt:lpstr>
      <vt:lpst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Clynch</dc:creator>
  <cp:lastModifiedBy>Nick Birchill</cp:lastModifiedBy>
  <cp:revision>2</cp:revision>
  <dcterms:created xsi:type="dcterms:W3CDTF">2021-01-25T16:36:16Z</dcterms:created>
  <dcterms:modified xsi:type="dcterms:W3CDTF">2022-11-15T14:04:27Z</dcterms:modified>
</cp:coreProperties>
</file>