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144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2448" y="6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1ED7AB-C92C-4318-8536-2F599EFBEA87}"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5514AC-953C-41AD-AB53-EC006A6D8458}" type="slidenum">
              <a:rPr lang="en-GB" smtClean="0"/>
              <a:t>‹#›</a:t>
            </a:fld>
            <a:endParaRPr lang="en-GB"/>
          </a:p>
        </p:txBody>
      </p:sp>
    </p:spTree>
    <p:extLst>
      <p:ext uri="{BB962C8B-B14F-4D97-AF65-F5344CB8AC3E}">
        <p14:creationId xmlns:p14="http://schemas.microsoft.com/office/powerpoint/2010/main" val="996097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1ED7AB-C92C-4318-8536-2F599EFBEA87}"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5514AC-953C-41AD-AB53-EC006A6D8458}" type="slidenum">
              <a:rPr lang="en-GB" smtClean="0"/>
              <a:t>‹#›</a:t>
            </a:fld>
            <a:endParaRPr lang="en-GB"/>
          </a:p>
        </p:txBody>
      </p:sp>
    </p:spTree>
    <p:extLst>
      <p:ext uri="{BB962C8B-B14F-4D97-AF65-F5344CB8AC3E}">
        <p14:creationId xmlns:p14="http://schemas.microsoft.com/office/powerpoint/2010/main" val="377551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1ED7AB-C92C-4318-8536-2F599EFBEA87}"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5514AC-953C-41AD-AB53-EC006A6D8458}" type="slidenum">
              <a:rPr lang="en-GB" smtClean="0"/>
              <a:t>‹#›</a:t>
            </a:fld>
            <a:endParaRPr lang="en-GB"/>
          </a:p>
        </p:txBody>
      </p:sp>
    </p:spTree>
    <p:extLst>
      <p:ext uri="{BB962C8B-B14F-4D97-AF65-F5344CB8AC3E}">
        <p14:creationId xmlns:p14="http://schemas.microsoft.com/office/powerpoint/2010/main" val="4244724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1ED7AB-C92C-4318-8536-2F599EFBEA87}"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5514AC-953C-41AD-AB53-EC006A6D8458}" type="slidenum">
              <a:rPr lang="en-GB" smtClean="0"/>
              <a:t>‹#›</a:t>
            </a:fld>
            <a:endParaRPr lang="en-GB"/>
          </a:p>
        </p:txBody>
      </p:sp>
    </p:spTree>
    <p:extLst>
      <p:ext uri="{BB962C8B-B14F-4D97-AF65-F5344CB8AC3E}">
        <p14:creationId xmlns:p14="http://schemas.microsoft.com/office/powerpoint/2010/main" val="1475172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1ED7AB-C92C-4318-8536-2F599EFBEA87}"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5514AC-953C-41AD-AB53-EC006A6D8458}" type="slidenum">
              <a:rPr lang="en-GB" smtClean="0"/>
              <a:t>‹#›</a:t>
            </a:fld>
            <a:endParaRPr lang="en-GB"/>
          </a:p>
        </p:txBody>
      </p:sp>
    </p:spTree>
    <p:extLst>
      <p:ext uri="{BB962C8B-B14F-4D97-AF65-F5344CB8AC3E}">
        <p14:creationId xmlns:p14="http://schemas.microsoft.com/office/powerpoint/2010/main" val="3193318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1ED7AB-C92C-4318-8536-2F599EFBEA87}" type="datetimeFigureOut">
              <a:rPr lang="en-GB" smtClean="0"/>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5514AC-953C-41AD-AB53-EC006A6D8458}" type="slidenum">
              <a:rPr lang="en-GB" smtClean="0"/>
              <a:t>‹#›</a:t>
            </a:fld>
            <a:endParaRPr lang="en-GB"/>
          </a:p>
        </p:txBody>
      </p:sp>
    </p:spTree>
    <p:extLst>
      <p:ext uri="{BB962C8B-B14F-4D97-AF65-F5344CB8AC3E}">
        <p14:creationId xmlns:p14="http://schemas.microsoft.com/office/powerpoint/2010/main" val="105273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1ED7AB-C92C-4318-8536-2F599EFBEA87}" type="datetimeFigureOut">
              <a:rPr lang="en-GB" smtClean="0"/>
              <a:t>16/04/2021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5514AC-953C-41AD-AB53-EC006A6D8458}" type="slidenum">
              <a:rPr lang="en-GB" smtClean="0"/>
              <a:t>‹#›</a:t>
            </a:fld>
            <a:endParaRPr lang="en-GB"/>
          </a:p>
        </p:txBody>
      </p:sp>
    </p:spTree>
    <p:extLst>
      <p:ext uri="{BB962C8B-B14F-4D97-AF65-F5344CB8AC3E}">
        <p14:creationId xmlns:p14="http://schemas.microsoft.com/office/powerpoint/2010/main" val="2455798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1ED7AB-C92C-4318-8536-2F599EFBEA87}" type="datetimeFigureOut">
              <a:rPr lang="en-GB" smtClean="0"/>
              <a:t>16/04/2021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5514AC-953C-41AD-AB53-EC006A6D8458}" type="slidenum">
              <a:rPr lang="en-GB" smtClean="0"/>
              <a:t>‹#›</a:t>
            </a:fld>
            <a:endParaRPr lang="en-GB"/>
          </a:p>
        </p:txBody>
      </p:sp>
    </p:spTree>
    <p:extLst>
      <p:ext uri="{BB962C8B-B14F-4D97-AF65-F5344CB8AC3E}">
        <p14:creationId xmlns:p14="http://schemas.microsoft.com/office/powerpoint/2010/main" val="3422316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1ED7AB-C92C-4318-8536-2F599EFBEA87}" type="datetimeFigureOut">
              <a:rPr lang="en-GB" smtClean="0"/>
              <a:t>16/04/2021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5514AC-953C-41AD-AB53-EC006A6D8458}" type="slidenum">
              <a:rPr lang="en-GB" smtClean="0"/>
              <a:t>‹#›</a:t>
            </a:fld>
            <a:endParaRPr lang="en-GB"/>
          </a:p>
        </p:txBody>
      </p:sp>
    </p:spTree>
    <p:extLst>
      <p:ext uri="{BB962C8B-B14F-4D97-AF65-F5344CB8AC3E}">
        <p14:creationId xmlns:p14="http://schemas.microsoft.com/office/powerpoint/2010/main" val="2473792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31ED7AB-C92C-4318-8536-2F599EFBEA87}" type="datetimeFigureOut">
              <a:rPr lang="en-GB" smtClean="0"/>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5514AC-953C-41AD-AB53-EC006A6D8458}" type="slidenum">
              <a:rPr lang="en-GB" smtClean="0"/>
              <a:t>‹#›</a:t>
            </a:fld>
            <a:endParaRPr lang="en-GB"/>
          </a:p>
        </p:txBody>
      </p:sp>
    </p:spTree>
    <p:extLst>
      <p:ext uri="{BB962C8B-B14F-4D97-AF65-F5344CB8AC3E}">
        <p14:creationId xmlns:p14="http://schemas.microsoft.com/office/powerpoint/2010/main" val="286807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31ED7AB-C92C-4318-8536-2F599EFBEA87}" type="datetimeFigureOut">
              <a:rPr lang="en-GB" smtClean="0"/>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5514AC-953C-41AD-AB53-EC006A6D8458}" type="slidenum">
              <a:rPr lang="en-GB" smtClean="0"/>
              <a:t>‹#›</a:t>
            </a:fld>
            <a:endParaRPr lang="en-GB"/>
          </a:p>
        </p:txBody>
      </p:sp>
    </p:spTree>
    <p:extLst>
      <p:ext uri="{BB962C8B-B14F-4D97-AF65-F5344CB8AC3E}">
        <p14:creationId xmlns:p14="http://schemas.microsoft.com/office/powerpoint/2010/main" val="662707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31ED7AB-C92C-4318-8536-2F599EFBEA87}" type="datetimeFigureOut">
              <a:rPr lang="en-GB" smtClean="0"/>
              <a:t>16/04/2021</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95514AC-953C-41AD-AB53-EC006A6D8458}" type="slidenum">
              <a:rPr lang="en-GB" smtClean="0"/>
              <a:t>‹#›</a:t>
            </a:fld>
            <a:endParaRPr lang="en-GB"/>
          </a:p>
        </p:txBody>
      </p:sp>
    </p:spTree>
    <p:extLst>
      <p:ext uri="{BB962C8B-B14F-4D97-AF65-F5344CB8AC3E}">
        <p14:creationId xmlns:p14="http://schemas.microsoft.com/office/powerpoint/2010/main" val="17843754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Rounded Corners 108">
            <a:extLst>
              <a:ext uri="{FF2B5EF4-FFF2-40B4-BE49-F238E27FC236}">
                <a16:creationId xmlns:a16="http://schemas.microsoft.com/office/drawing/2014/main" id="{DEC7DC5D-BF9B-4422-BB8A-500227CD4318}"/>
              </a:ext>
            </a:extLst>
          </p:cNvPr>
          <p:cNvSpPr/>
          <p:nvPr/>
        </p:nvSpPr>
        <p:spPr>
          <a:xfrm>
            <a:off x="150114" y="2918196"/>
            <a:ext cx="6555611" cy="14257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85" name="TextBox 84">
            <a:extLst>
              <a:ext uri="{FF2B5EF4-FFF2-40B4-BE49-F238E27FC236}">
                <a16:creationId xmlns:a16="http://schemas.microsoft.com/office/drawing/2014/main" id="{BEEF0052-622A-4DF3-A479-BAB673A0B609}"/>
              </a:ext>
            </a:extLst>
          </p:cNvPr>
          <p:cNvSpPr txBox="1"/>
          <p:nvPr/>
        </p:nvSpPr>
        <p:spPr>
          <a:xfrm>
            <a:off x="54346" y="27552"/>
            <a:ext cx="4105192" cy="646331"/>
          </a:xfrm>
          <a:prstGeom prst="rect">
            <a:avLst/>
          </a:prstGeom>
          <a:noFill/>
        </p:spPr>
        <p:txBody>
          <a:bodyPr wrap="square" rtlCol="0">
            <a:spAutoFit/>
          </a:bodyPr>
          <a:lstStyle/>
          <a:p>
            <a:r>
              <a:rPr lang="en-GB" sz="3600" dirty="0">
                <a:solidFill>
                  <a:schemeClr val="accent3"/>
                </a:solidFill>
              </a:rPr>
              <a:t>Avoiding the 3 P’s </a:t>
            </a:r>
          </a:p>
        </p:txBody>
      </p:sp>
      <p:sp>
        <p:nvSpPr>
          <p:cNvPr id="110" name="TextBox 109">
            <a:extLst>
              <a:ext uri="{FF2B5EF4-FFF2-40B4-BE49-F238E27FC236}">
                <a16:creationId xmlns:a16="http://schemas.microsoft.com/office/drawing/2014/main" id="{2D1191C2-3ACF-482A-A74D-A683E4329CA6}"/>
              </a:ext>
            </a:extLst>
          </p:cNvPr>
          <p:cNvSpPr txBox="1"/>
          <p:nvPr/>
        </p:nvSpPr>
        <p:spPr>
          <a:xfrm>
            <a:off x="312411" y="2848783"/>
            <a:ext cx="2216759" cy="415498"/>
          </a:xfrm>
          <a:prstGeom prst="rect">
            <a:avLst/>
          </a:prstGeom>
          <a:solidFill>
            <a:schemeClr val="bg1"/>
          </a:solidFill>
        </p:spPr>
        <p:txBody>
          <a:bodyPr wrap="square" rtlCol="0">
            <a:spAutoFit/>
          </a:bodyPr>
          <a:lstStyle/>
          <a:p>
            <a:r>
              <a:rPr lang="en-GB" sz="1050" dirty="0">
                <a:solidFill>
                  <a:schemeClr val="accent2"/>
                </a:solidFill>
              </a:rPr>
              <a:t>Describe the bad thing or unwanted event</a:t>
            </a:r>
          </a:p>
        </p:txBody>
      </p:sp>
      <p:sp>
        <p:nvSpPr>
          <p:cNvPr id="4" name="TextBox 3">
            <a:extLst>
              <a:ext uri="{FF2B5EF4-FFF2-40B4-BE49-F238E27FC236}">
                <a16:creationId xmlns:a16="http://schemas.microsoft.com/office/drawing/2014/main" id="{7D07EC71-64D1-44ED-B66F-3664676BF307}"/>
              </a:ext>
            </a:extLst>
          </p:cNvPr>
          <p:cNvSpPr txBox="1"/>
          <p:nvPr/>
        </p:nvSpPr>
        <p:spPr>
          <a:xfrm>
            <a:off x="239136" y="1168400"/>
            <a:ext cx="3989964" cy="369332"/>
          </a:xfrm>
          <a:prstGeom prst="rect">
            <a:avLst/>
          </a:prstGeom>
          <a:noFill/>
        </p:spPr>
        <p:txBody>
          <a:bodyPr wrap="square" rtlCol="0">
            <a:spAutoFit/>
          </a:bodyPr>
          <a:lstStyle/>
          <a:p>
            <a:endParaRPr lang="en-GB" dirty="0"/>
          </a:p>
        </p:txBody>
      </p:sp>
      <p:sp>
        <p:nvSpPr>
          <p:cNvPr id="11" name="Rectangle 10">
            <a:extLst>
              <a:ext uri="{FF2B5EF4-FFF2-40B4-BE49-F238E27FC236}">
                <a16:creationId xmlns:a16="http://schemas.microsoft.com/office/drawing/2014/main" id="{575248A7-763A-4384-A1C6-A66C3CF19433}"/>
              </a:ext>
            </a:extLst>
          </p:cNvPr>
          <p:cNvSpPr/>
          <p:nvPr/>
        </p:nvSpPr>
        <p:spPr>
          <a:xfrm>
            <a:off x="1172531" y="882160"/>
            <a:ext cx="4758872" cy="1754326"/>
          </a:xfrm>
          <a:prstGeom prst="rect">
            <a:avLst/>
          </a:prstGeom>
        </p:spPr>
        <p:txBody>
          <a:bodyPr wrap="square">
            <a:spAutoFit/>
          </a:bodyPr>
          <a:lstStyle/>
          <a:p>
            <a:r>
              <a:rPr lang="en-GB" sz="1400" i="1" dirty="0">
                <a:solidFill>
                  <a:schemeClr val="accent2"/>
                </a:solidFill>
              </a:rPr>
              <a:t>When something bad happens, it can be helpful to avoid the three p’s of</a:t>
            </a:r>
          </a:p>
          <a:p>
            <a:endParaRPr lang="en-GB" sz="1400" i="1" dirty="0">
              <a:solidFill>
                <a:schemeClr val="accent2"/>
              </a:solidFill>
            </a:endParaRPr>
          </a:p>
          <a:p>
            <a:pPr marL="171450" indent="-171450">
              <a:spcAft>
                <a:spcPts val="600"/>
              </a:spcAft>
              <a:buFont typeface="Arial" panose="020B0604020202020204" pitchFamily="34" charset="0"/>
              <a:buChar char="•"/>
            </a:pPr>
            <a:r>
              <a:rPr lang="en-GB" sz="1400" i="1" dirty="0">
                <a:solidFill>
                  <a:schemeClr val="accent2"/>
                </a:solidFill>
              </a:rPr>
              <a:t>Taking it too PERSONALLY</a:t>
            </a:r>
          </a:p>
          <a:p>
            <a:pPr marL="171450" indent="-171450">
              <a:spcAft>
                <a:spcPts val="600"/>
              </a:spcAft>
              <a:buFont typeface="Arial" panose="020B0604020202020204" pitchFamily="34" charset="0"/>
              <a:buChar char="•"/>
            </a:pPr>
            <a:r>
              <a:rPr lang="en-GB" sz="1400" i="1" dirty="0">
                <a:solidFill>
                  <a:schemeClr val="accent2"/>
                </a:solidFill>
              </a:rPr>
              <a:t>Believing the cause of the bad thing is PERMANENT</a:t>
            </a:r>
          </a:p>
          <a:p>
            <a:pPr marL="171450" indent="-171450">
              <a:spcAft>
                <a:spcPts val="600"/>
              </a:spcAft>
              <a:buFont typeface="Arial" panose="020B0604020202020204" pitchFamily="34" charset="0"/>
              <a:buChar char="•"/>
            </a:pPr>
            <a:r>
              <a:rPr lang="en-GB" sz="1400" i="1" dirty="0">
                <a:solidFill>
                  <a:schemeClr val="accent2"/>
                </a:solidFill>
              </a:rPr>
              <a:t>Believing that the bad thing is PERVASIVE - effecting all areas of your life</a:t>
            </a:r>
          </a:p>
        </p:txBody>
      </p:sp>
      <p:sp>
        <p:nvSpPr>
          <p:cNvPr id="20" name="TextBox 19">
            <a:extLst>
              <a:ext uri="{FF2B5EF4-FFF2-40B4-BE49-F238E27FC236}">
                <a16:creationId xmlns:a16="http://schemas.microsoft.com/office/drawing/2014/main" id="{6021782F-C432-4D24-8428-32C9995D68DD}"/>
              </a:ext>
            </a:extLst>
          </p:cNvPr>
          <p:cNvSpPr txBox="1"/>
          <p:nvPr/>
        </p:nvSpPr>
        <p:spPr>
          <a:xfrm>
            <a:off x="5748401" y="8986603"/>
            <a:ext cx="1109599" cy="215444"/>
          </a:xfrm>
          <a:prstGeom prst="rect">
            <a:avLst/>
          </a:prstGeom>
          <a:solidFill>
            <a:schemeClr val="bg1"/>
          </a:solidFill>
        </p:spPr>
        <p:txBody>
          <a:bodyPr wrap="none" rtlCol="0">
            <a:spAutoFit/>
          </a:bodyPr>
          <a:lstStyle/>
          <a:p>
            <a:r>
              <a:rPr lang="en-GB" sz="800" dirty="0"/>
              <a:t>© Dr Tim Anstiss 2020</a:t>
            </a:r>
          </a:p>
        </p:txBody>
      </p:sp>
      <p:pic>
        <p:nvPicPr>
          <p:cNvPr id="26" name="Picture 7" descr="http://farm3.staticflickr.com/2561/4087071625_6af9e12fc0.jpg">
            <a:extLst>
              <a:ext uri="{FF2B5EF4-FFF2-40B4-BE49-F238E27FC236}">
                <a16:creationId xmlns:a16="http://schemas.microsoft.com/office/drawing/2014/main" id="{2BB9B9F5-138C-4C56-AC03-233A6945C3B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5400000">
            <a:off x="-242651" y="1376843"/>
            <a:ext cx="1883036" cy="783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Rectangle: Rounded Corners 39">
            <a:extLst>
              <a:ext uri="{FF2B5EF4-FFF2-40B4-BE49-F238E27FC236}">
                <a16:creationId xmlns:a16="http://schemas.microsoft.com/office/drawing/2014/main" id="{4FEDF0AD-5673-4EBE-A410-06F96516374F}"/>
              </a:ext>
            </a:extLst>
          </p:cNvPr>
          <p:cNvSpPr/>
          <p:nvPr/>
        </p:nvSpPr>
        <p:spPr>
          <a:xfrm>
            <a:off x="1171177" y="4603847"/>
            <a:ext cx="5534547" cy="128569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41" name="TextBox 40">
            <a:extLst>
              <a:ext uri="{FF2B5EF4-FFF2-40B4-BE49-F238E27FC236}">
                <a16:creationId xmlns:a16="http://schemas.microsoft.com/office/drawing/2014/main" id="{119E14A2-8941-4A32-9AEE-471CE73B1E44}"/>
              </a:ext>
            </a:extLst>
          </p:cNvPr>
          <p:cNvSpPr txBox="1"/>
          <p:nvPr/>
        </p:nvSpPr>
        <p:spPr>
          <a:xfrm>
            <a:off x="139483" y="4505631"/>
            <a:ext cx="1031694" cy="307777"/>
          </a:xfrm>
          <a:prstGeom prst="rect">
            <a:avLst/>
          </a:prstGeom>
          <a:solidFill>
            <a:schemeClr val="bg1"/>
          </a:solidFill>
        </p:spPr>
        <p:txBody>
          <a:bodyPr wrap="square" rtlCol="0">
            <a:spAutoFit/>
          </a:bodyPr>
          <a:lstStyle/>
          <a:p>
            <a:r>
              <a:rPr lang="en-GB" sz="1400" dirty="0">
                <a:solidFill>
                  <a:schemeClr val="accent1">
                    <a:lumMod val="60000"/>
                    <a:lumOff val="40000"/>
                  </a:schemeClr>
                </a:solidFill>
              </a:rPr>
              <a:t>Personal </a:t>
            </a:r>
          </a:p>
        </p:txBody>
      </p:sp>
      <p:sp>
        <p:nvSpPr>
          <p:cNvPr id="42" name="TextBox 41">
            <a:extLst>
              <a:ext uri="{FF2B5EF4-FFF2-40B4-BE49-F238E27FC236}">
                <a16:creationId xmlns:a16="http://schemas.microsoft.com/office/drawing/2014/main" id="{38E9E0AE-5CDC-4203-8266-25F10CE8F182}"/>
              </a:ext>
            </a:extLst>
          </p:cNvPr>
          <p:cNvSpPr txBox="1"/>
          <p:nvPr/>
        </p:nvSpPr>
        <p:spPr>
          <a:xfrm>
            <a:off x="139483" y="4741996"/>
            <a:ext cx="2074602" cy="1223412"/>
          </a:xfrm>
          <a:prstGeom prst="rect">
            <a:avLst/>
          </a:prstGeom>
          <a:solidFill>
            <a:schemeClr val="bg1"/>
          </a:solidFill>
        </p:spPr>
        <p:txBody>
          <a:bodyPr wrap="square" rtlCol="0">
            <a:spAutoFit/>
          </a:bodyPr>
          <a:lstStyle/>
          <a:p>
            <a:r>
              <a:rPr lang="en-GB" sz="1050" i="1" dirty="0">
                <a:solidFill>
                  <a:schemeClr val="accent1">
                    <a:lumMod val="60000"/>
                    <a:lumOff val="40000"/>
                  </a:schemeClr>
                </a:solidFill>
              </a:rPr>
              <a:t>Whilst you may have contributed to the bad thing happening by what you said or did, or failed to say or do, was it entirely your fault? Or did chance, other people and other factors play a role ?</a:t>
            </a:r>
          </a:p>
        </p:txBody>
      </p:sp>
      <p:sp>
        <p:nvSpPr>
          <p:cNvPr id="43" name="Rectangle: Rounded Corners 42">
            <a:extLst>
              <a:ext uri="{FF2B5EF4-FFF2-40B4-BE49-F238E27FC236}">
                <a16:creationId xmlns:a16="http://schemas.microsoft.com/office/drawing/2014/main" id="{A0EFA53C-954B-4442-A3BE-BDBE4258E0FE}"/>
              </a:ext>
            </a:extLst>
          </p:cNvPr>
          <p:cNvSpPr/>
          <p:nvPr/>
        </p:nvSpPr>
        <p:spPr>
          <a:xfrm>
            <a:off x="1159868" y="5973039"/>
            <a:ext cx="5534547" cy="128569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44" name="TextBox 43">
            <a:extLst>
              <a:ext uri="{FF2B5EF4-FFF2-40B4-BE49-F238E27FC236}">
                <a16:creationId xmlns:a16="http://schemas.microsoft.com/office/drawing/2014/main" id="{54B5DAB2-CE55-4FBE-AB3E-D91DDAD5ADEC}"/>
              </a:ext>
            </a:extLst>
          </p:cNvPr>
          <p:cNvSpPr txBox="1"/>
          <p:nvPr/>
        </p:nvSpPr>
        <p:spPr>
          <a:xfrm>
            <a:off x="139483" y="6049659"/>
            <a:ext cx="1216126" cy="307777"/>
          </a:xfrm>
          <a:prstGeom prst="rect">
            <a:avLst/>
          </a:prstGeom>
          <a:solidFill>
            <a:schemeClr val="bg1"/>
          </a:solidFill>
        </p:spPr>
        <p:txBody>
          <a:bodyPr wrap="square" rtlCol="0">
            <a:spAutoFit/>
          </a:bodyPr>
          <a:lstStyle/>
          <a:p>
            <a:r>
              <a:rPr lang="en-GB" sz="1400" dirty="0">
                <a:solidFill>
                  <a:srgbClr val="0070C0"/>
                </a:solidFill>
              </a:rPr>
              <a:t>Permanent</a:t>
            </a:r>
          </a:p>
        </p:txBody>
      </p:sp>
      <p:sp>
        <p:nvSpPr>
          <p:cNvPr id="45" name="TextBox 44">
            <a:extLst>
              <a:ext uri="{FF2B5EF4-FFF2-40B4-BE49-F238E27FC236}">
                <a16:creationId xmlns:a16="http://schemas.microsoft.com/office/drawing/2014/main" id="{06554322-D429-4604-A4F9-9EE4A76A6556}"/>
              </a:ext>
            </a:extLst>
          </p:cNvPr>
          <p:cNvSpPr txBox="1"/>
          <p:nvPr/>
        </p:nvSpPr>
        <p:spPr>
          <a:xfrm>
            <a:off x="139483" y="6286025"/>
            <a:ext cx="1805630" cy="900246"/>
          </a:xfrm>
          <a:prstGeom prst="rect">
            <a:avLst/>
          </a:prstGeom>
          <a:solidFill>
            <a:schemeClr val="bg1"/>
          </a:solidFill>
        </p:spPr>
        <p:txBody>
          <a:bodyPr wrap="square" rtlCol="0">
            <a:spAutoFit/>
          </a:bodyPr>
          <a:lstStyle/>
          <a:p>
            <a:r>
              <a:rPr lang="en-GB" sz="1050" i="1" dirty="0">
                <a:solidFill>
                  <a:srgbClr val="0070C0"/>
                </a:solidFill>
              </a:rPr>
              <a:t>Will the bad thing or thing like it continue to happen, or can you take steps to reduce the likelihood – e.g. by developing your skills, etc ?</a:t>
            </a:r>
          </a:p>
        </p:txBody>
      </p:sp>
      <p:sp>
        <p:nvSpPr>
          <p:cNvPr id="46" name="Rectangle: Rounded Corners 45">
            <a:extLst>
              <a:ext uri="{FF2B5EF4-FFF2-40B4-BE49-F238E27FC236}">
                <a16:creationId xmlns:a16="http://schemas.microsoft.com/office/drawing/2014/main" id="{AA2AB173-405B-415B-AB31-DF464EDC30B2}"/>
              </a:ext>
            </a:extLst>
          </p:cNvPr>
          <p:cNvSpPr/>
          <p:nvPr/>
        </p:nvSpPr>
        <p:spPr>
          <a:xfrm>
            <a:off x="1171177" y="7321948"/>
            <a:ext cx="5534547" cy="128569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47" name="TextBox 46">
            <a:extLst>
              <a:ext uri="{FF2B5EF4-FFF2-40B4-BE49-F238E27FC236}">
                <a16:creationId xmlns:a16="http://schemas.microsoft.com/office/drawing/2014/main" id="{58CB704B-06D1-4A13-95F1-DFCEF8CFB584}"/>
              </a:ext>
            </a:extLst>
          </p:cNvPr>
          <p:cNvSpPr txBox="1"/>
          <p:nvPr/>
        </p:nvSpPr>
        <p:spPr>
          <a:xfrm>
            <a:off x="139483" y="7519263"/>
            <a:ext cx="1216126" cy="307777"/>
          </a:xfrm>
          <a:prstGeom prst="rect">
            <a:avLst/>
          </a:prstGeom>
          <a:solidFill>
            <a:schemeClr val="bg1"/>
          </a:solidFill>
        </p:spPr>
        <p:txBody>
          <a:bodyPr wrap="square" rtlCol="0">
            <a:spAutoFit/>
          </a:bodyPr>
          <a:lstStyle/>
          <a:p>
            <a:r>
              <a:rPr lang="en-GB" sz="1400" dirty="0">
                <a:solidFill>
                  <a:schemeClr val="accent5"/>
                </a:solidFill>
              </a:rPr>
              <a:t>Pervasive</a:t>
            </a:r>
          </a:p>
        </p:txBody>
      </p:sp>
      <p:sp>
        <p:nvSpPr>
          <p:cNvPr id="48" name="TextBox 47">
            <a:extLst>
              <a:ext uri="{FF2B5EF4-FFF2-40B4-BE49-F238E27FC236}">
                <a16:creationId xmlns:a16="http://schemas.microsoft.com/office/drawing/2014/main" id="{7074907A-50F3-4872-A4A5-BBE6AD6DE03E}"/>
              </a:ext>
            </a:extLst>
          </p:cNvPr>
          <p:cNvSpPr txBox="1"/>
          <p:nvPr/>
        </p:nvSpPr>
        <p:spPr>
          <a:xfrm>
            <a:off x="150114" y="7846179"/>
            <a:ext cx="1805630" cy="900246"/>
          </a:xfrm>
          <a:prstGeom prst="rect">
            <a:avLst/>
          </a:prstGeom>
          <a:solidFill>
            <a:schemeClr val="bg1"/>
          </a:solidFill>
        </p:spPr>
        <p:txBody>
          <a:bodyPr wrap="square" rtlCol="0">
            <a:spAutoFit/>
          </a:bodyPr>
          <a:lstStyle/>
          <a:p>
            <a:r>
              <a:rPr lang="en-GB" sz="1050" i="1" dirty="0">
                <a:solidFill>
                  <a:schemeClr val="accent5"/>
                </a:solidFill>
              </a:rPr>
              <a:t>Does this bad thing effect all areas of your life, or just one or two – </a:t>
            </a:r>
            <a:r>
              <a:rPr lang="en-GB" sz="1050" i="1" dirty="0" err="1">
                <a:solidFill>
                  <a:schemeClr val="accent5"/>
                </a:solidFill>
              </a:rPr>
              <a:t>e.g</a:t>
            </a:r>
            <a:r>
              <a:rPr lang="en-GB" sz="1050" i="1" dirty="0">
                <a:solidFill>
                  <a:schemeClr val="accent5"/>
                </a:solidFill>
              </a:rPr>
              <a:t> work, health, relationships, income, etc. ?</a:t>
            </a:r>
          </a:p>
        </p:txBody>
      </p:sp>
      <p:sp>
        <p:nvSpPr>
          <p:cNvPr id="28" name="Rectangle 27">
            <a:extLst>
              <a:ext uri="{FF2B5EF4-FFF2-40B4-BE49-F238E27FC236}">
                <a16:creationId xmlns:a16="http://schemas.microsoft.com/office/drawing/2014/main" id="{5383FE46-BA53-4867-921B-83401AE7B1B8}"/>
              </a:ext>
            </a:extLst>
          </p:cNvPr>
          <p:cNvSpPr/>
          <p:nvPr/>
        </p:nvSpPr>
        <p:spPr>
          <a:xfrm>
            <a:off x="5247067" y="5357304"/>
            <a:ext cx="1451038" cy="261610"/>
          </a:xfrm>
          <a:prstGeom prst="rect">
            <a:avLst/>
          </a:prstGeom>
        </p:spPr>
        <p:txBody>
          <a:bodyPr wrap="none">
            <a:spAutoFit/>
          </a:bodyPr>
          <a:lstStyle/>
          <a:p>
            <a:r>
              <a:rPr lang="en-US" sz="1100" i="1" dirty="0">
                <a:solidFill>
                  <a:srgbClr val="0070C0"/>
                </a:solidFill>
              </a:rPr>
              <a:t>‘this is not my fault’ </a:t>
            </a:r>
            <a:endParaRPr lang="en-GB" sz="1100" dirty="0">
              <a:solidFill>
                <a:srgbClr val="0070C0"/>
              </a:solidFill>
            </a:endParaRPr>
          </a:p>
        </p:txBody>
      </p:sp>
      <p:sp>
        <p:nvSpPr>
          <p:cNvPr id="37" name="Rectangle 36">
            <a:extLst>
              <a:ext uri="{FF2B5EF4-FFF2-40B4-BE49-F238E27FC236}">
                <a16:creationId xmlns:a16="http://schemas.microsoft.com/office/drawing/2014/main" id="{107DE786-7A41-4BD9-BA28-28A24A413118}"/>
              </a:ext>
            </a:extLst>
          </p:cNvPr>
          <p:cNvSpPr/>
          <p:nvPr/>
        </p:nvSpPr>
        <p:spPr>
          <a:xfrm>
            <a:off x="4831640" y="5573466"/>
            <a:ext cx="1978427" cy="261610"/>
          </a:xfrm>
          <a:prstGeom prst="rect">
            <a:avLst/>
          </a:prstGeom>
        </p:spPr>
        <p:txBody>
          <a:bodyPr wrap="none">
            <a:spAutoFit/>
          </a:bodyPr>
          <a:lstStyle/>
          <a:p>
            <a:r>
              <a:rPr lang="en-US" sz="1100" i="1" dirty="0">
                <a:solidFill>
                  <a:srgbClr val="0070C0"/>
                </a:solidFill>
              </a:rPr>
              <a:t>‘this is not entirely my fault’ </a:t>
            </a:r>
            <a:endParaRPr lang="en-GB" sz="1100" dirty="0">
              <a:solidFill>
                <a:srgbClr val="0070C0"/>
              </a:solidFill>
            </a:endParaRPr>
          </a:p>
        </p:txBody>
      </p:sp>
      <p:sp>
        <p:nvSpPr>
          <p:cNvPr id="29" name="Rectangle 28">
            <a:extLst>
              <a:ext uri="{FF2B5EF4-FFF2-40B4-BE49-F238E27FC236}">
                <a16:creationId xmlns:a16="http://schemas.microsoft.com/office/drawing/2014/main" id="{E2E57727-34BA-451D-80C3-D2797577DBDC}"/>
              </a:ext>
            </a:extLst>
          </p:cNvPr>
          <p:cNvSpPr/>
          <p:nvPr/>
        </p:nvSpPr>
        <p:spPr>
          <a:xfrm>
            <a:off x="5128007" y="6278810"/>
            <a:ext cx="1470274" cy="261610"/>
          </a:xfrm>
          <a:prstGeom prst="rect">
            <a:avLst/>
          </a:prstGeom>
        </p:spPr>
        <p:txBody>
          <a:bodyPr wrap="none">
            <a:spAutoFit/>
          </a:bodyPr>
          <a:lstStyle/>
          <a:p>
            <a:r>
              <a:rPr lang="en-US" sz="1100" dirty="0">
                <a:solidFill>
                  <a:schemeClr val="accent5"/>
                </a:solidFill>
              </a:rPr>
              <a:t>‘</a:t>
            </a:r>
            <a:r>
              <a:rPr lang="en-US" sz="1100" i="1" dirty="0">
                <a:solidFill>
                  <a:schemeClr val="accent5"/>
                </a:solidFill>
              </a:rPr>
              <a:t>this too will change’</a:t>
            </a:r>
            <a:endParaRPr lang="en-GB" sz="1100" dirty="0">
              <a:solidFill>
                <a:schemeClr val="accent5"/>
              </a:solidFill>
            </a:endParaRPr>
          </a:p>
        </p:txBody>
      </p:sp>
      <p:sp>
        <p:nvSpPr>
          <p:cNvPr id="35" name="Rectangle 34">
            <a:extLst>
              <a:ext uri="{FF2B5EF4-FFF2-40B4-BE49-F238E27FC236}">
                <a16:creationId xmlns:a16="http://schemas.microsoft.com/office/drawing/2014/main" id="{56CC924D-6788-42AA-B011-901C8F88ADBB}"/>
              </a:ext>
            </a:extLst>
          </p:cNvPr>
          <p:cNvSpPr/>
          <p:nvPr/>
        </p:nvSpPr>
        <p:spPr>
          <a:xfrm>
            <a:off x="5505268" y="6706969"/>
            <a:ext cx="1064715" cy="261610"/>
          </a:xfrm>
          <a:prstGeom prst="rect">
            <a:avLst/>
          </a:prstGeom>
        </p:spPr>
        <p:txBody>
          <a:bodyPr wrap="none">
            <a:spAutoFit/>
          </a:bodyPr>
          <a:lstStyle/>
          <a:p>
            <a:r>
              <a:rPr lang="en-US" sz="1100" dirty="0">
                <a:solidFill>
                  <a:schemeClr val="accent5"/>
                </a:solidFill>
              </a:rPr>
              <a:t>‘</a:t>
            </a:r>
            <a:r>
              <a:rPr lang="en-US" sz="1100" i="1" dirty="0">
                <a:solidFill>
                  <a:schemeClr val="accent5"/>
                </a:solidFill>
              </a:rPr>
              <a:t>this will pass’</a:t>
            </a:r>
            <a:endParaRPr lang="en-GB" sz="1100" dirty="0">
              <a:solidFill>
                <a:schemeClr val="accent5"/>
              </a:solidFill>
            </a:endParaRPr>
          </a:p>
        </p:txBody>
      </p:sp>
      <p:sp>
        <p:nvSpPr>
          <p:cNvPr id="38" name="Rectangle 37">
            <a:extLst>
              <a:ext uri="{FF2B5EF4-FFF2-40B4-BE49-F238E27FC236}">
                <a16:creationId xmlns:a16="http://schemas.microsoft.com/office/drawing/2014/main" id="{E8030B39-6AFE-41C8-BCB9-D40C2970C8D7}"/>
              </a:ext>
            </a:extLst>
          </p:cNvPr>
          <p:cNvSpPr/>
          <p:nvPr/>
        </p:nvSpPr>
        <p:spPr>
          <a:xfrm>
            <a:off x="5128007" y="6488946"/>
            <a:ext cx="1463862" cy="261610"/>
          </a:xfrm>
          <a:prstGeom prst="rect">
            <a:avLst/>
          </a:prstGeom>
        </p:spPr>
        <p:txBody>
          <a:bodyPr wrap="none">
            <a:spAutoFit/>
          </a:bodyPr>
          <a:lstStyle/>
          <a:p>
            <a:r>
              <a:rPr lang="en-US" sz="1100" i="1" dirty="0">
                <a:solidFill>
                  <a:schemeClr val="accent5"/>
                </a:solidFill>
              </a:rPr>
              <a:t>‘I can cope with this’</a:t>
            </a:r>
            <a:endParaRPr lang="en-GB" sz="1100" dirty="0">
              <a:solidFill>
                <a:schemeClr val="accent5"/>
              </a:solidFill>
            </a:endParaRPr>
          </a:p>
        </p:txBody>
      </p:sp>
      <p:sp>
        <p:nvSpPr>
          <p:cNvPr id="39" name="Rectangle 38">
            <a:extLst>
              <a:ext uri="{FF2B5EF4-FFF2-40B4-BE49-F238E27FC236}">
                <a16:creationId xmlns:a16="http://schemas.microsoft.com/office/drawing/2014/main" id="{DC26257B-24FD-457C-8F95-1246136C551D}"/>
              </a:ext>
            </a:extLst>
          </p:cNvPr>
          <p:cNvSpPr/>
          <p:nvPr/>
        </p:nvSpPr>
        <p:spPr>
          <a:xfrm>
            <a:off x="5028785" y="6921271"/>
            <a:ext cx="1664238" cy="261610"/>
          </a:xfrm>
          <a:prstGeom prst="rect">
            <a:avLst/>
          </a:prstGeom>
        </p:spPr>
        <p:txBody>
          <a:bodyPr wrap="none">
            <a:spAutoFit/>
          </a:bodyPr>
          <a:lstStyle/>
          <a:p>
            <a:r>
              <a:rPr lang="en-US" sz="1100" i="1" dirty="0">
                <a:solidFill>
                  <a:schemeClr val="accent5"/>
                </a:solidFill>
              </a:rPr>
              <a:t>‘I can develop my skills’</a:t>
            </a:r>
            <a:endParaRPr lang="en-GB" sz="1100" dirty="0">
              <a:solidFill>
                <a:schemeClr val="accent5"/>
              </a:solidFill>
            </a:endParaRPr>
          </a:p>
        </p:txBody>
      </p:sp>
      <p:sp>
        <p:nvSpPr>
          <p:cNvPr id="30" name="Rectangle 29">
            <a:extLst>
              <a:ext uri="{FF2B5EF4-FFF2-40B4-BE49-F238E27FC236}">
                <a16:creationId xmlns:a16="http://schemas.microsoft.com/office/drawing/2014/main" id="{1CD5EEC2-B1C8-4C05-B90D-FF305BE4F8C4}"/>
              </a:ext>
            </a:extLst>
          </p:cNvPr>
          <p:cNvSpPr/>
          <p:nvPr/>
        </p:nvSpPr>
        <p:spPr>
          <a:xfrm>
            <a:off x="5128007" y="8169613"/>
            <a:ext cx="1606793" cy="430887"/>
          </a:xfrm>
          <a:prstGeom prst="rect">
            <a:avLst/>
          </a:prstGeom>
        </p:spPr>
        <p:txBody>
          <a:bodyPr wrap="square">
            <a:spAutoFit/>
          </a:bodyPr>
          <a:lstStyle/>
          <a:p>
            <a:pPr algn="r"/>
            <a:r>
              <a:rPr lang="en-US" sz="1100" dirty="0">
                <a:solidFill>
                  <a:schemeClr val="accent1">
                    <a:lumMod val="60000"/>
                    <a:lumOff val="40000"/>
                  </a:schemeClr>
                </a:solidFill>
              </a:rPr>
              <a:t>‘</a:t>
            </a:r>
            <a:r>
              <a:rPr lang="en-US" sz="1100" i="1" dirty="0">
                <a:solidFill>
                  <a:schemeClr val="accent1">
                    <a:lumMod val="60000"/>
                    <a:lumOff val="40000"/>
                  </a:schemeClr>
                </a:solidFill>
              </a:rPr>
              <a:t>this only effects one aspect of my life’</a:t>
            </a:r>
            <a:endParaRPr lang="en-GB" sz="1100" dirty="0">
              <a:solidFill>
                <a:schemeClr val="accent1">
                  <a:lumMod val="60000"/>
                  <a:lumOff val="40000"/>
                </a:schemeClr>
              </a:solidFill>
            </a:endParaRPr>
          </a:p>
        </p:txBody>
      </p:sp>
      <p:pic>
        <p:nvPicPr>
          <p:cNvPr id="27" name="Picture 26" descr="A close up of a logo&#10;&#10;Description automatically generated">
            <a:extLst>
              <a:ext uri="{FF2B5EF4-FFF2-40B4-BE49-F238E27FC236}">
                <a16:creationId xmlns:a16="http://schemas.microsoft.com/office/drawing/2014/main" id="{3D58A210-272A-4817-BA4E-221A7FBD7C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8401" y="-48540"/>
            <a:ext cx="1197644" cy="1184080"/>
          </a:xfrm>
          <a:prstGeom prst="rect">
            <a:avLst/>
          </a:prstGeom>
        </p:spPr>
      </p:pic>
    </p:spTree>
    <p:extLst>
      <p:ext uri="{BB962C8B-B14F-4D97-AF65-F5344CB8AC3E}">
        <p14:creationId xmlns:p14="http://schemas.microsoft.com/office/powerpoint/2010/main" val="2173957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500"/>
                                        <p:tgtEl>
                                          <p:spTgt spid="3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7" grpId="0"/>
      <p:bldP spid="29" grpId="0"/>
      <p:bldP spid="35" grpId="0"/>
      <p:bldP spid="38" grpId="0"/>
      <p:bldP spid="39" grpId="0"/>
      <p:bldP spid="30" grpId="0"/>
    </p:bldLst>
  </p:timing>
</p:sld>
</file>

<file path=ppt/theme/theme1.xml><?xml version="1.0" encoding="utf-8"?>
<a:theme xmlns:a="http://schemas.openxmlformats.org/drawingml/2006/main" name="Office Theme">
  <a:themeElements>
    <a:clrScheme name="Arts Council">
      <a:dk1>
        <a:srgbClr val="0072B4"/>
      </a:dk1>
      <a:lt1>
        <a:sysClr val="window" lastClr="FFFFFF"/>
      </a:lt1>
      <a:dk2>
        <a:srgbClr val="44546A"/>
      </a:dk2>
      <a:lt2>
        <a:srgbClr val="E7E6E6"/>
      </a:lt2>
      <a:accent1>
        <a:srgbClr val="3D287C"/>
      </a:accent1>
      <a:accent2>
        <a:srgbClr val="F2665E"/>
      </a:accent2>
      <a:accent3>
        <a:srgbClr val="00A4AF"/>
      </a:accent3>
      <a:accent4>
        <a:srgbClr val="96B721"/>
      </a:accent4>
      <a:accent5>
        <a:srgbClr val="F9B000"/>
      </a:accent5>
      <a:accent6>
        <a:srgbClr val="70AD47"/>
      </a:accent6>
      <a:hlink>
        <a:srgbClr val="0563C1"/>
      </a:hlink>
      <a:folHlink>
        <a:srgbClr val="954F72"/>
      </a:folHlink>
    </a:clrScheme>
    <a:fontScheme name="AC">
      <a:majorFont>
        <a:latin typeface="Georgia"/>
        <a:ea typeface=""/>
        <a:cs typeface=""/>
      </a:majorFont>
      <a:minorFont>
        <a:latin typeface="Georg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486</TotalTime>
  <Words>218</Words>
  <Application>Microsoft Office PowerPoint</Application>
  <PresentationFormat>On-screen Show (4:3)</PresentationFormat>
  <Paragraphs>21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Georgia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karenanstiss</dc:creator>
  <cp:lastModifiedBy>tim anstiss</cp:lastModifiedBy>
  <cp:revision>54</cp:revision>
  <cp:lastPrinted>2020-06-24T07:29:27Z</cp:lastPrinted>
  <dcterms:created xsi:type="dcterms:W3CDTF">2017-09-23T06:05:29Z</dcterms:created>
  <dcterms:modified xsi:type="dcterms:W3CDTF">2021-04-16T07:18:40Z</dcterms:modified>
</cp:coreProperties>
</file>