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Lst>
  <p:notesMasterIdLst>
    <p:notesMasterId r:id="rId30"/>
  </p:notesMasterIdLst>
  <p:sldIdLst>
    <p:sldId id="717" r:id="rId6"/>
    <p:sldId id="718" r:id="rId7"/>
    <p:sldId id="337" r:id="rId8"/>
    <p:sldId id="720" r:id="rId9"/>
    <p:sldId id="699" r:id="rId10"/>
    <p:sldId id="728" r:id="rId11"/>
    <p:sldId id="729" r:id="rId12"/>
    <p:sldId id="706" r:id="rId13"/>
    <p:sldId id="707" r:id="rId14"/>
    <p:sldId id="730" r:id="rId15"/>
    <p:sldId id="734" r:id="rId16"/>
    <p:sldId id="733" r:id="rId17"/>
    <p:sldId id="731" r:id="rId18"/>
    <p:sldId id="735" r:id="rId19"/>
    <p:sldId id="736" r:id="rId20"/>
    <p:sldId id="742" r:id="rId21"/>
    <p:sldId id="741" r:id="rId22"/>
    <p:sldId id="705" r:id="rId23"/>
    <p:sldId id="724" r:id="rId24"/>
    <p:sldId id="738" r:id="rId25"/>
    <p:sldId id="732" r:id="rId26"/>
    <p:sldId id="277" r:id="rId27"/>
    <p:sldId id="740" r:id="rId28"/>
    <p:sldId id="73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76365F-A2EC-46EA-9DBC-88F22CB8ED8D}" v="15" dt="2023-07-24T08:56:59.3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38134" autoAdjust="0"/>
  </p:normalViewPr>
  <p:slideViewPr>
    <p:cSldViewPr snapToGrid="0">
      <p:cViewPr varScale="1">
        <p:scale>
          <a:sx n="25" d="100"/>
          <a:sy n="25" d="100"/>
        </p:scale>
        <p:origin x="2220" y="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die McLeod" userId="S::jodie.mcleod@artscouncil.org.uk::4377e254-3406-4b9a-a4f3-13a9bf394668" providerId="AD" clId="Web-{DC86A025-C2B0-4292-5CF1-9EF7319F84BA}"/>
    <pc:docChg chg="modSld">
      <pc:chgData name="Jodie McLeod" userId="S::jodie.mcleod@artscouncil.org.uk::4377e254-3406-4b9a-a4f3-13a9bf394668" providerId="AD" clId="Web-{DC86A025-C2B0-4292-5CF1-9EF7319F84BA}" dt="2023-07-20T13:18:18.796" v="0"/>
      <pc:docMkLst>
        <pc:docMk/>
      </pc:docMkLst>
      <pc:sldChg chg="modNotes">
        <pc:chgData name="Jodie McLeod" userId="S::jodie.mcleod@artscouncil.org.uk::4377e254-3406-4b9a-a4f3-13a9bf394668" providerId="AD" clId="Web-{DC86A025-C2B0-4292-5CF1-9EF7319F84BA}" dt="2023-07-20T13:18:18.796" v="0"/>
        <pc:sldMkLst>
          <pc:docMk/>
          <pc:sldMk cId="3256112116" sldId="717"/>
        </pc:sldMkLst>
      </pc:sldChg>
    </pc:docChg>
  </pc:docChgLst>
  <pc:docChgLst>
    <pc:chgData name="Graeme Calvert" userId="e209c37c-badf-48dc-897b-4dee8494cf68" providerId="ADAL" clId="{E576365F-A2EC-46EA-9DBC-88F22CB8ED8D}"/>
    <pc:docChg chg="undo custSel modSld sldOrd">
      <pc:chgData name="Graeme Calvert" userId="e209c37c-badf-48dc-897b-4dee8494cf68" providerId="ADAL" clId="{E576365F-A2EC-46EA-9DBC-88F22CB8ED8D}" dt="2023-07-24T09:26:32.891" v="3748" actId="6549"/>
      <pc:docMkLst>
        <pc:docMk/>
      </pc:docMkLst>
      <pc:sldChg chg="modSp mod modNotesTx">
        <pc:chgData name="Graeme Calvert" userId="e209c37c-badf-48dc-897b-4dee8494cf68" providerId="ADAL" clId="{E576365F-A2EC-46EA-9DBC-88F22CB8ED8D}" dt="2023-07-20T10:50:57.191" v="2300" actId="20577"/>
        <pc:sldMkLst>
          <pc:docMk/>
          <pc:sldMk cId="197082696" sldId="337"/>
        </pc:sldMkLst>
        <pc:spChg chg="mod">
          <ac:chgData name="Graeme Calvert" userId="e209c37c-badf-48dc-897b-4dee8494cf68" providerId="ADAL" clId="{E576365F-A2EC-46EA-9DBC-88F22CB8ED8D}" dt="2023-07-20T10:50:57.191" v="2300" actId="20577"/>
          <ac:spMkLst>
            <pc:docMk/>
            <pc:sldMk cId="197082696" sldId="337"/>
            <ac:spMk id="6" creationId="{3B805D1A-15B1-8389-3958-A5047ADE0234}"/>
          </ac:spMkLst>
        </pc:spChg>
      </pc:sldChg>
      <pc:sldChg chg="modNotesTx">
        <pc:chgData name="Graeme Calvert" userId="e209c37c-badf-48dc-897b-4dee8494cf68" providerId="ADAL" clId="{E576365F-A2EC-46EA-9DBC-88F22CB8ED8D}" dt="2023-07-20T10:33:49.184" v="1505" actId="20577"/>
        <pc:sldMkLst>
          <pc:docMk/>
          <pc:sldMk cId="2080233829" sldId="699"/>
        </pc:sldMkLst>
      </pc:sldChg>
      <pc:sldChg chg="modNotesTx">
        <pc:chgData name="Graeme Calvert" userId="e209c37c-badf-48dc-897b-4dee8494cf68" providerId="ADAL" clId="{E576365F-A2EC-46EA-9DBC-88F22CB8ED8D}" dt="2023-07-20T10:52:57.827" v="2555" actId="20577"/>
        <pc:sldMkLst>
          <pc:docMk/>
          <pc:sldMk cId="3299300601" sldId="705"/>
        </pc:sldMkLst>
      </pc:sldChg>
      <pc:sldChg chg="modSp mod modNotesTx">
        <pc:chgData name="Graeme Calvert" userId="e209c37c-badf-48dc-897b-4dee8494cf68" providerId="ADAL" clId="{E576365F-A2EC-46EA-9DBC-88F22CB8ED8D}" dt="2023-07-24T08:20:03.536" v="2987" actId="113"/>
        <pc:sldMkLst>
          <pc:docMk/>
          <pc:sldMk cId="2991775001" sldId="706"/>
        </pc:sldMkLst>
        <pc:spChg chg="mod">
          <ac:chgData name="Graeme Calvert" userId="e209c37c-badf-48dc-897b-4dee8494cf68" providerId="ADAL" clId="{E576365F-A2EC-46EA-9DBC-88F22CB8ED8D}" dt="2023-07-24T08:15:36.386" v="2823" actId="404"/>
          <ac:spMkLst>
            <pc:docMk/>
            <pc:sldMk cId="2991775001" sldId="706"/>
            <ac:spMk id="7" creationId="{865B0B74-1517-1FEC-38DD-AEEEA5F7ECF1}"/>
          </ac:spMkLst>
        </pc:spChg>
      </pc:sldChg>
      <pc:sldChg chg="modNotesTx">
        <pc:chgData name="Graeme Calvert" userId="e209c37c-badf-48dc-897b-4dee8494cf68" providerId="ADAL" clId="{E576365F-A2EC-46EA-9DBC-88F22CB8ED8D}" dt="2023-07-24T08:21:09.349" v="3012" actId="6549"/>
        <pc:sldMkLst>
          <pc:docMk/>
          <pc:sldMk cId="2534099730" sldId="707"/>
        </pc:sldMkLst>
      </pc:sldChg>
      <pc:sldChg chg="modNotesTx">
        <pc:chgData name="Graeme Calvert" userId="e209c37c-badf-48dc-897b-4dee8494cf68" providerId="ADAL" clId="{E576365F-A2EC-46EA-9DBC-88F22CB8ED8D}" dt="2023-07-20T10:33:06.714" v="1407" actId="20577"/>
        <pc:sldMkLst>
          <pc:docMk/>
          <pc:sldMk cId="3256112116" sldId="717"/>
        </pc:sldMkLst>
      </pc:sldChg>
      <pc:sldChg chg="modNotesTx">
        <pc:chgData name="Graeme Calvert" userId="e209c37c-badf-48dc-897b-4dee8494cf68" providerId="ADAL" clId="{E576365F-A2EC-46EA-9DBC-88F22CB8ED8D}" dt="2023-07-20T10:33:13.793" v="1421" actId="20577"/>
        <pc:sldMkLst>
          <pc:docMk/>
          <pc:sldMk cId="3221408684" sldId="718"/>
        </pc:sldMkLst>
      </pc:sldChg>
      <pc:sldChg chg="modNotesTx">
        <pc:chgData name="Graeme Calvert" userId="e209c37c-badf-48dc-897b-4dee8494cf68" providerId="ADAL" clId="{E576365F-A2EC-46EA-9DBC-88F22CB8ED8D}" dt="2023-07-20T10:33:22.183" v="1433" actId="20577"/>
        <pc:sldMkLst>
          <pc:docMk/>
          <pc:sldMk cId="2077683848" sldId="720"/>
        </pc:sldMkLst>
      </pc:sldChg>
      <pc:sldChg chg="modNotesTx">
        <pc:chgData name="Graeme Calvert" userId="e209c37c-badf-48dc-897b-4dee8494cf68" providerId="ADAL" clId="{E576365F-A2EC-46EA-9DBC-88F22CB8ED8D}" dt="2023-07-20T10:50:16.613" v="2283" actId="20577"/>
        <pc:sldMkLst>
          <pc:docMk/>
          <pc:sldMk cId="3972903172" sldId="724"/>
        </pc:sldMkLst>
      </pc:sldChg>
      <pc:sldChg chg="modAnim modNotesTx">
        <pc:chgData name="Graeme Calvert" userId="e209c37c-badf-48dc-897b-4dee8494cf68" providerId="ADAL" clId="{E576365F-A2EC-46EA-9DBC-88F22CB8ED8D}" dt="2023-07-24T08:14:58.115" v="2821"/>
        <pc:sldMkLst>
          <pc:docMk/>
          <pc:sldMk cId="2840998252" sldId="728"/>
        </pc:sldMkLst>
      </pc:sldChg>
      <pc:sldChg chg="modNotesTx">
        <pc:chgData name="Graeme Calvert" userId="e209c37c-badf-48dc-897b-4dee8494cf68" providerId="ADAL" clId="{E576365F-A2EC-46EA-9DBC-88F22CB8ED8D}" dt="2023-07-24T09:26:32.891" v="3748" actId="6549"/>
        <pc:sldMkLst>
          <pc:docMk/>
          <pc:sldMk cId="189111867" sldId="729"/>
        </pc:sldMkLst>
      </pc:sldChg>
      <pc:sldChg chg="modNotesTx">
        <pc:chgData name="Graeme Calvert" userId="e209c37c-badf-48dc-897b-4dee8494cf68" providerId="ADAL" clId="{E576365F-A2EC-46EA-9DBC-88F22CB8ED8D}" dt="2023-07-24T08:49:35.857" v="3747" actId="20577"/>
        <pc:sldMkLst>
          <pc:docMk/>
          <pc:sldMk cId="2932764469" sldId="730"/>
        </pc:sldMkLst>
      </pc:sldChg>
      <pc:sldChg chg="modSp mod modNotesTx">
        <pc:chgData name="Graeme Calvert" userId="e209c37c-badf-48dc-897b-4dee8494cf68" providerId="ADAL" clId="{E576365F-A2EC-46EA-9DBC-88F22CB8ED8D}" dt="2023-07-20T10:52:11.269" v="2388" actId="20577"/>
        <pc:sldMkLst>
          <pc:docMk/>
          <pc:sldMk cId="1958003783" sldId="732"/>
        </pc:sldMkLst>
        <pc:spChg chg="mod">
          <ac:chgData name="Graeme Calvert" userId="e209c37c-badf-48dc-897b-4dee8494cf68" providerId="ADAL" clId="{E576365F-A2EC-46EA-9DBC-88F22CB8ED8D}" dt="2023-07-20T10:52:11.269" v="2388" actId="20577"/>
          <ac:spMkLst>
            <pc:docMk/>
            <pc:sldMk cId="1958003783" sldId="732"/>
            <ac:spMk id="7" creationId="{865B0B74-1517-1FEC-38DD-AEEEA5F7ECF1}"/>
          </ac:spMkLst>
        </pc:spChg>
      </pc:sldChg>
      <pc:sldChg chg="modSp mod">
        <pc:chgData name="Graeme Calvert" userId="e209c37c-badf-48dc-897b-4dee8494cf68" providerId="ADAL" clId="{E576365F-A2EC-46EA-9DBC-88F22CB8ED8D}" dt="2023-07-20T10:40:17.996" v="1724" actId="6549"/>
        <pc:sldMkLst>
          <pc:docMk/>
          <pc:sldMk cId="3092081660" sldId="733"/>
        </pc:sldMkLst>
        <pc:graphicFrameChg chg="modGraphic">
          <ac:chgData name="Graeme Calvert" userId="e209c37c-badf-48dc-897b-4dee8494cf68" providerId="ADAL" clId="{E576365F-A2EC-46EA-9DBC-88F22CB8ED8D}" dt="2023-07-20T10:40:17.996" v="1724" actId="6549"/>
          <ac:graphicFrameMkLst>
            <pc:docMk/>
            <pc:sldMk cId="3092081660" sldId="733"/>
            <ac:graphicFrameMk id="10" creationId="{75A7B23C-88CE-683E-512D-B307D65A6618}"/>
          </ac:graphicFrameMkLst>
        </pc:graphicFrameChg>
      </pc:sldChg>
      <pc:sldChg chg="modNotesTx">
        <pc:chgData name="Graeme Calvert" userId="e209c37c-badf-48dc-897b-4dee8494cf68" providerId="ADAL" clId="{E576365F-A2EC-46EA-9DBC-88F22CB8ED8D}" dt="2023-07-24T08:20:15.810" v="3003" actId="20577"/>
        <pc:sldMkLst>
          <pc:docMk/>
          <pc:sldMk cId="3240169049" sldId="734"/>
        </pc:sldMkLst>
      </pc:sldChg>
      <pc:sldChg chg="delSp modSp mod modNotesTx">
        <pc:chgData name="Graeme Calvert" userId="e209c37c-badf-48dc-897b-4dee8494cf68" providerId="ADAL" clId="{E576365F-A2EC-46EA-9DBC-88F22CB8ED8D}" dt="2023-07-20T10:56:48.396" v="2766" actId="33524"/>
        <pc:sldMkLst>
          <pc:docMk/>
          <pc:sldMk cId="405881979" sldId="735"/>
        </pc:sldMkLst>
        <pc:spChg chg="del">
          <ac:chgData name="Graeme Calvert" userId="e209c37c-badf-48dc-897b-4dee8494cf68" providerId="ADAL" clId="{E576365F-A2EC-46EA-9DBC-88F22CB8ED8D}" dt="2023-07-20T10:44:33.031" v="1725" actId="478"/>
          <ac:spMkLst>
            <pc:docMk/>
            <pc:sldMk cId="405881979" sldId="735"/>
            <ac:spMk id="10" creationId="{354D1EFC-1E5E-7C57-3B5C-C4B5127F2A89}"/>
          </ac:spMkLst>
        </pc:spChg>
        <pc:spChg chg="mod">
          <ac:chgData name="Graeme Calvert" userId="e209c37c-badf-48dc-897b-4dee8494cf68" providerId="ADAL" clId="{E576365F-A2EC-46EA-9DBC-88F22CB8ED8D}" dt="2023-07-20T10:44:36.937" v="1726" actId="1076"/>
          <ac:spMkLst>
            <pc:docMk/>
            <pc:sldMk cId="405881979" sldId="735"/>
            <ac:spMk id="11" creationId="{7E29C8F3-F73D-AE09-D04C-B8BF83F0E158}"/>
          </ac:spMkLst>
        </pc:spChg>
        <pc:spChg chg="mod">
          <ac:chgData name="Graeme Calvert" userId="e209c37c-badf-48dc-897b-4dee8494cf68" providerId="ADAL" clId="{E576365F-A2EC-46EA-9DBC-88F22CB8ED8D}" dt="2023-07-20T10:44:36.937" v="1726" actId="1076"/>
          <ac:spMkLst>
            <pc:docMk/>
            <pc:sldMk cId="405881979" sldId="735"/>
            <ac:spMk id="12" creationId="{D3AEA448-14CC-8A0C-393B-50B5E6DD421E}"/>
          </ac:spMkLst>
        </pc:spChg>
        <pc:spChg chg="mod">
          <ac:chgData name="Graeme Calvert" userId="e209c37c-badf-48dc-897b-4dee8494cf68" providerId="ADAL" clId="{E576365F-A2EC-46EA-9DBC-88F22CB8ED8D}" dt="2023-07-20T10:44:36.937" v="1726" actId="1076"/>
          <ac:spMkLst>
            <pc:docMk/>
            <pc:sldMk cId="405881979" sldId="735"/>
            <ac:spMk id="13" creationId="{8718CD5A-528E-0FCD-9D5F-89990B87A312}"/>
          </ac:spMkLst>
        </pc:spChg>
      </pc:sldChg>
      <pc:sldChg chg="modSp mod modNotesTx">
        <pc:chgData name="Graeme Calvert" userId="e209c37c-badf-48dc-897b-4dee8494cf68" providerId="ADAL" clId="{E576365F-A2EC-46EA-9DBC-88F22CB8ED8D}" dt="2023-07-20T10:48:30.334" v="2130" actId="113"/>
        <pc:sldMkLst>
          <pc:docMk/>
          <pc:sldMk cId="2862666120" sldId="736"/>
        </pc:sldMkLst>
        <pc:spChg chg="mod">
          <ac:chgData name="Graeme Calvert" userId="e209c37c-badf-48dc-897b-4dee8494cf68" providerId="ADAL" clId="{E576365F-A2EC-46EA-9DBC-88F22CB8ED8D}" dt="2023-07-20T10:45:34.532" v="1728" actId="5793"/>
          <ac:spMkLst>
            <pc:docMk/>
            <pc:sldMk cId="2862666120" sldId="736"/>
            <ac:spMk id="7" creationId="{865B0B74-1517-1FEC-38DD-AEEEA5F7ECF1}"/>
          </ac:spMkLst>
        </pc:spChg>
      </pc:sldChg>
      <pc:sldChg chg="modNotesTx">
        <pc:chgData name="Graeme Calvert" userId="e209c37c-badf-48dc-897b-4dee8494cf68" providerId="ADAL" clId="{E576365F-A2EC-46EA-9DBC-88F22CB8ED8D}" dt="2023-07-18T10:42:19.722" v="849" actId="113"/>
        <pc:sldMkLst>
          <pc:docMk/>
          <pc:sldMk cId="1327818826" sldId="738"/>
        </pc:sldMkLst>
      </pc:sldChg>
      <pc:sldChg chg="modSp mod ord modNotesTx">
        <pc:chgData name="Graeme Calvert" userId="e209c37c-badf-48dc-897b-4dee8494cf68" providerId="ADAL" clId="{E576365F-A2EC-46EA-9DBC-88F22CB8ED8D}" dt="2023-07-20T10:52:18.524" v="2396" actId="20577"/>
        <pc:sldMkLst>
          <pc:docMk/>
          <pc:sldMk cId="168138655" sldId="740"/>
        </pc:sldMkLst>
        <pc:spChg chg="mod">
          <ac:chgData name="Graeme Calvert" userId="e209c37c-badf-48dc-897b-4dee8494cf68" providerId="ADAL" clId="{E576365F-A2EC-46EA-9DBC-88F22CB8ED8D}" dt="2023-07-20T10:51:40.555" v="2358" actId="113"/>
          <ac:spMkLst>
            <pc:docMk/>
            <pc:sldMk cId="168138655" sldId="740"/>
            <ac:spMk id="7" creationId="{865B0B74-1517-1FEC-38DD-AEEEA5F7ECF1}"/>
          </ac:spMkLst>
        </pc:spChg>
      </pc:sldChg>
      <pc:sldChg chg="ord modNotesTx">
        <pc:chgData name="Graeme Calvert" userId="e209c37c-badf-48dc-897b-4dee8494cf68" providerId="ADAL" clId="{E576365F-A2EC-46EA-9DBC-88F22CB8ED8D}" dt="2023-07-20T10:35:02.606" v="1698" actId="20577"/>
        <pc:sldMkLst>
          <pc:docMk/>
          <pc:sldMk cId="160732545" sldId="741"/>
        </pc:sldMkLst>
      </pc:sldChg>
      <pc:sldChg chg="modSp mod modNotesTx">
        <pc:chgData name="Graeme Calvert" userId="e209c37c-badf-48dc-897b-4dee8494cf68" providerId="ADAL" clId="{E576365F-A2EC-46EA-9DBC-88F22CB8ED8D}" dt="2023-07-20T10:48:48.477" v="2134" actId="14100"/>
        <pc:sldMkLst>
          <pc:docMk/>
          <pc:sldMk cId="4032839880" sldId="742"/>
        </pc:sldMkLst>
        <pc:graphicFrameChg chg="mod">
          <ac:chgData name="Graeme Calvert" userId="e209c37c-badf-48dc-897b-4dee8494cf68" providerId="ADAL" clId="{E576365F-A2EC-46EA-9DBC-88F22CB8ED8D}" dt="2023-07-20T10:48:48.477" v="2134" actId="14100"/>
          <ac:graphicFrameMkLst>
            <pc:docMk/>
            <pc:sldMk cId="4032839880" sldId="742"/>
            <ac:graphicFrameMk id="25" creationId="{61E89D78-3668-388C-A18C-7BB8D0B73CC4}"/>
          </ac:graphicFrameMkLst>
        </pc:graphicFrameChg>
      </pc:sldChg>
    </pc:docChg>
  </pc:docChgLst>
  <pc:docChgLst>
    <pc:chgData name="Graeme Calvert" userId="S::graeme.calvert@artscouncil.org.uk::e209c37c-badf-48dc-897b-4dee8494cf68" providerId="AD" clId="Web-{C2C6F4EF-37DC-4CF5-9AD7-9A76749FADBF}"/>
    <pc:docChg chg="addSld modSld sldOrd">
      <pc:chgData name="Graeme Calvert" userId="S::graeme.calvert@artscouncil.org.uk::e209c37c-badf-48dc-897b-4dee8494cf68" providerId="AD" clId="Web-{C2C6F4EF-37DC-4CF5-9AD7-9A76749FADBF}" dt="2023-04-19T13:44:43.665" v="411" actId="20577"/>
      <pc:docMkLst>
        <pc:docMk/>
      </pc:docMkLst>
      <pc:sldChg chg="addSp delSp modSp">
        <pc:chgData name="Graeme Calvert" userId="S::graeme.calvert@artscouncil.org.uk::e209c37c-badf-48dc-897b-4dee8494cf68" providerId="AD" clId="Web-{C2C6F4EF-37DC-4CF5-9AD7-9A76749FADBF}" dt="2023-04-19T13:35:29.910" v="348" actId="1076"/>
        <pc:sldMkLst>
          <pc:docMk/>
          <pc:sldMk cId="2080233829" sldId="699"/>
        </pc:sldMkLst>
        <pc:cxnChg chg="del">
          <ac:chgData name="Graeme Calvert" userId="S::graeme.calvert@artscouncil.org.uk::e209c37c-badf-48dc-897b-4dee8494cf68" providerId="AD" clId="Web-{C2C6F4EF-37DC-4CF5-9AD7-9A76749FADBF}" dt="2023-04-19T13:35:28.191" v="347"/>
          <ac:cxnSpMkLst>
            <pc:docMk/>
            <pc:sldMk cId="2080233829" sldId="699"/>
            <ac:cxnSpMk id="5" creationId="{F41AC4A2-B6C7-2C2E-23E4-FCB85C9FEC9F}"/>
          </ac:cxnSpMkLst>
        </pc:cxnChg>
        <pc:cxnChg chg="add mod">
          <ac:chgData name="Graeme Calvert" userId="S::graeme.calvert@artscouncil.org.uk::e209c37c-badf-48dc-897b-4dee8494cf68" providerId="AD" clId="Web-{C2C6F4EF-37DC-4CF5-9AD7-9A76749FADBF}" dt="2023-04-19T13:35:29.910" v="348" actId="1076"/>
          <ac:cxnSpMkLst>
            <pc:docMk/>
            <pc:sldMk cId="2080233829" sldId="699"/>
            <ac:cxnSpMk id="10" creationId="{7C196ECA-B5F3-E942-DF87-F919F9F9A3C4}"/>
          </ac:cxnSpMkLst>
        </pc:cxnChg>
      </pc:sldChg>
      <pc:sldChg chg="modSp">
        <pc:chgData name="Graeme Calvert" userId="S::graeme.calvert@artscouncil.org.uk::e209c37c-badf-48dc-897b-4dee8494cf68" providerId="AD" clId="Web-{C2C6F4EF-37DC-4CF5-9AD7-9A76749FADBF}" dt="2023-04-19T13:44:13.648" v="410"/>
        <pc:sldMkLst>
          <pc:docMk/>
          <pc:sldMk cId="3299300601" sldId="705"/>
        </pc:sldMkLst>
        <pc:spChg chg="mod">
          <ac:chgData name="Graeme Calvert" userId="S::graeme.calvert@artscouncil.org.uk::e209c37c-badf-48dc-897b-4dee8494cf68" providerId="AD" clId="Web-{C2C6F4EF-37DC-4CF5-9AD7-9A76749FADBF}" dt="2023-04-19T13:37:13.679" v="360" actId="20577"/>
          <ac:spMkLst>
            <pc:docMk/>
            <pc:sldMk cId="3299300601" sldId="705"/>
            <ac:spMk id="7" creationId="{865B0B74-1517-1FEC-38DD-AEEEA5F7ECF1}"/>
          </ac:spMkLst>
        </pc:spChg>
        <pc:cxnChg chg="mod">
          <ac:chgData name="Graeme Calvert" userId="S::graeme.calvert@artscouncil.org.uk::e209c37c-badf-48dc-897b-4dee8494cf68" providerId="AD" clId="Web-{C2C6F4EF-37DC-4CF5-9AD7-9A76749FADBF}" dt="2023-04-19T13:44:13.648" v="410"/>
          <ac:cxnSpMkLst>
            <pc:docMk/>
            <pc:sldMk cId="3299300601" sldId="705"/>
            <ac:cxnSpMk id="5" creationId="{F41AC4A2-B6C7-2C2E-23E4-FCB85C9FEC9F}"/>
          </ac:cxnSpMkLst>
        </pc:cxnChg>
      </pc:sldChg>
      <pc:sldChg chg="modSp ord">
        <pc:chgData name="Graeme Calvert" userId="S::graeme.calvert@artscouncil.org.uk::e209c37c-badf-48dc-897b-4dee8494cf68" providerId="AD" clId="Web-{C2C6F4EF-37DC-4CF5-9AD7-9A76749FADBF}" dt="2023-04-19T13:44:05.523" v="408"/>
        <pc:sldMkLst>
          <pc:docMk/>
          <pc:sldMk cId="2991775001" sldId="706"/>
        </pc:sldMkLst>
        <pc:cxnChg chg="mod">
          <ac:chgData name="Graeme Calvert" userId="S::graeme.calvert@artscouncil.org.uk::e209c37c-badf-48dc-897b-4dee8494cf68" providerId="AD" clId="Web-{C2C6F4EF-37DC-4CF5-9AD7-9A76749FADBF}" dt="2023-04-19T13:44:05.523" v="408"/>
          <ac:cxnSpMkLst>
            <pc:docMk/>
            <pc:sldMk cId="2991775001" sldId="706"/>
            <ac:cxnSpMk id="5" creationId="{F41AC4A2-B6C7-2C2E-23E4-FCB85C9FEC9F}"/>
          </ac:cxnSpMkLst>
        </pc:cxnChg>
      </pc:sldChg>
      <pc:sldChg chg="modSp">
        <pc:chgData name="Graeme Calvert" userId="S::graeme.calvert@artscouncil.org.uk::e209c37c-badf-48dc-897b-4dee8494cf68" providerId="AD" clId="Web-{C2C6F4EF-37DC-4CF5-9AD7-9A76749FADBF}" dt="2023-04-19T13:44:09.289" v="409"/>
        <pc:sldMkLst>
          <pc:docMk/>
          <pc:sldMk cId="2534099730" sldId="707"/>
        </pc:sldMkLst>
        <pc:cxnChg chg="mod">
          <ac:chgData name="Graeme Calvert" userId="S::graeme.calvert@artscouncil.org.uk::e209c37c-badf-48dc-897b-4dee8494cf68" providerId="AD" clId="Web-{C2C6F4EF-37DC-4CF5-9AD7-9A76749FADBF}" dt="2023-04-19T13:44:09.289" v="409"/>
          <ac:cxnSpMkLst>
            <pc:docMk/>
            <pc:sldMk cId="2534099730" sldId="707"/>
            <ac:cxnSpMk id="5" creationId="{F41AC4A2-B6C7-2C2E-23E4-FCB85C9FEC9F}"/>
          </ac:cxnSpMkLst>
        </pc:cxnChg>
      </pc:sldChg>
      <pc:sldChg chg="modSp">
        <pc:chgData name="Graeme Calvert" userId="S::graeme.calvert@artscouncil.org.uk::e209c37c-badf-48dc-897b-4dee8494cf68" providerId="AD" clId="Web-{C2C6F4EF-37DC-4CF5-9AD7-9A76749FADBF}" dt="2023-04-19T13:35:20.581" v="345" actId="20577"/>
        <pc:sldMkLst>
          <pc:docMk/>
          <pc:sldMk cId="2840998252" sldId="728"/>
        </pc:sldMkLst>
        <pc:spChg chg="mod">
          <ac:chgData name="Graeme Calvert" userId="S::graeme.calvert@artscouncil.org.uk::e209c37c-badf-48dc-897b-4dee8494cf68" providerId="AD" clId="Web-{C2C6F4EF-37DC-4CF5-9AD7-9A76749FADBF}" dt="2023-04-19T13:35:20.581" v="345" actId="20577"/>
          <ac:spMkLst>
            <pc:docMk/>
            <pc:sldMk cId="2840998252" sldId="728"/>
            <ac:spMk id="7" creationId="{865B0B74-1517-1FEC-38DD-AEEEA5F7ECF1}"/>
          </ac:spMkLst>
        </pc:spChg>
        <pc:cxnChg chg="mod">
          <ac:chgData name="Graeme Calvert" userId="S::graeme.calvert@artscouncil.org.uk::e209c37c-badf-48dc-897b-4dee8494cf68" providerId="AD" clId="Web-{C2C6F4EF-37DC-4CF5-9AD7-9A76749FADBF}" dt="2023-04-19T13:33:38.155" v="298" actId="1076"/>
          <ac:cxnSpMkLst>
            <pc:docMk/>
            <pc:sldMk cId="2840998252" sldId="728"/>
            <ac:cxnSpMk id="5" creationId="{F41AC4A2-B6C7-2C2E-23E4-FCB85C9FEC9F}"/>
          </ac:cxnSpMkLst>
        </pc:cxnChg>
      </pc:sldChg>
      <pc:sldChg chg="modSp">
        <pc:chgData name="Graeme Calvert" userId="S::graeme.calvert@artscouncil.org.uk::e209c37c-badf-48dc-897b-4dee8494cf68" providerId="AD" clId="Web-{C2C6F4EF-37DC-4CF5-9AD7-9A76749FADBF}" dt="2023-04-19T13:44:43.665" v="411" actId="20577"/>
        <pc:sldMkLst>
          <pc:docMk/>
          <pc:sldMk cId="1958003783" sldId="732"/>
        </pc:sldMkLst>
        <pc:spChg chg="mod">
          <ac:chgData name="Graeme Calvert" userId="S::graeme.calvert@artscouncil.org.uk::e209c37c-badf-48dc-897b-4dee8494cf68" providerId="AD" clId="Web-{C2C6F4EF-37DC-4CF5-9AD7-9A76749FADBF}" dt="2023-04-19T13:44:43.665" v="411" actId="20577"/>
          <ac:spMkLst>
            <pc:docMk/>
            <pc:sldMk cId="1958003783" sldId="732"/>
            <ac:spMk id="7" creationId="{865B0B74-1517-1FEC-38DD-AEEEA5F7ECF1}"/>
          </ac:spMkLst>
        </pc:spChg>
      </pc:sldChg>
      <pc:sldChg chg="ord">
        <pc:chgData name="Graeme Calvert" userId="S::graeme.calvert@artscouncil.org.uk::e209c37c-badf-48dc-897b-4dee8494cf68" providerId="AD" clId="Web-{C2C6F4EF-37DC-4CF5-9AD7-9A76749FADBF}" dt="2023-04-19T10:59:41.927" v="5"/>
        <pc:sldMkLst>
          <pc:docMk/>
          <pc:sldMk cId="3092081660" sldId="733"/>
        </pc:sldMkLst>
      </pc:sldChg>
      <pc:sldChg chg="modSp">
        <pc:chgData name="Graeme Calvert" userId="S::graeme.calvert@artscouncil.org.uk::e209c37c-badf-48dc-897b-4dee8494cf68" providerId="AD" clId="Web-{C2C6F4EF-37DC-4CF5-9AD7-9A76749FADBF}" dt="2023-04-19T11:00:16.303" v="12" actId="20577"/>
        <pc:sldMkLst>
          <pc:docMk/>
          <pc:sldMk cId="2862666120" sldId="736"/>
        </pc:sldMkLst>
        <pc:spChg chg="mod">
          <ac:chgData name="Graeme Calvert" userId="S::graeme.calvert@artscouncil.org.uk::e209c37c-badf-48dc-897b-4dee8494cf68" providerId="AD" clId="Web-{C2C6F4EF-37DC-4CF5-9AD7-9A76749FADBF}" dt="2023-04-19T11:00:16.303" v="12" actId="20577"/>
          <ac:spMkLst>
            <pc:docMk/>
            <pc:sldMk cId="2862666120" sldId="736"/>
            <ac:spMk id="7" creationId="{865B0B74-1517-1FEC-38DD-AEEEA5F7ECF1}"/>
          </ac:spMkLst>
        </pc:spChg>
      </pc:sldChg>
      <pc:sldChg chg="addSp delSp modSp add replId">
        <pc:chgData name="Graeme Calvert" userId="S::graeme.calvert@artscouncil.org.uk::e209c37c-badf-48dc-897b-4dee8494cf68" providerId="AD" clId="Web-{C2C6F4EF-37DC-4CF5-9AD7-9A76749FADBF}" dt="2023-04-19T13:43:55.820" v="407" actId="14100"/>
        <pc:sldMkLst>
          <pc:docMk/>
          <pc:sldMk cId="1327818826" sldId="738"/>
        </pc:sldMkLst>
        <pc:spChg chg="del">
          <ac:chgData name="Graeme Calvert" userId="S::graeme.calvert@artscouncil.org.uk::e209c37c-badf-48dc-897b-4dee8494cf68" providerId="AD" clId="Web-{C2C6F4EF-37DC-4CF5-9AD7-9A76749FADBF}" dt="2023-04-19T13:04:47.855" v="153"/>
          <ac:spMkLst>
            <pc:docMk/>
            <pc:sldMk cId="1327818826" sldId="738"/>
            <ac:spMk id="2" creationId="{2878B386-BD06-4792-8E36-727E80F0745C}"/>
          </ac:spMkLst>
        </pc:spChg>
        <pc:spChg chg="del">
          <ac:chgData name="Graeme Calvert" userId="S::graeme.calvert@artscouncil.org.uk::e209c37c-badf-48dc-897b-4dee8494cf68" providerId="AD" clId="Web-{C2C6F4EF-37DC-4CF5-9AD7-9A76749FADBF}" dt="2023-04-19T13:04:43.261" v="150"/>
          <ac:spMkLst>
            <pc:docMk/>
            <pc:sldMk cId="1327818826" sldId="738"/>
            <ac:spMk id="3" creationId="{6C312A84-746E-4E3C-8194-7C84141A1680}"/>
          </ac:spMkLst>
        </pc:spChg>
        <pc:spChg chg="mod">
          <ac:chgData name="Graeme Calvert" userId="S::graeme.calvert@artscouncil.org.uk::e209c37c-badf-48dc-897b-4dee8494cf68" providerId="AD" clId="Web-{C2C6F4EF-37DC-4CF5-9AD7-9A76749FADBF}" dt="2023-04-19T13:40:09.748" v="402" actId="20577"/>
          <ac:spMkLst>
            <pc:docMk/>
            <pc:sldMk cId="1327818826" sldId="738"/>
            <ac:spMk id="7" creationId="{865B0B74-1517-1FEC-38DD-AEEEA5F7ECF1}"/>
          </ac:spMkLst>
        </pc:spChg>
        <pc:spChg chg="del">
          <ac:chgData name="Graeme Calvert" userId="S::graeme.calvert@artscouncil.org.uk::e209c37c-badf-48dc-897b-4dee8494cf68" providerId="AD" clId="Web-{C2C6F4EF-37DC-4CF5-9AD7-9A76749FADBF}" dt="2023-04-19T11:02:16.712" v="76"/>
          <ac:spMkLst>
            <pc:docMk/>
            <pc:sldMk cId="1327818826" sldId="738"/>
            <ac:spMk id="8" creationId="{D85D8005-C2BF-A75A-19F7-587E612883F7}"/>
          </ac:spMkLst>
        </pc:spChg>
        <pc:spChg chg="del">
          <ac:chgData name="Graeme Calvert" userId="S::graeme.calvert@artscouncil.org.uk::e209c37c-badf-48dc-897b-4dee8494cf68" providerId="AD" clId="Web-{C2C6F4EF-37DC-4CF5-9AD7-9A76749FADBF}" dt="2023-04-19T13:04:46.339" v="152"/>
          <ac:spMkLst>
            <pc:docMk/>
            <pc:sldMk cId="1327818826" sldId="738"/>
            <ac:spMk id="17" creationId="{024F88A1-4857-4FF8-BFCD-39C31D281447}"/>
          </ac:spMkLst>
        </pc:spChg>
        <pc:picChg chg="del mod">
          <ac:chgData name="Graeme Calvert" userId="S::graeme.calvert@artscouncil.org.uk::e209c37c-badf-48dc-897b-4dee8494cf68" providerId="AD" clId="Web-{C2C6F4EF-37DC-4CF5-9AD7-9A76749FADBF}" dt="2023-04-19T13:05:39.357" v="169"/>
          <ac:picMkLst>
            <pc:docMk/>
            <pc:sldMk cId="1327818826" sldId="738"/>
            <ac:picMk id="6" creationId="{709D8E61-60A3-705D-8385-28548950A253}"/>
          </ac:picMkLst>
        </pc:picChg>
        <pc:picChg chg="add del mod ord">
          <ac:chgData name="Graeme Calvert" userId="S::graeme.calvert@artscouncil.org.uk::e209c37c-badf-48dc-897b-4dee8494cf68" providerId="AD" clId="Web-{C2C6F4EF-37DC-4CF5-9AD7-9A76749FADBF}" dt="2023-04-19T13:12:12.606" v="214"/>
          <ac:picMkLst>
            <pc:docMk/>
            <pc:sldMk cId="1327818826" sldId="738"/>
            <ac:picMk id="8" creationId="{8BE702C1-E53D-FF7E-D925-3B93E54E5A8D}"/>
          </ac:picMkLst>
        </pc:picChg>
        <pc:picChg chg="del">
          <ac:chgData name="Graeme Calvert" userId="S::graeme.calvert@artscouncil.org.uk::e209c37c-badf-48dc-897b-4dee8494cf68" providerId="AD" clId="Web-{C2C6F4EF-37DC-4CF5-9AD7-9A76749FADBF}" dt="2023-04-19T13:04:44.995" v="151"/>
          <ac:picMkLst>
            <pc:docMk/>
            <pc:sldMk cId="1327818826" sldId="738"/>
            <ac:picMk id="9" creationId="{F95848F2-F071-4789-8D86-1A2EBE72FEDE}"/>
          </ac:picMkLst>
        </pc:picChg>
        <pc:picChg chg="add del mod ord">
          <ac:chgData name="Graeme Calvert" userId="S::graeme.calvert@artscouncil.org.uk::e209c37c-badf-48dc-897b-4dee8494cf68" providerId="AD" clId="Web-{C2C6F4EF-37DC-4CF5-9AD7-9A76749FADBF}" dt="2023-04-19T13:15:45.864" v="290"/>
          <ac:picMkLst>
            <pc:docMk/>
            <pc:sldMk cId="1327818826" sldId="738"/>
            <ac:picMk id="10" creationId="{18FA2844-7C4B-ED98-BB6D-67465430F92A}"/>
          </ac:picMkLst>
        </pc:picChg>
        <pc:picChg chg="add del mod ord">
          <ac:chgData name="Graeme Calvert" userId="S::graeme.calvert@artscouncil.org.uk::e209c37c-badf-48dc-897b-4dee8494cf68" providerId="AD" clId="Web-{C2C6F4EF-37DC-4CF5-9AD7-9A76749FADBF}" dt="2023-04-19T13:43:45.741" v="403"/>
          <ac:picMkLst>
            <pc:docMk/>
            <pc:sldMk cId="1327818826" sldId="738"/>
            <ac:picMk id="11" creationId="{5471AFA6-125F-381A-23CF-EDA99DCF289C}"/>
          </ac:picMkLst>
        </pc:picChg>
        <pc:picChg chg="add mod">
          <ac:chgData name="Graeme Calvert" userId="S::graeme.calvert@artscouncil.org.uk::e209c37c-badf-48dc-897b-4dee8494cf68" providerId="AD" clId="Web-{C2C6F4EF-37DC-4CF5-9AD7-9A76749FADBF}" dt="2023-04-19T13:43:55.820" v="407" actId="14100"/>
          <ac:picMkLst>
            <pc:docMk/>
            <pc:sldMk cId="1327818826" sldId="738"/>
            <ac:picMk id="15" creationId="{8432FE28-D019-DA01-6C1F-9AF0ACDB659C}"/>
          </ac:picMkLst>
        </pc:picChg>
        <pc:cxnChg chg="del">
          <ac:chgData name="Graeme Calvert" userId="S::graeme.calvert@artscouncil.org.uk::e209c37c-badf-48dc-897b-4dee8494cf68" providerId="AD" clId="Web-{C2C6F4EF-37DC-4CF5-9AD7-9A76749FADBF}" dt="2023-04-19T13:05:18.934" v="158"/>
          <ac:cxnSpMkLst>
            <pc:docMk/>
            <pc:sldMk cId="1327818826" sldId="738"/>
            <ac:cxnSpMk id="5" creationId="{F41AC4A2-B6C7-2C2E-23E4-FCB85C9FEC9F}"/>
          </ac:cxnSpMkLst>
        </pc:cxnChg>
        <pc:cxnChg chg="add mod">
          <ac:chgData name="Graeme Calvert" userId="S::graeme.calvert@artscouncil.org.uk::e209c37c-badf-48dc-897b-4dee8494cf68" providerId="AD" clId="Web-{C2C6F4EF-37DC-4CF5-9AD7-9A76749FADBF}" dt="2023-04-19T13:39:57.607" v="395" actId="14100"/>
          <ac:cxnSpMkLst>
            <pc:docMk/>
            <pc:sldMk cId="1327818826" sldId="738"/>
            <ac:cxnSpMk id="13" creationId="{626D4120-F290-64CE-21F0-A3B345555A53}"/>
          </ac:cxnSpMkLst>
        </pc:cxnChg>
      </pc:sldChg>
    </pc:docChg>
  </pc:docChgLst>
  <pc:docChgLst>
    <pc:chgData name="Graeme Calvert" userId="e209c37c-badf-48dc-897b-4dee8494cf68" providerId="ADAL" clId="{EB0E4E3B-95E8-4F80-B68D-D493F7D74705}"/>
    <pc:docChg chg="undo custSel addSld delSld modSld sldOrd">
      <pc:chgData name="Graeme Calvert" userId="e209c37c-badf-48dc-897b-4dee8494cf68" providerId="ADAL" clId="{EB0E4E3B-95E8-4F80-B68D-D493F7D74705}" dt="2023-05-17T08:09:42.907" v="5181" actId="20577"/>
      <pc:docMkLst>
        <pc:docMk/>
      </pc:docMkLst>
      <pc:sldChg chg="add ord">
        <pc:chgData name="Graeme Calvert" userId="e209c37c-badf-48dc-897b-4dee8494cf68" providerId="ADAL" clId="{EB0E4E3B-95E8-4F80-B68D-D493F7D74705}" dt="2023-04-19T14:51:07.237" v="2985"/>
        <pc:sldMkLst>
          <pc:docMk/>
          <pc:sldMk cId="1718532200" sldId="277"/>
        </pc:sldMkLst>
      </pc:sldChg>
      <pc:sldChg chg="modSp mod modNotesTx">
        <pc:chgData name="Graeme Calvert" userId="e209c37c-badf-48dc-897b-4dee8494cf68" providerId="ADAL" clId="{EB0E4E3B-95E8-4F80-B68D-D493F7D74705}" dt="2023-04-19T15:24:18.158" v="3567" actId="6549"/>
        <pc:sldMkLst>
          <pc:docMk/>
          <pc:sldMk cId="197082696" sldId="337"/>
        </pc:sldMkLst>
        <pc:spChg chg="mod">
          <ac:chgData name="Graeme Calvert" userId="e209c37c-badf-48dc-897b-4dee8494cf68" providerId="ADAL" clId="{EB0E4E3B-95E8-4F80-B68D-D493F7D74705}" dt="2023-04-19T15:24:18.158" v="3567" actId="6549"/>
          <ac:spMkLst>
            <pc:docMk/>
            <pc:sldMk cId="197082696" sldId="337"/>
            <ac:spMk id="6" creationId="{3B805D1A-15B1-8389-3958-A5047ADE0234}"/>
          </ac:spMkLst>
        </pc:spChg>
        <pc:cxnChg chg="mod">
          <ac:chgData name="Graeme Calvert" userId="e209c37c-badf-48dc-897b-4dee8494cf68" providerId="ADAL" clId="{EB0E4E3B-95E8-4F80-B68D-D493F7D74705}" dt="2023-04-19T13:47:02.092" v="0" actId="208"/>
          <ac:cxnSpMkLst>
            <pc:docMk/>
            <pc:sldMk cId="197082696" sldId="337"/>
            <ac:cxnSpMk id="5" creationId="{F41AC4A2-B6C7-2C2E-23E4-FCB85C9FEC9F}"/>
          </ac:cxnSpMkLst>
        </pc:cxnChg>
      </pc:sldChg>
      <pc:sldChg chg="modSp mod">
        <pc:chgData name="Graeme Calvert" userId="e209c37c-badf-48dc-897b-4dee8494cf68" providerId="ADAL" clId="{EB0E4E3B-95E8-4F80-B68D-D493F7D74705}" dt="2023-04-19T14:38:44.515" v="1950" actId="20577"/>
        <pc:sldMkLst>
          <pc:docMk/>
          <pc:sldMk cId="2080233829" sldId="699"/>
        </pc:sldMkLst>
        <pc:spChg chg="mod">
          <ac:chgData name="Graeme Calvert" userId="e209c37c-badf-48dc-897b-4dee8494cf68" providerId="ADAL" clId="{EB0E4E3B-95E8-4F80-B68D-D493F7D74705}" dt="2023-04-19T14:38:44.515" v="1950" actId="20577"/>
          <ac:spMkLst>
            <pc:docMk/>
            <pc:sldMk cId="2080233829" sldId="699"/>
            <ac:spMk id="7" creationId="{865B0B74-1517-1FEC-38DD-AEEEA5F7ECF1}"/>
          </ac:spMkLst>
        </pc:spChg>
      </pc:sldChg>
      <pc:sldChg chg="ord">
        <pc:chgData name="Graeme Calvert" userId="e209c37c-badf-48dc-897b-4dee8494cf68" providerId="ADAL" clId="{EB0E4E3B-95E8-4F80-B68D-D493F7D74705}" dt="2023-04-19T14:31:42.403" v="1783"/>
        <pc:sldMkLst>
          <pc:docMk/>
          <pc:sldMk cId="3299300601" sldId="705"/>
        </pc:sldMkLst>
      </pc:sldChg>
      <pc:sldChg chg="modSp mod modNotesTx">
        <pc:chgData name="Graeme Calvert" userId="e209c37c-badf-48dc-897b-4dee8494cf68" providerId="ADAL" clId="{EB0E4E3B-95E8-4F80-B68D-D493F7D74705}" dt="2023-04-20T09:44:49.240" v="5002" actId="20577"/>
        <pc:sldMkLst>
          <pc:docMk/>
          <pc:sldMk cId="2991775001" sldId="706"/>
        </pc:sldMkLst>
        <pc:spChg chg="mod">
          <ac:chgData name="Graeme Calvert" userId="e209c37c-badf-48dc-897b-4dee8494cf68" providerId="ADAL" clId="{EB0E4E3B-95E8-4F80-B68D-D493F7D74705}" dt="2023-04-20T09:41:09.752" v="4918" actId="404"/>
          <ac:spMkLst>
            <pc:docMk/>
            <pc:sldMk cId="2991775001" sldId="706"/>
            <ac:spMk id="7" creationId="{865B0B74-1517-1FEC-38DD-AEEEA5F7ECF1}"/>
          </ac:spMkLst>
        </pc:spChg>
      </pc:sldChg>
      <pc:sldChg chg="modSp mod">
        <pc:chgData name="Graeme Calvert" userId="e209c37c-badf-48dc-897b-4dee8494cf68" providerId="ADAL" clId="{EB0E4E3B-95E8-4F80-B68D-D493F7D74705}" dt="2023-04-19T15:17:56.293" v="3179" actId="12"/>
        <pc:sldMkLst>
          <pc:docMk/>
          <pc:sldMk cId="2534099730" sldId="707"/>
        </pc:sldMkLst>
        <pc:spChg chg="mod">
          <ac:chgData name="Graeme Calvert" userId="e209c37c-badf-48dc-897b-4dee8494cf68" providerId="ADAL" clId="{EB0E4E3B-95E8-4F80-B68D-D493F7D74705}" dt="2023-04-19T15:17:56.293" v="3179" actId="12"/>
          <ac:spMkLst>
            <pc:docMk/>
            <pc:sldMk cId="2534099730" sldId="707"/>
            <ac:spMk id="7" creationId="{865B0B74-1517-1FEC-38DD-AEEEA5F7ECF1}"/>
          </ac:spMkLst>
        </pc:spChg>
        <pc:cxnChg chg="mod">
          <ac:chgData name="Graeme Calvert" userId="e209c37c-badf-48dc-897b-4dee8494cf68" providerId="ADAL" clId="{EB0E4E3B-95E8-4F80-B68D-D493F7D74705}" dt="2023-04-19T14:41:20.755" v="1961" actId="1076"/>
          <ac:cxnSpMkLst>
            <pc:docMk/>
            <pc:sldMk cId="2534099730" sldId="707"/>
            <ac:cxnSpMk id="5" creationId="{F41AC4A2-B6C7-2C2E-23E4-FCB85C9FEC9F}"/>
          </ac:cxnSpMkLst>
        </pc:cxnChg>
      </pc:sldChg>
      <pc:sldChg chg="modSp mod">
        <pc:chgData name="Graeme Calvert" userId="e209c37c-badf-48dc-897b-4dee8494cf68" providerId="ADAL" clId="{EB0E4E3B-95E8-4F80-B68D-D493F7D74705}" dt="2023-04-19T15:17:10.704" v="3176" actId="1076"/>
        <pc:sldMkLst>
          <pc:docMk/>
          <pc:sldMk cId="2077683848" sldId="720"/>
        </pc:sldMkLst>
        <pc:spChg chg="mod">
          <ac:chgData name="Graeme Calvert" userId="e209c37c-badf-48dc-897b-4dee8494cf68" providerId="ADAL" clId="{EB0E4E3B-95E8-4F80-B68D-D493F7D74705}" dt="2023-04-19T15:17:08.567" v="3175" actId="1076"/>
          <ac:spMkLst>
            <pc:docMk/>
            <pc:sldMk cId="2077683848" sldId="720"/>
            <ac:spMk id="7" creationId="{865B0B74-1517-1FEC-38DD-AEEEA5F7ECF1}"/>
          </ac:spMkLst>
        </pc:spChg>
        <pc:cxnChg chg="mod">
          <ac:chgData name="Graeme Calvert" userId="e209c37c-badf-48dc-897b-4dee8494cf68" providerId="ADAL" clId="{EB0E4E3B-95E8-4F80-B68D-D493F7D74705}" dt="2023-04-19T15:17:10.704" v="3176" actId="1076"/>
          <ac:cxnSpMkLst>
            <pc:docMk/>
            <pc:sldMk cId="2077683848" sldId="720"/>
            <ac:cxnSpMk id="5" creationId="{ACA449D6-D1A8-8934-F961-3EA20389E800}"/>
          </ac:cxnSpMkLst>
        </pc:cxnChg>
      </pc:sldChg>
      <pc:sldChg chg="modSp mod ord">
        <pc:chgData name="Graeme Calvert" userId="e209c37c-badf-48dc-897b-4dee8494cf68" providerId="ADAL" clId="{EB0E4E3B-95E8-4F80-B68D-D493F7D74705}" dt="2023-04-19T14:31:42.403" v="1783"/>
        <pc:sldMkLst>
          <pc:docMk/>
          <pc:sldMk cId="3972903172" sldId="724"/>
        </pc:sldMkLst>
        <pc:spChg chg="mod">
          <ac:chgData name="Graeme Calvert" userId="e209c37c-badf-48dc-897b-4dee8494cf68" providerId="ADAL" clId="{EB0E4E3B-95E8-4F80-B68D-D493F7D74705}" dt="2023-04-19T13:58:33.208" v="435" actId="255"/>
          <ac:spMkLst>
            <pc:docMk/>
            <pc:sldMk cId="3972903172" sldId="724"/>
            <ac:spMk id="7" creationId="{865B0B74-1517-1FEC-38DD-AEEEA5F7ECF1}"/>
          </ac:spMkLst>
        </pc:spChg>
        <pc:spChg chg="mod">
          <ac:chgData name="Graeme Calvert" userId="e209c37c-badf-48dc-897b-4dee8494cf68" providerId="ADAL" clId="{EB0E4E3B-95E8-4F80-B68D-D493F7D74705}" dt="2023-04-19T13:58:39.891" v="436" actId="1076"/>
          <ac:spMkLst>
            <pc:docMk/>
            <pc:sldMk cId="3972903172" sldId="724"/>
            <ac:spMk id="8" creationId="{D85D8005-C2BF-A75A-19F7-587E612883F7}"/>
          </ac:spMkLst>
        </pc:spChg>
        <pc:picChg chg="mod">
          <ac:chgData name="Graeme Calvert" userId="e209c37c-badf-48dc-897b-4dee8494cf68" providerId="ADAL" clId="{EB0E4E3B-95E8-4F80-B68D-D493F7D74705}" dt="2023-04-19T13:58:39.891" v="436" actId="1076"/>
          <ac:picMkLst>
            <pc:docMk/>
            <pc:sldMk cId="3972903172" sldId="724"/>
            <ac:picMk id="6" creationId="{709D8E61-60A3-705D-8385-28548950A253}"/>
          </ac:picMkLst>
        </pc:picChg>
      </pc:sldChg>
      <pc:sldChg chg="modSp mod modNotesTx">
        <pc:chgData name="Graeme Calvert" userId="e209c37c-badf-48dc-897b-4dee8494cf68" providerId="ADAL" clId="{EB0E4E3B-95E8-4F80-B68D-D493F7D74705}" dt="2023-04-19T15:17:18.391" v="3177" actId="1076"/>
        <pc:sldMkLst>
          <pc:docMk/>
          <pc:sldMk cId="2840998252" sldId="728"/>
        </pc:sldMkLst>
        <pc:spChg chg="mod">
          <ac:chgData name="Graeme Calvert" userId="e209c37c-badf-48dc-897b-4dee8494cf68" providerId="ADAL" clId="{EB0E4E3B-95E8-4F80-B68D-D493F7D74705}" dt="2023-04-19T14:52:14.123" v="3017" actId="20577"/>
          <ac:spMkLst>
            <pc:docMk/>
            <pc:sldMk cId="2840998252" sldId="728"/>
            <ac:spMk id="7" creationId="{865B0B74-1517-1FEC-38DD-AEEEA5F7ECF1}"/>
          </ac:spMkLst>
        </pc:spChg>
        <pc:cxnChg chg="mod">
          <ac:chgData name="Graeme Calvert" userId="e209c37c-badf-48dc-897b-4dee8494cf68" providerId="ADAL" clId="{EB0E4E3B-95E8-4F80-B68D-D493F7D74705}" dt="2023-04-19T15:17:18.391" v="3177" actId="1076"/>
          <ac:cxnSpMkLst>
            <pc:docMk/>
            <pc:sldMk cId="2840998252" sldId="728"/>
            <ac:cxnSpMk id="5" creationId="{F41AC4A2-B6C7-2C2E-23E4-FCB85C9FEC9F}"/>
          </ac:cxnSpMkLst>
        </pc:cxnChg>
      </pc:sldChg>
      <pc:sldChg chg="modSp mod modNotesTx">
        <pc:chgData name="Graeme Calvert" userId="e209c37c-badf-48dc-897b-4dee8494cf68" providerId="ADAL" clId="{EB0E4E3B-95E8-4F80-B68D-D493F7D74705}" dt="2023-04-19T15:25:09.599" v="3821" actId="20577"/>
        <pc:sldMkLst>
          <pc:docMk/>
          <pc:sldMk cId="189111867" sldId="729"/>
        </pc:sldMkLst>
        <pc:spChg chg="mod">
          <ac:chgData name="Graeme Calvert" userId="e209c37c-badf-48dc-897b-4dee8494cf68" providerId="ADAL" clId="{EB0E4E3B-95E8-4F80-B68D-D493F7D74705}" dt="2023-04-19T14:40:46.534" v="1960" actId="20577"/>
          <ac:spMkLst>
            <pc:docMk/>
            <pc:sldMk cId="189111867" sldId="729"/>
            <ac:spMk id="6" creationId="{C66E0BB8-63C1-FC3E-B951-8898DDB0265E}"/>
          </ac:spMkLst>
        </pc:spChg>
        <pc:cxnChg chg="mod">
          <ac:chgData name="Graeme Calvert" userId="e209c37c-badf-48dc-897b-4dee8494cf68" providerId="ADAL" clId="{EB0E4E3B-95E8-4F80-B68D-D493F7D74705}" dt="2023-04-19T14:33:27.207" v="1804" actId="1076"/>
          <ac:cxnSpMkLst>
            <pc:docMk/>
            <pc:sldMk cId="189111867" sldId="729"/>
            <ac:cxnSpMk id="5" creationId="{F41AC4A2-B6C7-2C2E-23E4-FCB85C9FEC9F}"/>
          </ac:cxnSpMkLst>
        </pc:cxnChg>
      </pc:sldChg>
      <pc:sldChg chg="modSp mod">
        <pc:chgData name="Graeme Calvert" userId="e209c37c-badf-48dc-897b-4dee8494cf68" providerId="ADAL" clId="{EB0E4E3B-95E8-4F80-B68D-D493F7D74705}" dt="2023-04-19T15:19:14.908" v="3181" actId="12"/>
        <pc:sldMkLst>
          <pc:docMk/>
          <pc:sldMk cId="2932764469" sldId="730"/>
        </pc:sldMkLst>
        <pc:spChg chg="mod">
          <ac:chgData name="Graeme Calvert" userId="e209c37c-badf-48dc-897b-4dee8494cf68" providerId="ADAL" clId="{EB0E4E3B-95E8-4F80-B68D-D493F7D74705}" dt="2023-04-19T15:19:14.908" v="3181" actId="12"/>
          <ac:spMkLst>
            <pc:docMk/>
            <pc:sldMk cId="2932764469" sldId="730"/>
            <ac:spMk id="7" creationId="{865B0B74-1517-1FEC-38DD-AEEEA5F7ECF1}"/>
          </ac:spMkLst>
        </pc:spChg>
        <pc:cxnChg chg="mod">
          <ac:chgData name="Graeme Calvert" userId="e209c37c-badf-48dc-897b-4dee8494cf68" providerId="ADAL" clId="{EB0E4E3B-95E8-4F80-B68D-D493F7D74705}" dt="2023-04-19T14:37:53.661" v="1946" actId="1076"/>
          <ac:cxnSpMkLst>
            <pc:docMk/>
            <pc:sldMk cId="2932764469" sldId="730"/>
            <ac:cxnSpMk id="5" creationId="{F41AC4A2-B6C7-2C2E-23E4-FCB85C9FEC9F}"/>
          </ac:cxnSpMkLst>
        </pc:cxnChg>
      </pc:sldChg>
      <pc:sldChg chg="modSp mod modNotesTx">
        <pc:chgData name="Graeme Calvert" userId="e209c37c-badf-48dc-897b-4dee8494cf68" providerId="ADAL" clId="{EB0E4E3B-95E8-4F80-B68D-D493F7D74705}" dt="2023-04-19T14:50:55.992" v="2983" actId="20577"/>
        <pc:sldMkLst>
          <pc:docMk/>
          <pc:sldMk cId="2735339111" sldId="731"/>
        </pc:sldMkLst>
        <pc:spChg chg="mod">
          <ac:chgData name="Graeme Calvert" userId="e209c37c-badf-48dc-897b-4dee8494cf68" providerId="ADAL" clId="{EB0E4E3B-95E8-4F80-B68D-D493F7D74705}" dt="2023-04-19T14:50:55.992" v="2983" actId="20577"/>
          <ac:spMkLst>
            <pc:docMk/>
            <pc:sldMk cId="2735339111" sldId="731"/>
            <ac:spMk id="7" creationId="{865B0B74-1517-1FEC-38DD-AEEEA5F7ECF1}"/>
          </ac:spMkLst>
        </pc:spChg>
        <pc:spChg chg="mod">
          <ac:chgData name="Graeme Calvert" userId="e209c37c-badf-48dc-897b-4dee8494cf68" providerId="ADAL" clId="{EB0E4E3B-95E8-4F80-B68D-D493F7D74705}" dt="2023-04-19T14:00:28.530" v="437" actId="208"/>
          <ac:spMkLst>
            <pc:docMk/>
            <pc:sldMk cId="2735339111" sldId="731"/>
            <ac:spMk id="10" creationId="{8027E5E5-B754-7F7F-064F-0F14103909BC}"/>
          </ac:spMkLst>
        </pc:spChg>
        <pc:cxnChg chg="mod">
          <ac:chgData name="Graeme Calvert" userId="e209c37c-badf-48dc-897b-4dee8494cf68" providerId="ADAL" clId="{EB0E4E3B-95E8-4F80-B68D-D493F7D74705}" dt="2023-04-19T14:45:22.245" v="2492" actId="1076"/>
          <ac:cxnSpMkLst>
            <pc:docMk/>
            <pc:sldMk cId="2735339111" sldId="731"/>
            <ac:cxnSpMk id="5" creationId="{F41AC4A2-B6C7-2C2E-23E4-FCB85C9FEC9F}"/>
          </ac:cxnSpMkLst>
        </pc:cxnChg>
      </pc:sldChg>
      <pc:sldChg chg="modSp mod ord">
        <pc:chgData name="Graeme Calvert" userId="e209c37c-badf-48dc-897b-4dee8494cf68" providerId="ADAL" clId="{EB0E4E3B-95E8-4F80-B68D-D493F7D74705}" dt="2023-04-19T14:31:42.403" v="1783"/>
        <pc:sldMkLst>
          <pc:docMk/>
          <pc:sldMk cId="1958003783" sldId="732"/>
        </pc:sldMkLst>
        <pc:spChg chg="mod">
          <ac:chgData name="Graeme Calvert" userId="e209c37c-badf-48dc-897b-4dee8494cf68" providerId="ADAL" clId="{EB0E4E3B-95E8-4F80-B68D-D493F7D74705}" dt="2023-04-19T14:01:28.414" v="449" actId="20577"/>
          <ac:spMkLst>
            <pc:docMk/>
            <pc:sldMk cId="1958003783" sldId="732"/>
            <ac:spMk id="7" creationId="{865B0B74-1517-1FEC-38DD-AEEEA5F7ECF1}"/>
          </ac:spMkLst>
        </pc:spChg>
        <pc:cxnChg chg="mod">
          <ac:chgData name="Graeme Calvert" userId="e209c37c-badf-48dc-897b-4dee8494cf68" providerId="ADAL" clId="{EB0E4E3B-95E8-4F80-B68D-D493F7D74705}" dt="2023-04-19T14:00:52.383" v="441" actId="1076"/>
          <ac:cxnSpMkLst>
            <pc:docMk/>
            <pc:sldMk cId="1958003783" sldId="732"/>
            <ac:cxnSpMk id="5" creationId="{F41AC4A2-B6C7-2C2E-23E4-FCB85C9FEC9F}"/>
          </ac:cxnSpMkLst>
        </pc:cxnChg>
      </pc:sldChg>
      <pc:sldChg chg="modSp mod ord">
        <pc:chgData name="Graeme Calvert" userId="e209c37c-badf-48dc-897b-4dee8494cf68" providerId="ADAL" clId="{EB0E4E3B-95E8-4F80-B68D-D493F7D74705}" dt="2023-04-19T14:50:41.066" v="2979"/>
        <pc:sldMkLst>
          <pc:docMk/>
          <pc:sldMk cId="3092081660" sldId="733"/>
        </pc:sldMkLst>
        <pc:spChg chg="mod">
          <ac:chgData name="Graeme Calvert" userId="e209c37c-badf-48dc-897b-4dee8494cf68" providerId="ADAL" clId="{EB0E4E3B-95E8-4F80-B68D-D493F7D74705}" dt="2023-04-19T14:44:37.238" v="2424" actId="20577"/>
          <ac:spMkLst>
            <pc:docMk/>
            <pc:sldMk cId="3092081660" sldId="733"/>
            <ac:spMk id="7" creationId="{865B0B74-1517-1FEC-38DD-AEEEA5F7ECF1}"/>
          </ac:spMkLst>
        </pc:spChg>
        <pc:graphicFrameChg chg="mod modGraphic">
          <ac:chgData name="Graeme Calvert" userId="e209c37c-badf-48dc-897b-4dee8494cf68" providerId="ADAL" clId="{EB0E4E3B-95E8-4F80-B68D-D493F7D74705}" dt="2023-04-19T14:22:14.443" v="672" actId="948"/>
          <ac:graphicFrameMkLst>
            <pc:docMk/>
            <pc:sldMk cId="3092081660" sldId="733"/>
            <ac:graphicFrameMk id="10" creationId="{75A7B23C-88CE-683E-512D-B307D65A6618}"/>
          </ac:graphicFrameMkLst>
        </pc:graphicFrameChg>
        <pc:cxnChg chg="mod">
          <ac:chgData name="Graeme Calvert" userId="e209c37c-badf-48dc-897b-4dee8494cf68" providerId="ADAL" clId="{EB0E4E3B-95E8-4F80-B68D-D493F7D74705}" dt="2023-04-19T14:21:51.400" v="669" actId="1076"/>
          <ac:cxnSpMkLst>
            <pc:docMk/>
            <pc:sldMk cId="3092081660" sldId="733"/>
            <ac:cxnSpMk id="5" creationId="{F41AC4A2-B6C7-2C2E-23E4-FCB85C9FEC9F}"/>
          </ac:cxnSpMkLst>
        </pc:cxnChg>
      </pc:sldChg>
      <pc:sldChg chg="modSp mod ord">
        <pc:chgData name="Graeme Calvert" userId="e209c37c-badf-48dc-897b-4dee8494cf68" providerId="ADAL" clId="{EB0E4E3B-95E8-4F80-B68D-D493F7D74705}" dt="2023-04-19T15:20:02.097" v="3260" actId="20577"/>
        <pc:sldMkLst>
          <pc:docMk/>
          <pc:sldMk cId="3240169049" sldId="734"/>
        </pc:sldMkLst>
        <pc:spChg chg="mod">
          <ac:chgData name="Graeme Calvert" userId="e209c37c-badf-48dc-897b-4dee8494cf68" providerId="ADAL" clId="{EB0E4E3B-95E8-4F80-B68D-D493F7D74705}" dt="2023-04-19T15:20:02.097" v="3260" actId="20577"/>
          <ac:spMkLst>
            <pc:docMk/>
            <pc:sldMk cId="3240169049" sldId="734"/>
            <ac:spMk id="7" creationId="{865B0B74-1517-1FEC-38DD-AEEEA5F7ECF1}"/>
          </ac:spMkLst>
        </pc:spChg>
        <pc:cxnChg chg="mod">
          <ac:chgData name="Graeme Calvert" userId="e209c37c-badf-48dc-897b-4dee8494cf68" providerId="ADAL" clId="{EB0E4E3B-95E8-4F80-B68D-D493F7D74705}" dt="2023-04-19T14:05:07.533" v="451" actId="1076"/>
          <ac:cxnSpMkLst>
            <pc:docMk/>
            <pc:sldMk cId="3240169049" sldId="734"/>
            <ac:cxnSpMk id="5" creationId="{F41AC4A2-B6C7-2C2E-23E4-FCB85C9FEC9F}"/>
          </ac:cxnSpMkLst>
        </pc:cxnChg>
      </pc:sldChg>
      <pc:sldChg chg="addSp delSp modSp mod modNotesTx">
        <pc:chgData name="Graeme Calvert" userId="e209c37c-badf-48dc-897b-4dee8494cf68" providerId="ADAL" clId="{EB0E4E3B-95E8-4F80-B68D-D493F7D74705}" dt="2023-05-17T08:09:12.687" v="5176" actId="13822"/>
        <pc:sldMkLst>
          <pc:docMk/>
          <pc:sldMk cId="405881979" sldId="735"/>
        </pc:sldMkLst>
        <pc:spChg chg="mod">
          <ac:chgData name="Graeme Calvert" userId="e209c37c-badf-48dc-897b-4dee8494cf68" providerId="ADAL" clId="{EB0E4E3B-95E8-4F80-B68D-D493F7D74705}" dt="2023-05-17T08:08:51.010" v="5175" actId="1076"/>
          <ac:spMkLst>
            <pc:docMk/>
            <pc:sldMk cId="405881979" sldId="735"/>
            <ac:spMk id="10" creationId="{354D1EFC-1E5E-7C57-3B5C-C4B5127F2A89}"/>
          </ac:spMkLst>
        </pc:spChg>
        <pc:spChg chg="add mod">
          <ac:chgData name="Graeme Calvert" userId="e209c37c-badf-48dc-897b-4dee8494cf68" providerId="ADAL" clId="{EB0E4E3B-95E8-4F80-B68D-D493F7D74705}" dt="2023-05-17T08:09:12.687" v="5176" actId="13822"/>
          <ac:spMkLst>
            <pc:docMk/>
            <pc:sldMk cId="405881979" sldId="735"/>
            <ac:spMk id="11" creationId="{7E29C8F3-F73D-AE09-D04C-B8BF83F0E158}"/>
          </ac:spMkLst>
        </pc:spChg>
        <pc:spChg chg="add mod">
          <ac:chgData name="Graeme Calvert" userId="e209c37c-badf-48dc-897b-4dee8494cf68" providerId="ADAL" clId="{EB0E4E3B-95E8-4F80-B68D-D493F7D74705}" dt="2023-05-17T08:09:12.687" v="5176" actId="13822"/>
          <ac:spMkLst>
            <pc:docMk/>
            <pc:sldMk cId="405881979" sldId="735"/>
            <ac:spMk id="12" creationId="{D3AEA448-14CC-8A0C-393B-50B5E6DD421E}"/>
          </ac:spMkLst>
        </pc:spChg>
        <pc:spChg chg="add mod">
          <ac:chgData name="Graeme Calvert" userId="e209c37c-badf-48dc-897b-4dee8494cf68" providerId="ADAL" clId="{EB0E4E3B-95E8-4F80-B68D-D493F7D74705}" dt="2023-05-17T08:09:12.687" v="5176" actId="13822"/>
          <ac:spMkLst>
            <pc:docMk/>
            <pc:sldMk cId="405881979" sldId="735"/>
            <ac:spMk id="13" creationId="{8718CD5A-528E-0FCD-9D5F-89990B87A312}"/>
          </ac:spMkLst>
        </pc:spChg>
        <pc:graphicFrameChg chg="del mod modGraphic">
          <ac:chgData name="Graeme Calvert" userId="e209c37c-badf-48dc-897b-4dee8494cf68" providerId="ADAL" clId="{EB0E4E3B-95E8-4F80-B68D-D493F7D74705}" dt="2023-05-17T08:08:29.861" v="5171" actId="478"/>
          <ac:graphicFrameMkLst>
            <pc:docMk/>
            <pc:sldMk cId="405881979" sldId="735"/>
            <ac:graphicFrameMk id="6" creationId="{F13AA395-BF24-032F-1A25-4582092200FB}"/>
          </ac:graphicFrameMkLst>
        </pc:graphicFrameChg>
        <pc:graphicFrameChg chg="add mod modGraphic">
          <ac:chgData name="Graeme Calvert" userId="e209c37c-badf-48dc-897b-4dee8494cf68" providerId="ADAL" clId="{EB0E4E3B-95E8-4F80-B68D-D493F7D74705}" dt="2023-05-17T08:08:39.897" v="5174" actId="403"/>
          <ac:graphicFrameMkLst>
            <pc:docMk/>
            <pc:sldMk cId="405881979" sldId="735"/>
            <ac:graphicFrameMk id="15" creationId="{48857FD8-3A9A-910C-32B7-ECD814A0783F}"/>
          </ac:graphicFrameMkLst>
        </pc:graphicFrameChg>
        <pc:cxnChg chg="mod">
          <ac:chgData name="Graeme Calvert" userId="e209c37c-badf-48dc-897b-4dee8494cf68" providerId="ADAL" clId="{EB0E4E3B-95E8-4F80-B68D-D493F7D74705}" dt="2023-04-19T13:55:31.148" v="429" actId="1076"/>
          <ac:cxnSpMkLst>
            <pc:docMk/>
            <pc:sldMk cId="405881979" sldId="735"/>
            <ac:cxnSpMk id="5" creationId="{F41AC4A2-B6C7-2C2E-23E4-FCB85C9FEC9F}"/>
          </ac:cxnSpMkLst>
        </pc:cxnChg>
      </pc:sldChg>
      <pc:sldChg chg="addSp modSp mod modNotesTx">
        <pc:chgData name="Graeme Calvert" userId="e209c37c-badf-48dc-897b-4dee8494cf68" providerId="ADAL" clId="{EB0E4E3B-95E8-4F80-B68D-D493F7D74705}" dt="2023-05-17T08:09:42.907" v="5181" actId="20577"/>
        <pc:sldMkLst>
          <pc:docMk/>
          <pc:sldMk cId="2862666120" sldId="736"/>
        </pc:sldMkLst>
        <pc:spChg chg="mod">
          <ac:chgData name="Graeme Calvert" userId="e209c37c-badf-48dc-897b-4dee8494cf68" providerId="ADAL" clId="{EB0E4E3B-95E8-4F80-B68D-D493F7D74705}" dt="2023-05-17T08:09:42.907" v="5181" actId="20577"/>
          <ac:spMkLst>
            <pc:docMk/>
            <pc:sldMk cId="2862666120" sldId="736"/>
            <ac:spMk id="7" creationId="{865B0B74-1517-1FEC-38DD-AEEEA5F7ECF1}"/>
          </ac:spMkLst>
        </pc:spChg>
        <pc:picChg chg="add mod">
          <ac:chgData name="Graeme Calvert" userId="e209c37c-badf-48dc-897b-4dee8494cf68" providerId="ADAL" clId="{EB0E4E3B-95E8-4F80-B68D-D493F7D74705}" dt="2023-04-19T14:41:52.142" v="1965" actId="1582"/>
          <ac:picMkLst>
            <pc:docMk/>
            <pc:sldMk cId="2862666120" sldId="736"/>
            <ac:picMk id="8" creationId="{8DA70A63-21EE-0217-1C03-C029BCDE3015}"/>
          </ac:picMkLst>
        </pc:picChg>
        <pc:cxnChg chg="mod">
          <ac:chgData name="Graeme Calvert" userId="e209c37c-badf-48dc-897b-4dee8494cf68" providerId="ADAL" clId="{EB0E4E3B-95E8-4F80-B68D-D493F7D74705}" dt="2023-04-19T13:55:27.298" v="428" actId="1076"/>
          <ac:cxnSpMkLst>
            <pc:docMk/>
            <pc:sldMk cId="2862666120" sldId="736"/>
            <ac:cxnSpMk id="5" creationId="{F41AC4A2-B6C7-2C2E-23E4-FCB85C9FEC9F}"/>
          </ac:cxnSpMkLst>
        </pc:cxnChg>
      </pc:sldChg>
      <pc:sldChg chg="ord">
        <pc:chgData name="Graeme Calvert" userId="e209c37c-badf-48dc-897b-4dee8494cf68" providerId="ADAL" clId="{EB0E4E3B-95E8-4F80-B68D-D493F7D74705}" dt="2023-04-19T14:31:42.403" v="1783"/>
        <pc:sldMkLst>
          <pc:docMk/>
          <pc:sldMk cId="1327818826" sldId="738"/>
        </pc:sldMkLst>
      </pc:sldChg>
      <pc:sldChg chg="new del">
        <pc:chgData name="Graeme Calvert" userId="e209c37c-badf-48dc-897b-4dee8494cf68" providerId="ADAL" clId="{EB0E4E3B-95E8-4F80-B68D-D493F7D74705}" dt="2023-04-19T15:25:29.749" v="3826" actId="47"/>
        <pc:sldMkLst>
          <pc:docMk/>
          <pc:sldMk cId="1551340575" sldId="739"/>
        </pc:sldMkLst>
      </pc:sldChg>
      <pc:sldChg chg="modSp add mod ord">
        <pc:chgData name="Graeme Calvert" userId="e209c37c-badf-48dc-897b-4dee8494cf68" providerId="ADAL" clId="{EB0E4E3B-95E8-4F80-B68D-D493F7D74705}" dt="2023-04-20T09:05:27.100" v="4197" actId="20577"/>
        <pc:sldMkLst>
          <pc:docMk/>
          <pc:sldMk cId="168138655" sldId="740"/>
        </pc:sldMkLst>
        <pc:spChg chg="mod">
          <ac:chgData name="Graeme Calvert" userId="e209c37c-badf-48dc-897b-4dee8494cf68" providerId="ADAL" clId="{EB0E4E3B-95E8-4F80-B68D-D493F7D74705}" dt="2023-04-20T09:05:27.100" v="4197" actId="20577"/>
          <ac:spMkLst>
            <pc:docMk/>
            <pc:sldMk cId="168138655" sldId="740"/>
            <ac:spMk id="7" creationId="{865B0B74-1517-1FEC-38DD-AEEEA5F7ECF1}"/>
          </ac:spMkLst>
        </pc:spChg>
      </pc:sldChg>
    </pc:docChg>
  </pc:docChgLst>
  <pc:docChgLst>
    <pc:chgData name="Graeme Calvert" userId="S::graeme.calvert@artscouncil.org.uk::e209c37c-badf-48dc-897b-4dee8494cf68" providerId="AD" clId="Web-{E16C8D13-3F56-2CEB-C666-536DEA689A09}"/>
    <pc:docChg chg="modSld">
      <pc:chgData name="Graeme Calvert" userId="S::graeme.calvert@artscouncil.org.uk::e209c37c-badf-48dc-897b-4dee8494cf68" providerId="AD" clId="Web-{E16C8D13-3F56-2CEB-C666-536DEA689A09}" dt="2023-07-17T12:13:37.731" v="56"/>
      <pc:docMkLst>
        <pc:docMk/>
      </pc:docMkLst>
      <pc:sldChg chg="modSp">
        <pc:chgData name="Graeme Calvert" userId="S::graeme.calvert@artscouncil.org.uk::e209c37c-badf-48dc-897b-4dee8494cf68" providerId="AD" clId="Web-{E16C8D13-3F56-2CEB-C666-536DEA689A09}" dt="2023-07-17T12:01:42.526" v="0" actId="1076"/>
        <pc:sldMkLst>
          <pc:docMk/>
          <pc:sldMk cId="2534099730" sldId="707"/>
        </pc:sldMkLst>
        <pc:graphicFrameChg chg="mod">
          <ac:chgData name="Graeme Calvert" userId="S::graeme.calvert@artscouncil.org.uk::e209c37c-badf-48dc-897b-4dee8494cf68" providerId="AD" clId="Web-{E16C8D13-3F56-2CEB-C666-536DEA689A09}" dt="2023-07-17T12:01:42.526" v="0" actId="1076"/>
          <ac:graphicFrameMkLst>
            <pc:docMk/>
            <pc:sldMk cId="2534099730" sldId="707"/>
            <ac:graphicFrameMk id="11" creationId="{65879EA4-7E73-17C5-4B81-E363976603F1}"/>
          </ac:graphicFrameMkLst>
        </pc:graphicFrameChg>
      </pc:sldChg>
      <pc:sldChg chg="modSp">
        <pc:chgData name="Graeme Calvert" userId="S::graeme.calvert@artscouncil.org.uk::e209c37c-badf-48dc-897b-4dee8494cf68" providerId="AD" clId="Web-{E16C8D13-3F56-2CEB-C666-536DEA689A09}" dt="2023-07-17T12:13:37.731" v="56"/>
        <pc:sldMkLst>
          <pc:docMk/>
          <pc:sldMk cId="3092081660" sldId="733"/>
        </pc:sldMkLst>
        <pc:graphicFrameChg chg="mod modGraphic">
          <ac:chgData name="Graeme Calvert" userId="S::graeme.calvert@artscouncil.org.uk::e209c37c-badf-48dc-897b-4dee8494cf68" providerId="AD" clId="Web-{E16C8D13-3F56-2CEB-C666-536DEA689A09}" dt="2023-07-17T12:13:37.731" v="56"/>
          <ac:graphicFrameMkLst>
            <pc:docMk/>
            <pc:sldMk cId="3092081660" sldId="733"/>
            <ac:graphicFrameMk id="10" creationId="{75A7B23C-88CE-683E-512D-B307D65A6618}"/>
          </ac:graphicFrameMkLst>
        </pc:graphicFrameChg>
      </pc:sldChg>
    </pc:docChg>
  </pc:docChgLst>
  <pc:docChgLst>
    <pc:chgData name="Graeme Calvert" userId="S::graeme.calvert@artscouncil.org.uk::e209c37c-badf-48dc-897b-4dee8494cf68" providerId="AD" clId="Web-{39C7666B-6A55-8B10-17AF-855C8E11EA3D}"/>
    <pc:docChg chg="modSld">
      <pc:chgData name="Graeme Calvert" userId="S::graeme.calvert@artscouncil.org.uk::e209c37c-badf-48dc-897b-4dee8494cf68" providerId="AD" clId="Web-{39C7666B-6A55-8B10-17AF-855C8E11EA3D}" dt="2023-07-04T11:18:45.776" v="20"/>
      <pc:docMkLst>
        <pc:docMk/>
      </pc:docMkLst>
      <pc:sldChg chg="modNotes">
        <pc:chgData name="Graeme Calvert" userId="S::graeme.calvert@artscouncil.org.uk::e209c37c-badf-48dc-897b-4dee8494cf68" providerId="AD" clId="Web-{39C7666B-6A55-8B10-17AF-855C8E11EA3D}" dt="2023-07-04T11:18:22.009" v="16"/>
        <pc:sldMkLst>
          <pc:docMk/>
          <pc:sldMk cId="2080233829" sldId="699"/>
        </pc:sldMkLst>
      </pc:sldChg>
      <pc:sldChg chg="modNotes">
        <pc:chgData name="Graeme Calvert" userId="S::graeme.calvert@artscouncil.org.uk::e209c37c-badf-48dc-897b-4dee8494cf68" providerId="AD" clId="Web-{39C7666B-6A55-8B10-17AF-855C8E11EA3D}" dt="2023-07-04T11:17:51.399" v="14"/>
        <pc:sldMkLst>
          <pc:docMk/>
          <pc:sldMk cId="2077683848" sldId="720"/>
        </pc:sldMkLst>
      </pc:sldChg>
      <pc:sldChg chg="modNotes">
        <pc:chgData name="Graeme Calvert" userId="S::graeme.calvert@artscouncil.org.uk::e209c37c-badf-48dc-897b-4dee8494cf68" providerId="AD" clId="Web-{39C7666B-6A55-8B10-17AF-855C8E11EA3D}" dt="2023-07-04T11:18:31.588" v="19"/>
        <pc:sldMkLst>
          <pc:docMk/>
          <pc:sldMk cId="2840998252" sldId="728"/>
        </pc:sldMkLst>
      </pc:sldChg>
      <pc:sldChg chg="modNotes">
        <pc:chgData name="Graeme Calvert" userId="S::graeme.calvert@artscouncil.org.uk::e209c37c-badf-48dc-897b-4dee8494cf68" providerId="AD" clId="Web-{39C7666B-6A55-8B10-17AF-855C8E11EA3D}" dt="2023-07-04T11:18:45.776" v="20"/>
        <pc:sldMkLst>
          <pc:docMk/>
          <pc:sldMk cId="189111867" sldId="729"/>
        </pc:sldMkLst>
      </pc:sldChg>
      <pc:sldChg chg="modSp">
        <pc:chgData name="Graeme Calvert" userId="S::graeme.calvert@artscouncil.org.uk::e209c37c-badf-48dc-897b-4dee8494cf68" providerId="AD" clId="Web-{39C7666B-6A55-8B10-17AF-855C8E11EA3D}" dt="2023-07-04T11:17:08.929" v="10" actId="20577"/>
        <pc:sldMkLst>
          <pc:docMk/>
          <pc:sldMk cId="1958003783" sldId="732"/>
        </pc:sldMkLst>
        <pc:spChg chg="mod">
          <ac:chgData name="Graeme Calvert" userId="S::graeme.calvert@artscouncil.org.uk::e209c37c-badf-48dc-897b-4dee8494cf68" providerId="AD" clId="Web-{39C7666B-6A55-8B10-17AF-855C8E11EA3D}" dt="2023-07-04T11:17:08.929" v="10" actId="20577"/>
          <ac:spMkLst>
            <pc:docMk/>
            <pc:sldMk cId="1958003783" sldId="732"/>
            <ac:spMk id="7" creationId="{865B0B74-1517-1FEC-38DD-AEEEA5F7ECF1}"/>
          </ac:spMkLst>
        </pc:spChg>
      </pc:sldChg>
    </pc:docChg>
  </pc:docChgLst>
  <pc:docChgLst>
    <pc:chgData name="Jodie McLeod" userId="S::jodie.mcleod@artscouncil.org.uk::4377e254-3406-4b9a-a4f3-13a9bf394668" providerId="AD" clId="Web-{EFE06A7A-FCC0-EE2A-332E-2D0110B96B54}"/>
    <pc:docChg chg="modSld">
      <pc:chgData name="Jodie McLeod" userId="S::jodie.mcleod@artscouncil.org.uk::4377e254-3406-4b9a-a4f3-13a9bf394668" providerId="AD" clId="Web-{EFE06A7A-FCC0-EE2A-332E-2D0110B96B54}" dt="2023-07-18T09:42:13.381" v="12"/>
      <pc:docMkLst>
        <pc:docMk/>
      </pc:docMkLst>
      <pc:sldChg chg="modNotes">
        <pc:chgData name="Jodie McLeod" userId="S::jodie.mcleod@artscouncil.org.uk::4377e254-3406-4b9a-a4f3-13a9bf394668" providerId="AD" clId="Web-{EFE06A7A-FCC0-EE2A-332E-2D0110B96B54}" dt="2023-07-18T09:42:13.381" v="12"/>
        <pc:sldMkLst>
          <pc:docMk/>
          <pc:sldMk cId="3256112116" sldId="717"/>
        </pc:sldMkLst>
      </pc:sldChg>
      <pc:sldChg chg="modNotes">
        <pc:chgData name="Jodie McLeod" userId="S::jodie.mcleod@artscouncil.org.uk::4377e254-3406-4b9a-a4f3-13a9bf394668" providerId="AD" clId="Web-{EFE06A7A-FCC0-EE2A-332E-2D0110B96B54}" dt="2023-07-18T08:59:48.158" v="1"/>
        <pc:sldMkLst>
          <pc:docMk/>
          <pc:sldMk cId="2735339111" sldId="731"/>
        </pc:sldMkLst>
      </pc:sldChg>
      <pc:sldChg chg="modNotes">
        <pc:chgData name="Jodie McLeod" userId="S::jodie.mcleod@artscouncil.org.uk::4377e254-3406-4b9a-a4f3-13a9bf394668" providerId="AD" clId="Web-{EFE06A7A-FCC0-EE2A-332E-2D0110B96B54}" dt="2023-07-18T09:42:05.193" v="6"/>
        <pc:sldMkLst>
          <pc:docMk/>
          <pc:sldMk cId="405881979" sldId="735"/>
        </pc:sldMkLst>
      </pc:sldChg>
    </pc:docChg>
  </pc:docChgLst>
  <pc:docChgLst>
    <pc:chgData name="Graeme Calvert" userId="S::graeme.calvert@artscouncil.org.uk::e209c37c-badf-48dc-897b-4dee8494cf68" providerId="AD" clId="Web-{6B367BDB-F98F-F4A9-599F-1FE0BDC299DA}"/>
    <pc:docChg chg="modSld">
      <pc:chgData name="Graeme Calvert" userId="S::graeme.calvert@artscouncil.org.uk::e209c37c-badf-48dc-897b-4dee8494cf68" providerId="AD" clId="Web-{6B367BDB-F98F-F4A9-599F-1FE0BDC299DA}" dt="2023-07-17T12:00:55.114" v="10"/>
      <pc:docMkLst>
        <pc:docMk/>
      </pc:docMkLst>
      <pc:sldChg chg="modNotes">
        <pc:chgData name="Graeme Calvert" userId="S::graeme.calvert@artscouncil.org.uk::e209c37c-badf-48dc-897b-4dee8494cf68" providerId="AD" clId="Web-{6B367BDB-F98F-F4A9-599F-1FE0BDC299DA}" dt="2023-07-17T12:00:55.114" v="10"/>
        <pc:sldMkLst>
          <pc:docMk/>
          <pc:sldMk cId="2991775001" sldId="706"/>
        </pc:sldMkLst>
      </pc:sldChg>
    </pc:docChg>
  </pc:docChgLst>
  <pc:docChgLst>
    <pc:chgData name="Graeme Calvert" userId="S::graeme.calvert@artscouncil.org.uk::e209c37c-badf-48dc-897b-4dee8494cf68" providerId="AD" clId="Web-{DBF3680F-44C0-3A98-796B-51A8F980E66D}"/>
    <pc:docChg chg="addSld modSld addMainMaster modMainMaster">
      <pc:chgData name="Graeme Calvert" userId="S::graeme.calvert@artscouncil.org.uk::e209c37c-badf-48dc-897b-4dee8494cf68" providerId="AD" clId="Web-{DBF3680F-44C0-3A98-796B-51A8F980E66D}" dt="2023-07-17T08:49:32.650" v="10" actId="20577"/>
      <pc:docMkLst>
        <pc:docMk/>
      </pc:docMkLst>
      <pc:sldChg chg="modSp">
        <pc:chgData name="Graeme Calvert" userId="S::graeme.calvert@artscouncil.org.uk::e209c37c-badf-48dc-897b-4dee8494cf68" providerId="AD" clId="Web-{DBF3680F-44C0-3A98-796B-51A8F980E66D}" dt="2023-07-17T08:49:32.650" v="10" actId="20577"/>
        <pc:sldMkLst>
          <pc:docMk/>
          <pc:sldMk cId="197082696" sldId="337"/>
        </pc:sldMkLst>
        <pc:spChg chg="mod">
          <ac:chgData name="Graeme Calvert" userId="S::graeme.calvert@artscouncil.org.uk::e209c37c-badf-48dc-897b-4dee8494cf68" providerId="AD" clId="Web-{DBF3680F-44C0-3A98-796B-51A8F980E66D}" dt="2023-07-17T08:49:32.650" v="10" actId="20577"/>
          <ac:spMkLst>
            <pc:docMk/>
            <pc:sldMk cId="197082696" sldId="337"/>
            <ac:spMk id="6" creationId="{3B805D1A-15B1-8389-3958-A5047ADE0234}"/>
          </ac:spMkLst>
        </pc:spChg>
      </pc:sldChg>
      <pc:sldChg chg="add">
        <pc:chgData name="Graeme Calvert" userId="S::graeme.calvert@artscouncil.org.uk::e209c37c-badf-48dc-897b-4dee8494cf68" providerId="AD" clId="Web-{DBF3680F-44C0-3A98-796B-51A8F980E66D}" dt="2023-07-17T08:49:07.931" v="0"/>
        <pc:sldMkLst>
          <pc:docMk/>
          <pc:sldMk cId="160732545" sldId="741"/>
        </pc:sldMkLst>
      </pc:sldChg>
      <pc:sldChg chg="add">
        <pc:chgData name="Graeme Calvert" userId="S::graeme.calvert@artscouncil.org.uk::e209c37c-badf-48dc-897b-4dee8494cf68" providerId="AD" clId="Web-{DBF3680F-44C0-3A98-796B-51A8F980E66D}" dt="2023-07-17T08:49:08.228" v="1"/>
        <pc:sldMkLst>
          <pc:docMk/>
          <pc:sldMk cId="4032839880" sldId="742"/>
        </pc:sldMkLst>
      </pc:sldChg>
      <pc:sldMasterChg chg="add addSldLayout">
        <pc:chgData name="Graeme Calvert" userId="S::graeme.calvert@artscouncil.org.uk::e209c37c-badf-48dc-897b-4dee8494cf68" providerId="AD" clId="Web-{DBF3680F-44C0-3A98-796B-51A8F980E66D}" dt="2023-07-17T08:49:07.931" v="0"/>
        <pc:sldMasterMkLst>
          <pc:docMk/>
          <pc:sldMasterMk cId="2143009078" sldId="2147483648"/>
        </pc:sldMasterMkLst>
        <pc:sldLayoutChg chg="add">
          <pc:chgData name="Graeme Calvert" userId="S::graeme.calvert@artscouncil.org.uk::e209c37c-badf-48dc-897b-4dee8494cf68" providerId="AD" clId="Web-{DBF3680F-44C0-3A98-796B-51A8F980E66D}" dt="2023-07-17T08:49:07.931" v="0"/>
          <pc:sldLayoutMkLst>
            <pc:docMk/>
            <pc:sldMasterMk cId="2143009078" sldId="2147483648"/>
            <pc:sldLayoutMk cId="3572473369" sldId="2147483649"/>
          </pc:sldLayoutMkLst>
        </pc:sldLayoutChg>
        <pc:sldLayoutChg chg="add">
          <pc:chgData name="Graeme Calvert" userId="S::graeme.calvert@artscouncil.org.uk::e209c37c-badf-48dc-897b-4dee8494cf68" providerId="AD" clId="Web-{DBF3680F-44C0-3A98-796B-51A8F980E66D}" dt="2023-07-17T08:49:07.931" v="0"/>
          <pc:sldLayoutMkLst>
            <pc:docMk/>
            <pc:sldMasterMk cId="2143009078" sldId="2147483648"/>
            <pc:sldLayoutMk cId="161731178" sldId="2147483650"/>
          </pc:sldLayoutMkLst>
        </pc:sldLayoutChg>
        <pc:sldLayoutChg chg="add">
          <pc:chgData name="Graeme Calvert" userId="S::graeme.calvert@artscouncil.org.uk::e209c37c-badf-48dc-897b-4dee8494cf68" providerId="AD" clId="Web-{DBF3680F-44C0-3A98-796B-51A8F980E66D}" dt="2023-07-17T08:49:07.931" v="0"/>
          <pc:sldLayoutMkLst>
            <pc:docMk/>
            <pc:sldMasterMk cId="2143009078" sldId="2147483648"/>
            <pc:sldLayoutMk cId="2105981911" sldId="2147483651"/>
          </pc:sldLayoutMkLst>
        </pc:sldLayoutChg>
        <pc:sldLayoutChg chg="add">
          <pc:chgData name="Graeme Calvert" userId="S::graeme.calvert@artscouncil.org.uk::e209c37c-badf-48dc-897b-4dee8494cf68" providerId="AD" clId="Web-{DBF3680F-44C0-3A98-796B-51A8F980E66D}" dt="2023-07-17T08:49:07.931" v="0"/>
          <pc:sldLayoutMkLst>
            <pc:docMk/>
            <pc:sldMasterMk cId="2143009078" sldId="2147483648"/>
            <pc:sldLayoutMk cId="113280386" sldId="2147483652"/>
          </pc:sldLayoutMkLst>
        </pc:sldLayoutChg>
        <pc:sldLayoutChg chg="add">
          <pc:chgData name="Graeme Calvert" userId="S::graeme.calvert@artscouncil.org.uk::e209c37c-badf-48dc-897b-4dee8494cf68" providerId="AD" clId="Web-{DBF3680F-44C0-3A98-796B-51A8F980E66D}" dt="2023-07-17T08:49:07.931" v="0"/>
          <pc:sldLayoutMkLst>
            <pc:docMk/>
            <pc:sldMasterMk cId="2143009078" sldId="2147483648"/>
            <pc:sldLayoutMk cId="401011612" sldId="2147483653"/>
          </pc:sldLayoutMkLst>
        </pc:sldLayoutChg>
        <pc:sldLayoutChg chg="add">
          <pc:chgData name="Graeme Calvert" userId="S::graeme.calvert@artscouncil.org.uk::e209c37c-badf-48dc-897b-4dee8494cf68" providerId="AD" clId="Web-{DBF3680F-44C0-3A98-796B-51A8F980E66D}" dt="2023-07-17T08:49:07.931" v="0"/>
          <pc:sldLayoutMkLst>
            <pc:docMk/>
            <pc:sldMasterMk cId="2143009078" sldId="2147483648"/>
            <pc:sldLayoutMk cId="1595556918" sldId="2147483654"/>
          </pc:sldLayoutMkLst>
        </pc:sldLayoutChg>
        <pc:sldLayoutChg chg="add">
          <pc:chgData name="Graeme Calvert" userId="S::graeme.calvert@artscouncil.org.uk::e209c37c-badf-48dc-897b-4dee8494cf68" providerId="AD" clId="Web-{DBF3680F-44C0-3A98-796B-51A8F980E66D}" dt="2023-07-17T08:49:07.931" v="0"/>
          <pc:sldLayoutMkLst>
            <pc:docMk/>
            <pc:sldMasterMk cId="2143009078" sldId="2147483648"/>
            <pc:sldLayoutMk cId="3751082775" sldId="2147483655"/>
          </pc:sldLayoutMkLst>
        </pc:sldLayoutChg>
        <pc:sldLayoutChg chg="add">
          <pc:chgData name="Graeme Calvert" userId="S::graeme.calvert@artscouncil.org.uk::e209c37c-badf-48dc-897b-4dee8494cf68" providerId="AD" clId="Web-{DBF3680F-44C0-3A98-796B-51A8F980E66D}" dt="2023-07-17T08:49:07.931" v="0"/>
          <pc:sldLayoutMkLst>
            <pc:docMk/>
            <pc:sldMasterMk cId="2143009078" sldId="2147483648"/>
            <pc:sldLayoutMk cId="3113578524" sldId="2147483656"/>
          </pc:sldLayoutMkLst>
        </pc:sldLayoutChg>
        <pc:sldLayoutChg chg="add">
          <pc:chgData name="Graeme Calvert" userId="S::graeme.calvert@artscouncil.org.uk::e209c37c-badf-48dc-897b-4dee8494cf68" providerId="AD" clId="Web-{DBF3680F-44C0-3A98-796B-51A8F980E66D}" dt="2023-07-17T08:49:07.931" v="0"/>
          <pc:sldLayoutMkLst>
            <pc:docMk/>
            <pc:sldMasterMk cId="2143009078" sldId="2147483648"/>
            <pc:sldLayoutMk cId="436107482" sldId="2147483657"/>
          </pc:sldLayoutMkLst>
        </pc:sldLayoutChg>
        <pc:sldLayoutChg chg="add">
          <pc:chgData name="Graeme Calvert" userId="S::graeme.calvert@artscouncil.org.uk::e209c37c-badf-48dc-897b-4dee8494cf68" providerId="AD" clId="Web-{DBF3680F-44C0-3A98-796B-51A8F980E66D}" dt="2023-07-17T08:49:07.931" v="0"/>
          <pc:sldLayoutMkLst>
            <pc:docMk/>
            <pc:sldMasterMk cId="2143009078" sldId="2147483648"/>
            <pc:sldLayoutMk cId="3774328129" sldId="2147483658"/>
          </pc:sldLayoutMkLst>
        </pc:sldLayoutChg>
        <pc:sldLayoutChg chg="add">
          <pc:chgData name="Graeme Calvert" userId="S::graeme.calvert@artscouncil.org.uk::e209c37c-badf-48dc-897b-4dee8494cf68" providerId="AD" clId="Web-{DBF3680F-44C0-3A98-796B-51A8F980E66D}" dt="2023-07-17T08:49:07.931" v="0"/>
          <pc:sldLayoutMkLst>
            <pc:docMk/>
            <pc:sldMasterMk cId="2143009078" sldId="2147483648"/>
            <pc:sldLayoutMk cId="3033693703" sldId="2147483659"/>
          </pc:sldLayoutMkLst>
        </pc:sldLayoutChg>
      </pc:sldMasterChg>
      <pc:sldMasterChg chg="replId modSldLayout">
        <pc:chgData name="Graeme Calvert" userId="S::graeme.calvert@artscouncil.org.uk::e209c37c-badf-48dc-897b-4dee8494cf68" providerId="AD" clId="Web-{DBF3680F-44C0-3A98-796B-51A8F980E66D}" dt="2023-07-17T08:49:07.931" v="0"/>
        <pc:sldMasterMkLst>
          <pc:docMk/>
          <pc:sldMasterMk cId="1994234478" sldId="2147483660"/>
        </pc:sldMasterMkLst>
        <pc:sldLayoutChg chg="replId">
          <pc:chgData name="Graeme Calvert" userId="S::graeme.calvert@artscouncil.org.uk::e209c37c-badf-48dc-897b-4dee8494cf68" providerId="AD" clId="Web-{DBF3680F-44C0-3A98-796B-51A8F980E66D}" dt="2023-07-17T08:49:07.931" v="0"/>
          <pc:sldLayoutMkLst>
            <pc:docMk/>
            <pc:sldMasterMk cId="1994234478" sldId="2147483660"/>
            <pc:sldLayoutMk cId="201338491" sldId="2147483661"/>
          </pc:sldLayoutMkLst>
        </pc:sldLayoutChg>
        <pc:sldLayoutChg chg="replId">
          <pc:chgData name="Graeme Calvert" userId="S::graeme.calvert@artscouncil.org.uk::e209c37c-badf-48dc-897b-4dee8494cf68" providerId="AD" clId="Web-{DBF3680F-44C0-3A98-796B-51A8F980E66D}" dt="2023-07-17T08:49:07.931" v="0"/>
          <pc:sldLayoutMkLst>
            <pc:docMk/>
            <pc:sldMasterMk cId="1994234478" sldId="2147483660"/>
            <pc:sldLayoutMk cId="1848649186" sldId="2147483662"/>
          </pc:sldLayoutMkLst>
        </pc:sldLayoutChg>
        <pc:sldLayoutChg chg="replId">
          <pc:chgData name="Graeme Calvert" userId="S::graeme.calvert@artscouncil.org.uk::e209c37c-badf-48dc-897b-4dee8494cf68" providerId="AD" clId="Web-{DBF3680F-44C0-3A98-796B-51A8F980E66D}" dt="2023-07-17T08:49:07.931" v="0"/>
          <pc:sldLayoutMkLst>
            <pc:docMk/>
            <pc:sldMasterMk cId="1994234478" sldId="2147483660"/>
            <pc:sldLayoutMk cId="2408602122" sldId="2147483663"/>
          </pc:sldLayoutMkLst>
        </pc:sldLayoutChg>
        <pc:sldLayoutChg chg="replId">
          <pc:chgData name="Graeme Calvert" userId="S::graeme.calvert@artscouncil.org.uk::e209c37c-badf-48dc-897b-4dee8494cf68" providerId="AD" clId="Web-{DBF3680F-44C0-3A98-796B-51A8F980E66D}" dt="2023-07-17T08:49:07.931" v="0"/>
          <pc:sldLayoutMkLst>
            <pc:docMk/>
            <pc:sldMasterMk cId="1994234478" sldId="2147483660"/>
            <pc:sldLayoutMk cId="296404938" sldId="2147483664"/>
          </pc:sldLayoutMkLst>
        </pc:sldLayoutChg>
        <pc:sldLayoutChg chg="replId">
          <pc:chgData name="Graeme Calvert" userId="S::graeme.calvert@artscouncil.org.uk::e209c37c-badf-48dc-897b-4dee8494cf68" providerId="AD" clId="Web-{DBF3680F-44C0-3A98-796B-51A8F980E66D}" dt="2023-07-17T08:49:07.931" v="0"/>
          <pc:sldLayoutMkLst>
            <pc:docMk/>
            <pc:sldMasterMk cId="1994234478" sldId="2147483660"/>
            <pc:sldLayoutMk cId="2178887223" sldId="2147483665"/>
          </pc:sldLayoutMkLst>
        </pc:sldLayoutChg>
        <pc:sldLayoutChg chg="replId">
          <pc:chgData name="Graeme Calvert" userId="S::graeme.calvert@artscouncil.org.uk::e209c37c-badf-48dc-897b-4dee8494cf68" providerId="AD" clId="Web-{DBF3680F-44C0-3A98-796B-51A8F980E66D}" dt="2023-07-17T08:49:07.931" v="0"/>
          <pc:sldLayoutMkLst>
            <pc:docMk/>
            <pc:sldMasterMk cId="1994234478" sldId="2147483660"/>
            <pc:sldLayoutMk cId="164487782" sldId="2147483666"/>
          </pc:sldLayoutMkLst>
        </pc:sldLayoutChg>
        <pc:sldLayoutChg chg="replId">
          <pc:chgData name="Graeme Calvert" userId="S::graeme.calvert@artscouncil.org.uk::e209c37c-badf-48dc-897b-4dee8494cf68" providerId="AD" clId="Web-{DBF3680F-44C0-3A98-796B-51A8F980E66D}" dt="2023-07-17T08:49:07.931" v="0"/>
          <pc:sldLayoutMkLst>
            <pc:docMk/>
            <pc:sldMasterMk cId="1994234478" sldId="2147483660"/>
            <pc:sldLayoutMk cId="2683984711" sldId="2147483667"/>
          </pc:sldLayoutMkLst>
        </pc:sldLayoutChg>
        <pc:sldLayoutChg chg="replId">
          <pc:chgData name="Graeme Calvert" userId="S::graeme.calvert@artscouncil.org.uk::e209c37c-badf-48dc-897b-4dee8494cf68" providerId="AD" clId="Web-{DBF3680F-44C0-3A98-796B-51A8F980E66D}" dt="2023-07-17T08:49:07.931" v="0"/>
          <pc:sldLayoutMkLst>
            <pc:docMk/>
            <pc:sldMasterMk cId="1994234478" sldId="2147483660"/>
            <pc:sldLayoutMk cId="3146864652" sldId="2147483668"/>
          </pc:sldLayoutMkLst>
        </pc:sldLayoutChg>
        <pc:sldLayoutChg chg="replId">
          <pc:chgData name="Graeme Calvert" userId="S::graeme.calvert@artscouncil.org.uk::e209c37c-badf-48dc-897b-4dee8494cf68" providerId="AD" clId="Web-{DBF3680F-44C0-3A98-796B-51A8F980E66D}" dt="2023-07-17T08:49:07.931" v="0"/>
          <pc:sldLayoutMkLst>
            <pc:docMk/>
            <pc:sldMasterMk cId="1994234478" sldId="2147483660"/>
            <pc:sldLayoutMk cId="2525513257" sldId="2147483669"/>
          </pc:sldLayoutMkLst>
        </pc:sldLayoutChg>
        <pc:sldLayoutChg chg="replId">
          <pc:chgData name="Graeme Calvert" userId="S::graeme.calvert@artscouncil.org.uk::e209c37c-badf-48dc-897b-4dee8494cf68" providerId="AD" clId="Web-{DBF3680F-44C0-3A98-796B-51A8F980E66D}" dt="2023-07-17T08:49:07.931" v="0"/>
          <pc:sldLayoutMkLst>
            <pc:docMk/>
            <pc:sldMasterMk cId="1994234478" sldId="2147483660"/>
            <pc:sldLayoutMk cId="2347000232" sldId="2147483670"/>
          </pc:sldLayoutMkLst>
        </pc:sldLayoutChg>
        <pc:sldLayoutChg chg="replId">
          <pc:chgData name="Graeme Calvert" userId="S::graeme.calvert@artscouncil.org.uk::e209c37c-badf-48dc-897b-4dee8494cf68" providerId="AD" clId="Web-{DBF3680F-44C0-3A98-796B-51A8F980E66D}" dt="2023-07-17T08:49:07.931" v="0"/>
          <pc:sldLayoutMkLst>
            <pc:docMk/>
            <pc:sldMasterMk cId="1994234478" sldId="2147483660"/>
            <pc:sldLayoutMk cId="508093472" sldId="2147483671"/>
          </pc:sldLayoutMkLst>
        </pc:sldLayoutChg>
      </pc:sldMasterChg>
    </pc:docChg>
  </pc:docChgLst>
  <pc:docChgLst>
    <pc:chgData name="Graeme Calvert" userId="e209c37c-badf-48dc-897b-4dee8494cf68" providerId="ADAL" clId="{06DD0904-3601-465F-BF4D-C4DD29E10EB8}"/>
    <pc:docChg chg="undo custSel modSld sldOrd">
      <pc:chgData name="Graeme Calvert" userId="e209c37c-badf-48dc-897b-4dee8494cf68" providerId="ADAL" clId="{06DD0904-3601-465F-BF4D-C4DD29E10EB8}" dt="2023-07-03T14:22:14.721" v="5651" actId="20577"/>
      <pc:docMkLst>
        <pc:docMk/>
      </pc:docMkLst>
      <pc:sldChg chg="modSp mod modNotesTx">
        <pc:chgData name="Graeme Calvert" userId="e209c37c-badf-48dc-897b-4dee8494cf68" providerId="ADAL" clId="{06DD0904-3601-465F-BF4D-C4DD29E10EB8}" dt="2023-07-03T14:22:14.721" v="5651" actId="20577"/>
        <pc:sldMkLst>
          <pc:docMk/>
          <pc:sldMk cId="1718532200" sldId="277"/>
        </pc:sldMkLst>
        <pc:graphicFrameChg chg="modGraphic">
          <ac:chgData name="Graeme Calvert" userId="e209c37c-badf-48dc-897b-4dee8494cf68" providerId="ADAL" clId="{06DD0904-3601-465F-BF4D-C4DD29E10EB8}" dt="2023-07-03T14:21:53.927" v="5614" actId="14100"/>
          <ac:graphicFrameMkLst>
            <pc:docMk/>
            <pc:sldMk cId="1718532200" sldId="277"/>
            <ac:graphicFrameMk id="4" creationId="{55C986DD-ADB1-19E8-362F-FA2020C9C608}"/>
          </ac:graphicFrameMkLst>
        </pc:graphicFrameChg>
      </pc:sldChg>
      <pc:sldChg chg="modSp mod modNotesTx">
        <pc:chgData name="Graeme Calvert" userId="e209c37c-badf-48dc-897b-4dee8494cf68" providerId="ADAL" clId="{06DD0904-3601-465F-BF4D-C4DD29E10EB8}" dt="2023-07-03T13:11:24.771" v="1060" actId="20577"/>
        <pc:sldMkLst>
          <pc:docMk/>
          <pc:sldMk cId="197082696" sldId="337"/>
        </pc:sldMkLst>
        <pc:spChg chg="mod">
          <ac:chgData name="Graeme Calvert" userId="e209c37c-badf-48dc-897b-4dee8494cf68" providerId="ADAL" clId="{06DD0904-3601-465F-BF4D-C4DD29E10EB8}" dt="2023-07-03T12:52:07.536" v="861" actId="1076"/>
          <ac:spMkLst>
            <pc:docMk/>
            <pc:sldMk cId="197082696" sldId="337"/>
            <ac:spMk id="6" creationId="{3B805D1A-15B1-8389-3958-A5047ADE0234}"/>
          </ac:spMkLst>
        </pc:spChg>
      </pc:sldChg>
      <pc:sldChg chg="modNotesTx">
        <pc:chgData name="Graeme Calvert" userId="e209c37c-badf-48dc-897b-4dee8494cf68" providerId="ADAL" clId="{06DD0904-3601-465F-BF4D-C4DD29E10EB8}" dt="2023-07-03T13:13:56.930" v="1368" actId="313"/>
        <pc:sldMkLst>
          <pc:docMk/>
          <pc:sldMk cId="2080233829" sldId="699"/>
        </pc:sldMkLst>
      </pc:sldChg>
      <pc:sldChg chg="modSp mod modNotesTx">
        <pc:chgData name="Graeme Calvert" userId="e209c37c-badf-48dc-897b-4dee8494cf68" providerId="ADAL" clId="{06DD0904-3601-465F-BF4D-C4DD29E10EB8}" dt="2023-07-03T14:06:50.836" v="4238" actId="113"/>
        <pc:sldMkLst>
          <pc:docMk/>
          <pc:sldMk cId="3299300601" sldId="705"/>
        </pc:sldMkLst>
        <pc:spChg chg="mod">
          <ac:chgData name="Graeme Calvert" userId="e209c37c-badf-48dc-897b-4dee8494cf68" providerId="ADAL" clId="{06DD0904-3601-465F-BF4D-C4DD29E10EB8}" dt="2023-06-30T11:28:14.948" v="73" actId="20577"/>
          <ac:spMkLst>
            <pc:docMk/>
            <pc:sldMk cId="3299300601" sldId="705"/>
            <ac:spMk id="7" creationId="{865B0B74-1517-1FEC-38DD-AEEEA5F7ECF1}"/>
          </ac:spMkLst>
        </pc:spChg>
      </pc:sldChg>
      <pc:sldChg chg="modNotesTx">
        <pc:chgData name="Graeme Calvert" userId="e209c37c-badf-48dc-897b-4dee8494cf68" providerId="ADAL" clId="{06DD0904-3601-465F-BF4D-C4DD29E10EB8}" dt="2023-07-03T13:20:38.283" v="1465" actId="20577"/>
        <pc:sldMkLst>
          <pc:docMk/>
          <pc:sldMk cId="2991775001" sldId="706"/>
        </pc:sldMkLst>
      </pc:sldChg>
      <pc:sldChg chg="modNotesTx">
        <pc:chgData name="Graeme Calvert" userId="e209c37c-badf-48dc-897b-4dee8494cf68" providerId="ADAL" clId="{06DD0904-3601-465F-BF4D-C4DD29E10EB8}" dt="2023-07-03T13:30:06.246" v="1896" actId="20577"/>
        <pc:sldMkLst>
          <pc:docMk/>
          <pc:sldMk cId="2534099730" sldId="707"/>
        </pc:sldMkLst>
      </pc:sldChg>
      <pc:sldChg chg="modNotesTx">
        <pc:chgData name="Graeme Calvert" userId="e209c37c-badf-48dc-897b-4dee8494cf68" providerId="ADAL" clId="{06DD0904-3601-465F-BF4D-C4DD29E10EB8}" dt="2023-07-03T13:09:34.845" v="1017" actId="20577"/>
        <pc:sldMkLst>
          <pc:docMk/>
          <pc:sldMk cId="3256112116" sldId="717"/>
        </pc:sldMkLst>
      </pc:sldChg>
      <pc:sldChg chg="modNotesTx">
        <pc:chgData name="Graeme Calvert" userId="e209c37c-badf-48dc-897b-4dee8494cf68" providerId="ADAL" clId="{06DD0904-3601-465F-BF4D-C4DD29E10EB8}" dt="2023-07-03T13:10:40.050" v="1048" actId="20577"/>
        <pc:sldMkLst>
          <pc:docMk/>
          <pc:sldMk cId="3221408684" sldId="718"/>
        </pc:sldMkLst>
      </pc:sldChg>
      <pc:sldChg chg="modNotesTx">
        <pc:chgData name="Graeme Calvert" userId="e209c37c-badf-48dc-897b-4dee8494cf68" providerId="ADAL" clId="{06DD0904-3601-465F-BF4D-C4DD29E10EB8}" dt="2023-07-03T13:11:52.119" v="1063" actId="5793"/>
        <pc:sldMkLst>
          <pc:docMk/>
          <pc:sldMk cId="2077683848" sldId="720"/>
        </pc:sldMkLst>
      </pc:sldChg>
      <pc:sldChg chg="modSp mod modNotesTx">
        <pc:chgData name="Graeme Calvert" userId="e209c37c-badf-48dc-897b-4dee8494cf68" providerId="ADAL" clId="{06DD0904-3601-465F-BF4D-C4DD29E10EB8}" dt="2023-07-03T14:10:16.400" v="4255" actId="20577"/>
        <pc:sldMkLst>
          <pc:docMk/>
          <pc:sldMk cId="3972903172" sldId="724"/>
        </pc:sldMkLst>
        <pc:spChg chg="mod">
          <ac:chgData name="Graeme Calvert" userId="e209c37c-badf-48dc-897b-4dee8494cf68" providerId="ADAL" clId="{06DD0904-3601-465F-BF4D-C4DD29E10EB8}" dt="2023-06-30T11:28:21.523" v="79" actId="20577"/>
          <ac:spMkLst>
            <pc:docMk/>
            <pc:sldMk cId="3972903172" sldId="724"/>
            <ac:spMk id="7" creationId="{865B0B74-1517-1FEC-38DD-AEEEA5F7ECF1}"/>
          </ac:spMkLst>
        </pc:spChg>
      </pc:sldChg>
      <pc:sldChg chg="ord modNotesTx">
        <pc:chgData name="Graeme Calvert" userId="e209c37c-badf-48dc-897b-4dee8494cf68" providerId="ADAL" clId="{06DD0904-3601-465F-BF4D-C4DD29E10EB8}" dt="2023-07-03T13:15:25.976" v="1385" actId="20577"/>
        <pc:sldMkLst>
          <pc:docMk/>
          <pc:sldMk cId="2840998252" sldId="728"/>
        </pc:sldMkLst>
      </pc:sldChg>
      <pc:sldChg chg="modSp mod modNotesTx">
        <pc:chgData name="Graeme Calvert" userId="e209c37c-badf-48dc-897b-4dee8494cf68" providerId="ADAL" clId="{06DD0904-3601-465F-BF4D-C4DD29E10EB8}" dt="2023-07-03T13:16:58.293" v="1425" actId="20577"/>
        <pc:sldMkLst>
          <pc:docMk/>
          <pc:sldMk cId="189111867" sldId="729"/>
        </pc:sldMkLst>
        <pc:spChg chg="mod">
          <ac:chgData name="Graeme Calvert" userId="e209c37c-badf-48dc-897b-4dee8494cf68" providerId="ADAL" clId="{06DD0904-3601-465F-BF4D-C4DD29E10EB8}" dt="2023-06-30T11:26:31.434" v="7" actId="20577"/>
          <ac:spMkLst>
            <pc:docMk/>
            <pc:sldMk cId="189111867" sldId="729"/>
            <ac:spMk id="6" creationId="{C66E0BB8-63C1-FC3E-B951-8898DDB0265E}"/>
          </ac:spMkLst>
        </pc:spChg>
      </pc:sldChg>
      <pc:sldChg chg="modNotesTx">
        <pc:chgData name="Graeme Calvert" userId="e209c37c-badf-48dc-897b-4dee8494cf68" providerId="ADAL" clId="{06DD0904-3601-465F-BF4D-C4DD29E10EB8}" dt="2023-07-03T13:34:42.636" v="1915" actId="20577"/>
        <pc:sldMkLst>
          <pc:docMk/>
          <pc:sldMk cId="2932764469" sldId="730"/>
        </pc:sldMkLst>
      </pc:sldChg>
      <pc:sldChg chg="modNotesTx">
        <pc:chgData name="Graeme Calvert" userId="e209c37c-badf-48dc-897b-4dee8494cf68" providerId="ADAL" clId="{06DD0904-3601-465F-BF4D-C4DD29E10EB8}" dt="2023-07-03T13:52:44.683" v="3384" actId="20577"/>
        <pc:sldMkLst>
          <pc:docMk/>
          <pc:sldMk cId="2735339111" sldId="731"/>
        </pc:sldMkLst>
      </pc:sldChg>
      <pc:sldChg chg="modNotesTx">
        <pc:chgData name="Graeme Calvert" userId="e209c37c-badf-48dc-897b-4dee8494cf68" providerId="ADAL" clId="{06DD0904-3601-465F-BF4D-C4DD29E10EB8}" dt="2023-07-03T14:20:14.275" v="5269" actId="5793"/>
        <pc:sldMkLst>
          <pc:docMk/>
          <pc:sldMk cId="1958003783" sldId="732"/>
        </pc:sldMkLst>
      </pc:sldChg>
      <pc:sldChg chg="modSp mod">
        <pc:chgData name="Graeme Calvert" userId="e209c37c-badf-48dc-897b-4dee8494cf68" providerId="ADAL" clId="{06DD0904-3601-465F-BF4D-C4DD29E10EB8}" dt="2023-07-03T13:45:50.560" v="2452" actId="20577"/>
        <pc:sldMkLst>
          <pc:docMk/>
          <pc:sldMk cId="3092081660" sldId="733"/>
        </pc:sldMkLst>
        <pc:graphicFrameChg chg="modGraphic">
          <ac:chgData name="Graeme Calvert" userId="e209c37c-badf-48dc-897b-4dee8494cf68" providerId="ADAL" clId="{06DD0904-3601-465F-BF4D-C4DD29E10EB8}" dt="2023-07-03T13:45:50.560" v="2452" actId="20577"/>
          <ac:graphicFrameMkLst>
            <pc:docMk/>
            <pc:sldMk cId="3092081660" sldId="733"/>
            <ac:graphicFrameMk id="10" creationId="{75A7B23C-88CE-683E-512D-B307D65A6618}"/>
          </ac:graphicFrameMkLst>
        </pc:graphicFrameChg>
      </pc:sldChg>
      <pc:sldChg chg="modSp mod modNotesTx">
        <pc:chgData name="Graeme Calvert" userId="e209c37c-badf-48dc-897b-4dee8494cf68" providerId="ADAL" clId="{06DD0904-3601-465F-BF4D-C4DD29E10EB8}" dt="2023-07-03T13:49:34.690" v="2752" actId="20577"/>
        <pc:sldMkLst>
          <pc:docMk/>
          <pc:sldMk cId="3240169049" sldId="734"/>
        </pc:sldMkLst>
        <pc:spChg chg="mod">
          <ac:chgData name="Graeme Calvert" userId="e209c37c-badf-48dc-897b-4dee8494cf68" providerId="ADAL" clId="{06DD0904-3601-465F-BF4D-C4DD29E10EB8}" dt="2023-07-03T13:49:34.690" v="2752" actId="20577"/>
          <ac:spMkLst>
            <pc:docMk/>
            <pc:sldMk cId="3240169049" sldId="734"/>
            <ac:spMk id="7" creationId="{865B0B74-1517-1FEC-38DD-AEEEA5F7ECF1}"/>
          </ac:spMkLst>
        </pc:spChg>
      </pc:sldChg>
      <pc:sldChg chg="modNotesTx">
        <pc:chgData name="Graeme Calvert" userId="e209c37c-badf-48dc-897b-4dee8494cf68" providerId="ADAL" clId="{06DD0904-3601-465F-BF4D-C4DD29E10EB8}" dt="2023-07-03T13:55:54.887" v="3605" actId="20577"/>
        <pc:sldMkLst>
          <pc:docMk/>
          <pc:sldMk cId="405881979" sldId="735"/>
        </pc:sldMkLst>
      </pc:sldChg>
      <pc:sldChg chg="modSp mod modNotesTx">
        <pc:chgData name="Graeme Calvert" userId="e209c37c-badf-48dc-897b-4dee8494cf68" providerId="ADAL" clId="{06DD0904-3601-465F-BF4D-C4DD29E10EB8}" dt="2023-07-03T14:00:41.387" v="3899" actId="20577"/>
        <pc:sldMkLst>
          <pc:docMk/>
          <pc:sldMk cId="2862666120" sldId="736"/>
        </pc:sldMkLst>
        <pc:spChg chg="mod">
          <ac:chgData name="Graeme Calvert" userId="e209c37c-badf-48dc-897b-4dee8494cf68" providerId="ADAL" clId="{06DD0904-3601-465F-BF4D-C4DD29E10EB8}" dt="2023-07-03T13:59:55.141" v="3740" actId="20577"/>
          <ac:spMkLst>
            <pc:docMk/>
            <pc:sldMk cId="2862666120" sldId="736"/>
            <ac:spMk id="7" creationId="{865B0B74-1517-1FEC-38DD-AEEEA5F7ECF1}"/>
          </ac:spMkLst>
        </pc:spChg>
      </pc:sldChg>
      <pc:sldChg chg="modSp mod modNotesTx">
        <pc:chgData name="Graeme Calvert" userId="e209c37c-badf-48dc-897b-4dee8494cf68" providerId="ADAL" clId="{06DD0904-3601-465F-BF4D-C4DD29E10EB8}" dt="2023-07-03T14:19:24.852" v="5159" actId="20577"/>
        <pc:sldMkLst>
          <pc:docMk/>
          <pc:sldMk cId="1327818826" sldId="738"/>
        </pc:sldMkLst>
        <pc:spChg chg="mod">
          <ac:chgData name="Graeme Calvert" userId="e209c37c-badf-48dc-897b-4dee8494cf68" providerId="ADAL" clId="{06DD0904-3601-465F-BF4D-C4DD29E10EB8}" dt="2023-06-30T11:36:11.123" v="621" actId="20577"/>
          <ac:spMkLst>
            <pc:docMk/>
            <pc:sldMk cId="1327818826" sldId="738"/>
            <ac:spMk id="7" creationId="{865B0B74-1517-1FEC-38DD-AEEEA5F7ECF1}"/>
          </ac:spMkLst>
        </pc:spChg>
      </pc:sldChg>
      <pc:sldChg chg="modSp mod modNotesTx">
        <pc:chgData name="Graeme Calvert" userId="e209c37c-badf-48dc-897b-4dee8494cf68" providerId="ADAL" clId="{06DD0904-3601-465F-BF4D-C4DD29E10EB8}" dt="2023-07-03T14:17:20.140" v="4859" actId="20577"/>
        <pc:sldMkLst>
          <pc:docMk/>
          <pc:sldMk cId="168138655" sldId="740"/>
        </pc:sldMkLst>
        <pc:spChg chg="mod">
          <ac:chgData name="Graeme Calvert" userId="e209c37c-badf-48dc-897b-4dee8494cf68" providerId="ADAL" clId="{06DD0904-3601-465F-BF4D-C4DD29E10EB8}" dt="2023-07-03T14:17:15.707" v="4841" actId="20577"/>
          <ac:spMkLst>
            <pc:docMk/>
            <pc:sldMk cId="168138655" sldId="740"/>
            <ac:spMk id="7" creationId="{865B0B74-1517-1FEC-38DD-AEEEA5F7ECF1}"/>
          </ac:spMkLst>
        </pc:spChg>
      </pc:sldChg>
    </pc:docChg>
  </pc:docChgLst>
  <pc:docChgLst>
    <pc:chgData name="Jodie McLeod" userId="S::jodie.mcleod@artscouncil.org.uk::4377e254-3406-4b9a-a4f3-13a9bf394668" providerId="AD" clId="Web-{4B2C98F0-8D9C-BCEE-9762-1073A9BF477E}"/>
    <pc:docChg chg="modSld">
      <pc:chgData name="Jodie McLeod" userId="S::jodie.mcleod@artscouncil.org.uk::4377e254-3406-4b9a-a4f3-13a9bf394668" providerId="AD" clId="Web-{4B2C98F0-8D9C-BCEE-9762-1073A9BF477E}" dt="2023-07-18T10:21:52.156" v="55" actId="20577"/>
      <pc:docMkLst>
        <pc:docMk/>
      </pc:docMkLst>
      <pc:sldChg chg="modSp modNotes">
        <pc:chgData name="Jodie McLeod" userId="S::jodie.mcleod@artscouncil.org.uk::4377e254-3406-4b9a-a4f3-13a9bf394668" providerId="AD" clId="Web-{4B2C98F0-8D9C-BCEE-9762-1073A9BF477E}" dt="2023-07-18T10:21:52.156" v="55" actId="20577"/>
        <pc:sldMkLst>
          <pc:docMk/>
          <pc:sldMk cId="3221408684" sldId="718"/>
        </pc:sldMkLst>
        <pc:spChg chg="mod">
          <ac:chgData name="Jodie McLeod" userId="S::jodie.mcleod@artscouncil.org.uk::4377e254-3406-4b9a-a4f3-13a9bf394668" providerId="AD" clId="Web-{4B2C98F0-8D9C-BCEE-9762-1073A9BF477E}" dt="2023-07-18T10:21:52.156" v="55" actId="20577"/>
          <ac:spMkLst>
            <pc:docMk/>
            <pc:sldMk cId="3221408684" sldId="718"/>
            <ac:spMk id="6" creationId="{44F42E13-5087-260A-D954-14125EE0BCFD}"/>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7C00E0-AD8F-4929-86C9-9E3FB793E45B}" type="doc">
      <dgm:prSet loTypeId="urn:microsoft.com/office/officeart/2011/layout/CircleProcess" loCatId="process" qsTypeId="urn:microsoft.com/office/officeart/2005/8/quickstyle/simple5" qsCatId="simple" csTypeId="urn:microsoft.com/office/officeart/2005/8/colors/colorful4" csCatId="colorful" phldr="1"/>
      <dgm:spPr/>
      <dgm:t>
        <a:bodyPr/>
        <a:lstStyle/>
        <a:p>
          <a:endParaRPr lang="en-GB"/>
        </a:p>
      </dgm:t>
    </dgm:pt>
    <dgm:pt modelId="{104FDCFA-E956-4B76-ACED-2099148ACE05}">
      <dgm:prSet phldrT="[Text]"/>
      <dgm:spPr/>
      <dgm:t>
        <a:bodyPr/>
        <a:lstStyle/>
        <a:p>
          <a:r>
            <a:rPr lang="en-GB"/>
            <a:t>Local communities and their needs</a:t>
          </a:r>
        </a:p>
      </dgm:t>
    </dgm:pt>
    <dgm:pt modelId="{D63FC835-2F52-4C8C-B4FB-91DD119FAF91}" type="parTrans" cxnId="{8D818D83-A332-4A7E-90E8-F136B24B7BCE}">
      <dgm:prSet/>
      <dgm:spPr/>
      <dgm:t>
        <a:bodyPr/>
        <a:lstStyle/>
        <a:p>
          <a:endParaRPr lang="en-GB"/>
        </a:p>
      </dgm:t>
    </dgm:pt>
    <dgm:pt modelId="{3DBE5A3D-7D52-47B8-8A39-6CF010CFBA5F}" type="sibTrans" cxnId="{8D818D83-A332-4A7E-90E8-F136B24B7BCE}">
      <dgm:prSet/>
      <dgm:spPr/>
      <dgm:t>
        <a:bodyPr/>
        <a:lstStyle/>
        <a:p>
          <a:endParaRPr lang="en-GB"/>
        </a:p>
      </dgm:t>
    </dgm:pt>
    <dgm:pt modelId="{85372763-96A9-424A-BD24-6AE9A71BD109}">
      <dgm:prSet phldrT="[Text]"/>
      <dgm:spPr/>
      <dgm:t>
        <a:bodyPr/>
        <a:lstStyle/>
        <a:p>
          <a:r>
            <a:rPr lang="en-GB"/>
            <a:t>Appropriate solution(s) </a:t>
          </a:r>
        </a:p>
        <a:p>
          <a:r>
            <a:rPr lang="en-GB"/>
            <a:t>(The project)</a:t>
          </a:r>
        </a:p>
      </dgm:t>
    </dgm:pt>
    <dgm:pt modelId="{0F70FA3C-2EE7-4FEB-9176-FF947A4FD79E}" type="parTrans" cxnId="{ED326705-6B12-4684-80CB-DDFC5D8CE946}">
      <dgm:prSet/>
      <dgm:spPr/>
      <dgm:t>
        <a:bodyPr/>
        <a:lstStyle/>
        <a:p>
          <a:endParaRPr lang="en-GB"/>
        </a:p>
      </dgm:t>
    </dgm:pt>
    <dgm:pt modelId="{E6AC94C3-94A2-42AF-93F4-0EB57DE92630}" type="sibTrans" cxnId="{ED326705-6B12-4684-80CB-DDFC5D8CE946}">
      <dgm:prSet/>
      <dgm:spPr/>
      <dgm:t>
        <a:bodyPr/>
        <a:lstStyle/>
        <a:p>
          <a:endParaRPr lang="en-GB"/>
        </a:p>
      </dgm:t>
    </dgm:pt>
    <dgm:pt modelId="{8B812A16-3FA8-4ACC-84A0-8845B3CA70F0}">
      <dgm:prSet phldrT="[Text]"/>
      <dgm:spPr/>
      <dgm:t>
        <a:bodyPr/>
        <a:lstStyle/>
        <a:p>
          <a:r>
            <a:rPr lang="en-GB"/>
            <a:t>Impact(s)</a:t>
          </a:r>
        </a:p>
      </dgm:t>
    </dgm:pt>
    <dgm:pt modelId="{8A699C9E-85FF-4B76-9328-78B6A475B012}" type="parTrans" cxnId="{932C458A-E8DE-472F-AC07-F025F9EB9E66}">
      <dgm:prSet/>
      <dgm:spPr/>
      <dgm:t>
        <a:bodyPr/>
        <a:lstStyle/>
        <a:p>
          <a:endParaRPr lang="en-GB"/>
        </a:p>
      </dgm:t>
    </dgm:pt>
    <dgm:pt modelId="{B25C70E1-2450-4DE1-85F2-4481BCACE25C}" type="sibTrans" cxnId="{932C458A-E8DE-472F-AC07-F025F9EB9E66}">
      <dgm:prSet/>
      <dgm:spPr/>
      <dgm:t>
        <a:bodyPr/>
        <a:lstStyle/>
        <a:p>
          <a:endParaRPr lang="en-GB"/>
        </a:p>
      </dgm:t>
    </dgm:pt>
    <dgm:pt modelId="{491152B3-01A0-44CE-8046-8BA58F69192B}" type="pres">
      <dgm:prSet presAssocID="{5D7C00E0-AD8F-4929-86C9-9E3FB793E45B}" presName="Name0" presStyleCnt="0">
        <dgm:presLayoutVars>
          <dgm:chMax val="11"/>
          <dgm:chPref val="11"/>
          <dgm:dir/>
          <dgm:resizeHandles/>
        </dgm:presLayoutVars>
      </dgm:prSet>
      <dgm:spPr/>
    </dgm:pt>
    <dgm:pt modelId="{5691A7B6-1902-4CCA-91B2-B4B39796DD9E}" type="pres">
      <dgm:prSet presAssocID="{8B812A16-3FA8-4ACC-84A0-8845B3CA70F0}" presName="Accent3" presStyleCnt="0"/>
      <dgm:spPr/>
    </dgm:pt>
    <dgm:pt modelId="{34FA68D7-86BF-4739-8409-24F2E3D49BCE}" type="pres">
      <dgm:prSet presAssocID="{8B812A16-3FA8-4ACC-84A0-8845B3CA70F0}" presName="Accent" presStyleLbl="node1" presStyleIdx="0" presStyleCnt="3"/>
      <dgm:spPr/>
    </dgm:pt>
    <dgm:pt modelId="{6386990D-6CE4-4887-B8F5-29CE70877716}" type="pres">
      <dgm:prSet presAssocID="{8B812A16-3FA8-4ACC-84A0-8845B3CA70F0}" presName="ParentBackground3" presStyleCnt="0"/>
      <dgm:spPr/>
    </dgm:pt>
    <dgm:pt modelId="{A6E7E175-C5FA-4DC8-A6AD-C5BE8590F145}" type="pres">
      <dgm:prSet presAssocID="{8B812A16-3FA8-4ACC-84A0-8845B3CA70F0}" presName="ParentBackground" presStyleLbl="fgAcc1" presStyleIdx="0" presStyleCnt="3"/>
      <dgm:spPr/>
    </dgm:pt>
    <dgm:pt modelId="{92CC2935-94A1-48A4-95B1-6C79E4D9D8BC}" type="pres">
      <dgm:prSet presAssocID="{8B812A16-3FA8-4ACC-84A0-8845B3CA70F0}" presName="Parent3" presStyleLbl="revTx" presStyleIdx="0" presStyleCnt="0">
        <dgm:presLayoutVars>
          <dgm:chMax val="1"/>
          <dgm:chPref val="1"/>
          <dgm:bulletEnabled val="1"/>
        </dgm:presLayoutVars>
      </dgm:prSet>
      <dgm:spPr/>
    </dgm:pt>
    <dgm:pt modelId="{6FCFB23F-789E-428F-A2AA-29CA45038139}" type="pres">
      <dgm:prSet presAssocID="{85372763-96A9-424A-BD24-6AE9A71BD109}" presName="Accent2" presStyleCnt="0"/>
      <dgm:spPr/>
    </dgm:pt>
    <dgm:pt modelId="{EFDBC5FA-FD1F-4066-BE1C-95AF9F07331B}" type="pres">
      <dgm:prSet presAssocID="{85372763-96A9-424A-BD24-6AE9A71BD109}" presName="Accent" presStyleLbl="node1" presStyleIdx="1" presStyleCnt="3"/>
      <dgm:spPr/>
    </dgm:pt>
    <dgm:pt modelId="{FC1EEDD8-C2DB-441A-8A4E-9857D3E1A929}" type="pres">
      <dgm:prSet presAssocID="{85372763-96A9-424A-BD24-6AE9A71BD109}" presName="ParentBackground2" presStyleCnt="0"/>
      <dgm:spPr/>
    </dgm:pt>
    <dgm:pt modelId="{31C98042-293F-49F0-B958-A6B71C273077}" type="pres">
      <dgm:prSet presAssocID="{85372763-96A9-424A-BD24-6AE9A71BD109}" presName="ParentBackground" presStyleLbl="fgAcc1" presStyleIdx="1" presStyleCnt="3"/>
      <dgm:spPr/>
    </dgm:pt>
    <dgm:pt modelId="{81F0025D-DAC2-4E44-B331-E58FD91C0531}" type="pres">
      <dgm:prSet presAssocID="{85372763-96A9-424A-BD24-6AE9A71BD109}" presName="Parent2" presStyleLbl="revTx" presStyleIdx="0" presStyleCnt="0">
        <dgm:presLayoutVars>
          <dgm:chMax val="1"/>
          <dgm:chPref val="1"/>
          <dgm:bulletEnabled val="1"/>
        </dgm:presLayoutVars>
      </dgm:prSet>
      <dgm:spPr/>
    </dgm:pt>
    <dgm:pt modelId="{C1FEFFF2-B69F-4EF3-9079-C58EA733705A}" type="pres">
      <dgm:prSet presAssocID="{104FDCFA-E956-4B76-ACED-2099148ACE05}" presName="Accent1" presStyleCnt="0"/>
      <dgm:spPr/>
    </dgm:pt>
    <dgm:pt modelId="{D677B845-A553-45FE-A8F7-B19BE2FAA05E}" type="pres">
      <dgm:prSet presAssocID="{104FDCFA-E956-4B76-ACED-2099148ACE05}" presName="Accent" presStyleLbl="node1" presStyleIdx="2" presStyleCnt="3"/>
      <dgm:spPr/>
    </dgm:pt>
    <dgm:pt modelId="{3671F615-9D67-4E96-A5ED-CB512B6F2657}" type="pres">
      <dgm:prSet presAssocID="{104FDCFA-E956-4B76-ACED-2099148ACE05}" presName="ParentBackground1" presStyleCnt="0"/>
      <dgm:spPr/>
    </dgm:pt>
    <dgm:pt modelId="{E7C6AB65-3C0A-45EF-8EC8-813C44B4F206}" type="pres">
      <dgm:prSet presAssocID="{104FDCFA-E956-4B76-ACED-2099148ACE05}" presName="ParentBackground" presStyleLbl="fgAcc1" presStyleIdx="2" presStyleCnt="3"/>
      <dgm:spPr/>
    </dgm:pt>
    <dgm:pt modelId="{68381BF6-A2DA-4B23-A4D6-A1132E328F6E}" type="pres">
      <dgm:prSet presAssocID="{104FDCFA-E956-4B76-ACED-2099148ACE05}" presName="Parent1" presStyleLbl="revTx" presStyleIdx="0" presStyleCnt="0">
        <dgm:presLayoutVars>
          <dgm:chMax val="1"/>
          <dgm:chPref val="1"/>
          <dgm:bulletEnabled val="1"/>
        </dgm:presLayoutVars>
      </dgm:prSet>
      <dgm:spPr/>
    </dgm:pt>
  </dgm:ptLst>
  <dgm:cxnLst>
    <dgm:cxn modelId="{ED326705-6B12-4684-80CB-DDFC5D8CE946}" srcId="{5D7C00E0-AD8F-4929-86C9-9E3FB793E45B}" destId="{85372763-96A9-424A-BD24-6AE9A71BD109}" srcOrd="1" destOrd="0" parTransId="{0F70FA3C-2EE7-4FEB-9176-FF947A4FD79E}" sibTransId="{E6AC94C3-94A2-42AF-93F4-0EB57DE92630}"/>
    <dgm:cxn modelId="{4A644B6F-3458-453A-A99E-D89F254EF2A7}" type="presOf" srcId="{104FDCFA-E956-4B76-ACED-2099148ACE05}" destId="{E7C6AB65-3C0A-45EF-8EC8-813C44B4F206}" srcOrd="0" destOrd="0" presId="urn:microsoft.com/office/officeart/2011/layout/CircleProcess"/>
    <dgm:cxn modelId="{8ED6DF50-B14D-4340-95CC-181508C3FF56}" type="presOf" srcId="{85372763-96A9-424A-BD24-6AE9A71BD109}" destId="{81F0025D-DAC2-4E44-B331-E58FD91C0531}" srcOrd="1" destOrd="0" presId="urn:microsoft.com/office/officeart/2011/layout/CircleProcess"/>
    <dgm:cxn modelId="{F17D2455-AD76-4346-8631-26567ED7CB04}" type="presOf" srcId="{8B812A16-3FA8-4ACC-84A0-8845B3CA70F0}" destId="{A6E7E175-C5FA-4DC8-A6AD-C5BE8590F145}" srcOrd="0" destOrd="0" presId="urn:microsoft.com/office/officeart/2011/layout/CircleProcess"/>
    <dgm:cxn modelId="{8D818D83-A332-4A7E-90E8-F136B24B7BCE}" srcId="{5D7C00E0-AD8F-4929-86C9-9E3FB793E45B}" destId="{104FDCFA-E956-4B76-ACED-2099148ACE05}" srcOrd="0" destOrd="0" parTransId="{D63FC835-2F52-4C8C-B4FB-91DD119FAF91}" sibTransId="{3DBE5A3D-7D52-47B8-8A39-6CF010CFBA5F}"/>
    <dgm:cxn modelId="{932C458A-E8DE-472F-AC07-F025F9EB9E66}" srcId="{5D7C00E0-AD8F-4929-86C9-9E3FB793E45B}" destId="{8B812A16-3FA8-4ACC-84A0-8845B3CA70F0}" srcOrd="2" destOrd="0" parTransId="{8A699C9E-85FF-4B76-9328-78B6A475B012}" sibTransId="{B25C70E1-2450-4DE1-85F2-4481BCACE25C}"/>
    <dgm:cxn modelId="{9AE051A7-C086-43D6-A56C-1B2B1B8DB1D3}" type="presOf" srcId="{85372763-96A9-424A-BD24-6AE9A71BD109}" destId="{31C98042-293F-49F0-B958-A6B71C273077}" srcOrd="0" destOrd="0" presId="urn:microsoft.com/office/officeart/2011/layout/CircleProcess"/>
    <dgm:cxn modelId="{A3A360B8-E6E8-4712-B97E-E64062FC7219}" type="presOf" srcId="{8B812A16-3FA8-4ACC-84A0-8845B3CA70F0}" destId="{92CC2935-94A1-48A4-95B1-6C79E4D9D8BC}" srcOrd="1" destOrd="0" presId="urn:microsoft.com/office/officeart/2011/layout/CircleProcess"/>
    <dgm:cxn modelId="{377DD5E5-4678-4E24-917E-F59AC5E1C065}" type="presOf" srcId="{5D7C00E0-AD8F-4929-86C9-9E3FB793E45B}" destId="{491152B3-01A0-44CE-8046-8BA58F69192B}" srcOrd="0" destOrd="0" presId="urn:microsoft.com/office/officeart/2011/layout/CircleProcess"/>
    <dgm:cxn modelId="{F3C554EF-5D22-4DCB-A780-B689BFE23BE5}" type="presOf" srcId="{104FDCFA-E956-4B76-ACED-2099148ACE05}" destId="{68381BF6-A2DA-4B23-A4D6-A1132E328F6E}" srcOrd="1" destOrd="0" presId="urn:microsoft.com/office/officeart/2011/layout/CircleProcess"/>
    <dgm:cxn modelId="{D2958E7B-CEAB-474F-B5F6-BDCB14DDABB7}" type="presParOf" srcId="{491152B3-01A0-44CE-8046-8BA58F69192B}" destId="{5691A7B6-1902-4CCA-91B2-B4B39796DD9E}" srcOrd="0" destOrd="0" presId="urn:microsoft.com/office/officeart/2011/layout/CircleProcess"/>
    <dgm:cxn modelId="{91C609C8-9D50-4EAF-83C0-1092767356C7}" type="presParOf" srcId="{5691A7B6-1902-4CCA-91B2-B4B39796DD9E}" destId="{34FA68D7-86BF-4739-8409-24F2E3D49BCE}" srcOrd="0" destOrd="0" presId="urn:microsoft.com/office/officeart/2011/layout/CircleProcess"/>
    <dgm:cxn modelId="{4C061D57-5A4F-4BC4-94DD-036E507F11DE}" type="presParOf" srcId="{491152B3-01A0-44CE-8046-8BA58F69192B}" destId="{6386990D-6CE4-4887-B8F5-29CE70877716}" srcOrd="1" destOrd="0" presId="urn:microsoft.com/office/officeart/2011/layout/CircleProcess"/>
    <dgm:cxn modelId="{E6686F9F-39EE-42FE-82DB-71D663223E2F}" type="presParOf" srcId="{6386990D-6CE4-4887-B8F5-29CE70877716}" destId="{A6E7E175-C5FA-4DC8-A6AD-C5BE8590F145}" srcOrd="0" destOrd="0" presId="urn:microsoft.com/office/officeart/2011/layout/CircleProcess"/>
    <dgm:cxn modelId="{924E5F57-2192-49FE-BE22-016945D2EDDC}" type="presParOf" srcId="{491152B3-01A0-44CE-8046-8BA58F69192B}" destId="{92CC2935-94A1-48A4-95B1-6C79E4D9D8BC}" srcOrd="2" destOrd="0" presId="urn:microsoft.com/office/officeart/2011/layout/CircleProcess"/>
    <dgm:cxn modelId="{7B4FF23E-300B-487C-8EAB-41D22A2B9E9B}" type="presParOf" srcId="{491152B3-01A0-44CE-8046-8BA58F69192B}" destId="{6FCFB23F-789E-428F-A2AA-29CA45038139}" srcOrd="3" destOrd="0" presId="urn:microsoft.com/office/officeart/2011/layout/CircleProcess"/>
    <dgm:cxn modelId="{186DC74F-BB99-40DA-A329-F0446EF9BB97}" type="presParOf" srcId="{6FCFB23F-789E-428F-A2AA-29CA45038139}" destId="{EFDBC5FA-FD1F-4066-BE1C-95AF9F07331B}" srcOrd="0" destOrd="0" presId="urn:microsoft.com/office/officeart/2011/layout/CircleProcess"/>
    <dgm:cxn modelId="{E642C35F-9CA6-4F00-BA0E-4C6B2DF92CB1}" type="presParOf" srcId="{491152B3-01A0-44CE-8046-8BA58F69192B}" destId="{FC1EEDD8-C2DB-441A-8A4E-9857D3E1A929}" srcOrd="4" destOrd="0" presId="urn:microsoft.com/office/officeart/2011/layout/CircleProcess"/>
    <dgm:cxn modelId="{8F8F2B17-3C7C-468B-8AFF-29043D23016C}" type="presParOf" srcId="{FC1EEDD8-C2DB-441A-8A4E-9857D3E1A929}" destId="{31C98042-293F-49F0-B958-A6B71C273077}" srcOrd="0" destOrd="0" presId="urn:microsoft.com/office/officeart/2011/layout/CircleProcess"/>
    <dgm:cxn modelId="{C5C61897-EC1E-40A3-A0AE-B1229FF75F94}" type="presParOf" srcId="{491152B3-01A0-44CE-8046-8BA58F69192B}" destId="{81F0025D-DAC2-4E44-B331-E58FD91C0531}" srcOrd="5" destOrd="0" presId="urn:microsoft.com/office/officeart/2011/layout/CircleProcess"/>
    <dgm:cxn modelId="{B47013E1-6663-4455-ABE9-57C706589379}" type="presParOf" srcId="{491152B3-01A0-44CE-8046-8BA58F69192B}" destId="{C1FEFFF2-B69F-4EF3-9079-C58EA733705A}" srcOrd="6" destOrd="0" presId="urn:microsoft.com/office/officeart/2011/layout/CircleProcess"/>
    <dgm:cxn modelId="{C4B6CBF7-EE30-443B-A8CA-318F5615D853}" type="presParOf" srcId="{C1FEFFF2-B69F-4EF3-9079-C58EA733705A}" destId="{D677B845-A553-45FE-A8F7-B19BE2FAA05E}" srcOrd="0" destOrd="0" presId="urn:microsoft.com/office/officeart/2011/layout/CircleProcess"/>
    <dgm:cxn modelId="{1B67809E-A6A0-47BD-A7DD-0A09C2E5D87E}" type="presParOf" srcId="{491152B3-01A0-44CE-8046-8BA58F69192B}" destId="{3671F615-9D67-4E96-A5ED-CB512B6F2657}" srcOrd="7" destOrd="0" presId="urn:microsoft.com/office/officeart/2011/layout/CircleProcess"/>
    <dgm:cxn modelId="{1CA1B77F-0F9E-477E-8052-44F0B65B99F6}" type="presParOf" srcId="{3671F615-9D67-4E96-A5ED-CB512B6F2657}" destId="{E7C6AB65-3C0A-45EF-8EC8-813C44B4F206}" srcOrd="0" destOrd="0" presId="urn:microsoft.com/office/officeart/2011/layout/CircleProcess"/>
    <dgm:cxn modelId="{3707B1DB-6611-41BB-A5F4-30F554C8FC85}" type="presParOf" srcId="{491152B3-01A0-44CE-8046-8BA58F69192B}" destId="{68381BF6-A2DA-4B23-A4D6-A1132E328F6E}" srcOrd="8"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FD9D03-7423-4E69-B35C-5AD583A90A01}"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7995A5DD-201B-480D-A7CF-DF7755091455}">
      <dgm:prSet/>
      <dgm:spPr/>
      <dgm:t>
        <a:bodyPr/>
        <a:lstStyle/>
        <a:p>
          <a:pPr>
            <a:lnSpc>
              <a:spcPct val="100000"/>
            </a:lnSpc>
          </a:pPr>
          <a:r>
            <a:rPr lang="en-GB" b="1"/>
            <a:t>IT Infrastructure &amp; Kit</a:t>
          </a:r>
          <a:endParaRPr lang="en-US"/>
        </a:p>
      </dgm:t>
    </dgm:pt>
    <dgm:pt modelId="{E54403F2-0FDE-441D-8848-A1102D3F3C5F}" type="parTrans" cxnId="{64B21BD8-6D95-442A-97DA-AC6D9968B923}">
      <dgm:prSet/>
      <dgm:spPr/>
      <dgm:t>
        <a:bodyPr/>
        <a:lstStyle/>
        <a:p>
          <a:endParaRPr lang="en-US"/>
        </a:p>
      </dgm:t>
    </dgm:pt>
    <dgm:pt modelId="{4A9D87CC-D477-490A-B76F-1567A297AD54}" type="sibTrans" cxnId="{64B21BD8-6D95-442A-97DA-AC6D9968B923}">
      <dgm:prSet/>
      <dgm:spPr/>
      <dgm:t>
        <a:bodyPr/>
        <a:lstStyle/>
        <a:p>
          <a:endParaRPr lang="en-US"/>
        </a:p>
      </dgm:t>
    </dgm:pt>
    <dgm:pt modelId="{FE998A26-F0D5-4F1B-8AF2-BE60B999A9AF}">
      <dgm:prSet/>
      <dgm:spPr/>
      <dgm:t>
        <a:bodyPr/>
        <a:lstStyle/>
        <a:p>
          <a:pPr>
            <a:lnSpc>
              <a:spcPct val="100000"/>
            </a:lnSpc>
          </a:pPr>
          <a:r>
            <a:rPr lang="en-GB" b="1"/>
            <a:t>Creative Technology</a:t>
          </a:r>
          <a:endParaRPr lang="en-US"/>
        </a:p>
      </dgm:t>
    </dgm:pt>
    <dgm:pt modelId="{33655194-F484-40B0-98D8-5F66BAF5313F}" type="parTrans" cxnId="{B3499571-9513-433D-963F-73D54165B8F4}">
      <dgm:prSet/>
      <dgm:spPr/>
      <dgm:t>
        <a:bodyPr/>
        <a:lstStyle/>
        <a:p>
          <a:endParaRPr lang="en-US"/>
        </a:p>
      </dgm:t>
    </dgm:pt>
    <dgm:pt modelId="{7C12C16F-AE66-4747-A525-013306324450}" type="sibTrans" cxnId="{B3499571-9513-433D-963F-73D54165B8F4}">
      <dgm:prSet/>
      <dgm:spPr/>
      <dgm:t>
        <a:bodyPr/>
        <a:lstStyle/>
        <a:p>
          <a:endParaRPr lang="en-US"/>
        </a:p>
      </dgm:t>
    </dgm:pt>
    <dgm:pt modelId="{2E802DE1-05DC-4B74-BA42-FD5EC4EC31F0}">
      <dgm:prSet/>
      <dgm:spPr/>
      <dgm:t>
        <a:bodyPr/>
        <a:lstStyle/>
        <a:p>
          <a:pPr>
            <a:lnSpc>
              <a:spcPct val="100000"/>
            </a:lnSpc>
          </a:pPr>
          <a:r>
            <a:rPr lang="en-GB" b="1"/>
            <a:t>Operational Improvements</a:t>
          </a:r>
          <a:endParaRPr lang="en-US"/>
        </a:p>
      </dgm:t>
    </dgm:pt>
    <dgm:pt modelId="{1A26EDB0-DCC4-408F-9EAA-7657F4B6BB90}" type="parTrans" cxnId="{9390B9D9-9C96-4FCB-9413-3DFC26B3D4E5}">
      <dgm:prSet/>
      <dgm:spPr/>
      <dgm:t>
        <a:bodyPr/>
        <a:lstStyle/>
        <a:p>
          <a:endParaRPr lang="en-US"/>
        </a:p>
      </dgm:t>
    </dgm:pt>
    <dgm:pt modelId="{A327D981-CF91-45FE-BF82-5161D814E94F}" type="sibTrans" cxnId="{9390B9D9-9C96-4FCB-9413-3DFC26B3D4E5}">
      <dgm:prSet/>
      <dgm:spPr/>
      <dgm:t>
        <a:bodyPr/>
        <a:lstStyle/>
        <a:p>
          <a:endParaRPr lang="en-US"/>
        </a:p>
      </dgm:t>
    </dgm:pt>
    <dgm:pt modelId="{9CBE0355-5E4B-4597-A9FE-D400E9ADC638}">
      <dgm:prSet/>
      <dgm:spPr/>
      <dgm:t>
        <a:bodyPr/>
        <a:lstStyle/>
        <a:p>
          <a:pPr>
            <a:lnSpc>
              <a:spcPct val="100000"/>
            </a:lnSpc>
          </a:pPr>
          <a:r>
            <a:rPr lang="en-GB" b="1"/>
            <a:t>User Engagement</a:t>
          </a:r>
          <a:endParaRPr lang="en-US"/>
        </a:p>
      </dgm:t>
    </dgm:pt>
    <dgm:pt modelId="{AD4E64F0-2A96-436D-AC17-65936FE6EBA1}" type="parTrans" cxnId="{90BC99B0-CA03-44A9-877B-A1612AB1425E}">
      <dgm:prSet/>
      <dgm:spPr/>
      <dgm:t>
        <a:bodyPr/>
        <a:lstStyle/>
        <a:p>
          <a:endParaRPr lang="en-US"/>
        </a:p>
      </dgm:t>
    </dgm:pt>
    <dgm:pt modelId="{31EE932A-2C82-4F64-8F0A-74A1182AC927}" type="sibTrans" cxnId="{90BC99B0-CA03-44A9-877B-A1612AB1425E}">
      <dgm:prSet/>
      <dgm:spPr/>
      <dgm:t>
        <a:bodyPr/>
        <a:lstStyle/>
        <a:p>
          <a:endParaRPr lang="en-US"/>
        </a:p>
      </dgm:t>
    </dgm:pt>
    <dgm:pt modelId="{6158F225-D671-44F9-B693-5B11340D6E2C}" type="pres">
      <dgm:prSet presAssocID="{2EFD9D03-7423-4E69-B35C-5AD583A90A01}" presName="root" presStyleCnt="0">
        <dgm:presLayoutVars>
          <dgm:dir/>
          <dgm:resizeHandles val="exact"/>
        </dgm:presLayoutVars>
      </dgm:prSet>
      <dgm:spPr/>
    </dgm:pt>
    <dgm:pt modelId="{295ACEF5-5AF2-49D8-ABF8-8CD4CB852A43}" type="pres">
      <dgm:prSet presAssocID="{7995A5DD-201B-480D-A7CF-DF7755091455}" presName="compNode" presStyleCnt="0"/>
      <dgm:spPr/>
    </dgm:pt>
    <dgm:pt modelId="{89C7A624-09BA-4F52-ABB5-7122C10F29F1}" type="pres">
      <dgm:prSet presAssocID="{7995A5DD-201B-480D-A7CF-DF775509145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onitor with solid fill"/>
        </a:ext>
      </dgm:extLst>
    </dgm:pt>
    <dgm:pt modelId="{843E45DC-76CF-429F-8964-E0D8A92FB95B}" type="pres">
      <dgm:prSet presAssocID="{7995A5DD-201B-480D-A7CF-DF7755091455}" presName="spaceRect" presStyleCnt="0"/>
      <dgm:spPr/>
    </dgm:pt>
    <dgm:pt modelId="{80A8FBBB-9345-4E81-9904-0900553DDC1F}" type="pres">
      <dgm:prSet presAssocID="{7995A5DD-201B-480D-A7CF-DF7755091455}" presName="textRect" presStyleLbl="revTx" presStyleIdx="0" presStyleCnt="4">
        <dgm:presLayoutVars>
          <dgm:chMax val="1"/>
          <dgm:chPref val="1"/>
        </dgm:presLayoutVars>
      </dgm:prSet>
      <dgm:spPr/>
    </dgm:pt>
    <dgm:pt modelId="{0AA8D0A9-4044-4F38-A9A4-FD36BFE9818F}" type="pres">
      <dgm:prSet presAssocID="{4A9D87CC-D477-490A-B76F-1567A297AD54}" presName="sibTrans" presStyleCnt="0"/>
      <dgm:spPr/>
    </dgm:pt>
    <dgm:pt modelId="{2A58A874-A712-4CA3-8E69-14D31DA83459}" type="pres">
      <dgm:prSet presAssocID="{FE998A26-F0D5-4F1B-8AF2-BE60B999A9AF}" presName="compNode" presStyleCnt="0"/>
      <dgm:spPr/>
    </dgm:pt>
    <dgm:pt modelId="{26DF7C81-B83C-4686-A909-A4244C6FD686}" type="pres">
      <dgm:prSet presAssocID="{FE998A26-F0D5-4F1B-8AF2-BE60B999A9A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Virtual Reality headset with solid fill"/>
        </a:ext>
      </dgm:extLst>
    </dgm:pt>
    <dgm:pt modelId="{7CF60691-0605-47B2-A854-49AE5EA94010}" type="pres">
      <dgm:prSet presAssocID="{FE998A26-F0D5-4F1B-8AF2-BE60B999A9AF}" presName="spaceRect" presStyleCnt="0"/>
      <dgm:spPr/>
    </dgm:pt>
    <dgm:pt modelId="{1FEF78B5-D069-421C-8CAD-30D62B818FDB}" type="pres">
      <dgm:prSet presAssocID="{FE998A26-F0D5-4F1B-8AF2-BE60B999A9AF}" presName="textRect" presStyleLbl="revTx" presStyleIdx="1" presStyleCnt="4">
        <dgm:presLayoutVars>
          <dgm:chMax val="1"/>
          <dgm:chPref val="1"/>
        </dgm:presLayoutVars>
      </dgm:prSet>
      <dgm:spPr/>
    </dgm:pt>
    <dgm:pt modelId="{30E1F29A-B4CA-46E1-B774-61168C3D8DE7}" type="pres">
      <dgm:prSet presAssocID="{7C12C16F-AE66-4747-A525-013306324450}" presName="sibTrans" presStyleCnt="0"/>
      <dgm:spPr/>
    </dgm:pt>
    <dgm:pt modelId="{DED2EB4B-ED76-4C48-824D-13001040AD1A}" type="pres">
      <dgm:prSet presAssocID="{2E802DE1-05DC-4B74-BA42-FD5EC4EC31F0}" presName="compNode" presStyleCnt="0"/>
      <dgm:spPr/>
    </dgm:pt>
    <dgm:pt modelId="{F20A98C7-572C-483B-A9CC-EA298B5669DA}" type="pres">
      <dgm:prSet presAssocID="{2E802DE1-05DC-4B74-BA42-FD5EC4EC31F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ears"/>
        </a:ext>
      </dgm:extLst>
    </dgm:pt>
    <dgm:pt modelId="{A4995ACA-7AAA-4F47-835B-3070BC0E6FB5}" type="pres">
      <dgm:prSet presAssocID="{2E802DE1-05DC-4B74-BA42-FD5EC4EC31F0}" presName="spaceRect" presStyleCnt="0"/>
      <dgm:spPr/>
    </dgm:pt>
    <dgm:pt modelId="{402149B1-0FFD-44F1-BD00-981BD2A8DF91}" type="pres">
      <dgm:prSet presAssocID="{2E802DE1-05DC-4B74-BA42-FD5EC4EC31F0}" presName="textRect" presStyleLbl="revTx" presStyleIdx="2" presStyleCnt="4">
        <dgm:presLayoutVars>
          <dgm:chMax val="1"/>
          <dgm:chPref val="1"/>
        </dgm:presLayoutVars>
      </dgm:prSet>
      <dgm:spPr/>
    </dgm:pt>
    <dgm:pt modelId="{0D8E8776-1A18-4510-9CF5-5AD89AB6A1E1}" type="pres">
      <dgm:prSet presAssocID="{A327D981-CF91-45FE-BF82-5161D814E94F}" presName="sibTrans" presStyleCnt="0"/>
      <dgm:spPr/>
    </dgm:pt>
    <dgm:pt modelId="{20711662-021B-46EB-9163-D71A662F635F}" type="pres">
      <dgm:prSet presAssocID="{9CBE0355-5E4B-4597-A9FE-D400E9ADC638}" presName="compNode" presStyleCnt="0"/>
      <dgm:spPr/>
    </dgm:pt>
    <dgm:pt modelId="{4E1033D3-7479-4E2E-A93B-B7E44E8166F5}" type="pres">
      <dgm:prSet presAssocID="{9CBE0355-5E4B-4597-A9FE-D400E9ADC63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Users"/>
        </a:ext>
      </dgm:extLst>
    </dgm:pt>
    <dgm:pt modelId="{588598AC-1235-4DFF-A935-6294E8629C36}" type="pres">
      <dgm:prSet presAssocID="{9CBE0355-5E4B-4597-A9FE-D400E9ADC638}" presName="spaceRect" presStyleCnt="0"/>
      <dgm:spPr/>
    </dgm:pt>
    <dgm:pt modelId="{D7ECA021-ABFA-4231-9522-EF55A75394C3}" type="pres">
      <dgm:prSet presAssocID="{9CBE0355-5E4B-4597-A9FE-D400E9ADC638}" presName="textRect" presStyleLbl="revTx" presStyleIdx="3" presStyleCnt="4">
        <dgm:presLayoutVars>
          <dgm:chMax val="1"/>
          <dgm:chPref val="1"/>
        </dgm:presLayoutVars>
      </dgm:prSet>
      <dgm:spPr/>
    </dgm:pt>
  </dgm:ptLst>
  <dgm:cxnLst>
    <dgm:cxn modelId="{2F2B031D-3F33-40B2-8212-A275B962000E}" type="presOf" srcId="{9CBE0355-5E4B-4597-A9FE-D400E9ADC638}" destId="{D7ECA021-ABFA-4231-9522-EF55A75394C3}" srcOrd="0" destOrd="0" presId="urn:microsoft.com/office/officeart/2018/2/layout/IconLabelList"/>
    <dgm:cxn modelId="{2A3CD830-F73C-4228-90BE-CCC39650C16B}" type="presOf" srcId="{7995A5DD-201B-480D-A7CF-DF7755091455}" destId="{80A8FBBB-9345-4E81-9904-0900553DDC1F}" srcOrd="0" destOrd="0" presId="urn:microsoft.com/office/officeart/2018/2/layout/IconLabelList"/>
    <dgm:cxn modelId="{5F06D262-4F6A-4B1D-B296-1400CF2555E1}" type="presOf" srcId="{FE998A26-F0D5-4F1B-8AF2-BE60B999A9AF}" destId="{1FEF78B5-D069-421C-8CAD-30D62B818FDB}" srcOrd="0" destOrd="0" presId="urn:microsoft.com/office/officeart/2018/2/layout/IconLabelList"/>
    <dgm:cxn modelId="{B3499571-9513-433D-963F-73D54165B8F4}" srcId="{2EFD9D03-7423-4E69-B35C-5AD583A90A01}" destId="{FE998A26-F0D5-4F1B-8AF2-BE60B999A9AF}" srcOrd="1" destOrd="0" parTransId="{33655194-F484-40B0-98D8-5F66BAF5313F}" sibTransId="{7C12C16F-AE66-4747-A525-013306324450}"/>
    <dgm:cxn modelId="{738E887E-5BD3-49F8-B47A-4533F1662C9D}" type="presOf" srcId="{2E802DE1-05DC-4B74-BA42-FD5EC4EC31F0}" destId="{402149B1-0FFD-44F1-BD00-981BD2A8DF91}" srcOrd="0" destOrd="0" presId="urn:microsoft.com/office/officeart/2018/2/layout/IconLabelList"/>
    <dgm:cxn modelId="{90BC99B0-CA03-44A9-877B-A1612AB1425E}" srcId="{2EFD9D03-7423-4E69-B35C-5AD583A90A01}" destId="{9CBE0355-5E4B-4597-A9FE-D400E9ADC638}" srcOrd="3" destOrd="0" parTransId="{AD4E64F0-2A96-436D-AC17-65936FE6EBA1}" sibTransId="{31EE932A-2C82-4F64-8F0A-74A1182AC927}"/>
    <dgm:cxn modelId="{DC4DEACE-DE30-4839-AD3D-E989A9DCCC53}" type="presOf" srcId="{2EFD9D03-7423-4E69-B35C-5AD583A90A01}" destId="{6158F225-D671-44F9-B693-5B11340D6E2C}" srcOrd="0" destOrd="0" presId="urn:microsoft.com/office/officeart/2018/2/layout/IconLabelList"/>
    <dgm:cxn modelId="{64B21BD8-6D95-442A-97DA-AC6D9968B923}" srcId="{2EFD9D03-7423-4E69-B35C-5AD583A90A01}" destId="{7995A5DD-201B-480D-A7CF-DF7755091455}" srcOrd="0" destOrd="0" parTransId="{E54403F2-0FDE-441D-8848-A1102D3F3C5F}" sibTransId="{4A9D87CC-D477-490A-B76F-1567A297AD54}"/>
    <dgm:cxn modelId="{9390B9D9-9C96-4FCB-9413-3DFC26B3D4E5}" srcId="{2EFD9D03-7423-4E69-B35C-5AD583A90A01}" destId="{2E802DE1-05DC-4B74-BA42-FD5EC4EC31F0}" srcOrd="2" destOrd="0" parTransId="{1A26EDB0-DCC4-408F-9EAA-7657F4B6BB90}" sibTransId="{A327D981-CF91-45FE-BF82-5161D814E94F}"/>
    <dgm:cxn modelId="{24BFC4AD-196C-4ACE-A08F-5954A8EA3305}" type="presParOf" srcId="{6158F225-D671-44F9-B693-5B11340D6E2C}" destId="{295ACEF5-5AF2-49D8-ABF8-8CD4CB852A43}" srcOrd="0" destOrd="0" presId="urn:microsoft.com/office/officeart/2018/2/layout/IconLabelList"/>
    <dgm:cxn modelId="{80974246-572A-4EB3-813F-19CEE41B4E39}" type="presParOf" srcId="{295ACEF5-5AF2-49D8-ABF8-8CD4CB852A43}" destId="{89C7A624-09BA-4F52-ABB5-7122C10F29F1}" srcOrd="0" destOrd="0" presId="urn:microsoft.com/office/officeart/2018/2/layout/IconLabelList"/>
    <dgm:cxn modelId="{728F67DB-56A4-4431-8B21-8339531CA29B}" type="presParOf" srcId="{295ACEF5-5AF2-49D8-ABF8-8CD4CB852A43}" destId="{843E45DC-76CF-429F-8964-E0D8A92FB95B}" srcOrd="1" destOrd="0" presId="urn:microsoft.com/office/officeart/2018/2/layout/IconLabelList"/>
    <dgm:cxn modelId="{69DE6116-F6EE-4B2A-987C-77ABDB6D9EAD}" type="presParOf" srcId="{295ACEF5-5AF2-49D8-ABF8-8CD4CB852A43}" destId="{80A8FBBB-9345-4E81-9904-0900553DDC1F}" srcOrd="2" destOrd="0" presId="urn:microsoft.com/office/officeart/2018/2/layout/IconLabelList"/>
    <dgm:cxn modelId="{68AEED6F-62E4-4BBE-9046-7D01148B5155}" type="presParOf" srcId="{6158F225-D671-44F9-B693-5B11340D6E2C}" destId="{0AA8D0A9-4044-4F38-A9A4-FD36BFE9818F}" srcOrd="1" destOrd="0" presId="urn:microsoft.com/office/officeart/2018/2/layout/IconLabelList"/>
    <dgm:cxn modelId="{F0441152-CB62-470E-8147-BCBF5EECAFAB}" type="presParOf" srcId="{6158F225-D671-44F9-B693-5B11340D6E2C}" destId="{2A58A874-A712-4CA3-8E69-14D31DA83459}" srcOrd="2" destOrd="0" presId="urn:microsoft.com/office/officeart/2018/2/layout/IconLabelList"/>
    <dgm:cxn modelId="{CC37E5CD-C30A-46E1-82CC-F1503CAC0A47}" type="presParOf" srcId="{2A58A874-A712-4CA3-8E69-14D31DA83459}" destId="{26DF7C81-B83C-4686-A909-A4244C6FD686}" srcOrd="0" destOrd="0" presId="urn:microsoft.com/office/officeart/2018/2/layout/IconLabelList"/>
    <dgm:cxn modelId="{94B493DA-35CD-4867-8F6F-8CDA05651861}" type="presParOf" srcId="{2A58A874-A712-4CA3-8E69-14D31DA83459}" destId="{7CF60691-0605-47B2-A854-49AE5EA94010}" srcOrd="1" destOrd="0" presId="urn:microsoft.com/office/officeart/2018/2/layout/IconLabelList"/>
    <dgm:cxn modelId="{710A96AC-C403-4B6B-9D62-766BABBF7E65}" type="presParOf" srcId="{2A58A874-A712-4CA3-8E69-14D31DA83459}" destId="{1FEF78B5-D069-421C-8CAD-30D62B818FDB}" srcOrd="2" destOrd="0" presId="urn:microsoft.com/office/officeart/2018/2/layout/IconLabelList"/>
    <dgm:cxn modelId="{EF02B146-41DA-4C4C-9E9C-7063FA32CDA0}" type="presParOf" srcId="{6158F225-D671-44F9-B693-5B11340D6E2C}" destId="{30E1F29A-B4CA-46E1-B774-61168C3D8DE7}" srcOrd="3" destOrd="0" presId="urn:microsoft.com/office/officeart/2018/2/layout/IconLabelList"/>
    <dgm:cxn modelId="{5E2997B2-B222-4244-9716-1255AD064B8C}" type="presParOf" srcId="{6158F225-D671-44F9-B693-5B11340D6E2C}" destId="{DED2EB4B-ED76-4C48-824D-13001040AD1A}" srcOrd="4" destOrd="0" presId="urn:microsoft.com/office/officeart/2018/2/layout/IconLabelList"/>
    <dgm:cxn modelId="{77D66C4C-CA84-4BDC-904B-677126AD8CB9}" type="presParOf" srcId="{DED2EB4B-ED76-4C48-824D-13001040AD1A}" destId="{F20A98C7-572C-483B-A9CC-EA298B5669DA}" srcOrd="0" destOrd="0" presId="urn:microsoft.com/office/officeart/2018/2/layout/IconLabelList"/>
    <dgm:cxn modelId="{81A6E0E5-E542-4708-99BA-8E2C6837066F}" type="presParOf" srcId="{DED2EB4B-ED76-4C48-824D-13001040AD1A}" destId="{A4995ACA-7AAA-4F47-835B-3070BC0E6FB5}" srcOrd="1" destOrd="0" presId="urn:microsoft.com/office/officeart/2018/2/layout/IconLabelList"/>
    <dgm:cxn modelId="{898D50E6-3D0D-4C65-94FF-F25ACA3B0B29}" type="presParOf" srcId="{DED2EB4B-ED76-4C48-824D-13001040AD1A}" destId="{402149B1-0FFD-44F1-BD00-981BD2A8DF91}" srcOrd="2" destOrd="0" presId="urn:microsoft.com/office/officeart/2018/2/layout/IconLabelList"/>
    <dgm:cxn modelId="{2409B8D3-D144-4DE4-869C-AD0D907E33EE}" type="presParOf" srcId="{6158F225-D671-44F9-B693-5B11340D6E2C}" destId="{0D8E8776-1A18-4510-9CF5-5AD89AB6A1E1}" srcOrd="5" destOrd="0" presId="urn:microsoft.com/office/officeart/2018/2/layout/IconLabelList"/>
    <dgm:cxn modelId="{B7085456-93C4-4BB2-A64C-616CDA0C56D5}" type="presParOf" srcId="{6158F225-D671-44F9-B693-5B11340D6E2C}" destId="{20711662-021B-46EB-9163-D71A662F635F}" srcOrd="6" destOrd="0" presId="urn:microsoft.com/office/officeart/2018/2/layout/IconLabelList"/>
    <dgm:cxn modelId="{B5216B68-80BF-4EAF-9EA9-38E703CF46CC}" type="presParOf" srcId="{20711662-021B-46EB-9163-D71A662F635F}" destId="{4E1033D3-7479-4E2E-A93B-B7E44E8166F5}" srcOrd="0" destOrd="0" presId="urn:microsoft.com/office/officeart/2018/2/layout/IconLabelList"/>
    <dgm:cxn modelId="{4AD89B51-DAE2-4B4E-A110-B9383652F979}" type="presParOf" srcId="{20711662-021B-46EB-9163-D71A662F635F}" destId="{588598AC-1235-4DFF-A935-6294E8629C36}" srcOrd="1" destOrd="0" presId="urn:microsoft.com/office/officeart/2018/2/layout/IconLabelList"/>
    <dgm:cxn modelId="{02C5DBF3-CA57-4569-89DE-638872C67AFF}" type="presParOf" srcId="{20711662-021B-46EB-9163-D71A662F635F}" destId="{D7ECA021-ABFA-4231-9522-EF55A75394C3}"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BE80B5-B3BD-475E-A192-7BFA5A1D008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004D574-764C-4B11-AF2D-0636C53B31DE}">
      <dgm:prSet/>
      <dgm:spPr/>
      <dgm:t>
        <a:bodyPr/>
        <a:lstStyle/>
        <a:p>
          <a:r>
            <a:rPr lang="en-GB"/>
            <a:t>Goals</a:t>
          </a:r>
          <a:endParaRPr lang="en-US"/>
        </a:p>
      </dgm:t>
    </dgm:pt>
    <dgm:pt modelId="{A4E6D28D-E474-45E4-8768-1ADF44CBA82B}" type="parTrans" cxnId="{1A62F7B4-96FA-4F00-9001-D2FBC41A21FF}">
      <dgm:prSet/>
      <dgm:spPr/>
      <dgm:t>
        <a:bodyPr/>
        <a:lstStyle/>
        <a:p>
          <a:endParaRPr lang="en-US"/>
        </a:p>
      </dgm:t>
    </dgm:pt>
    <dgm:pt modelId="{C2CF80CC-4856-42A2-9301-72D939AC9476}" type="sibTrans" cxnId="{1A62F7B4-96FA-4F00-9001-D2FBC41A21FF}">
      <dgm:prSet/>
      <dgm:spPr/>
      <dgm:t>
        <a:bodyPr/>
        <a:lstStyle/>
        <a:p>
          <a:endParaRPr lang="en-US"/>
        </a:p>
      </dgm:t>
    </dgm:pt>
    <dgm:pt modelId="{2D15AEEB-0E78-4387-86CD-4B3E592840CE}">
      <dgm:prSet/>
      <dgm:spPr/>
      <dgm:t>
        <a:bodyPr/>
        <a:lstStyle/>
        <a:p>
          <a:r>
            <a:rPr lang="en-GB"/>
            <a:t>Staff &amp; Users</a:t>
          </a:r>
          <a:endParaRPr lang="en-US"/>
        </a:p>
      </dgm:t>
    </dgm:pt>
    <dgm:pt modelId="{EF688047-DAB6-483B-8A27-D99821D30A8E}" type="parTrans" cxnId="{C50F2F73-8A0D-45A8-BA70-7F424127721F}">
      <dgm:prSet/>
      <dgm:spPr/>
      <dgm:t>
        <a:bodyPr/>
        <a:lstStyle/>
        <a:p>
          <a:endParaRPr lang="en-US"/>
        </a:p>
      </dgm:t>
    </dgm:pt>
    <dgm:pt modelId="{1CC9AE32-1E3B-4A65-B1A6-81AE0E019F50}" type="sibTrans" cxnId="{C50F2F73-8A0D-45A8-BA70-7F424127721F}">
      <dgm:prSet/>
      <dgm:spPr/>
      <dgm:t>
        <a:bodyPr/>
        <a:lstStyle/>
        <a:p>
          <a:endParaRPr lang="en-US"/>
        </a:p>
      </dgm:t>
    </dgm:pt>
    <dgm:pt modelId="{62CAD52F-EE0A-4F7C-B599-FDE4BE1E9CDF}">
      <dgm:prSet/>
      <dgm:spPr/>
      <dgm:t>
        <a:bodyPr/>
        <a:lstStyle/>
        <a:p>
          <a:r>
            <a:rPr lang="en-GB"/>
            <a:t>Capacity &amp; Prioritisation</a:t>
          </a:r>
          <a:endParaRPr lang="en-US"/>
        </a:p>
      </dgm:t>
    </dgm:pt>
    <dgm:pt modelId="{F1BA41C6-5F01-47D2-A14C-D150E2A6B575}" type="parTrans" cxnId="{2F83E6F9-B21F-4B5F-973B-FA6ACB5E2F30}">
      <dgm:prSet/>
      <dgm:spPr/>
      <dgm:t>
        <a:bodyPr/>
        <a:lstStyle/>
        <a:p>
          <a:endParaRPr lang="en-US"/>
        </a:p>
      </dgm:t>
    </dgm:pt>
    <dgm:pt modelId="{1CC3B992-FE03-4DA7-97D7-C77EA915B00F}" type="sibTrans" cxnId="{2F83E6F9-B21F-4B5F-973B-FA6ACB5E2F30}">
      <dgm:prSet/>
      <dgm:spPr/>
      <dgm:t>
        <a:bodyPr/>
        <a:lstStyle/>
        <a:p>
          <a:endParaRPr lang="en-US"/>
        </a:p>
      </dgm:t>
    </dgm:pt>
    <dgm:pt modelId="{39EBDB81-C098-42C4-AB54-AA9129E829F4}">
      <dgm:prSet/>
      <dgm:spPr/>
      <dgm:t>
        <a:bodyPr/>
        <a:lstStyle/>
        <a:p>
          <a:r>
            <a:rPr lang="en-GB"/>
            <a:t>Maintenance &amp; Future Proofing</a:t>
          </a:r>
          <a:endParaRPr lang="en-US"/>
        </a:p>
      </dgm:t>
    </dgm:pt>
    <dgm:pt modelId="{A50F05F7-9AE9-4C7E-BEE8-E4F463561CF7}" type="parTrans" cxnId="{8F1DA6CC-6078-4C1B-863C-23BC5AA0E8E1}">
      <dgm:prSet/>
      <dgm:spPr/>
      <dgm:t>
        <a:bodyPr/>
        <a:lstStyle/>
        <a:p>
          <a:endParaRPr lang="en-US"/>
        </a:p>
      </dgm:t>
    </dgm:pt>
    <dgm:pt modelId="{60F18C09-527C-43CA-A746-8AC7BA62D28B}" type="sibTrans" cxnId="{8F1DA6CC-6078-4C1B-863C-23BC5AA0E8E1}">
      <dgm:prSet/>
      <dgm:spPr/>
      <dgm:t>
        <a:bodyPr/>
        <a:lstStyle/>
        <a:p>
          <a:endParaRPr lang="en-US"/>
        </a:p>
      </dgm:t>
    </dgm:pt>
    <dgm:pt modelId="{56296768-5936-43A7-80A4-BBDA75A66652}">
      <dgm:prSet/>
      <dgm:spPr/>
      <dgm:t>
        <a:bodyPr/>
        <a:lstStyle/>
        <a:p>
          <a:r>
            <a:rPr lang="en-GB"/>
            <a:t>Access &amp; Inclusion</a:t>
          </a:r>
          <a:endParaRPr lang="en-US"/>
        </a:p>
      </dgm:t>
    </dgm:pt>
    <dgm:pt modelId="{1D6687C3-6F7E-4964-B466-F9B40571AF85}" type="parTrans" cxnId="{ABF9115B-62F9-492A-AE21-4DAFA543F023}">
      <dgm:prSet/>
      <dgm:spPr/>
      <dgm:t>
        <a:bodyPr/>
        <a:lstStyle/>
        <a:p>
          <a:endParaRPr lang="en-US"/>
        </a:p>
      </dgm:t>
    </dgm:pt>
    <dgm:pt modelId="{2CB91ADE-6B0B-495E-A15C-6E7B81A15B2E}" type="sibTrans" cxnId="{ABF9115B-62F9-492A-AE21-4DAFA543F023}">
      <dgm:prSet/>
      <dgm:spPr/>
      <dgm:t>
        <a:bodyPr/>
        <a:lstStyle/>
        <a:p>
          <a:endParaRPr lang="en-US"/>
        </a:p>
      </dgm:t>
    </dgm:pt>
    <dgm:pt modelId="{A6DCA498-5771-4643-AB7A-722C4C51DC9E}">
      <dgm:prSet/>
      <dgm:spPr/>
      <dgm:t>
        <a:bodyPr/>
        <a:lstStyle/>
        <a:p>
          <a:r>
            <a:rPr lang="en-GB"/>
            <a:t>Partnerships</a:t>
          </a:r>
          <a:endParaRPr lang="en-US"/>
        </a:p>
      </dgm:t>
    </dgm:pt>
    <dgm:pt modelId="{9A31C4D2-3A74-4927-9988-9275775845A6}" type="parTrans" cxnId="{10167B0B-B7D2-4782-BF9C-D311B535F30F}">
      <dgm:prSet/>
      <dgm:spPr/>
      <dgm:t>
        <a:bodyPr/>
        <a:lstStyle/>
        <a:p>
          <a:endParaRPr lang="en-US"/>
        </a:p>
      </dgm:t>
    </dgm:pt>
    <dgm:pt modelId="{67DFC542-015C-406E-A69F-D9671EE5EB77}" type="sibTrans" cxnId="{10167B0B-B7D2-4782-BF9C-D311B535F30F}">
      <dgm:prSet/>
      <dgm:spPr/>
      <dgm:t>
        <a:bodyPr/>
        <a:lstStyle/>
        <a:p>
          <a:endParaRPr lang="en-US"/>
        </a:p>
      </dgm:t>
    </dgm:pt>
    <dgm:pt modelId="{072E6210-5C08-4585-A733-C8046B31344D}" type="pres">
      <dgm:prSet presAssocID="{74BE80B5-B3BD-475E-A192-7BFA5A1D0086}" presName="vert0" presStyleCnt="0">
        <dgm:presLayoutVars>
          <dgm:dir/>
          <dgm:animOne val="branch"/>
          <dgm:animLvl val="lvl"/>
        </dgm:presLayoutVars>
      </dgm:prSet>
      <dgm:spPr/>
    </dgm:pt>
    <dgm:pt modelId="{A8BAFE8F-BD09-40A7-9083-CB80572880E1}" type="pres">
      <dgm:prSet presAssocID="{8004D574-764C-4B11-AF2D-0636C53B31DE}" presName="thickLine" presStyleLbl="alignNode1" presStyleIdx="0" presStyleCnt="6"/>
      <dgm:spPr/>
    </dgm:pt>
    <dgm:pt modelId="{10716363-D503-463F-9B32-84D4B0537BBB}" type="pres">
      <dgm:prSet presAssocID="{8004D574-764C-4B11-AF2D-0636C53B31DE}" presName="horz1" presStyleCnt="0"/>
      <dgm:spPr/>
    </dgm:pt>
    <dgm:pt modelId="{7510F51E-F23E-4D36-A2CA-DAE1E363B8B3}" type="pres">
      <dgm:prSet presAssocID="{8004D574-764C-4B11-AF2D-0636C53B31DE}" presName="tx1" presStyleLbl="revTx" presStyleIdx="0" presStyleCnt="6"/>
      <dgm:spPr/>
    </dgm:pt>
    <dgm:pt modelId="{791E9C79-AFFE-430F-B4C0-819FA90534BA}" type="pres">
      <dgm:prSet presAssocID="{8004D574-764C-4B11-AF2D-0636C53B31DE}" presName="vert1" presStyleCnt="0"/>
      <dgm:spPr/>
    </dgm:pt>
    <dgm:pt modelId="{16486C02-A071-40C2-BB24-8F4E14F9BA7C}" type="pres">
      <dgm:prSet presAssocID="{2D15AEEB-0E78-4387-86CD-4B3E592840CE}" presName="thickLine" presStyleLbl="alignNode1" presStyleIdx="1" presStyleCnt="6"/>
      <dgm:spPr/>
    </dgm:pt>
    <dgm:pt modelId="{03F0796B-8099-4B58-9278-488F4432B961}" type="pres">
      <dgm:prSet presAssocID="{2D15AEEB-0E78-4387-86CD-4B3E592840CE}" presName="horz1" presStyleCnt="0"/>
      <dgm:spPr/>
    </dgm:pt>
    <dgm:pt modelId="{CE5540DE-6683-4920-8A68-A73A5402FA4B}" type="pres">
      <dgm:prSet presAssocID="{2D15AEEB-0E78-4387-86CD-4B3E592840CE}" presName="tx1" presStyleLbl="revTx" presStyleIdx="1" presStyleCnt="6"/>
      <dgm:spPr/>
    </dgm:pt>
    <dgm:pt modelId="{87F7BEAC-62BA-4B6F-9E7D-A426CCD611A9}" type="pres">
      <dgm:prSet presAssocID="{2D15AEEB-0E78-4387-86CD-4B3E592840CE}" presName="vert1" presStyleCnt="0"/>
      <dgm:spPr/>
    </dgm:pt>
    <dgm:pt modelId="{AB42616F-9261-4996-B831-6A91891E966A}" type="pres">
      <dgm:prSet presAssocID="{62CAD52F-EE0A-4F7C-B599-FDE4BE1E9CDF}" presName="thickLine" presStyleLbl="alignNode1" presStyleIdx="2" presStyleCnt="6"/>
      <dgm:spPr/>
    </dgm:pt>
    <dgm:pt modelId="{214872E5-CA24-4D9B-B28B-47FB887F97B8}" type="pres">
      <dgm:prSet presAssocID="{62CAD52F-EE0A-4F7C-B599-FDE4BE1E9CDF}" presName="horz1" presStyleCnt="0"/>
      <dgm:spPr/>
    </dgm:pt>
    <dgm:pt modelId="{C381F9C3-E339-432B-AA14-FEDC7183FAF5}" type="pres">
      <dgm:prSet presAssocID="{62CAD52F-EE0A-4F7C-B599-FDE4BE1E9CDF}" presName="tx1" presStyleLbl="revTx" presStyleIdx="2" presStyleCnt="6"/>
      <dgm:spPr/>
    </dgm:pt>
    <dgm:pt modelId="{1A76A3EC-F36F-49AE-9EA2-183FEB4A0115}" type="pres">
      <dgm:prSet presAssocID="{62CAD52F-EE0A-4F7C-B599-FDE4BE1E9CDF}" presName="vert1" presStyleCnt="0"/>
      <dgm:spPr/>
    </dgm:pt>
    <dgm:pt modelId="{307D18E9-DED6-4759-AE43-6ED95671E693}" type="pres">
      <dgm:prSet presAssocID="{39EBDB81-C098-42C4-AB54-AA9129E829F4}" presName="thickLine" presStyleLbl="alignNode1" presStyleIdx="3" presStyleCnt="6"/>
      <dgm:spPr/>
    </dgm:pt>
    <dgm:pt modelId="{674B96F8-C40D-44DC-B1DA-AFBE965197E7}" type="pres">
      <dgm:prSet presAssocID="{39EBDB81-C098-42C4-AB54-AA9129E829F4}" presName="horz1" presStyleCnt="0"/>
      <dgm:spPr/>
    </dgm:pt>
    <dgm:pt modelId="{000F087E-EABB-4D65-BD23-E3FD085FD0CA}" type="pres">
      <dgm:prSet presAssocID="{39EBDB81-C098-42C4-AB54-AA9129E829F4}" presName="tx1" presStyleLbl="revTx" presStyleIdx="3" presStyleCnt="6"/>
      <dgm:spPr/>
    </dgm:pt>
    <dgm:pt modelId="{64DD8A0F-7ADE-42DB-A951-905098E406D2}" type="pres">
      <dgm:prSet presAssocID="{39EBDB81-C098-42C4-AB54-AA9129E829F4}" presName="vert1" presStyleCnt="0"/>
      <dgm:spPr/>
    </dgm:pt>
    <dgm:pt modelId="{987E7A30-BE8D-4926-B37E-9EF0F9A7120A}" type="pres">
      <dgm:prSet presAssocID="{56296768-5936-43A7-80A4-BBDA75A66652}" presName="thickLine" presStyleLbl="alignNode1" presStyleIdx="4" presStyleCnt="6"/>
      <dgm:spPr/>
    </dgm:pt>
    <dgm:pt modelId="{7B10D5B8-E0CF-41FD-9690-B9A6F02C7AC7}" type="pres">
      <dgm:prSet presAssocID="{56296768-5936-43A7-80A4-BBDA75A66652}" presName="horz1" presStyleCnt="0"/>
      <dgm:spPr/>
    </dgm:pt>
    <dgm:pt modelId="{1C7FBB7A-0EC1-4BCC-B51C-3A3E2D259B30}" type="pres">
      <dgm:prSet presAssocID="{56296768-5936-43A7-80A4-BBDA75A66652}" presName="tx1" presStyleLbl="revTx" presStyleIdx="4" presStyleCnt="6"/>
      <dgm:spPr/>
    </dgm:pt>
    <dgm:pt modelId="{1EAF228F-9874-4061-AA16-08C02D0D39C1}" type="pres">
      <dgm:prSet presAssocID="{56296768-5936-43A7-80A4-BBDA75A66652}" presName="vert1" presStyleCnt="0"/>
      <dgm:spPr/>
    </dgm:pt>
    <dgm:pt modelId="{4DFFD77B-E91C-41DD-917C-4CCE33D2EEDE}" type="pres">
      <dgm:prSet presAssocID="{A6DCA498-5771-4643-AB7A-722C4C51DC9E}" presName="thickLine" presStyleLbl="alignNode1" presStyleIdx="5" presStyleCnt="6"/>
      <dgm:spPr/>
    </dgm:pt>
    <dgm:pt modelId="{698E92AA-22F3-4976-958D-05564D0F88ED}" type="pres">
      <dgm:prSet presAssocID="{A6DCA498-5771-4643-AB7A-722C4C51DC9E}" presName="horz1" presStyleCnt="0"/>
      <dgm:spPr/>
    </dgm:pt>
    <dgm:pt modelId="{61E0B892-2CC1-4B6C-B2A8-8FA1D68B68AD}" type="pres">
      <dgm:prSet presAssocID="{A6DCA498-5771-4643-AB7A-722C4C51DC9E}" presName="tx1" presStyleLbl="revTx" presStyleIdx="5" presStyleCnt="6"/>
      <dgm:spPr/>
    </dgm:pt>
    <dgm:pt modelId="{1733B023-28B2-4A2A-A725-D9DC9A89A068}" type="pres">
      <dgm:prSet presAssocID="{A6DCA498-5771-4643-AB7A-722C4C51DC9E}" presName="vert1" presStyleCnt="0"/>
      <dgm:spPr/>
    </dgm:pt>
  </dgm:ptLst>
  <dgm:cxnLst>
    <dgm:cxn modelId="{10167B0B-B7D2-4782-BF9C-D311B535F30F}" srcId="{74BE80B5-B3BD-475E-A192-7BFA5A1D0086}" destId="{A6DCA498-5771-4643-AB7A-722C4C51DC9E}" srcOrd="5" destOrd="0" parTransId="{9A31C4D2-3A74-4927-9988-9275775845A6}" sibTransId="{67DFC542-015C-406E-A69F-D9671EE5EB77}"/>
    <dgm:cxn modelId="{A57AF93C-AE10-4E68-9B20-B936082CF584}" type="presOf" srcId="{2D15AEEB-0E78-4387-86CD-4B3E592840CE}" destId="{CE5540DE-6683-4920-8A68-A73A5402FA4B}" srcOrd="0" destOrd="0" presId="urn:microsoft.com/office/officeart/2008/layout/LinedList"/>
    <dgm:cxn modelId="{ABF9115B-62F9-492A-AE21-4DAFA543F023}" srcId="{74BE80B5-B3BD-475E-A192-7BFA5A1D0086}" destId="{56296768-5936-43A7-80A4-BBDA75A66652}" srcOrd="4" destOrd="0" parTransId="{1D6687C3-6F7E-4964-B466-F9B40571AF85}" sibTransId="{2CB91ADE-6B0B-495E-A15C-6E7B81A15B2E}"/>
    <dgm:cxn modelId="{7FACA65F-6709-47F3-B76F-7B8E28F64B86}" type="presOf" srcId="{A6DCA498-5771-4643-AB7A-722C4C51DC9E}" destId="{61E0B892-2CC1-4B6C-B2A8-8FA1D68B68AD}" srcOrd="0" destOrd="0" presId="urn:microsoft.com/office/officeart/2008/layout/LinedList"/>
    <dgm:cxn modelId="{E5B18941-0074-4E91-8DC8-EB67C05D0171}" type="presOf" srcId="{8004D574-764C-4B11-AF2D-0636C53B31DE}" destId="{7510F51E-F23E-4D36-A2CA-DAE1E363B8B3}" srcOrd="0" destOrd="0" presId="urn:microsoft.com/office/officeart/2008/layout/LinedList"/>
    <dgm:cxn modelId="{98165A47-0F71-47D1-B469-D2F050C948AF}" type="presOf" srcId="{62CAD52F-EE0A-4F7C-B599-FDE4BE1E9CDF}" destId="{C381F9C3-E339-432B-AA14-FEDC7183FAF5}" srcOrd="0" destOrd="0" presId="urn:microsoft.com/office/officeart/2008/layout/LinedList"/>
    <dgm:cxn modelId="{C50F2F73-8A0D-45A8-BA70-7F424127721F}" srcId="{74BE80B5-B3BD-475E-A192-7BFA5A1D0086}" destId="{2D15AEEB-0E78-4387-86CD-4B3E592840CE}" srcOrd="1" destOrd="0" parTransId="{EF688047-DAB6-483B-8A27-D99821D30A8E}" sibTransId="{1CC9AE32-1E3B-4A65-B1A6-81AE0E019F50}"/>
    <dgm:cxn modelId="{1A62F7B4-96FA-4F00-9001-D2FBC41A21FF}" srcId="{74BE80B5-B3BD-475E-A192-7BFA5A1D0086}" destId="{8004D574-764C-4B11-AF2D-0636C53B31DE}" srcOrd="0" destOrd="0" parTransId="{A4E6D28D-E474-45E4-8768-1ADF44CBA82B}" sibTransId="{C2CF80CC-4856-42A2-9301-72D939AC9476}"/>
    <dgm:cxn modelId="{8F1DA6CC-6078-4C1B-863C-23BC5AA0E8E1}" srcId="{74BE80B5-B3BD-475E-A192-7BFA5A1D0086}" destId="{39EBDB81-C098-42C4-AB54-AA9129E829F4}" srcOrd="3" destOrd="0" parTransId="{A50F05F7-9AE9-4C7E-BEE8-E4F463561CF7}" sibTransId="{60F18C09-527C-43CA-A746-8AC7BA62D28B}"/>
    <dgm:cxn modelId="{332A47D7-6E77-4954-BB02-FF1666811032}" type="presOf" srcId="{56296768-5936-43A7-80A4-BBDA75A66652}" destId="{1C7FBB7A-0EC1-4BCC-B51C-3A3E2D259B30}" srcOrd="0" destOrd="0" presId="urn:microsoft.com/office/officeart/2008/layout/LinedList"/>
    <dgm:cxn modelId="{73B78CE2-DE6A-449C-862E-0B4385C94A97}" type="presOf" srcId="{74BE80B5-B3BD-475E-A192-7BFA5A1D0086}" destId="{072E6210-5C08-4585-A733-C8046B31344D}" srcOrd="0" destOrd="0" presId="urn:microsoft.com/office/officeart/2008/layout/LinedList"/>
    <dgm:cxn modelId="{2F83E6F9-B21F-4B5F-973B-FA6ACB5E2F30}" srcId="{74BE80B5-B3BD-475E-A192-7BFA5A1D0086}" destId="{62CAD52F-EE0A-4F7C-B599-FDE4BE1E9CDF}" srcOrd="2" destOrd="0" parTransId="{F1BA41C6-5F01-47D2-A14C-D150E2A6B575}" sibTransId="{1CC3B992-FE03-4DA7-97D7-C77EA915B00F}"/>
    <dgm:cxn modelId="{5CDADCFF-834E-4C66-832B-5D276A438AF6}" type="presOf" srcId="{39EBDB81-C098-42C4-AB54-AA9129E829F4}" destId="{000F087E-EABB-4D65-BD23-E3FD085FD0CA}" srcOrd="0" destOrd="0" presId="urn:microsoft.com/office/officeart/2008/layout/LinedList"/>
    <dgm:cxn modelId="{C46A1AE9-5E68-4DEB-B80A-6E61BDE9D36F}" type="presParOf" srcId="{072E6210-5C08-4585-A733-C8046B31344D}" destId="{A8BAFE8F-BD09-40A7-9083-CB80572880E1}" srcOrd="0" destOrd="0" presId="urn:microsoft.com/office/officeart/2008/layout/LinedList"/>
    <dgm:cxn modelId="{F2EC394C-AF0D-4E2D-A1F2-09232F3A6D33}" type="presParOf" srcId="{072E6210-5C08-4585-A733-C8046B31344D}" destId="{10716363-D503-463F-9B32-84D4B0537BBB}" srcOrd="1" destOrd="0" presId="urn:microsoft.com/office/officeart/2008/layout/LinedList"/>
    <dgm:cxn modelId="{5D3304AB-5E00-44D2-8B85-D3FF94C4146E}" type="presParOf" srcId="{10716363-D503-463F-9B32-84D4B0537BBB}" destId="{7510F51E-F23E-4D36-A2CA-DAE1E363B8B3}" srcOrd="0" destOrd="0" presId="urn:microsoft.com/office/officeart/2008/layout/LinedList"/>
    <dgm:cxn modelId="{9226EA7F-A5BC-4EF2-87C7-88E50D00CA4B}" type="presParOf" srcId="{10716363-D503-463F-9B32-84D4B0537BBB}" destId="{791E9C79-AFFE-430F-B4C0-819FA90534BA}" srcOrd="1" destOrd="0" presId="urn:microsoft.com/office/officeart/2008/layout/LinedList"/>
    <dgm:cxn modelId="{105A382E-86D6-4B82-B116-2007407ADC52}" type="presParOf" srcId="{072E6210-5C08-4585-A733-C8046B31344D}" destId="{16486C02-A071-40C2-BB24-8F4E14F9BA7C}" srcOrd="2" destOrd="0" presId="urn:microsoft.com/office/officeart/2008/layout/LinedList"/>
    <dgm:cxn modelId="{9C16E85A-7FC2-4665-A85E-AEEE56B3FEEB}" type="presParOf" srcId="{072E6210-5C08-4585-A733-C8046B31344D}" destId="{03F0796B-8099-4B58-9278-488F4432B961}" srcOrd="3" destOrd="0" presId="urn:microsoft.com/office/officeart/2008/layout/LinedList"/>
    <dgm:cxn modelId="{C4561F77-CB67-4989-80E3-B3254DEA0B31}" type="presParOf" srcId="{03F0796B-8099-4B58-9278-488F4432B961}" destId="{CE5540DE-6683-4920-8A68-A73A5402FA4B}" srcOrd="0" destOrd="0" presId="urn:microsoft.com/office/officeart/2008/layout/LinedList"/>
    <dgm:cxn modelId="{718C1A04-4489-417E-BB63-9D32CD541A71}" type="presParOf" srcId="{03F0796B-8099-4B58-9278-488F4432B961}" destId="{87F7BEAC-62BA-4B6F-9E7D-A426CCD611A9}" srcOrd="1" destOrd="0" presId="urn:microsoft.com/office/officeart/2008/layout/LinedList"/>
    <dgm:cxn modelId="{21148DBC-65A0-42AE-8A3B-F52A2714B509}" type="presParOf" srcId="{072E6210-5C08-4585-A733-C8046B31344D}" destId="{AB42616F-9261-4996-B831-6A91891E966A}" srcOrd="4" destOrd="0" presId="urn:microsoft.com/office/officeart/2008/layout/LinedList"/>
    <dgm:cxn modelId="{D1F4246C-083B-48B0-A1ED-D8F6D3FD1260}" type="presParOf" srcId="{072E6210-5C08-4585-A733-C8046B31344D}" destId="{214872E5-CA24-4D9B-B28B-47FB887F97B8}" srcOrd="5" destOrd="0" presId="urn:microsoft.com/office/officeart/2008/layout/LinedList"/>
    <dgm:cxn modelId="{CC24B253-FF9A-4553-9736-64DEF3BD6420}" type="presParOf" srcId="{214872E5-CA24-4D9B-B28B-47FB887F97B8}" destId="{C381F9C3-E339-432B-AA14-FEDC7183FAF5}" srcOrd="0" destOrd="0" presId="urn:microsoft.com/office/officeart/2008/layout/LinedList"/>
    <dgm:cxn modelId="{B2831A22-C2BF-440E-BDF6-E62102E7F3D2}" type="presParOf" srcId="{214872E5-CA24-4D9B-B28B-47FB887F97B8}" destId="{1A76A3EC-F36F-49AE-9EA2-183FEB4A0115}" srcOrd="1" destOrd="0" presId="urn:microsoft.com/office/officeart/2008/layout/LinedList"/>
    <dgm:cxn modelId="{A5888CD8-DBB6-4DEE-BAB3-8C56A08C8F99}" type="presParOf" srcId="{072E6210-5C08-4585-A733-C8046B31344D}" destId="{307D18E9-DED6-4759-AE43-6ED95671E693}" srcOrd="6" destOrd="0" presId="urn:microsoft.com/office/officeart/2008/layout/LinedList"/>
    <dgm:cxn modelId="{0942CA28-E489-4FAB-846B-28DE84B161B1}" type="presParOf" srcId="{072E6210-5C08-4585-A733-C8046B31344D}" destId="{674B96F8-C40D-44DC-B1DA-AFBE965197E7}" srcOrd="7" destOrd="0" presId="urn:microsoft.com/office/officeart/2008/layout/LinedList"/>
    <dgm:cxn modelId="{11A08A10-E4FD-4D47-9D82-0E4E994C75F1}" type="presParOf" srcId="{674B96F8-C40D-44DC-B1DA-AFBE965197E7}" destId="{000F087E-EABB-4D65-BD23-E3FD085FD0CA}" srcOrd="0" destOrd="0" presId="urn:microsoft.com/office/officeart/2008/layout/LinedList"/>
    <dgm:cxn modelId="{C71EDC13-194C-44CF-9D79-800ACD2A354F}" type="presParOf" srcId="{674B96F8-C40D-44DC-B1DA-AFBE965197E7}" destId="{64DD8A0F-7ADE-42DB-A951-905098E406D2}" srcOrd="1" destOrd="0" presId="urn:microsoft.com/office/officeart/2008/layout/LinedList"/>
    <dgm:cxn modelId="{742A42C7-2812-4528-BA9A-9E633EAFD449}" type="presParOf" srcId="{072E6210-5C08-4585-A733-C8046B31344D}" destId="{987E7A30-BE8D-4926-B37E-9EF0F9A7120A}" srcOrd="8" destOrd="0" presId="urn:microsoft.com/office/officeart/2008/layout/LinedList"/>
    <dgm:cxn modelId="{488879FC-258C-4A15-B95D-26FB179CDB25}" type="presParOf" srcId="{072E6210-5C08-4585-A733-C8046B31344D}" destId="{7B10D5B8-E0CF-41FD-9690-B9A6F02C7AC7}" srcOrd="9" destOrd="0" presId="urn:microsoft.com/office/officeart/2008/layout/LinedList"/>
    <dgm:cxn modelId="{061092BC-B441-4B64-8E15-61B1CC1C8A4D}" type="presParOf" srcId="{7B10D5B8-E0CF-41FD-9690-B9A6F02C7AC7}" destId="{1C7FBB7A-0EC1-4BCC-B51C-3A3E2D259B30}" srcOrd="0" destOrd="0" presId="urn:microsoft.com/office/officeart/2008/layout/LinedList"/>
    <dgm:cxn modelId="{4B38B0C7-8389-43EC-BF57-F0BC6B3744D2}" type="presParOf" srcId="{7B10D5B8-E0CF-41FD-9690-B9A6F02C7AC7}" destId="{1EAF228F-9874-4061-AA16-08C02D0D39C1}" srcOrd="1" destOrd="0" presId="urn:microsoft.com/office/officeart/2008/layout/LinedList"/>
    <dgm:cxn modelId="{F9D6D6C2-3FB0-436E-B181-264EC2D34710}" type="presParOf" srcId="{072E6210-5C08-4585-A733-C8046B31344D}" destId="{4DFFD77B-E91C-41DD-917C-4CCE33D2EEDE}" srcOrd="10" destOrd="0" presId="urn:microsoft.com/office/officeart/2008/layout/LinedList"/>
    <dgm:cxn modelId="{D347FA7D-677D-4728-ACE4-1525C10AD9CA}" type="presParOf" srcId="{072E6210-5C08-4585-A733-C8046B31344D}" destId="{698E92AA-22F3-4976-958D-05564D0F88ED}" srcOrd="11" destOrd="0" presId="urn:microsoft.com/office/officeart/2008/layout/LinedList"/>
    <dgm:cxn modelId="{EDD95A11-F515-48AE-846C-96D86E020B14}" type="presParOf" srcId="{698E92AA-22F3-4976-958D-05564D0F88ED}" destId="{61E0B892-2CC1-4B6C-B2A8-8FA1D68B68AD}" srcOrd="0" destOrd="0" presId="urn:microsoft.com/office/officeart/2008/layout/LinedList"/>
    <dgm:cxn modelId="{BE6B4C93-4FF5-4901-A26F-419E84A5E79C}" type="presParOf" srcId="{698E92AA-22F3-4976-958D-05564D0F88ED}" destId="{1733B023-28B2-4A2A-A725-D9DC9A89A068}"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FA68D7-86BF-4739-8409-24F2E3D49BCE}">
      <dsp:nvSpPr>
        <dsp:cNvPr id="0" name=""/>
        <dsp:cNvSpPr/>
      </dsp:nvSpPr>
      <dsp:spPr>
        <a:xfrm>
          <a:off x="6560256" y="935196"/>
          <a:ext cx="2477312" cy="2477770"/>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6E7E175-C5FA-4DC8-A6AD-C5BE8590F145}">
      <dsp:nvSpPr>
        <dsp:cNvPr id="0" name=""/>
        <dsp:cNvSpPr/>
      </dsp:nvSpPr>
      <dsp:spPr>
        <a:xfrm>
          <a:off x="6642511" y="1017803"/>
          <a:ext cx="2312803" cy="2312557"/>
        </a:xfrm>
        <a:prstGeom prst="ellipse">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kern="1200"/>
            <a:t>Impact(s)</a:t>
          </a:r>
        </a:p>
      </dsp:txBody>
      <dsp:txXfrm>
        <a:off x="6973141" y="1348230"/>
        <a:ext cx="1651541" cy="1651702"/>
      </dsp:txXfrm>
    </dsp:sp>
    <dsp:sp modelId="{EFDBC5FA-FD1F-4066-BE1C-95AF9F07331B}">
      <dsp:nvSpPr>
        <dsp:cNvPr id="0" name=""/>
        <dsp:cNvSpPr/>
      </dsp:nvSpPr>
      <dsp:spPr>
        <a:xfrm rot="2700000">
          <a:off x="4002866" y="938191"/>
          <a:ext cx="2471345" cy="2471345"/>
        </a:xfrm>
        <a:prstGeom prst="teardrop">
          <a:avLst>
            <a:gd name="adj" fmla="val 100000"/>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1C98042-293F-49F0-B958-A6B71C273077}">
      <dsp:nvSpPr>
        <dsp:cNvPr id="0" name=""/>
        <dsp:cNvSpPr/>
      </dsp:nvSpPr>
      <dsp:spPr>
        <a:xfrm>
          <a:off x="4082137" y="1017803"/>
          <a:ext cx="2312803" cy="2312557"/>
        </a:xfrm>
        <a:prstGeom prst="ellipse">
          <a:avLst/>
        </a:prstGeom>
        <a:solidFill>
          <a:schemeClr val="lt1">
            <a:alpha val="90000"/>
            <a:hueOff val="0"/>
            <a:satOff val="0"/>
            <a:lumOff val="0"/>
            <a:alphaOff val="0"/>
          </a:schemeClr>
        </a:solidFill>
        <a:ln w="6350" cap="flat" cmpd="sng" algn="ctr">
          <a:solidFill>
            <a:schemeClr val="accent4">
              <a:hueOff val="4900445"/>
              <a:satOff val="-20388"/>
              <a:lumOff val="480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kern="1200"/>
            <a:t>Appropriate solution(s) </a:t>
          </a:r>
        </a:p>
        <a:p>
          <a:pPr marL="0" lvl="0" indent="0" algn="ctr" defTabSz="1022350">
            <a:lnSpc>
              <a:spcPct val="90000"/>
            </a:lnSpc>
            <a:spcBef>
              <a:spcPct val="0"/>
            </a:spcBef>
            <a:spcAft>
              <a:spcPct val="35000"/>
            </a:spcAft>
            <a:buNone/>
          </a:pPr>
          <a:r>
            <a:rPr lang="en-GB" sz="2300" kern="1200"/>
            <a:t>(The project)</a:t>
          </a:r>
        </a:p>
      </dsp:txBody>
      <dsp:txXfrm>
        <a:off x="4412768" y="1348230"/>
        <a:ext cx="1651541" cy="1651702"/>
      </dsp:txXfrm>
    </dsp:sp>
    <dsp:sp modelId="{D677B845-A553-45FE-A8F7-B19BE2FAA05E}">
      <dsp:nvSpPr>
        <dsp:cNvPr id="0" name=""/>
        <dsp:cNvSpPr/>
      </dsp:nvSpPr>
      <dsp:spPr>
        <a:xfrm rot="2700000">
          <a:off x="1442493" y="938191"/>
          <a:ext cx="2471345" cy="2471345"/>
        </a:xfrm>
        <a:prstGeom prst="teardrop">
          <a:avLst>
            <a:gd name="adj" fmla="val 100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7C6AB65-3C0A-45EF-8EC8-813C44B4F206}">
      <dsp:nvSpPr>
        <dsp:cNvPr id="0" name=""/>
        <dsp:cNvSpPr/>
      </dsp:nvSpPr>
      <dsp:spPr>
        <a:xfrm>
          <a:off x="1521764" y="1017803"/>
          <a:ext cx="2312803" cy="2312557"/>
        </a:xfrm>
        <a:prstGeom prst="ellipse">
          <a:avLst/>
        </a:prstGeom>
        <a:solidFill>
          <a:schemeClr val="lt1">
            <a:alpha val="90000"/>
            <a:hueOff val="0"/>
            <a:satOff val="0"/>
            <a:lumOff val="0"/>
            <a:alphaOff val="0"/>
          </a:schemeClr>
        </a:solidFill>
        <a:ln w="6350" cap="flat" cmpd="sng" algn="ctr">
          <a:solidFill>
            <a:schemeClr val="accent4">
              <a:hueOff val="9800891"/>
              <a:satOff val="-40777"/>
              <a:lumOff val="960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kern="1200"/>
            <a:t>Local communities and their needs</a:t>
          </a:r>
        </a:p>
      </dsp:txBody>
      <dsp:txXfrm>
        <a:off x="1852395" y="1348230"/>
        <a:ext cx="1651541" cy="16517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7A624-09BA-4F52-ABB5-7122C10F29F1}">
      <dsp:nvSpPr>
        <dsp:cNvPr id="0" name=""/>
        <dsp:cNvSpPr/>
      </dsp:nvSpPr>
      <dsp:spPr>
        <a:xfrm>
          <a:off x="1170079" y="1196967"/>
          <a:ext cx="933561" cy="9335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A8FBBB-9345-4E81-9904-0900553DDC1F}">
      <dsp:nvSpPr>
        <dsp:cNvPr id="0" name=""/>
        <dsp:cNvSpPr/>
      </dsp:nvSpPr>
      <dsp:spPr>
        <a:xfrm>
          <a:off x="599569" y="2422420"/>
          <a:ext cx="207458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GB" sz="2300" b="1" kern="1200"/>
            <a:t>IT Infrastructure &amp; Kit</a:t>
          </a:r>
          <a:endParaRPr lang="en-US" sz="2300" kern="1200"/>
        </a:p>
      </dsp:txBody>
      <dsp:txXfrm>
        <a:off x="599569" y="2422420"/>
        <a:ext cx="2074581" cy="720000"/>
      </dsp:txXfrm>
    </dsp:sp>
    <dsp:sp modelId="{26DF7C81-B83C-4686-A909-A4244C6FD686}">
      <dsp:nvSpPr>
        <dsp:cNvPr id="0" name=""/>
        <dsp:cNvSpPr/>
      </dsp:nvSpPr>
      <dsp:spPr>
        <a:xfrm>
          <a:off x="3607713" y="1196967"/>
          <a:ext cx="933561" cy="9335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EF78B5-D069-421C-8CAD-30D62B818FDB}">
      <dsp:nvSpPr>
        <dsp:cNvPr id="0" name=""/>
        <dsp:cNvSpPr/>
      </dsp:nvSpPr>
      <dsp:spPr>
        <a:xfrm>
          <a:off x="3037203" y="2422420"/>
          <a:ext cx="207458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GB" sz="2300" b="1" kern="1200"/>
            <a:t>Creative Technology</a:t>
          </a:r>
          <a:endParaRPr lang="en-US" sz="2300" kern="1200"/>
        </a:p>
      </dsp:txBody>
      <dsp:txXfrm>
        <a:off x="3037203" y="2422420"/>
        <a:ext cx="2074581" cy="720000"/>
      </dsp:txXfrm>
    </dsp:sp>
    <dsp:sp modelId="{F20A98C7-572C-483B-A9CC-EA298B5669DA}">
      <dsp:nvSpPr>
        <dsp:cNvPr id="0" name=""/>
        <dsp:cNvSpPr/>
      </dsp:nvSpPr>
      <dsp:spPr>
        <a:xfrm>
          <a:off x="6045347" y="1196967"/>
          <a:ext cx="933561" cy="9335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2149B1-0FFD-44F1-BD00-981BD2A8DF91}">
      <dsp:nvSpPr>
        <dsp:cNvPr id="0" name=""/>
        <dsp:cNvSpPr/>
      </dsp:nvSpPr>
      <dsp:spPr>
        <a:xfrm>
          <a:off x="5474837" y="2422420"/>
          <a:ext cx="207458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GB" sz="2300" b="1" kern="1200"/>
            <a:t>Operational Improvements</a:t>
          </a:r>
          <a:endParaRPr lang="en-US" sz="2300" kern="1200"/>
        </a:p>
      </dsp:txBody>
      <dsp:txXfrm>
        <a:off x="5474837" y="2422420"/>
        <a:ext cx="2074581" cy="720000"/>
      </dsp:txXfrm>
    </dsp:sp>
    <dsp:sp modelId="{4E1033D3-7479-4E2E-A93B-B7E44E8166F5}">
      <dsp:nvSpPr>
        <dsp:cNvPr id="0" name=""/>
        <dsp:cNvSpPr/>
      </dsp:nvSpPr>
      <dsp:spPr>
        <a:xfrm>
          <a:off x="8482981" y="1196967"/>
          <a:ext cx="933561" cy="93356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ECA021-ABFA-4231-9522-EF55A75394C3}">
      <dsp:nvSpPr>
        <dsp:cNvPr id="0" name=""/>
        <dsp:cNvSpPr/>
      </dsp:nvSpPr>
      <dsp:spPr>
        <a:xfrm>
          <a:off x="7912471" y="2422420"/>
          <a:ext cx="207458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GB" sz="2300" b="1" kern="1200"/>
            <a:t>User Engagement</a:t>
          </a:r>
          <a:endParaRPr lang="en-US" sz="2300" kern="1200"/>
        </a:p>
      </dsp:txBody>
      <dsp:txXfrm>
        <a:off x="7912471" y="2422420"/>
        <a:ext cx="2074581"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BAFE8F-BD09-40A7-9083-CB80572880E1}">
      <dsp:nvSpPr>
        <dsp:cNvPr id="0" name=""/>
        <dsp:cNvSpPr/>
      </dsp:nvSpPr>
      <dsp:spPr>
        <a:xfrm>
          <a:off x="0" y="1668"/>
          <a:ext cx="91587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10F51E-F23E-4D36-A2CA-DAE1E363B8B3}">
      <dsp:nvSpPr>
        <dsp:cNvPr id="0" name=""/>
        <dsp:cNvSpPr/>
      </dsp:nvSpPr>
      <dsp:spPr>
        <a:xfrm>
          <a:off x="0" y="1668"/>
          <a:ext cx="9158749" cy="568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a:t>Goals</a:t>
          </a:r>
          <a:endParaRPr lang="en-US" sz="2600" kern="1200"/>
        </a:p>
      </dsp:txBody>
      <dsp:txXfrm>
        <a:off x="0" y="1668"/>
        <a:ext cx="9158749" cy="568830"/>
      </dsp:txXfrm>
    </dsp:sp>
    <dsp:sp modelId="{16486C02-A071-40C2-BB24-8F4E14F9BA7C}">
      <dsp:nvSpPr>
        <dsp:cNvPr id="0" name=""/>
        <dsp:cNvSpPr/>
      </dsp:nvSpPr>
      <dsp:spPr>
        <a:xfrm>
          <a:off x="0" y="570498"/>
          <a:ext cx="91587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5540DE-6683-4920-8A68-A73A5402FA4B}">
      <dsp:nvSpPr>
        <dsp:cNvPr id="0" name=""/>
        <dsp:cNvSpPr/>
      </dsp:nvSpPr>
      <dsp:spPr>
        <a:xfrm>
          <a:off x="0" y="570498"/>
          <a:ext cx="9158749" cy="568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a:t>Staff &amp; Users</a:t>
          </a:r>
          <a:endParaRPr lang="en-US" sz="2600" kern="1200"/>
        </a:p>
      </dsp:txBody>
      <dsp:txXfrm>
        <a:off x="0" y="570498"/>
        <a:ext cx="9158749" cy="568830"/>
      </dsp:txXfrm>
    </dsp:sp>
    <dsp:sp modelId="{AB42616F-9261-4996-B831-6A91891E966A}">
      <dsp:nvSpPr>
        <dsp:cNvPr id="0" name=""/>
        <dsp:cNvSpPr/>
      </dsp:nvSpPr>
      <dsp:spPr>
        <a:xfrm>
          <a:off x="0" y="1139329"/>
          <a:ext cx="91587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81F9C3-E339-432B-AA14-FEDC7183FAF5}">
      <dsp:nvSpPr>
        <dsp:cNvPr id="0" name=""/>
        <dsp:cNvSpPr/>
      </dsp:nvSpPr>
      <dsp:spPr>
        <a:xfrm>
          <a:off x="0" y="1139329"/>
          <a:ext cx="9158749" cy="568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a:t>Capacity &amp; Prioritisation</a:t>
          </a:r>
          <a:endParaRPr lang="en-US" sz="2600" kern="1200"/>
        </a:p>
      </dsp:txBody>
      <dsp:txXfrm>
        <a:off x="0" y="1139329"/>
        <a:ext cx="9158749" cy="568830"/>
      </dsp:txXfrm>
    </dsp:sp>
    <dsp:sp modelId="{307D18E9-DED6-4759-AE43-6ED95671E693}">
      <dsp:nvSpPr>
        <dsp:cNvPr id="0" name=""/>
        <dsp:cNvSpPr/>
      </dsp:nvSpPr>
      <dsp:spPr>
        <a:xfrm>
          <a:off x="0" y="1708160"/>
          <a:ext cx="91587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0F087E-EABB-4D65-BD23-E3FD085FD0CA}">
      <dsp:nvSpPr>
        <dsp:cNvPr id="0" name=""/>
        <dsp:cNvSpPr/>
      </dsp:nvSpPr>
      <dsp:spPr>
        <a:xfrm>
          <a:off x="0" y="1708160"/>
          <a:ext cx="9158749" cy="568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a:t>Maintenance &amp; Future Proofing</a:t>
          </a:r>
          <a:endParaRPr lang="en-US" sz="2600" kern="1200"/>
        </a:p>
      </dsp:txBody>
      <dsp:txXfrm>
        <a:off x="0" y="1708160"/>
        <a:ext cx="9158749" cy="568830"/>
      </dsp:txXfrm>
    </dsp:sp>
    <dsp:sp modelId="{987E7A30-BE8D-4926-B37E-9EF0F9A7120A}">
      <dsp:nvSpPr>
        <dsp:cNvPr id="0" name=""/>
        <dsp:cNvSpPr/>
      </dsp:nvSpPr>
      <dsp:spPr>
        <a:xfrm>
          <a:off x="0" y="2276990"/>
          <a:ext cx="91587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7FBB7A-0EC1-4BCC-B51C-3A3E2D259B30}">
      <dsp:nvSpPr>
        <dsp:cNvPr id="0" name=""/>
        <dsp:cNvSpPr/>
      </dsp:nvSpPr>
      <dsp:spPr>
        <a:xfrm>
          <a:off x="0" y="2276990"/>
          <a:ext cx="9158749" cy="568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a:t>Access &amp; Inclusion</a:t>
          </a:r>
          <a:endParaRPr lang="en-US" sz="2600" kern="1200"/>
        </a:p>
      </dsp:txBody>
      <dsp:txXfrm>
        <a:off x="0" y="2276990"/>
        <a:ext cx="9158749" cy="568830"/>
      </dsp:txXfrm>
    </dsp:sp>
    <dsp:sp modelId="{4DFFD77B-E91C-41DD-917C-4CCE33D2EEDE}">
      <dsp:nvSpPr>
        <dsp:cNvPr id="0" name=""/>
        <dsp:cNvSpPr/>
      </dsp:nvSpPr>
      <dsp:spPr>
        <a:xfrm>
          <a:off x="0" y="2845821"/>
          <a:ext cx="91587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E0B892-2CC1-4B6C-B2A8-8FA1D68B68AD}">
      <dsp:nvSpPr>
        <dsp:cNvPr id="0" name=""/>
        <dsp:cNvSpPr/>
      </dsp:nvSpPr>
      <dsp:spPr>
        <a:xfrm>
          <a:off x="0" y="2845821"/>
          <a:ext cx="9158749" cy="568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a:t>Partnerships</a:t>
          </a:r>
          <a:endParaRPr lang="en-US" sz="2600" kern="1200"/>
        </a:p>
      </dsp:txBody>
      <dsp:txXfrm>
        <a:off x="0" y="2845821"/>
        <a:ext cx="9158749" cy="568830"/>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2E0C9C-6A90-4ADA-8BE2-58B563A8D727}" type="datetimeFigureOut">
              <a:rPr lang="en-GB" smtClean="0"/>
              <a:t>24/07/2023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AA6DE8-009E-49C8-BCE7-B8BCB000EAB0}" type="slidenum">
              <a:rPr lang="en-GB" smtClean="0"/>
              <a:t>‹#›</a:t>
            </a:fld>
            <a:endParaRPr lang="en-GB"/>
          </a:p>
        </p:txBody>
      </p:sp>
    </p:spTree>
    <p:extLst>
      <p:ext uri="{BB962C8B-B14F-4D97-AF65-F5344CB8AC3E}">
        <p14:creationId xmlns:p14="http://schemas.microsoft.com/office/powerpoint/2010/main" val="3398275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rtscouncil.org.uk/sites/default/files/download-file/MEND_Terms_and_Conditions_0.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mailto:enquiries@artscouncil.org.uk"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Sophie</a:t>
            </a:r>
          </a:p>
          <a:p>
            <a:r>
              <a:rPr lang="en-GB" b="1" dirty="0"/>
              <a:t>Welcome &amp; housekeeping</a:t>
            </a:r>
            <a:endParaRPr lang="en-GB" dirty="0"/>
          </a:p>
          <a:p>
            <a:endParaRPr lang="en-GB" b="1" dirty="0">
              <a:cs typeface="Calibri"/>
            </a:endParaRPr>
          </a:p>
          <a:p>
            <a:r>
              <a:rPr lang="en-GB" dirty="0"/>
              <a:t>Thank you for joining us today for this webinar. </a:t>
            </a:r>
            <a:r>
              <a:rPr lang="en-GB" b="0" i="0" u="none" strike="noStrike" dirty="0">
                <a:solidFill>
                  <a:srgbClr val="000000"/>
                </a:solidFill>
                <a:effectLst/>
                <a:latin typeface="Calibri" panose="020F0502020204030204" pitchFamily="34" charset="0"/>
              </a:rPr>
              <a:t>This is the second of two webinars about Round 3 of the Libraries Improvement Fund</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r>
              <a:rPr lang="en-GB" b="0" i="0" u="none" strike="noStrike" dirty="0">
                <a:solidFill>
                  <a:srgbClr val="000000"/>
                </a:solidFill>
                <a:effectLst/>
                <a:latin typeface="Calibri" panose="020F0502020204030204" pitchFamily="34" charset="0"/>
              </a:rPr>
              <a:t>The first was introduction to the fund and a guide on how to complete the Expression of Interest</a:t>
            </a:r>
            <a:r>
              <a:rPr lang="en-US" b="0" i="0" dirty="0">
                <a:solidFill>
                  <a:srgbClr val="000000"/>
                </a:solidFill>
                <a:effectLst/>
                <a:latin typeface="Calibri" panose="020F0502020204030204" pitchFamily="34" charset="0"/>
              </a:rPr>
              <a:t>​</a:t>
            </a:r>
            <a:r>
              <a:rPr lang="en-US" b="0" i="0" u="none" strike="noStrike" dirty="0">
                <a:solidFill>
                  <a:srgbClr val="444444"/>
                </a:solidFill>
                <a:effectLst/>
                <a:latin typeface="Calibri" panose="020F0502020204030204" pitchFamily="34" charset="0"/>
              </a:rPr>
              <a:t>. </a:t>
            </a:r>
            <a:r>
              <a:rPr lang="en-GB" b="0" i="0" u="none" strike="noStrike" dirty="0">
                <a:solidFill>
                  <a:srgbClr val="000000"/>
                </a:solidFill>
                <a:effectLst/>
                <a:latin typeface="Calibri" panose="020F0502020204030204" pitchFamily="34" charset="0"/>
              </a:rPr>
              <a:t>This one will focus very much on the application form and getting it right.</a:t>
            </a:r>
            <a:endParaRPr lang="en-US" dirty="0"/>
          </a:p>
          <a:p>
            <a:endParaRPr lang="en-GB" dirty="0"/>
          </a:p>
          <a:p>
            <a:r>
              <a:rPr lang="en-GB" dirty="0"/>
              <a:t>We'll start soon but before we do, a little bit of housekeeping:</a:t>
            </a:r>
            <a:endParaRPr lang="en-US" dirty="0"/>
          </a:p>
          <a:p>
            <a:r>
              <a:rPr lang="en-GB" dirty="0"/>
              <a:t>- We are joined today by two BSL interpreters, Louise &amp; Donna who have "BSL interpreter” in their screen name. You can use the three dots over their picture to pin them to your screen if you want to see them throughout the session</a:t>
            </a:r>
            <a:endParaRPr lang="en-US" dirty="0"/>
          </a:p>
          <a:p>
            <a:r>
              <a:rPr lang="en-GB" dirty="0"/>
              <a:t>- We also have live captions available, to switch those on click the ‘Live transcript’ button at the top or bottom of your screen </a:t>
            </a:r>
            <a:endParaRPr lang="en-US" dirty="0"/>
          </a:p>
          <a:p>
            <a:r>
              <a:rPr lang="en-GB" dirty="0"/>
              <a:t>- The webinar will take the form of a presentation followed by a Q&amp;A session </a:t>
            </a:r>
            <a:endParaRPr lang="en-US" dirty="0"/>
          </a:p>
          <a:p>
            <a:r>
              <a:rPr lang="en-GB" dirty="0"/>
              <a:t>- Please post questions in the Q&amp;A box and we’ll either provide a written answer or we’ll answer them live in the webinar</a:t>
            </a:r>
            <a:endParaRPr lang="en-US" dirty="0"/>
          </a:p>
          <a:p>
            <a:r>
              <a:rPr lang="en-GB" dirty="0"/>
              <a:t>- We are recording this session so if you wish to remain anonymous you can check the "send anonymously" box when posting a question.</a:t>
            </a:r>
            <a:endParaRPr lang="en-US" dirty="0"/>
          </a:p>
          <a:p>
            <a:br>
              <a:rPr lang="en-GB" b="1" dirty="0">
                <a:cs typeface="+mn-lt"/>
              </a:rPr>
            </a:br>
            <a:br>
              <a:rPr lang="en-GB" b="1" dirty="0">
                <a:cs typeface="+mn-lt"/>
              </a:rPr>
            </a:br>
            <a:endParaRPr lang="en-GB" b="1">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1</a:t>
            </a:fld>
            <a:endParaRPr lang="en-GB"/>
          </a:p>
        </p:txBody>
      </p:sp>
    </p:spTree>
    <p:extLst>
      <p:ext uri="{BB962C8B-B14F-4D97-AF65-F5344CB8AC3E}">
        <p14:creationId xmlns:p14="http://schemas.microsoft.com/office/powerpoint/2010/main" val="3694165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1" i="0" u="none" strike="noStrike" dirty="0">
                <a:solidFill>
                  <a:srgbClr val="000000"/>
                </a:solidFill>
                <a:effectLst/>
                <a:latin typeface="Arial" panose="020B0604020202020204" pitchFamily="34" charset="0"/>
              </a:rPr>
              <a:t>Graeme</a:t>
            </a:r>
            <a:r>
              <a:rPr lang="en-US" b="0" i="0" dirty="0">
                <a:solidFill>
                  <a:srgbClr val="000000"/>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GB" b="0" i="0" dirty="0">
                <a:solidFill>
                  <a:srgbClr val="000000"/>
                </a:solidFill>
                <a:effectLst/>
                <a:latin typeface="Arial" panose="020B0604020202020204" pitchFamily="34" charset="0"/>
              </a:rPr>
              <a:t>​</a:t>
            </a:r>
            <a:endParaRPr lang="en-GB" b="0" i="0" dirty="0">
              <a:solidFill>
                <a:srgbClr val="444444"/>
              </a:solidFill>
              <a:effectLst/>
              <a:latin typeface="Calibri" panose="020F0502020204030204" pitchFamily="34" charset="0"/>
            </a:endParaRPr>
          </a:p>
          <a:p>
            <a:pPr algn="l" rtl="0" fontAlgn="base"/>
            <a:r>
              <a:rPr lang="en-GB" b="0" i="0" u="none" strike="noStrike" dirty="0">
                <a:solidFill>
                  <a:srgbClr val="000000"/>
                </a:solidFill>
                <a:effectLst/>
                <a:latin typeface="Arial" panose="020B0604020202020204" pitchFamily="34" charset="0"/>
              </a:rPr>
              <a:t>So let’s have a look at some previous examples from Rounds 1 &amp; 2 where evidencing need has been done well</a:t>
            </a:r>
            <a:r>
              <a:rPr lang="en-US" b="0" i="0" dirty="0">
                <a:solidFill>
                  <a:srgbClr val="000000"/>
                </a:solidFill>
                <a:effectLst/>
                <a:latin typeface="Arial" panose="020B0604020202020204" pitchFamily="34" charset="0"/>
              </a:rPr>
              <a:t>​</a:t>
            </a:r>
            <a:br>
              <a:rPr lang="en-US" b="0" i="0" dirty="0">
                <a:solidFill>
                  <a:srgbClr val="000000"/>
                </a:solidFill>
                <a:effectLst/>
                <a:latin typeface="Arial" panose="020B0604020202020204" pitchFamily="34" charset="0"/>
              </a:rPr>
            </a:br>
            <a:r>
              <a:rPr lang="en-US" b="0" i="0" dirty="0">
                <a:solidFill>
                  <a:srgbClr val="444444"/>
                </a:solidFill>
                <a:effectLst/>
                <a:latin typeface="Arial" panose="020B0604020202020204" pitchFamily="34" charset="0"/>
              </a:rPr>
              <a:t>​</a:t>
            </a:r>
            <a:br>
              <a:rPr lang="en-US" b="0" i="0" dirty="0">
                <a:solidFill>
                  <a:srgbClr val="444444"/>
                </a:solidFill>
                <a:effectLst/>
                <a:latin typeface="Arial" panose="020B0604020202020204" pitchFamily="34" charset="0"/>
              </a:rPr>
            </a:br>
            <a:r>
              <a:rPr lang="en-GB" b="1" i="0" u="none" strike="noStrike" dirty="0">
                <a:solidFill>
                  <a:srgbClr val="000000"/>
                </a:solidFill>
                <a:effectLst/>
                <a:latin typeface="Arial" panose="020B0604020202020204" pitchFamily="34" charset="0"/>
              </a:rPr>
              <a:t>Special Educational Needs and Disabilities project</a:t>
            </a:r>
            <a:r>
              <a:rPr lang="en-GB" b="0" i="0" u="none" strike="noStrike" dirty="0">
                <a:solidFill>
                  <a:srgbClr val="000000"/>
                </a:solidFill>
                <a:effectLst/>
                <a:latin typeface="Arial" panose="020B0604020202020204" pitchFamily="34" charset="0"/>
              </a:rPr>
              <a:t>. We’ve seen a few projects with an SEND focus, one where the Library Service had previously worked in partnership with a local Parent Carer Forum where both parents and children assessed libraries and provided feedback which was used to improve the service offer. One of the results is this project - a re-designed SEND-friendly library, co-created with children, young people, partners and a lead artist, to realise a vision that is child-led, the result is a refurb that provides more sensory areas, digital access and accessible interior design. Gold standard not just in evidencing need but in inclusion and ensuring the work is justified and the end result is meaningful. </a:t>
            </a:r>
          </a:p>
          <a:p>
            <a:pPr algn="l" rtl="0" fontAlgn="base"/>
            <a:r>
              <a:rPr lang="en-GB" b="0" i="0" dirty="0">
                <a:solidFill>
                  <a:srgbClr val="000000"/>
                </a:solidFill>
                <a:effectLst/>
                <a:latin typeface="Arial" panose="020B0604020202020204" pitchFamily="34" charset="0"/>
              </a:rPr>
              <a:t>​</a:t>
            </a:r>
            <a:endParaRPr lang="en-GB" b="0" i="0" dirty="0">
              <a:solidFill>
                <a:srgbClr val="444444"/>
              </a:solidFill>
              <a:effectLst/>
              <a:latin typeface="Calibri" panose="020F0502020204030204" pitchFamily="34" charset="0"/>
            </a:endParaRPr>
          </a:p>
          <a:p>
            <a:pPr algn="l" rtl="0" fontAlgn="base"/>
            <a:r>
              <a:rPr lang="en-GB" b="1" i="0" u="none" strike="noStrike" dirty="0">
                <a:solidFill>
                  <a:srgbClr val="000000"/>
                </a:solidFill>
                <a:effectLst/>
                <a:latin typeface="Calibri" panose="020F0502020204030204" pitchFamily="34" charset="0"/>
              </a:rPr>
              <a:t>Extended hours </a:t>
            </a:r>
            <a:r>
              <a:rPr lang="en-GB" b="0" i="0" u="none" strike="noStrike" dirty="0">
                <a:solidFill>
                  <a:srgbClr val="000000"/>
                </a:solidFill>
                <a:effectLst/>
                <a:latin typeface="Calibri" panose="020F0502020204030204" pitchFamily="34" charset="0"/>
              </a:rPr>
              <a:t>– library conducted research with their users and local communities and found out many are shift workers and cannot access the library during normal opening hours and they requested longer opening hours. So the correct solution was to install out of hours self-service entrances and kiosks. Again, they clearly identified an existing issue and determined the appropriate solution. The impact here is more library users and more flexibility for existing users.</a:t>
            </a:r>
            <a:r>
              <a:rPr lang="en-GB" b="0" i="0" dirty="0">
                <a:solidFill>
                  <a:srgbClr val="000000"/>
                </a:solidFill>
                <a:effectLst/>
                <a:latin typeface="Calibri" panose="020F0502020204030204" pitchFamily="34" charset="0"/>
              </a:rPr>
              <a:t>​ In strongest cases able to identify the scale of the impact – how many people will this benefit?</a:t>
            </a:r>
            <a:br>
              <a:rPr lang="en-GB" b="0" i="0" dirty="0">
                <a:solidFill>
                  <a:srgbClr val="000000"/>
                </a:solidFill>
                <a:effectLst/>
                <a:latin typeface="Calibri" panose="020F0502020204030204" pitchFamily="34" charset="0"/>
              </a:rPr>
            </a:br>
            <a:r>
              <a:rPr lang="en-GB" b="0" i="0" dirty="0">
                <a:solidFill>
                  <a:srgbClr val="444444"/>
                </a:solidFill>
                <a:effectLst/>
                <a:latin typeface="Arial" panose="020B0604020202020204" pitchFamily="34" charset="0"/>
              </a:rPr>
              <a:t>​</a:t>
            </a:r>
            <a:br>
              <a:rPr lang="en-GB" b="0" i="0" dirty="0">
                <a:solidFill>
                  <a:srgbClr val="444444"/>
                </a:solidFill>
                <a:effectLst/>
                <a:latin typeface="Arial" panose="020B0604020202020204" pitchFamily="34" charset="0"/>
              </a:rPr>
            </a:br>
            <a:r>
              <a:rPr lang="en-GB" b="1" i="0" u="none" strike="noStrike" dirty="0">
                <a:solidFill>
                  <a:srgbClr val="000000"/>
                </a:solidFill>
                <a:effectLst/>
                <a:latin typeface="Calibri" panose="020F0502020204030204" pitchFamily="34" charset="0"/>
              </a:rPr>
              <a:t>Families with under 5’s</a:t>
            </a:r>
            <a:r>
              <a:rPr lang="en-GB" b="0" i="0" u="none" strike="noStrike" dirty="0">
                <a:solidFill>
                  <a:srgbClr val="000000"/>
                </a:solidFill>
                <a:effectLst/>
                <a:latin typeface="Calibri" panose="020F0502020204030204" pitchFamily="34" charset="0"/>
              </a:rPr>
              <a:t> - </a:t>
            </a:r>
            <a:r>
              <a:rPr lang="en-GB" b="0" i="0" u="none" strike="noStrike" dirty="0">
                <a:solidFill>
                  <a:srgbClr val="000000"/>
                </a:solidFill>
                <a:effectLst/>
                <a:latin typeface="Arial" panose="020B0604020202020204" pitchFamily="34" charset="0"/>
              </a:rPr>
              <a:t>This library works closely with the Family Clinic and has the highest number of under five registrations in the region. They conducted a survey of all customers on how to spend money to improve the library, the number one improvement was a new access to the children’s library because of the narrow and inaccessible entrances, as well as accessible toilets and changing facilities and redeveloping external areas that have attracted anti-social behaviour directed at the library which, understandably, puts some people off. The key here is that they identified their target audiences clearly as families with children under 5 and users of the family clinic, and then asked them what they wanted the money to be spent on and did that.</a:t>
            </a:r>
            <a:r>
              <a:rPr lang="en-GB" b="0" i="0" dirty="0">
                <a:solidFill>
                  <a:srgbClr val="000000"/>
                </a:solidFill>
                <a:effectLst/>
                <a:latin typeface="Arial" panose="020B0604020202020204" pitchFamily="34" charset="0"/>
              </a:rPr>
              <a:t>​</a:t>
            </a:r>
            <a:br>
              <a:rPr lang="en-GB" b="0" i="0" dirty="0">
                <a:solidFill>
                  <a:srgbClr val="000000"/>
                </a:solidFill>
                <a:effectLst/>
                <a:latin typeface="Arial" panose="020B0604020202020204" pitchFamily="34" charset="0"/>
              </a:rPr>
            </a:br>
            <a:r>
              <a:rPr lang="en-GB" b="0" i="0" dirty="0">
                <a:solidFill>
                  <a:srgbClr val="000000"/>
                </a:solidFill>
                <a:effectLst/>
                <a:latin typeface="Arial" panose="020B0604020202020204" pitchFamily="34" charset="0"/>
              </a:rPr>
              <a:t>​</a:t>
            </a:r>
            <a:endParaRPr lang="en-GB" b="0" i="0" dirty="0">
              <a:solidFill>
                <a:srgbClr val="444444"/>
              </a:solidFill>
              <a:effectLst/>
              <a:latin typeface="Calibri" panose="020F0502020204030204" pitchFamily="34" charset="0"/>
            </a:endParaRPr>
          </a:p>
          <a:p>
            <a:pPr algn="l" rtl="0" fontAlgn="base"/>
            <a:r>
              <a:rPr lang="en-GB" b="1" i="0" u="none" strike="noStrike" dirty="0">
                <a:solidFill>
                  <a:srgbClr val="000000"/>
                </a:solidFill>
                <a:effectLst/>
                <a:latin typeface="Arial" panose="020B0604020202020204" pitchFamily="34" charset="0"/>
              </a:rPr>
              <a:t>Accessible surveys </a:t>
            </a:r>
            <a:r>
              <a:rPr lang="en-GB" b="0" i="0" u="none" strike="noStrike" dirty="0">
                <a:solidFill>
                  <a:srgbClr val="000000"/>
                </a:solidFill>
                <a:effectLst/>
                <a:latin typeface="Arial" panose="020B0604020202020204" pitchFamily="34" charset="0"/>
              </a:rPr>
              <a:t>– What I liked about this was that the surveying they carried out with library users was accessible by design worked with their delivery partners to ensure they got this right, ensuring all voices could be heard and also the accessibility improvements were based on recommendations from the access audit and library users so we knew they would be beneficial</a:t>
            </a:r>
            <a:r>
              <a:rPr lang="en-US" b="0" i="0" dirty="0">
                <a:solidFill>
                  <a:srgbClr val="000000"/>
                </a:solidFill>
                <a:effectLst/>
                <a:latin typeface="Arial" panose="020B0604020202020204" pitchFamily="34" charset="0"/>
              </a:rPr>
              <a:t>​</a:t>
            </a:r>
            <a:br>
              <a:rPr lang="en-US" b="0" i="0" dirty="0">
                <a:solidFill>
                  <a:srgbClr val="000000"/>
                </a:solidFill>
                <a:effectLst/>
                <a:latin typeface="Arial" panose="020B0604020202020204" pitchFamily="34" charset="0"/>
              </a:rPr>
            </a:br>
            <a:r>
              <a:rPr lang="en-US" b="0" i="0" dirty="0">
                <a:solidFill>
                  <a:srgbClr val="444444"/>
                </a:solidFill>
                <a:effectLst/>
                <a:latin typeface="Arial" panose="020B0604020202020204" pitchFamily="34" charset="0"/>
              </a:rPr>
              <a:t>​</a:t>
            </a:r>
            <a:br>
              <a:rPr lang="en-US" b="0" i="0" dirty="0">
                <a:solidFill>
                  <a:srgbClr val="444444"/>
                </a:solidFill>
                <a:effectLst/>
                <a:latin typeface="Arial" panose="020B0604020202020204" pitchFamily="34" charset="0"/>
              </a:rPr>
            </a:br>
            <a:r>
              <a:rPr lang="en-GB" b="1" i="0" u="none" strike="noStrike" dirty="0">
                <a:solidFill>
                  <a:srgbClr val="000000"/>
                </a:solidFill>
                <a:effectLst/>
                <a:latin typeface="Arial" panose="020B0604020202020204" pitchFamily="34" charset="0"/>
              </a:rPr>
              <a:t>Use of space</a:t>
            </a:r>
            <a:r>
              <a:rPr lang="en-GB" b="0" i="0" u="none" strike="noStrike" dirty="0">
                <a:solidFill>
                  <a:srgbClr val="000000"/>
                </a:solidFill>
                <a:effectLst/>
                <a:latin typeface="Arial" panose="020B0604020202020204" pitchFamily="34" charset="0"/>
              </a:rPr>
              <a:t> – we’ve seen a few examples of internal restructures and refurbishments where libraries have an existing programme of activities that can range from using the library as a performance space or a workshop space but that there simply wasn’t enough room in the library to meet the demands of local community groups, schools and this not only limited use but also the commercial potential. So we’ve seen libraries looking at knocking through walls, removing fixed shelving and replacing with movable shelving, making new rooms and new spaces to accommodate these. Evidencing this has again been carried out in consultation with these groups.  This is an interesting one because here they were also able to make a strong case for any income that would be generated because they were able to identify who the users would be. Too many projects we’ve seen a “oh we’re making a new space so it’s going to help us generate more funds” – the question you need to answer is “how many more groups or classes will this allow you to accommodate and how much money will it generate?”</a:t>
            </a:r>
            <a:r>
              <a:rPr lang="en-US" b="0" i="0" dirty="0">
                <a:solidFill>
                  <a:srgbClr val="000000"/>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rial" panose="020B0604020202020204" pitchFamily="34" charset="0"/>
              </a:rPr>
              <a:t>​</a:t>
            </a:r>
            <a:br>
              <a:rPr lang="en-US" b="0" i="0" dirty="0">
                <a:solidFill>
                  <a:srgbClr val="444444"/>
                </a:solidFill>
                <a:effectLst/>
                <a:latin typeface="Arial" panose="020B0604020202020204" pitchFamily="34" charset="0"/>
              </a:rPr>
            </a:br>
            <a:r>
              <a:rPr lang="en-GB" b="0" i="0" u="none" strike="noStrike" dirty="0">
                <a:solidFill>
                  <a:srgbClr val="000000"/>
                </a:solidFill>
                <a:effectLst/>
                <a:latin typeface="Arial" panose="020B0604020202020204" pitchFamily="34" charset="0"/>
              </a:rPr>
              <a:t>The thing that ties all these together is </a:t>
            </a:r>
            <a:r>
              <a:rPr lang="en-US" b="0" i="0" dirty="0">
                <a:solidFill>
                  <a:srgbClr val="000000"/>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buFont typeface="+mj-lt"/>
              <a:buAutoNum type="arabicPeriod"/>
            </a:pPr>
            <a:r>
              <a:rPr lang="en-GB" sz="1800" b="0" i="0" u="none" strike="noStrike" dirty="0">
                <a:solidFill>
                  <a:srgbClr val="000000"/>
                </a:solidFill>
                <a:effectLst/>
                <a:latin typeface="Arial" panose="020B0604020202020204" pitchFamily="34" charset="0"/>
              </a:rPr>
              <a:t>They all involve library users from the earliest possible stage</a:t>
            </a:r>
            <a:endParaRPr lang="en-US" sz="1800" b="0" i="0" dirty="0">
              <a:solidFill>
                <a:srgbClr val="444444"/>
              </a:solidFill>
              <a:effectLst/>
              <a:latin typeface="Arial" panose="020B0604020202020204" pitchFamily="34" charset="0"/>
            </a:endParaRPr>
          </a:p>
          <a:p>
            <a:pPr algn="l" rtl="0" fontAlgn="base">
              <a:buFont typeface="+mj-lt"/>
              <a:buAutoNum type="arabicPeriod"/>
            </a:pPr>
            <a:r>
              <a:rPr lang="en-GB" sz="1800" b="0" i="0" u="none" strike="noStrike" dirty="0">
                <a:solidFill>
                  <a:srgbClr val="000000"/>
                </a:solidFill>
                <a:effectLst/>
                <a:latin typeface="Arial" panose="020B0604020202020204" pitchFamily="34" charset="0"/>
              </a:rPr>
              <a:t>They have a clear and defined evidence base</a:t>
            </a:r>
            <a:endParaRPr lang="en-US" sz="1800" b="0" i="0" dirty="0">
              <a:solidFill>
                <a:srgbClr val="444444"/>
              </a:solidFill>
              <a:effectLst/>
              <a:latin typeface="Arial" panose="020B0604020202020204" pitchFamily="34" charset="0"/>
            </a:endParaRPr>
          </a:p>
          <a:p>
            <a:pPr algn="l" rtl="0" fontAlgn="base">
              <a:buFont typeface="+mj-lt"/>
              <a:buAutoNum type="arabicPeriod"/>
            </a:pPr>
            <a:r>
              <a:rPr lang="en-GB" sz="1800" b="0" i="0" u="none" strike="noStrike" dirty="0">
                <a:solidFill>
                  <a:srgbClr val="000000"/>
                </a:solidFill>
                <a:effectLst/>
                <a:latin typeface="Arial" panose="020B0604020202020204" pitchFamily="34" charset="0"/>
              </a:rPr>
              <a:t>They all aim to solve problems or provide new opportunities</a:t>
            </a:r>
            <a:endParaRPr lang="en-US" sz="1800" b="0" i="0" dirty="0">
              <a:solidFill>
                <a:srgbClr val="444444"/>
              </a:solidFill>
              <a:effectLst/>
              <a:latin typeface="Arial" panose="020B0604020202020204" pitchFamily="34" charset="0"/>
            </a:endParaRPr>
          </a:p>
          <a:p>
            <a:pPr algn="l" rtl="0" fontAlgn="base">
              <a:buFont typeface="+mj-lt"/>
              <a:buAutoNum type="arabicPeriod"/>
            </a:pPr>
            <a:endParaRPr lang="en-GB" sz="1800" b="0" i="0" dirty="0">
              <a:solidFill>
                <a:srgbClr val="444444"/>
              </a:solidFill>
              <a:effectLst/>
              <a:latin typeface="Arial" panose="020B0604020202020204" pitchFamily="34" charset="0"/>
            </a:endParaRPr>
          </a:p>
          <a:p>
            <a:pPr algn="l" rtl="0" fontAlgn="base"/>
            <a:r>
              <a:rPr lang="en-GB" b="0" i="0" u="none" strike="noStrike" dirty="0">
                <a:solidFill>
                  <a:srgbClr val="000000"/>
                </a:solidFill>
                <a:effectLst/>
                <a:latin typeface="Arial" panose="020B0604020202020204" pitchFamily="34" charset="0"/>
              </a:rPr>
              <a:t>These are just a few examples, your project might be totally different, it might focus on digital poverty, or loneliness, but the concept will be the same. Tell us why this is the right project</a:t>
            </a:r>
            <a:endParaRPr lang="en-GB" b="0" i="0" dirty="0">
              <a:solidFill>
                <a:srgbClr val="444444"/>
              </a:solidFill>
              <a:effectLst/>
              <a:latin typeface="Calibri" panose="020F0502020204030204" pitchFamily="34" charset="0"/>
            </a:endParaRPr>
          </a:p>
          <a:p>
            <a:pPr algn="l"/>
            <a:endParaRPr lang="en-GB" dirty="0">
              <a:latin typeface="Arial"/>
              <a:cs typeface="Arial"/>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10</a:t>
            </a:fld>
            <a:endParaRPr lang="en-GB"/>
          </a:p>
        </p:txBody>
      </p:sp>
    </p:spTree>
    <p:extLst>
      <p:ext uri="{BB962C8B-B14F-4D97-AF65-F5344CB8AC3E}">
        <p14:creationId xmlns:p14="http://schemas.microsoft.com/office/powerpoint/2010/main" val="4159733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200" b="1" dirty="0">
                <a:latin typeface="Arial" panose="020B0604020202020204" pitchFamily="34" charset="0"/>
                <a:ea typeface="+mn-lt"/>
                <a:cs typeface="Arial" panose="020B0604020202020204" pitchFamily="34" charset="0"/>
              </a:rPr>
              <a:t>Graeme</a:t>
            </a:r>
          </a:p>
          <a:p>
            <a:endParaRPr lang="en-GB" sz="2200" b="1" dirty="0">
              <a:latin typeface="Arial" panose="020B0604020202020204" pitchFamily="34" charset="0"/>
              <a:ea typeface="+mn-lt"/>
              <a:cs typeface="Arial" panose="020B0604020202020204" pitchFamily="34" charset="0"/>
            </a:endParaRPr>
          </a:p>
          <a:p>
            <a:r>
              <a:rPr lang="en-GB" sz="2200" b="1" dirty="0">
                <a:latin typeface="Arial" panose="020B0604020202020204" pitchFamily="34" charset="0"/>
                <a:ea typeface="+mn-lt"/>
                <a:cs typeface="Arial" panose="020B0604020202020204" pitchFamily="34" charset="0"/>
              </a:rPr>
              <a:t>Income &amp; Expenditure</a:t>
            </a:r>
          </a:p>
          <a:p>
            <a:pPr marL="800100" lvl="1" indent="-342900" fontAlgn="base">
              <a:buFont typeface="Arial" panose="020B0604020202020204" pitchFamily="34" charset="0"/>
              <a:buChar char="•"/>
            </a:pPr>
            <a:r>
              <a:rPr lang="en-US" sz="2200" b="0" i="0" u="none" strike="noStrike" dirty="0">
                <a:solidFill>
                  <a:srgbClr val="000000"/>
                </a:solidFill>
                <a:effectLst/>
                <a:latin typeface="Arial" panose="020B0604020202020204" pitchFamily="34" charset="0"/>
                <a:cs typeface="Arial" panose="020B0604020202020204" pitchFamily="34" charset="0"/>
              </a:rPr>
              <a:t>No match funding required – but can strengthen an app – average level of match funding for successful R1 &amp; R2 applications was around 20-25%</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srgbClr val="000000"/>
                </a:solidFill>
                <a:latin typeface="Arial" panose="020B0604020202020204" pitchFamily="34" charset="0"/>
                <a:cs typeface="Arial" panose="020B0604020202020204" pitchFamily="34" charset="0"/>
              </a:rPr>
              <a:t>Remember to include </a:t>
            </a:r>
            <a:r>
              <a:rPr lang="en-US" sz="2200" b="1" dirty="0">
                <a:solidFill>
                  <a:srgbClr val="000000"/>
                </a:solidFill>
                <a:latin typeface="Arial" panose="020B0604020202020204" pitchFamily="34" charset="0"/>
                <a:cs typeface="Arial" panose="020B0604020202020204" pitchFamily="34" charset="0"/>
              </a:rPr>
              <a:t>Support in kind</a:t>
            </a:r>
            <a:r>
              <a:rPr lang="en-US" sz="2200" b="1" i="0" u="none" strike="noStrike" dirty="0">
                <a:solidFill>
                  <a:srgbClr val="000000"/>
                </a:solidFill>
                <a:effectLst/>
                <a:latin typeface="Arial" panose="020B0604020202020204" pitchFamily="34" charset="0"/>
                <a:cs typeface="Arial" panose="020B0604020202020204" pitchFamily="34" charset="0"/>
              </a:rPr>
              <a:t> – </a:t>
            </a:r>
            <a:r>
              <a:rPr lang="en-US" sz="2200" b="0" i="0" u="none" strike="noStrike" dirty="0">
                <a:solidFill>
                  <a:srgbClr val="000000"/>
                </a:solidFill>
                <a:effectLst/>
                <a:latin typeface="Arial" panose="020B0604020202020204" pitchFamily="34" charset="0"/>
                <a:cs typeface="Arial" panose="020B0604020202020204" pitchFamily="34" charset="0"/>
              </a:rPr>
              <a:t>which is</a:t>
            </a:r>
            <a:r>
              <a:rPr lang="en-US" sz="2200" b="1" i="0" u="none" strike="noStrike" dirty="0">
                <a:solidFill>
                  <a:srgbClr val="000000"/>
                </a:solidFill>
                <a:effectLst/>
                <a:latin typeface="Arial" panose="020B0604020202020204" pitchFamily="34" charset="0"/>
                <a:cs typeface="Arial" panose="020B0604020202020204" pitchFamily="34" charset="0"/>
              </a:rPr>
              <a:t> </a:t>
            </a:r>
            <a:r>
              <a:rPr lang="en-US" sz="2200" b="0" i="0" u="none" strike="noStrike" dirty="0">
                <a:solidFill>
                  <a:srgbClr val="000000"/>
                </a:solidFill>
                <a:effectLst/>
                <a:latin typeface="Arial" panose="020B0604020202020204" pitchFamily="34" charset="0"/>
                <a:cs typeface="Arial" panose="020B0604020202020204" pitchFamily="34" charset="0"/>
              </a:rPr>
              <a:t>any goods or services you receive during the funded period towards the project either for free or at a reduced rate. That value can contribute towards your match funding as support in kind. </a:t>
            </a:r>
          </a:p>
          <a:p>
            <a:pPr marL="800100" lvl="1" indent="-342900" fontAlgn="base">
              <a:buFont typeface="Arial" panose="020B0604020202020204" pitchFamily="34" charset="0"/>
              <a:buChar char="•"/>
            </a:pPr>
            <a:r>
              <a:rPr lang="en-US" sz="2200" b="0" i="0" u="none" strike="noStrike" dirty="0">
                <a:solidFill>
                  <a:srgbClr val="000000"/>
                </a:solidFill>
                <a:effectLst/>
                <a:latin typeface="Arial" panose="020B0604020202020204" pitchFamily="34" charset="0"/>
                <a:cs typeface="Arial" panose="020B0604020202020204" pitchFamily="34" charset="0"/>
              </a:rPr>
              <a:t>All costs should be able to be capitalized on your balance sheet – anything unable to be capitalized at the end of the project may result in a reduced award</a:t>
            </a:r>
          </a:p>
          <a:p>
            <a:pPr marL="800100" lvl="1" indent="-342900" fontAlgn="base">
              <a:buFont typeface="Arial" panose="020B0604020202020204" pitchFamily="34" charset="0"/>
              <a:buChar char="•"/>
            </a:pPr>
            <a:r>
              <a:rPr lang="en-US" sz="2200" dirty="0">
                <a:solidFill>
                  <a:srgbClr val="000000"/>
                </a:solidFill>
                <a:latin typeface="Arial" panose="020B0604020202020204" pitchFamily="34" charset="0"/>
                <a:cs typeface="Arial" panose="020B0604020202020204" pitchFamily="34" charset="0"/>
              </a:rPr>
              <a:t>More detail better – helps us understand exactly what the funding is being on spent on and gives confidence that the budget is realistic</a:t>
            </a:r>
            <a:endParaRPr lang="en-US" sz="2200" b="0" i="0" u="none" strike="noStrike" dirty="0">
              <a:solidFill>
                <a:srgbClr val="000000"/>
              </a:solidFill>
              <a:effectLst/>
              <a:latin typeface="Arial" panose="020B0604020202020204" pitchFamily="34" charset="0"/>
              <a:cs typeface="Arial" panose="020B0604020202020204" pitchFamily="34" charset="0"/>
            </a:endParaRP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1" i="0" u="none" strike="noStrike" dirty="0">
                <a:solidFill>
                  <a:srgbClr val="000000"/>
                </a:solidFill>
                <a:effectLst/>
                <a:latin typeface="Calibri" panose="020F0502020204030204" pitchFamily="34" charset="0"/>
              </a:rPr>
              <a:t>Inflation</a:t>
            </a:r>
          </a:p>
          <a:p>
            <a:pPr algn="l" rtl="0" fontAlgn="base"/>
            <a:r>
              <a:rPr lang="en-US" b="0" i="0" u="none" strike="noStrike" dirty="0">
                <a:solidFill>
                  <a:srgbClr val="000000"/>
                </a:solidFill>
                <a:effectLst/>
                <a:latin typeface="Calibri" panose="020F0502020204030204" pitchFamily="34" charset="0"/>
              </a:rPr>
              <a:t>Inflation levels in the construction industry are volatile at the moment, and we need applicants to ensure that they have taken this into consideration when you are writing your application for LIF.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We strongly advise all applicants to seek professional advice on this element of their budget. Arts Council England will not increase grants once awarded, so if inflationary increases mean that applicants do not have enough funds to complete their project, you will need to source additional funding elsewhere to complete the works outlined in the funding agreement. It is not possible to reduce the scope of works post-award due to rising inflation. Please see our </a:t>
            </a:r>
            <a:r>
              <a:rPr lang="en-US" b="0" i="0" u="sng" strike="noStrike" dirty="0">
                <a:solidFill>
                  <a:srgbClr val="0563C1"/>
                </a:solidFill>
                <a:effectLst/>
                <a:latin typeface="Calibri" panose="020F0502020204030204" pitchFamily="34" charset="0"/>
                <a:hlinkClick r:id="rId3"/>
              </a:rPr>
              <a:t>terms and conditions</a:t>
            </a:r>
            <a:r>
              <a:rPr lang="en-US" b="0" i="0" u="none" strike="noStrike" dirty="0">
                <a:solidFill>
                  <a:srgbClr val="000000"/>
                </a:solidFill>
                <a:effectLst/>
                <a:latin typeface="Calibri" panose="020F0502020204030204" pitchFamily="34" charset="0"/>
              </a:rPr>
              <a:t> for more information about grant-holder obligations under the funding agreement and agreed programme of works. To avoid this issue, we suggest working with your professional team to calculate a realistic, future-facing figure for your expenditure.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It is important that in your application you show clearly what your inflation figure is, and how it has been calculated. Please be aware that inflation should be considered as separate from general contingency and should be represented separately in your application. This will help us to understand your budget and the appropriateness of your figures. </a:t>
            </a:r>
            <a:r>
              <a:rPr lang="en-US" b="0" i="0" dirty="0">
                <a:solidFill>
                  <a:srgbClr val="000000"/>
                </a:solidFill>
                <a:effectLst/>
                <a:latin typeface="Calibri" panose="020F0502020204030204" pitchFamily="34" charset="0"/>
              </a:rPr>
              <a:t>​</a:t>
            </a:r>
            <a:br>
              <a:rPr lang="en-US" b="0" i="0" dirty="0">
                <a:solidFill>
                  <a:srgbClr val="000000"/>
                </a:solidFill>
                <a:effectLst/>
                <a:latin typeface="Calibri" panose="020F0502020204030204" pitchFamily="34" charset="0"/>
              </a:rPr>
            </a:br>
            <a:br>
              <a:rPr lang="en-US" b="0" i="0" dirty="0">
                <a:solidFill>
                  <a:srgbClr val="000000"/>
                </a:solidFill>
                <a:effectLst/>
                <a:latin typeface="Calibri" panose="020F0502020204030204" pitchFamily="34" charset="0"/>
              </a:rPr>
            </a:br>
            <a:r>
              <a:rPr lang="en-US" b="1" i="0" dirty="0">
                <a:solidFill>
                  <a:srgbClr val="000000"/>
                </a:solidFill>
                <a:effectLst/>
                <a:latin typeface="Calibri" panose="020F0502020204030204" pitchFamily="34" charset="0"/>
              </a:rPr>
              <a:t>Contingency</a:t>
            </a:r>
            <a:br>
              <a:rPr lang="en-US" b="0" i="0" dirty="0">
                <a:solidFill>
                  <a:srgbClr val="000000"/>
                </a:solidFill>
                <a:effectLst/>
                <a:latin typeface="Calibri" panose="020F0502020204030204" pitchFamily="34" charset="0"/>
              </a:rPr>
            </a:br>
            <a:r>
              <a:rPr lang="en-US" b="0" i="0" dirty="0" err="1">
                <a:solidFill>
                  <a:srgbClr val="000000"/>
                </a:solidFill>
                <a:effectLst/>
                <a:latin typeface="Calibri" panose="020F0502020204030204" pitchFamily="34" charset="0"/>
              </a:rPr>
              <a:t>Contingency</a:t>
            </a:r>
            <a:r>
              <a:rPr lang="en-US" b="0" i="0" dirty="0">
                <a:solidFill>
                  <a:srgbClr val="000000"/>
                </a:solidFill>
                <a:effectLst/>
                <a:latin typeface="Calibri" panose="020F0502020204030204" pitchFamily="34" charset="0"/>
              </a:rPr>
              <a:t> figures we would expect to align with figures in costed risk register.</a:t>
            </a:r>
            <a:endParaRPr lang="en-US" b="0" i="0" dirty="0">
              <a:solidFill>
                <a:srgbClr val="444444"/>
              </a:solidFill>
              <a:effectLst/>
              <a:latin typeface="Calibri" panose="020F0502020204030204" pitchFamily="34" charset="0"/>
            </a:endParaRPr>
          </a:p>
          <a:p>
            <a:pPr marL="171450" indent="-171450">
              <a:buFont typeface="Arial"/>
              <a:buChar char="•"/>
            </a:pPr>
            <a:endParaRPr lang="en-GB" b="1" dirty="0">
              <a:cs typeface="+mn-lt"/>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11</a:t>
            </a:fld>
            <a:endParaRPr lang="en-GB"/>
          </a:p>
        </p:txBody>
      </p:sp>
    </p:spTree>
    <p:extLst>
      <p:ext uri="{BB962C8B-B14F-4D97-AF65-F5344CB8AC3E}">
        <p14:creationId xmlns:p14="http://schemas.microsoft.com/office/powerpoint/2010/main" val="3219081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1" i="0" u="none" strike="noStrike">
                <a:solidFill>
                  <a:srgbClr val="000000"/>
                </a:solidFill>
                <a:effectLst/>
                <a:latin typeface="Calibri" panose="020F0502020204030204" pitchFamily="34" charset="0"/>
              </a:rPr>
              <a:t>Graeme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There are restrictions on what this funding can be spent on, first of all only costs that will be capitalised on your balance sheet can be included, and secondly only spending that takes place after we’ve made our decisions are eligible.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[Read out slide]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If you’re not sure. DON’T RISK IT – get in touch.</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171450" indent="-171450">
              <a:buFont typeface="Arial"/>
              <a:buChar char="•"/>
            </a:pPr>
            <a:endParaRPr lang="en-GB" b="1">
              <a:cs typeface="+mn-lt"/>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12</a:t>
            </a:fld>
            <a:endParaRPr lang="en-GB"/>
          </a:p>
        </p:txBody>
      </p:sp>
    </p:spTree>
    <p:extLst>
      <p:ext uri="{BB962C8B-B14F-4D97-AF65-F5344CB8AC3E}">
        <p14:creationId xmlns:p14="http://schemas.microsoft.com/office/powerpoint/2010/main" val="3219081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a:solidFill>
                  <a:srgbClr val="444444"/>
                </a:solidFill>
                <a:latin typeface="Calibri" panose="020F0502020204030204" pitchFamily="34" charset="0"/>
                <a:cs typeface="Calibri"/>
              </a:rPr>
              <a:t>Use the template to ensure you are giving us the right information – cashflows should be broken down monthly for at least first year and, if longer, monthly after that. </a:t>
            </a:r>
            <a:endParaRPr lang="en-US"/>
          </a:p>
          <a:p>
            <a:endParaRPr lang="en-GB" dirty="0">
              <a:solidFill>
                <a:srgbClr val="444444"/>
              </a:solidFill>
              <a:latin typeface="Calibri" panose="020F0502020204030204" pitchFamily="34" charset="0"/>
              <a:cs typeface="Calibri"/>
            </a:endParaRPr>
          </a:p>
          <a:p>
            <a:r>
              <a:rPr lang="en-GB">
                <a:solidFill>
                  <a:srgbClr val="444444"/>
                </a:solidFill>
                <a:latin typeface="Calibri" panose="020F0502020204030204" pitchFamily="34" charset="0"/>
                <a:cs typeface="Calibri"/>
              </a:rPr>
              <a:t>Remember, payments will be made 50% at the start of the projects, 40% at the midpoint and 10% at the end of the project</a:t>
            </a:r>
            <a:endParaRPr lang="en-GB"/>
          </a:p>
          <a:p>
            <a:endParaRPr lang="en-GB" dirty="0">
              <a:solidFill>
                <a:srgbClr val="444444"/>
              </a:solidFill>
              <a:latin typeface="Calibri" panose="020F0502020204030204" pitchFamily="34" charset="0"/>
              <a:cs typeface="Calibri"/>
            </a:endParaRPr>
          </a:p>
          <a:p>
            <a:r>
              <a:rPr lang="en-GB">
                <a:solidFill>
                  <a:srgbClr val="000000"/>
                </a:solidFill>
                <a:latin typeface="Calibri" panose="020F0502020204030204" pitchFamily="34" charset="0"/>
                <a:cs typeface="Calibri"/>
              </a:rPr>
              <a:t>One thing to be aware of, is that running deficits in your cashflow could represent a major risk if not explained</a:t>
            </a:r>
            <a:r>
              <a:rPr lang="en-US">
                <a:solidFill>
                  <a:srgbClr val="000000"/>
                </a:solidFill>
                <a:latin typeface="Calibri" panose="020F0502020204030204" pitchFamily="34" charset="0"/>
                <a:cs typeface="Calibri"/>
              </a:rPr>
              <a:t>​. So either ensure that there is always enough money in the project cashflow to make the payments required, or if using LA bank account to cashflow the project, explain this in the narrative. </a:t>
            </a:r>
            <a:endParaRPr lang="en-US">
              <a:solidFill>
                <a:srgbClr val="444444"/>
              </a:solidFill>
              <a:latin typeface="Calibri" panose="020F0502020204030204" pitchFamily="34" charset="0"/>
              <a:cs typeface="Calibri"/>
            </a:endParaRPr>
          </a:p>
          <a:p>
            <a:pPr algn="l" rtl="0"/>
            <a:r>
              <a:rPr lang="en-US">
                <a:solidFill>
                  <a:srgbClr val="000000"/>
                </a:solidFill>
                <a:latin typeface="Calibri" panose="020F0502020204030204" pitchFamily="34" charset="0"/>
                <a:cs typeface="Calibri"/>
              </a:rPr>
              <a:t>​</a:t>
            </a:r>
            <a:endParaRPr lang="en-US" b="0" i="0">
              <a:solidFill>
                <a:srgbClr val="444444"/>
              </a:solidFill>
              <a:effectLst/>
              <a:latin typeface="Calibri" panose="020F0502020204030204" pitchFamily="34" charset="0"/>
              <a:cs typeface="Calibri"/>
            </a:endParaRPr>
          </a:p>
          <a:p>
            <a:pPr marL="171450" indent="-171450">
              <a:buFont typeface="Arial"/>
              <a:buChar char="•"/>
            </a:pPr>
            <a:endParaRPr lang="en-GB" b="1" dirty="0">
              <a:solidFill>
                <a:srgbClr val="000000"/>
              </a:solidFill>
              <a:cs typeface="+mn-lt"/>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13</a:t>
            </a:fld>
            <a:endParaRPr lang="en-GB"/>
          </a:p>
        </p:txBody>
      </p:sp>
    </p:spTree>
    <p:extLst>
      <p:ext uri="{BB962C8B-B14F-4D97-AF65-F5344CB8AC3E}">
        <p14:creationId xmlns:p14="http://schemas.microsoft.com/office/powerpoint/2010/main" val="3219081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1" i="0" u="none" strike="noStrike" dirty="0">
                <a:solidFill>
                  <a:srgbClr val="000000"/>
                </a:solidFill>
                <a:effectLst/>
                <a:latin typeface="Calibri"/>
                <a:cs typeface="Calibri"/>
              </a:rPr>
              <a:t>Graeme</a:t>
            </a:r>
          </a:p>
          <a:p>
            <a:pPr algn="l" rtl="0" fontAlgn="base"/>
            <a:endParaRPr lang="en-GB" b="1" i="0" u="none" strike="noStrike" dirty="0">
              <a:solidFill>
                <a:srgbClr val="000000"/>
              </a:solidFill>
              <a:effectLst/>
              <a:latin typeface="Calibri"/>
              <a:cs typeface="Calibri"/>
            </a:endParaRPr>
          </a:p>
          <a:p>
            <a:pPr algn="l" rtl="0" fontAlgn="base"/>
            <a:r>
              <a:rPr lang="en-GB" b="0" i="0" u="none" strike="noStrike" dirty="0">
                <a:solidFill>
                  <a:srgbClr val="000000"/>
                </a:solidFill>
                <a:effectLst/>
                <a:latin typeface="Calibri"/>
                <a:cs typeface="Calibri"/>
              </a:rPr>
              <a:t>Risk Registers should be </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buFont typeface="Arial" panose="020B0604020202020204" pitchFamily="34" charset="0"/>
              <a:buChar char="•"/>
            </a:pPr>
            <a:r>
              <a:rPr lang="en-GB" sz="1800" b="0" i="0" u="none" strike="noStrike" dirty="0">
                <a:solidFill>
                  <a:srgbClr val="000000"/>
                </a:solidFill>
                <a:effectLst/>
                <a:latin typeface="Calibri"/>
                <a:cs typeface="Calibri"/>
              </a:rPr>
              <a:t>costed as far as is possible and </a:t>
            </a:r>
            <a:r>
              <a:rPr lang="en-US" sz="1800" b="0" i="0" dirty="0">
                <a:solidFill>
                  <a:srgbClr val="000000"/>
                </a:solidFill>
                <a:effectLst/>
                <a:latin typeface="Calibri"/>
                <a:cs typeface="Calibri"/>
              </a:rPr>
              <a:t>​</a:t>
            </a:r>
            <a:endParaRPr lang="en-US" sz="1800" b="0" i="0" dirty="0">
              <a:solidFill>
                <a:srgbClr val="444444"/>
              </a:solidFill>
              <a:effectLst/>
              <a:latin typeface="Calibri"/>
              <a:cs typeface="Calibri"/>
            </a:endParaRPr>
          </a:p>
          <a:p>
            <a:pPr algn="l" rtl="0" fontAlgn="base">
              <a:buFont typeface="Arial" panose="020B0604020202020204" pitchFamily="34" charset="0"/>
              <a:buChar char="•"/>
            </a:pPr>
            <a:r>
              <a:rPr lang="en-GB" sz="1800" b="0" i="0" u="none" strike="noStrike" dirty="0">
                <a:solidFill>
                  <a:srgbClr val="000000"/>
                </a:solidFill>
                <a:effectLst/>
                <a:latin typeface="Calibri"/>
                <a:cs typeface="Calibri"/>
              </a:rPr>
              <a:t>Thorough</a:t>
            </a:r>
          </a:p>
          <a:p>
            <a:pPr algn="l" rtl="0" fontAlgn="base">
              <a:buFont typeface="Arial" panose="020B0604020202020204" pitchFamily="34" charset="0"/>
              <a:buChar char="•"/>
            </a:pPr>
            <a:endParaRPr lang="en-US" sz="1800" b="0" i="0" dirty="0">
              <a:solidFill>
                <a:srgbClr val="444444"/>
              </a:solidFill>
              <a:effectLst/>
              <a:latin typeface="Arial" panose="020B0604020202020204" pitchFamily="34" charset="0"/>
            </a:endParaRPr>
          </a:p>
          <a:p>
            <a:pPr fontAlgn="base"/>
            <a:r>
              <a:rPr lang="en-GB" b="0" i="0" u="none" strike="noStrike" dirty="0">
                <a:solidFill>
                  <a:srgbClr val="000000"/>
                </a:solidFill>
                <a:effectLst/>
                <a:latin typeface="Calibri"/>
                <a:cs typeface="Calibri"/>
              </a:rPr>
              <a:t>here is an example of the type of information we want to see. </a:t>
            </a:r>
            <a:r>
              <a:rPr lang="en-US" b="0" i="0" dirty="0">
                <a:solidFill>
                  <a:srgbClr val="000000"/>
                </a:solidFill>
                <a:effectLst/>
                <a:latin typeface="Calibri"/>
                <a:cs typeface="Calibri"/>
              </a:rPr>
              <a:t>​</a:t>
            </a:r>
            <a:br>
              <a:rPr lang="en-US" b="0" i="0" dirty="0">
                <a:effectLst/>
                <a:latin typeface="Calibri" panose="020F0502020204030204" pitchFamily="34" charset="0"/>
                <a:cs typeface="Calibri"/>
              </a:rPr>
            </a:br>
            <a:r>
              <a:rPr lang="en-US" b="0" i="0" dirty="0">
                <a:solidFill>
                  <a:srgbClr val="444444"/>
                </a:solidFill>
                <a:effectLst/>
                <a:latin typeface="Arial"/>
                <a:cs typeface="Arial"/>
              </a:rPr>
              <a:t>​</a:t>
            </a:r>
            <a:br>
              <a:rPr lang="en-US" b="0" i="0" dirty="0">
                <a:effectLst/>
                <a:latin typeface="Arial" panose="020B0604020202020204" pitchFamily="34" charset="0"/>
                <a:cs typeface="Arial"/>
              </a:rPr>
            </a:br>
            <a:r>
              <a:rPr lang="en-GB" b="0" i="0" u="none" strike="noStrike" dirty="0">
                <a:solidFill>
                  <a:srgbClr val="000000"/>
                </a:solidFill>
                <a:effectLst/>
                <a:latin typeface="Calibri"/>
                <a:cs typeface="Calibri"/>
              </a:rPr>
              <a:t>Risk factor, what your mitigations are, some type of scoring system, here at ACE we use the classic Impact + Likelihood = Total approach and a column for the potential cost impact of each risk. </a:t>
            </a:r>
            <a:r>
              <a:rPr lang="en-US" b="0" i="0" dirty="0">
                <a:solidFill>
                  <a:srgbClr val="000000"/>
                </a:solidFill>
                <a:effectLst/>
                <a:latin typeface="Calibri"/>
                <a:cs typeface="Calibri"/>
              </a:rPr>
              <a:t>​The lack of costings has been the most consistent weakness of applications from previous rounds.</a:t>
            </a:r>
            <a:r>
              <a:rPr lang="en-US" dirty="0">
                <a:solidFill>
                  <a:srgbClr val="000000"/>
                </a:solidFill>
                <a:latin typeface="Calibri"/>
                <a:cs typeface="Calibri"/>
              </a:rPr>
              <a:t> </a:t>
            </a:r>
            <a:endParaRPr lang="en-US" b="0" i="0" dirty="0">
              <a:solidFill>
                <a:srgbClr val="444444"/>
              </a:solidFill>
              <a:effectLst/>
              <a:latin typeface="Calibri" panose="020F0502020204030204" pitchFamily="34" charset="0"/>
            </a:endParaRPr>
          </a:p>
          <a:p>
            <a:pPr algn="l" rtl="0" fontAlgn="base"/>
            <a:r>
              <a:rPr lang="en-GB" b="0" i="0" dirty="0">
                <a:solidFill>
                  <a:srgbClr val="000000"/>
                </a:solidFill>
                <a:effectLst/>
                <a:latin typeface="Calibri"/>
                <a:cs typeface="Calibri"/>
              </a:rPr>
              <a:t>​</a:t>
            </a:r>
            <a:endParaRPr lang="en-GB" b="0" i="0" dirty="0">
              <a:solidFill>
                <a:srgbClr val="444444"/>
              </a:solidFill>
              <a:effectLst/>
              <a:latin typeface="Calibri"/>
              <a:cs typeface="Calibri"/>
            </a:endParaRPr>
          </a:p>
          <a:p>
            <a:r>
              <a:rPr lang="en-GB" b="1" dirty="0"/>
              <a:t>Examples of risks: There are 3 basic types of risk: Physical, time &amp; financial </a:t>
            </a:r>
          </a:p>
          <a:p>
            <a:endParaRPr lang="en-GB" b="1" dirty="0"/>
          </a:p>
          <a:p>
            <a:r>
              <a:rPr lang="en-GB" b="1" dirty="0"/>
              <a:t>So these could be - </a:t>
            </a:r>
            <a:r>
              <a:rPr lang="en-GB" dirty="0"/>
              <a:t>Delays, match funding, supply line issues, inflation, cost impact of closure, asbestos, health &amp; safety, project management, library reviews, user-related risks, cashflow issues…et cetera et cetera</a:t>
            </a:r>
            <a:r>
              <a:rPr lang="en-US" dirty="0"/>
              <a:t>. Each project is different.</a:t>
            </a:r>
            <a:endParaRPr lang="en-GB" dirty="0"/>
          </a:p>
          <a:p>
            <a:r>
              <a:rPr lang="en-GB" dirty="0"/>
              <a:t>  </a:t>
            </a:r>
            <a:endParaRPr lang="en-GB" dirty="0">
              <a:cs typeface="Calibri"/>
            </a:endParaRPr>
          </a:p>
          <a:p>
            <a:r>
              <a:rPr lang="en-GB" dirty="0"/>
              <a:t>Question here is – what are we looking for? We want to see that you’ve considered all the risks and have a plan in place. Also, this can help justify the contingency figures in your budget and there should be a contingency figure. Lack of contingency is, in itself, a big risk to delivery.</a:t>
            </a:r>
            <a:r>
              <a:rPr lang="en-US" dirty="0"/>
              <a:t>  </a:t>
            </a:r>
            <a:endParaRPr lang="en-GB" dirty="0"/>
          </a:p>
          <a:p>
            <a:r>
              <a:rPr lang="en-GB" dirty="0"/>
              <a:t>  </a:t>
            </a:r>
            <a:endParaRPr lang="en-GB" dirty="0">
              <a:cs typeface="Calibri"/>
            </a:endParaRPr>
          </a:p>
          <a:p>
            <a:r>
              <a:rPr lang="en-GB" dirty="0"/>
              <a:t>So, if there’s very little in your risk register we won’t assume it’s a low-risk project, we’ll assume you’re not prepared. If there’s a lot in your risk register we won’t, necessarily, assume it’s </a:t>
            </a:r>
            <a:r>
              <a:rPr lang="en-GB"/>
              <a:t>a high-risk </a:t>
            </a:r>
            <a:r>
              <a:rPr lang="en-GB" dirty="0"/>
              <a:t>project, it can actually give confidence in your ability to spot and manage risks throughout the life of the project. This is a useful exercise and should form part of good project management.  </a:t>
            </a:r>
          </a:p>
          <a:p>
            <a:pPr algn="l"/>
            <a:endParaRPr lang="en-GB" b="0" i="0" dirty="0">
              <a:solidFill>
                <a:srgbClr val="000000"/>
              </a:solidFill>
              <a:effectLst/>
              <a:latin typeface="Calibri" panose="020F0502020204030204" pitchFamily="34" charset="0"/>
              <a:cs typeface="Calibri"/>
            </a:endParaRPr>
          </a:p>
          <a:p>
            <a:pPr fontAlgn="base"/>
            <a:endParaRPr lang="en-GB" dirty="0">
              <a:solidFill>
                <a:srgbClr val="444444"/>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14</a:t>
            </a:fld>
            <a:endParaRPr lang="en-GB"/>
          </a:p>
        </p:txBody>
      </p:sp>
    </p:spTree>
    <p:extLst>
      <p:ext uri="{BB962C8B-B14F-4D97-AF65-F5344CB8AC3E}">
        <p14:creationId xmlns:p14="http://schemas.microsoft.com/office/powerpoint/2010/main" val="3219081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1" i="0" u="none" strike="noStrike" dirty="0">
                <a:solidFill>
                  <a:srgbClr val="000000"/>
                </a:solidFill>
                <a:effectLst/>
                <a:latin typeface="Calibri" panose="020F0502020204030204" pitchFamily="34" charset="0"/>
              </a:rPr>
              <a:t>Graeme</a:t>
            </a:r>
          </a:p>
          <a:p>
            <a:pPr algn="l" rtl="0" fontAlgn="base"/>
            <a:endParaRPr lang="en-GB" b="1" i="0" u="none" strike="noStrike" dirty="0">
              <a:solidFill>
                <a:srgbClr val="000000"/>
              </a:solidFill>
              <a:effectLst/>
              <a:latin typeface="Calibri" panose="020F0502020204030204" pitchFamily="34" charset="0"/>
            </a:endParaRPr>
          </a:p>
          <a:p>
            <a:pPr algn="l" rtl="0" fontAlgn="base"/>
            <a:r>
              <a:rPr lang="en-GB" b="0" i="0" u="none" strike="noStrike" dirty="0">
                <a:solidFill>
                  <a:srgbClr val="000000"/>
                </a:solidFill>
                <a:effectLst/>
                <a:latin typeface="Calibri" panose="020F0502020204030204" pitchFamily="34" charset="0"/>
              </a:rPr>
              <a:t>A procurement method statement is a statement of how goods and services will be procured</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None/>
            </a:pPr>
            <a:r>
              <a:rPr lang="en-GB" sz="1800" b="0" i="0" u="none" strike="noStrike" dirty="0">
                <a:solidFill>
                  <a:srgbClr val="000000"/>
                </a:solidFill>
                <a:effectLst/>
                <a:latin typeface="Calibri" panose="020F0502020204030204" pitchFamily="34" charset="0"/>
              </a:rPr>
              <a:t>One of the things we’ve seen people get wrong a lot is just providing their LA procurement policy. Your method statement can align with your LA/library process but should be </a:t>
            </a:r>
            <a:r>
              <a:rPr lang="en-GB" sz="1800" b="1" i="0" u="none" strike="noStrike" dirty="0">
                <a:solidFill>
                  <a:srgbClr val="000000"/>
                </a:solidFill>
                <a:effectLst/>
                <a:latin typeface="Calibri" panose="020F0502020204030204" pitchFamily="34" charset="0"/>
              </a:rPr>
              <a:t>Specific to this project</a:t>
            </a:r>
            <a:r>
              <a:rPr lang="en-US" sz="1800" b="1" i="0" dirty="0">
                <a:solidFill>
                  <a:srgbClr val="000000"/>
                </a:solidFill>
                <a:effectLst/>
                <a:latin typeface="Calibri" panose="020F0502020204030204" pitchFamily="34" charset="0"/>
              </a:rPr>
              <a:t>​ </a:t>
            </a:r>
            <a:r>
              <a:rPr lang="en-US" sz="1800" b="0" i="0" dirty="0">
                <a:solidFill>
                  <a:srgbClr val="000000"/>
                </a:solidFill>
                <a:effectLst/>
                <a:latin typeface="Calibri" panose="020F0502020204030204" pitchFamily="34" charset="0"/>
              </a:rPr>
              <a:t>so it should state, for this project, these are the processes and controls we have in place</a:t>
            </a:r>
            <a:endParaRPr lang="en-US" sz="1800" b="1" i="0" dirty="0">
              <a:solidFill>
                <a:srgbClr val="444444"/>
              </a:solidFill>
              <a:effectLst/>
              <a:latin typeface="Arial" panose="020B0604020202020204" pitchFamily="34" charset="0"/>
            </a:endParaRPr>
          </a:p>
          <a:p>
            <a:pPr algn="l" rtl="0" fontAlgn="base">
              <a:buFont typeface="Arial" panose="020B0604020202020204" pitchFamily="34" charset="0"/>
              <a:buNone/>
            </a:pPr>
            <a:endParaRPr lang="en-GB" sz="1800" b="0" i="0" u="none" strike="noStrike" dirty="0">
              <a:solidFill>
                <a:srgbClr val="000000"/>
              </a:solidFill>
              <a:effectLst/>
              <a:latin typeface="Calibri" panose="020F0502020204030204" pitchFamily="34" charset="0"/>
            </a:endParaRPr>
          </a:p>
          <a:p>
            <a:pPr algn="l" rtl="0" fontAlgn="base">
              <a:buFont typeface="Arial" panose="020B0604020202020204" pitchFamily="34" charset="0"/>
              <a:buNone/>
            </a:pPr>
            <a:r>
              <a:rPr lang="en-GB" sz="1800" b="0" i="0" u="none" strike="noStrike" dirty="0">
                <a:solidFill>
                  <a:srgbClr val="000000"/>
                </a:solidFill>
                <a:effectLst/>
                <a:latin typeface="Calibri" panose="020F0502020204030204" pitchFamily="34" charset="0"/>
              </a:rPr>
              <a:t>As a requirement of this programme and all ACE Capital programmes, we require an open tender process to be carried out for all goods and services that are over £12,000 (including VAT)</a:t>
            </a:r>
            <a:r>
              <a:rPr lang="en-US" sz="1800" b="0" i="0" dirty="0">
                <a:solidFill>
                  <a:srgbClr val="000000"/>
                </a:solidFill>
                <a:effectLst/>
                <a:latin typeface="Calibri" panose="020F0502020204030204" pitchFamily="34" charset="0"/>
              </a:rPr>
              <a:t>​ so this should be covered in your </a:t>
            </a:r>
          </a:p>
          <a:p>
            <a:pPr algn="l" rtl="0" fontAlgn="base">
              <a:buFont typeface="Arial" panose="020B0604020202020204" pitchFamily="34" charset="0"/>
              <a:buNone/>
            </a:pPr>
            <a:endParaRPr lang="en-US" sz="1800" b="0" i="0" dirty="0">
              <a:solidFill>
                <a:srgbClr val="000000"/>
              </a:solidFill>
              <a:effectLst/>
              <a:latin typeface="Calibri" panose="020F0502020204030204" pitchFamily="34" charset="0"/>
            </a:endParaRPr>
          </a:p>
          <a:p>
            <a:pPr algn="l" rtl="0" fontAlgn="base">
              <a:buFont typeface="Arial" panose="020B0604020202020204" pitchFamily="34" charset="0"/>
              <a:buNone/>
            </a:pPr>
            <a:r>
              <a:rPr lang="en-US" sz="1800" b="0" i="0" dirty="0">
                <a:solidFill>
                  <a:srgbClr val="000000"/>
                </a:solidFill>
                <a:effectLst/>
                <a:latin typeface="Calibri" panose="020F0502020204030204" pitchFamily="34" charset="0"/>
              </a:rPr>
              <a:t>This may include your internal scheme of delegation – for example which individuals and/or bodies sign off spending over certain limits</a:t>
            </a:r>
          </a:p>
          <a:p>
            <a:pPr algn="l" rtl="0" fontAlgn="base">
              <a:buFont typeface="Arial" panose="020B0604020202020204" pitchFamily="34" charset="0"/>
              <a:buNone/>
            </a:pPr>
            <a:endParaRPr lang="en-US" sz="1800" b="0" i="0" dirty="0">
              <a:solidFill>
                <a:srgbClr val="000000"/>
              </a:solidFill>
              <a:effectLst/>
              <a:latin typeface="Calibri" panose="020F0502020204030204" pitchFamily="34" charset="0"/>
            </a:endParaRPr>
          </a:p>
          <a:p>
            <a:pPr algn="l" rtl="0" fontAlgn="base">
              <a:buFont typeface="Arial" panose="020B0604020202020204" pitchFamily="34" charset="0"/>
              <a:buNone/>
            </a:pPr>
            <a:r>
              <a:rPr lang="en-US" sz="1800" b="0" i="0" dirty="0">
                <a:solidFill>
                  <a:srgbClr val="000000"/>
                </a:solidFill>
                <a:effectLst/>
                <a:latin typeface="Calibri" panose="020F0502020204030204" pitchFamily="34" charset="0"/>
              </a:rPr>
              <a:t>Cost &amp; quality criteria used to select successful candidates for contracts.</a:t>
            </a:r>
          </a:p>
          <a:p>
            <a:pPr algn="l" rtl="0" fontAlgn="base">
              <a:buFont typeface="Arial" panose="020B0604020202020204" pitchFamily="34" charset="0"/>
              <a:buNone/>
            </a:pPr>
            <a:br>
              <a:rPr lang="en-US" sz="1800" b="0" i="0" dirty="0">
                <a:solidFill>
                  <a:srgbClr val="000000"/>
                </a:solidFill>
                <a:effectLst/>
                <a:latin typeface="Calibri" panose="020F0502020204030204" pitchFamily="34" charset="0"/>
              </a:rPr>
            </a:br>
            <a:r>
              <a:rPr lang="en-GB" b="0" i="0" u="none" strike="noStrike" dirty="0">
                <a:solidFill>
                  <a:srgbClr val="000000"/>
                </a:solidFill>
                <a:effectLst/>
                <a:latin typeface="Calibri" panose="020F0502020204030204" pitchFamily="34" charset="0"/>
              </a:rPr>
              <a:t>See guidance for details</a:t>
            </a:r>
            <a:r>
              <a:rPr lang="en-US" b="0" i="0" dirty="0">
                <a:solidFill>
                  <a:srgbClr val="000000"/>
                </a:solidFill>
                <a:effectLst/>
                <a:latin typeface="Calibri" panose="020F0502020204030204" pitchFamily="34" charset="0"/>
              </a:rPr>
              <a:t>​.</a:t>
            </a:r>
            <a:br>
              <a:rPr lang="en-US" b="0" i="0" dirty="0">
                <a:solidFill>
                  <a:srgbClr val="000000"/>
                </a:solidFill>
                <a:effectLst/>
                <a:latin typeface="Calibri" panose="020F0502020204030204" pitchFamily="34" charset="0"/>
              </a:rPr>
            </a:br>
            <a:endParaRPr lang="en-US" b="0" i="0" dirty="0">
              <a:solidFill>
                <a:srgbClr val="000000"/>
              </a:solidFill>
              <a:effectLst/>
              <a:latin typeface="Calibri" panose="020F0502020204030204" pitchFamily="34" charset="0"/>
            </a:endParaRPr>
          </a:p>
          <a:p>
            <a:pPr algn="l" rtl="0" fontAlgn="base">
              <a:buFont typeface="Arial" panose="020B0604020202020204" pitchFamily="34" charset="0"/>
              <a:buNone/>
            </a:pPr>
            <a:r>
              <a:rPr lang="en-US" sz="1200" b="0" i="0" dirty="0">
                <a:solidFill>
                  <a:srgbClr val="000000"/>
                </a:solidFill>
                <a:effectLst/>
                <a:latin typeface="Calibri" panose="020F0502020204030204" pitchFamily="34" charset="0"/>
              </a:rPr>
              <a:t>We will be asking for tender review reports as a condition of the interim payment (middle of the project once it’s live) – this is a report that outlines any procurement made to date, how it aligned with he statement and why particular choices were made. </a:t>
            </a:r>
            <a:endParaRPr lang="en-US" b="0" i="0" dirty="0">
              <a:solidFill>
                <a:srgbClr val="000000"/>
              </a:solidFill>
              <a:effectLst/>
              <a:latin typeface="Calibri" panose="020F0502020204030204" pitchFamily="34" charset="0"/>
            </a:endParaRPr>
          </a:p>
          <a:p>
            <a:pPr algn="l" rtl="0" fontAlgn="base">
              <a:buFont typeface="Arial" panose="020B0604020202020204" pitchFamily="34" charset="0"/>
              <a:buNone/>
            </a:pPr>
            <a:br>
              <a:rPr lang="en-US" b="0" i="0" dirty="0">
                <a:solidFill>
                  <a:srgbClr val="000000"/>
                </a:solidFill>
                <a:effectLst/>
                <a:latin typeface="Calibri" panose="020F0502020204030204" pitchFamily="34" charset="0"/>
              </a:rPr>
            </a:br>
            <a:r>
              <a:rPr lang="en-US" b="0" i="0" dirty="0">
                <a:solidFill>
                  <a:srgbClr val="000000"/>
                </a:solidFill>
                <a:effectLst/>
                <a:latin typeface="Calibri" panose="020F0502020204030204" pitchFamily="34" charset="0"/>
              </a:rPr>
              <a:t>I’ll now hand over to </a:t>
            </a:r>
            <a:r>
              <a:rPr lang="en-US" b="1" i="0" dirty="0">
                <a:solidFill>
                  <a:srgbClr val="000000"/>
                </a:solidFill>
                <a:effectLst/>
                <a:latin typeface="Calibri" panose="020F0502020204030204" pitchFamily="34" charset="0"/>
              </a:rPr>
              <a:t>Carl</a:t>
            </a:r>
            <a:r>
              <a:rPr lang="en-US" b="0" i="0" dirty="0">
                <a:solidFill>
                  <a:srgbClr val="000000"/>
                </a:solidFill>
                <a:effectLst/>
                <a:latin typeface="Calibri" panose="020F0502020204030204" pitchFamily="34" charset="0"/>
              </a:rPr>
              <a:t> who will talk us through digital projects</a:t>
            </a:r>
            <a:endParaRPr lang="en-US" b="0" i="0" dirty="0">
              <a:solidFill>
                <a:srgbClr val="444444"/>
              </a:solidFill>
              <a:effectLst/>
              <a:latin typeface="Calibri" panose="020F0502020204030204" pitchFamily="34" charset="0"/>
            </a:endParaRPr>
          </a:p>
          <a:p>
            <a:pPr algn="l" rtl="0" fontAlgn="base"/>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15</a:t>
            </a:fld>
            <a:endParaRPr lang="en-GB"/>
          </a:p>
        </p:txBody>
      </p:sp>
    </p:spTree>
    <p:extLst>
      <p:ext uri="{BB962C8B-B14F-4D97-AF65-F5344CB8AC3E}">
        <p14:creationId xmlns:p14="http://schemas.microsoft.com/office/powerpoint/2010/main" val="2385133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1" i="0" u="none" strike="noStrike" dirty="0">
                <a:solidFill>
                  <a:srgbClr val="000000"/>
                </a:solidFill>
                <a:effectLst/>
                <a:latin typeface="Calibri" panose="020F0502020204030204" pitchFamily="34" charset="0"/>
              </a:rPr>
              <a:t>Carl</a:t>
            </a:r>
          </a:p>
          <a:p>
            <a:pPr algn="l" rtl="0" fontAlgn="base"/>
            <a:endParaRPr lang="en-GB" b="1" i="0" u="none" strike="noStrike" dirty="0">
              <a:solidFill>
                <a:srgbClr val="000000"/>
              </a:solidFill>
              <a:effectLst/>
              <a:latin typeface="Calibri" panose="020F0502020204030204" pitchFamily="34" charset="0"/>
            </a:endParaRPr>
          </a:p>
          <a:p>
            <a:pPr>
              <a:lnSpc>
                <a:spcPts val="1600"/>
              </a:lnSpc>
            </a:pPr>
            <a:r>
              <a:rPr lang="en-GB" sz="1400" b="1" dirty="0">
                <a:effectLst/>
                <a:latin typeface="Arial" panose="020B0604020202020204" pitchFamily="34" charset="0"/>
                <a:ea typeface="Times New Roman" panose="02020603050405020304" pitchFamily="18" charset="0"/>
                <a:cs typeface="Times New Roman" panose="02020603050405020304" pitchFamily="18" charset="0"/>
              </a:rPr>
              <a:t>IT Infrastructure &amp; Kit</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600"/>
              </a:lnSpc>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PCs, tablets, docking stations, printing, Video-conferencing facilities</a:t>
            </a:r>
          </a:p>
          <a:p>
            <a:pPr marL="342900" lvl="0" indent="-342900">
              <a:lnSpc>
                <a:spcPts val="1600"/>
              </a:lnSpc>
              <a:buFont typeface="Symbol" panose="05050102010706020507" pitchFamily="18" charset="2"/>
              <a:buChar char=""/>
            </a:pPr>
            <a:r>
              <a:rPr lang="en-GB" sz="1200" dirty="0">
                <a:effectLst/>
                <a:latin typeface="Calibri" panose="020F0502020204030204" pitchFamily="34" charset="0"/>
                <a:ea typeface="Calibri" panose="020F0502020204030204" pitchFamily="34" charset="0"/>
              </a:rPr>
              <a:t>Sefton Libraries installed four Zoom Rooms – enabled </a:t>
            </a:r>
            <a:r>
              <a:rPr lang="en-GB" sz="1200" dirty="0">
                <a:effectLst/>
                <a:latin typeface="Georgia" panose="02040502050405020303" pitchFamily="18" charset="0"/>
                <a:ea typeface="Calibri" panose="020F0502020204030204" pitchFamily="34" charset="0"/>
              </a:rPr>
              <a:t>digitally excluded residents to reconnect with friends and family using online communication platforms like Zoom, Teams and Skype</a:t>
            </a:r>
            <a:endParaRPr lang="en-GB" sz="1200" dirty="0">
              <a:effectLst/>
              <a:latin typeface="Calibri" panose="020F0502020204030204" pitchFamily="34" charset="0"/>
              <a:ea typeface="Calibri" panose="020F0502020204030204" pitchFamily="34" charset="0"/>
            </a:endParaRPr>
          </a:p>
          <a:p>
            <a:pPr>
              <a:lnSpc>
                <a:spcPts val="1600"/>
              </a:lnSpc>
            </a:pPr>
            <a:r>
              <a:rPr lang="en-GB" sz="1400" dirty="0">
                <a:effectLst/>
                <a:latin typeface="Georgia" panose="02040502050405020303" pitchFamily="18" charset="0"/>
                <a:ea typeface="Times New Roman" panose="02020603050405020304" pitchFamily="18" charset="0"/>
                <a:cs typeface="Times New Roman" panose="02020603050405020304" pitchFamily="18" charset="0"/>
              </a:rPr>
              <a:t> </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ts val="1600"/>
              </a:lnSpc>
              <a:buFont typeface="Symbol" panose="05050102010706020507" pitchFamily="18" charset="2"/>
              <a:buChar char=""/>
            </a:pPr>
            <a:r>
              <a:rPr lang="en-GB" sz="1200" dirty="0">
                <a:effectLst/>
                <a:latin typeface="Georgia" panose="02040502050405020303" pitchFamily="18" charset="0"/>
                <a:ea typeface="Calibri" panose="020F0502020204030204" pitchFamily="34" charset="0"/>
              </a:rPr>
              <a:t>Many others refreshed their PCs so they better met the needs of modern users, or put systems in place that enabled people to make better use of their own laptops in library spaces</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600"/>
              </a:lnSpc>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 </a:t>
            </a:r>
          </a:p>
          <a:p>
            <a:pPr>
              <a:lnSpc>
                <a:spcPts val="1600"/>
              </a:lnSpc>
            </a:pPr>
            <a:r>
              <a:rPr lang="en-GB" sz="1400" b="1" dirty="0">
                <a:effectLst/>
                <a:latin typeface="Arial" panose="020B0604020202020204" pitchFamily="34" charset="0"/>
                <a:ea typeface="Times New Roman" panose="02020603050405020304" pitchFamily="18" charset="0"/>
                <a:cs typeface="Times New Roman" panose="02020603050405020304" pitchFamily="18" charset="0"/>
              </a:rPr>
              <a:t>Creative Digital Suites</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600"/>
              </a:lnSpc>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Extended Reality, Podcasting, Video-editing, digital screens</a:t>
            </a:r>
          </a:p>
          <a:p>
            <a:pPr marL="342900" lvl="0" indent="-342900">
              <a:lnSpc>
                <a:spcPts val="1600"/>
              </a:lnSpc>
              <a:buFont typeface="Symbol" panose="05050102010706020507" pitchFamily="18" charset="2"/>
              <a:buChar char=""/>
            </a:pPr>
            <a:r>
              <a:rPr lang="en-GB" sz="1200" dirty="0">
                <a:effectLst/>
                <a:latin typeface="Calibri" panose="020F0502020204030204" pitchFamily="34" charset="0"/>
                <a:ea typeface="Calibri" panose="020F0502020204030204" pitchFamily="34" charset="0"/>
              </a:rPr>
              <a:t>St </a:t>
            </a:r>
            <a:r>
              <a:rPr lang="en-GB" sz="1200" dirty="0" err="1">
                <a:effectLst/>
                <a:latin typeface="Calibri" panose="020F0502020204030204" pitchFamily="34" charset="0"/>
                <a:ea typeface="Calibri" panose="020F0502020204030204" pitchFamily="34" charset="0"/>
              </a:rPr>
              <a:t>Barnabus</a:t>
            </a:r>
            <a:r>
              <a:rPr lang="en-GB" sz="1200" dirty="0">
                <a:effectLst/>
                <a:latin typeface="Calibri" panose="020F0502020204030204" pitchFamily="34" charset="0"/>
                <a:ea typeface="Calibri" panose="020F0502020204030204" pitchFamily="34" charset="0"/>
              </a:rPr>
              <a:t> in Leicester .</a:t>
            </a:r>
            <a:r>
              <a:rPr lang="en-GB" sz="1200" dirty="0">
                <a:effectLst/>
                <a:latin typeface="Georgia" panose="02040502050405020303" pitchFamily="18" charset="0"/>
                <a:ea typeface="Calibri" panose="020F0502020204030204" pitchFamily="34" charset="0"/>
              </a:rPr>
              <a:t>A performance area with a large digital screen and video recording equipment.</a:t>
            </a:r>
            <a:r>
              <a:rPr lang="en-GB" sz="1200" dirty="0">
                <a:effectLst/>
                <a:latin typeface="Calibri" panose="020F0502020204030204" pitchFamily="34" charset="0"/>
                <a:ea typeface="Calibri" panose="020F0502020204030204" pitchFamily="34" charset="0"/>
              </a:rPr>
              <a:t> </a:t>
            </a:r>
            <a:r>
              <a:rPr lang="en-GB" sz="1200" dirty="0">
                <a:effectLst/>
                <a:latin typeface="Georgia" panose="02040502050405020303" pitchFamily="18" charset="0"/>
                <a:ea typeface="Calibri" panose="020F0502020204030204" pitchFamily="34" charset="0"/>
              </a:rPr>
              <a:t>A video editing suite with professional equipment, software and a dedicated IT staff member.</a:t>
            </a:r>
            <a:endParaRPr lang="en-GB" sz="1200" dirty="0">
              <a:effectLst/>
              <a:latin typeface="Calibri" panose="020F0502020204030204" pitchFamily="34" charset="0"/>
              <a:ea typeface="Calibri" panose="020F0502020204030204" pitchFamily="34" charset="0"/>
            </a:endParaRPr>
          </a:p>
          <a:p>
            <a:pPr>
              <a:lnSpc>
                <a:spcPts val="1600"/>
              </a:lnSpc>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 </a:t>
            </a:r>
          </a:p>
          <a:p>
            <a:pPr marL="342900" lvl="0" indent="-342900">
              <a:lnSpc>
                <a:spcPts val="1600"/>
              </a:lnSpc>
              <a:buFont typeface="Symbol" panose="05050102010706020507" pitchFamily="18" charset="2"/>
              <a:buChar char=""/>
            </a:pPr>
            <a:r>
              <a:rPr lang="en-GB" sz="1200" dirty="0">
                <a:effectLst/>
                <a:latin typeface="Georgia" panose="02040502050405020303" pitchFamily="18" charset="0"/>
                <a:ea typeface="Calibri" panose="020F0502020204030204" pitchFamily="34" charset="0"/>
              </a:rPr>
              <a:t>Oakley in Cheltenham installed an immersive reality room where customers can directly engage with digital stories to support literacy and learning in a fun and interactive way</a:t>
            </a:r>
            <a:endParaRPr lang="en-GB" sz="1200" dirty="0">
              <a:effectLst/>
              <a:latin typeface="Calibri" panose="020F0502020204030204" pitchFamily="34" charset="0"/>
              <a:ea typeface="Calibri" panose="020F0502020204030204" pitchFamily="34" charset="0"/>
            </a:endParaRPr>
          </a:p>
          <a:p>
            <a:pPr>
              <a:lnSpc>
                <a:spcPts val="1600"/>
              </a:lnSpc>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 </a:t>
            </a:r>
          </a:p>
          <a:p>
            <a:pPr>
              <a:lnSpc>
                <a:spcPts val="1600"/>
              </a:lnSpc>
            </a:pPr>
            <a:r>
              <a:rPr lang="en-GB" sz="1400" b="1" dirty="0">
                <a:effectLst/>
                <a:latin typeface="Arial" panose="020B0604020202020204" pitchFamily="34" charset="0"/>
                <a:ea typeface="Times New Roman" panose="02020603050405020304" pitchFamily="18" charset="0"/>
                <a:cs typeface="Times New Roman" panose="02020603050405020304" pitchFamily="18" charset="0"/>
              </a:rPr>
              <a:t>Operational</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600"/>
              </a:lnSpc>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Self-access systems, Self-scan systems, signage</a:t>
            </a:r>
          </a:p>
          <a:p>
            <a:pPr marL="342900" lvl="0" indent="-342900">
              <a:lnSpc>
                <a:spcPts val="1600"/>
              </a:lnSpc>
              <a:buFont typeface="Symbol" panose="05050102010706020507" pitchFamily="18" charset="2"/>
              <a:buChar char=""/>
            </a:pPr>
            <a:r>
              <a:rPr lang="en-GB" sz="1200" dirty="0">
                <a:effectLst/>
                <a:latin typeface="Calibri" panose="020F0502020204030204" pitchFamily="34" charset="0"/>
                <a:ea typeface="Calibri" panose="020F0502020204030204" pitchFamily="34" charset="0"/>
              </a:rPr>
              <a:t>Nottinghamshire Libraries installed self-service machines in 10 libraries which frees up staff time to support users with other things </a:t>
            </a:r>
          </a:p>
          <a:p>
            <a:pPr>
              <a:lnSpc>
                <a:spcPts val="1600"/>
              </a:lnSpc>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 </a:t>
            </a:r>
          </a:p>
          <a:p>
            <a:pPr>
              <a:lnSpc>
                <a:spcPts val="1600"/>
              </a:lnSpc>
            </a:pPr>
            <a:r>
              <a:rPr lang="en-GB" sz="1400" b="1" dirty="0">
                <a:effectLst/>
                <a:latin typeface="Arial" panose="020B0604020202020204" pitchFamily="34" charset="0"/>
                <a:ea typeface="Times New Roman" panose="02020603050405020304" pitchFamily="18" charset="0"/>
                <a:cs typeface="Times New Roman" panose="02020603050405020304" pitchFamily="18" charset="0"/>
              </a:rPr>
              <a:t>User Engagement</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ts val="1600"/>
              </a:lnSpc>
              <a:buFont typeface="Symbol" panose="05050102010706020507" pitchFamily="18" charset="2"/>
              <a:buChar char=""/>
            </a:pPr>
            <a:r>
              <a:rPr lang="en-GB" sz="1200" dirty="0">
                <a:effectLst/>
                <a:latin typeface="Calibri" panose="020F0502020204030204" pitchFamily="34" charset="0"/>
                <a:ea typeface="Calibri" panose="020F0502020204030204" pitchFamily="34" charset="0"/>
              </a:rPr>
              <a:t>Suffolk Libraries Discover more - </a:t>
            </a:r>
            <a:r>
              <a:rPr lang="en-GB" sz="1200" dirty="0">
                <a:effectLst/>
                <a:latin typeface="Calibri" panose="020F0502020204030204" pitchFamily="34" charset="0"/>
                <a:ea typeface="Calibri" panose="020F0502020204030204" pitchFamily="34" charset="0"/>
                <a:cs typeface="Arial" panose="020B0604020202020204" pitchFamily="34" charset="0"/>
              </a:rPr>
              <a:t>Discover More is a digital platform that will use LMS data and Suffolk Mind’s Emotional Needs Audit to create personalised recommendations for library events and activities</a:t>
            </a:r>
            <a:endParaRPr lang="en-GB" sz="1200" dirty="0">
              <a:effectLst/>
              <a:latin typeface="Calibri" panose="020F0502020204030204" pitchFamily="34" charset="0"/>
              <a:ea typeface="Calibri" panose="020F0502020204030204" pitchFamily="34" charset="0"/>
            </a:endParaRPr>
          </a:p>
          <a:p>
            <a:pPr>
              <a:lnSpc>
                <a:spcPts val="1600"/>
              </a:lnSpc>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 </a:t>
            </a:r>
          </a:p>
          <a:p>
            <a:pPr algn="l" rtl="0" fontAlgn="base"/>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16</a:t>
            </a:fld>
            <a:endParaRPr lang="en-GB"/>
          </a:p>
        </p:txBody>
      </p:sp>
    </p:spTree>
    <p:extLst>
      <p:ext uri="{BB962C8B-B14F-4D97-AF65-F5344CB8AC3E}">
        <p14:creationId xmlns:p14="http://schemas.microsoft.com/office/powerpoint/2010/main" val="3767717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pPr>
            <a:r>
              <a:rPr lang="en-GB" b="1" i="0" u="none" strike="noStrike" dirty="0">
                <a:solidFill>
                  <a:srgbClr val="000000"/>
                </a:solidFill>
                <a:effectLst/>
                <a:latin typeface="Calibri" panose="020F0502020204030204" pitchFamily="34" charset="0"/>
              </a:rPr>
              <a:t>Carl</a:t>
            </a:r>
            <a:br>
              <a:rPr lang="en-GB" b="1" i="0" u="none" strike="noStrike" dirty="0">
                <a:solidFill>
                  <a:srgbClr val="000000"/>
                </a:solidFill>
                <a:effectLst/>
                <a:latin typeface="Calibri" panose="020F0502020204030204" pitchFamily="34" charset="0"/>
              </a:rPr>
            </a:br>
            <a:endParaRPr lang="en-GB" b="1" i="0" u="none" strike="noStrike" dirty="0">
              <a:solidFill>
                <a:srgbClr val="000000"/>
              </a:solidFill>
              <a:effectLst/>
              <a:latin typeface="Calibri" panose="020F0502020204030204" pitchFamily="34" charset="0"/>
            </a:endParaRPr>
          </a:p>
          <a:p>
            <a:pPr>
              <a:lnSpc>
                <a:spcPts val="16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Goals</a:t>
            </a:r>
          </a:p>
          <a:p>
            <a:pPr marL="342900" lvl="0" indent="-342900">
              <a:lnSpc>
                <a:spcPts val="1600"/>
              </a:lnSpc>
              <a:buFont typeface="Georgia" panose="02040502050405020303" pitchFamily="18" charset="0"/>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Think very carefully what it is you want to achieve before committing to a particular project or piece of technology. </a:t>
            </a:r>
          </a:p>
          <a:p>
            <a:pPr marL="742950" lvl="1" indent="-285750">
              <a:lnSpc>
                <a:spcPts val="16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rPr>
              <a:t>Is it to generate income, attract new users, enable new ways of engaging with your collection, support people from particular backgrounds. </a:t>
            </a:r>
          </a:p>
          <a:p>
            <a:pPr marL="742950" lvl="1" indent="-285750">
              <a:lnSpc>
                <a:spcPts val="16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rPr>
              <a:t>And who is it for? Is it for a particular segment of your audience?</a:t>
            </a:r>
          </a:p>
          <a:p>
            <a:pPr marL="742950" lvl="1" indent="-285750">
              <a:lnSpc>
                <a:spcPts val="16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rPr>
              <a:t>Try and identify some KPIs   </a:t>
            </a:r>
          </a:p>
          <a:p>
            <a:pPr marL="742950" lvl="1" indent="-285750">
              <a:lnSpc>
                <a:spcPts val="16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rPr>
              <a:t>The clearer you are about what you want the tech to do, the easier it is to communicate it internally and externally work with vendors and suppliers </a:t>
            </a:r>
          </a:p>
          <a:p>
            <a:pPr>
              <a:lnSpc>
                <a:spcPts val="16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 </a:t>
            </a:r>
          </a:p>
          <a:p>
            <a:pPr>
              <a:lnSpc>
                <a:spcPts val="16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Staff and users</a:t>
            </a:r>
          </a:p>
          <a:p>
            <a:pPr marL="342900" lvl="0" indent="-342900">
              <a:lnSpc>
                <a:spcPts val="1600"/>
              </a:lnSpc>
              <a:buFont typeface="Georgia" panose="02040502050405020303" pitchFamily="18" charset="0"/>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Any digital project is likely to impact staff and users in lots of different ways. </a:t>
            </a:r>
          </a:p>
          <a:p>
            <a:pPr marL="742950" lvl="1" indent="-285750">
              <a:lnSpc>
                <a:spcPts val="16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rPr>
              <a:t>Really important to think through who is going to be impacted and how. Is there likely to be resistance. Who from. Why?</a:t>
            </a:r>
          </a:p>
          <a:p>
            <a:pPr marL="742950" lvl="1" indent="-285750">
              <a:lnSpc>
                <a:spcPts val="16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rPr>
              <a:t>People are more important than the technology itself</a:t>
            </a:r>
          </a:p>
          <a:p>
            <a:pPr marL="742950" lvl="1" indent="-285750">
              <a:lnSpc>
                <a:spcPts val="16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rPr>
              <a:t>Take time to assess and evidence the user need (community and staff)</a:t>
            </a:r>
          </a:p>
          <a:p>
            <a:pPr marL="742950" lvl="1" indent="-285750">
              <a:lnSpc>
                <a:spcPts val="16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rPr>
              <a:t>Might be worth creating some user stories</a:t>
            </a:r>
          </a:p>
          <a:p>
            <a:pPr marL="742950" lvl="1" indent="-285750">
              <a:lnSpc>
                <a:spcPts val="16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rPr>
              <a:t>Talk to people early. Listen to their concerns. Keep communicating.</a:t>
            </a:r>
          </a:p>
          <a:p>
            <a:pPr marL="742950" lvl="1" indent="-285750">
              <a:lnSpc>
                <a:spcPts val="16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rPr>
              <a:t>Make sure there is time for staff and user training </a:t>
            </a:r>
          </a:p>
          <a:p>
            <a:pPr>
              <a:lnSpc>
                <a:spcPts val="16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 </a:t>
            </a:r>
          </a:p>
          <a:p>
            <a:pPr>
              <a:lnSpc>
                <a:spcPts val="16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Capacity &amp; Prioritisation </a:t>
            </a:r>
          </a:p>
          <a:p>
            <a:pPr marL="342900" lvl="0" indent="-342900">
              <a:lnSpc>
                <a:spcPts val="1600"/>
              </a:lnSpc>
              <a:buFont typeface="Georgia" panose="02040502050405020303" pitchFamily="18" charset="0"/>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Digital projects can take up a lot of time for a lot of people</a:t>
            </a:r>
          </a:p>
          <a:p>
            <a:pPr marL="742950" lvl="1" indent="-285750">
              <a:lnSpc>
                <a:spcPts val="16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rPr>
              <a:t>It can be tempting to try and do lots of things at once but this tends to lead to problems</a:t>
            </a:r>
          </a:p>
          <a:p>
            <a:pPr marL="742950" lvl="1" indent="-285750">
              <a:lnSpc>
                <a:spcPts val="16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rPr>
              <a:t>Find out from users and staff what is most needed and valued</a:t>
            </a:r>
          </a:p>
          <a:p>
            <a:pPr marL="742950" lvl="1" indent="-285750">
              <a:lnSpc>
                <a:spcPts val="16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rPr>
              <a:t>Better to do less well and make sure everyone is on board before moving on</a:t>
            </a:r>
          </a:p>
          <a:p>
            <a:pPr marL="742950" lvl="1" indent="-285750">
              <a:lnSpc>
                <a:spcPts val="16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rPr>
              <a:t>Otherwise you run the risk of having lots of new infrastructure that doesn’t get used</a:t>
            </a:r>
          </a:p>
          <a:p>
            <a:pPr marL="742950" lvl="1" indent="-285750">
              <a:lnSpc>
                <a:spcPts val="16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rPr>
              <a:t>Really important to consider who will be able to support users with day to day issues</a:t>
            </a:r>
          </a:p>
          <a:p>
            <a:pPr marL="914400">
              <a:lnSpc>
                <a:spcPts val="1600"/>
              </a:lnSpc>
            </a:pPr>
            <a:r>
              <a:rPr lang="en-GB" sz="1100" dirty="0">
                <a:effectLst/>
                <a:latin typeface="Calibri" panose="020F0502020204030204" pitchFamily="34" charset="0"/>
                <a:ea typeface="Calibri" panose="020F0502020204030204" pitchFamily="34" charset="0"/>
              </a:rPr>
              <a:t> </a:t>
            </a:r>
          </a:p>
          <a:p>
            <a:pPr>
              <a:lnSpc>
                <a:spcPts val="16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Maintenance and Future Proofing</a:t>
            </a:r>
          </a:p>
          <a:p>
            <a:pPr marL="342900" lvl="0" indent="-342900">
              <a:lnSpc>
                <a:spcPts val="1600"/>
              </a:lnSpc>
              <a:buFont typeface="Georgia" panose="02040502050405020303" pitchFamily="18" charset="0"/>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Technology needs ongoing maintenance and can date quickly</a:t>
            </a:r>
          </a:p>
          <a:p>
            <a:pPr marL="742950" lvl="1" indent="-285750">
              <a:lnSpc>
                <a:spcPts val="16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rPr>
              <a:t>For infrastructure and hardware its worth thinking about who will maintain equipment, how quickly it can be repaired if there is an issue and what the implications are of equipment being out of service</a:t>
            </a:r>
          </a:p>
          <a:p>
            <a:pPr marL="742950" lvl="1" indent="-285750">
              <a:lnSpc>
                <a:spcPts val="16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rPr>
              <a:t>For newer and more creative technology, what is the shelf life of the kit? How regularly does the software need to be upgraded? Where is the content coming from? How are you going to lead people to it? What adaptations will be needed over time to keep people using it?</a:t>
            </a:r>
          </a:p>
          <a:p>
            <a:pPr>
              <a:lnSpc>
                <a:spcPts val="16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 </a:t>
            </a:r>
          </a:p>
          <a:p>
            <a:pPr>
              <a:lnSpc>
                <a:spcPts val="1600"/>
              </a:lnSpc>
            </a:pPr>
            <a:r>
              <a:rPr lang="en-GB" sz="1200" dirty="0">
                <a:effectLst/>
                <a:latin typeface="Arial" panose="020B0604020202020204" pitchFamily="34" charset="0"/>
                <a:ea typeface="Times New Roman" panose="02020603050405020304" pitchFamily="18" charset="0"/>
                <a:cs typeface="Arial" panose="020B0604020202020204" pitchFamily="34" charset="0"/>
              </a:rPr>
              <a:t>Access &amp; Inclusion</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ts val="1600"/>
              </a:lnSpc>
              <a:buFont typeface="Georgia" panose="02040502050405020303" pitchFamily="18" charset="0"/>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What impact is the project going to have on people who have less digital skills and confidence, or on disabled people or older people for example </a:t>
            </a:r>
          </a:p>
          <a:p>
            <a:pPr marL="742950" lvl="1" indent="-285750">
              <a:lnSpc>
                <a:spcPts val="16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rPr>
              <a:t>Many projects are likely to have a positive impact in this area, for example by providing people with access to things they may not have at home. Think this through and evidence it in the application</a:t>
            </a:r>
          </a:p>
          <a:p>
            <a:pPr marL="742950" lvl="1" indent="-285750">
              <a:lnSpc>
                <a:spcPts val="16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rPr>
              <a:t>But it is important to think through who may feel excluded and consider what you can do to support them. </a:t>
            </a:r>
          </a:p>
          <a:p>
            <a:pPr>
              <a:lnSpc>
                <a:spcPts val="16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 </a:t>
            </a:r>
          </a:p>
          <a:p>
            <a:pPr>
              <a:lnSpc>
                <a:spcPts val="16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Partnerships</a:t>
            </a:r>
          </a:p>
          <a:p>
            <a:pPr marL="342900" lvl="0" indent="-342900">
              <a:lnSpc>
                <a:spcPts val="1600"/>
              </a:lnSpc>
              <a:buFont typeface="Georgia" panose="02040502050405020303" pitchFamily="18" charset="0"/>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Are there people or organisations you can work with who can help maximise the impact of your new technology</a:t>
            </a:r>
          </a:p>
          <a:p>
            <a:pPr marL="742950" lvl="1" indent="-285750">
              <a:lnSpc>
                <a:spcPts val="16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rPr>
              <a:t>Creatives or learning organisations who can make use of your new production suites</a:t>
            </a:r>
          </a:p>
          <a:p>
            <a:pPr marL="742950" lvl="1" indent="-285750">
              <a:lnSpc>
                <a:spcPts val="16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rPr>
              <a:t>Digital skills training providers who can make use of your new computers  </a:t>
            </a:r>
          </a:p>
          <a:p>
            <a:pPr>
              <a:lnSpc>
                <a:spcPts val="16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 </a:t>
            </a:r>
          </a:p>
          <a:p>
            <a:pPr>
              <a:lnSpc>
                <a:spcPts val="16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These are just a few things its worth considering as you refine your project. The more you’ve considered them the clearer your application will be.</a:t>
            </a:r>
          </a:p>
          <a:p>
            <a:pPr>
              <a:lnSpc>
                <a:spcPts val="1600"/>
              </a:lnSpc>
            </a:pP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6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I’ll now hand back to Graeme to talk us through Building projects</a:t>
            </a:r>
          </a:p>
          <a:p>
            <a:pPr algn="l" rtl="0" fontAlgn="base"/>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17</a:t>
            </a:fld>
            <a:endParaRPr lang="en-GB"/>
          </a:p>
        </p:txBody>
      </p:sp>
    </p:spTree>
    <p:extLst>
      <p:ext uri="{BB962C8B-B14F-4D97-AF65-F5344CB8AC3E}">
        <p14:creationId xmlns:p14="http://schemas.microsoft.com/office/powerpoint/2010/main" val="765175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1" i="0" u="none" strike="noStrike" dirty="0">
                <a:solidFill>
                  <a:srgbClr val="000000"/>
                </a:solidFill>
                <a:effectLst/>
                <a:latin typeface="Calibri" panose="020F0502020204030204" pitchFamily="34" charset="0"/>
              </a:rPr>
              <a:t>Graeme</a:t>
            </a:r>
            <a:r>
              <a:rPr lang="en-GB" b="0" i="0" dirty="0">
                <a:solidFill>
                  <a:srgbClr val="000000"/>
                </a:solidFill>
                <a:effectLst/>
                <a:latin typeface="Calibri" panose="020F0502020204030204" pitchFamily="34" charset="0"/>
              </a:rPr>
              <a:t>​</a:t>
            </a:r>
            <a:br>
              <a:rPr lang="en-GB" b="0" i="0" dirty="0">
                <a:solidFill>
                  <a:srgbClr val="000000"/>
                </a:solidFill>
                <a:effectLst/>
                <a:latin typeface="Calibri" panose="020F0502020204030204" pitchFamily="34" charset="0"/>
              </a:rPr>
            </a:br>
            <a:r>
              <a:rPr lang="en-GB" b="0" i="0" dirty="0">
                <a:solidFill>
                  <a:srgbClr val="444444"/>
                </a:solidFill>
                <a:effectLst/>
                <a:latin typeface="Arial" panose="020B0604020202020204" pitchFamily="34" charset="0"/>
              </a:rPr>
              <a:t>​</a:t>
            </a:r>
            <a:br>
              <a:rPr lang="en-GB" b="0" i="0" dirty="0">
                <a:solidFill>
                  <a:srgbClr val="444444"/>
                </a:solidFill>
                <a:effectLst/>
                <a:latin typeface="Arial" panose="020B0604020202020204" pitchFamily="34" charset="0"/>
              </a:rPr>
            </a:br>
            <a:r>
              <a:rPr lang="en-GB" b="0" i="0" dirty="0">
                <a:solidFill>
                  <a:srgbClr val="444444"/>
                </a:solidFill>
                <a:effectLst/>
                <a:latin typeface="Arial" panose="020B0604020202020204" pitchFamily="34" charset="0"/>
              </a:rPr>
              <a:t>I’m going to talk about building projects, and one of the first questions we need to answer about your project is </a:t>
            </a:r>
            <a:r>
              <a:rPr lang="en-GB" b="1" i="0" u="none" strike="noStrike" dirty="0" err="1">
                <a:solidFill>
                  <a:srgbClr val="000000"/>
                </a:solidFill>
                <a:effectLst/>
                <a:latin typeface="Calibri" panose="020F0502020204030204" pitchFamily="34" charset="0"/>
              </a:rPr>
              <a:t>Is</a:t>
            </a:r>
            <a:r>
              <a:rPr lang="en-GB" b="1" i="0" u="none" strike="noStrike" dirty="0">
                <a:solidFill>
                  <a:srgbClr val="000000"/>
                </a:solidFill>
                <a:effectLst/>
                <a:latin typeface="Calibri" panose="020F0502020204030204" pitchFamily="34" charset="0"/>
              </a:rPr>
              <a:t> it a building project? And if so what does that mean?</a:t>
            </a:r>
          </a:p>
          <a:p>
            <a:pPr algn="l" rtl="0" fontAlgn="base"/>
            <a:endParaRPr lang="en-GB" b="1" i="0" u="none" strike="noStrike" dirty="0">
              <a:solidFill>
                <a:srgbClr val="000000"/>
              </a:solidFill>
              <a:effectLst/>
              <a:latin typeface="Calibri" panose="020F0502020204030204" pitchFamily="34" charset="0"/>
            </a:endParaRPr>
          </a:p>
          <a:p>
            <a:pPr algn="l" rtl="0" fontAlgn="base"/>
            <a:r>
              <a:rPr lang="en-GB" b="0" i="0" u="none" strike="noStrike" dirty="0">
                <a:solidFill>
                  <a:srgbClr val="000000"/>
                </a:solidFill>
                <a:effectLst/>
                <a:latin typeface="Calibri" panose="020F0502020204030204" pitchFamily="34" charset="0"/>
              </a:rPr>
              <a:t>If your project is subject to any Statutory Approvals, we will consider it as a building project. In this case you will be required to provide additional documents and information as part of your application (see mandatory attachments on previous slide).</a:t>
            </a:r>
            <a:r>
              <a:rPr lang="en-GB" b="0" i="0" dirty="0">
                <a:solidFill>
                  <a:srgbClr val="000000"/>
                </a:solidFill>
                <a:effectLst/>
                <a:latin typeface="Calibri" panose="020F0502020204030204" pitchFamily="34" charset="0"/>
              </a:rPr>
              <a:t>​</a:t>
            </a:r>
            <a:br>
              <a:rPr lang="en-GB" b="0" i="0" dirty="0">
                <a:solidFill>
                  <a:srgbClr val="000000"/>
                </a:solidFill>
                <a:effectLst/>
                <a:latin typeface="Calibri" panose="020F0502020204030204" pitchFamily="34" charset="0"/>
              </a:rPr>
            </a:br>
            <a:r>
              <a:rPr lang="en-GB" b="0" i="0" dirty="0">
                <a:solidFill>
                  <a:srgbClr val="444444"/>
                </a:solidFill>
                <a:effectLst/>
                <a:latin typeface="Arial" panose="020B0604020202020204" pitchFamily="34" charset="0"/>
              </a:rPr>
              <a:t>​</a:t>
            </a:r>
            <a:br>
              <a:rPr lang="en-GB" b="0" i="0" dirty="0">
                <a:solidFill>
                  <a:srgbClr val="444444"/>
                </a:solidFill>
                <a:effectLst/>
                <a:latin typeface="Arial" panose="020B0604020202020204" pitchFamily="34" charset="0"/>
              </a:rPr>
            </a:br>
            <a:r>
              <a:rPr lang="en-GB" b="0" i="0" u="none" strike="noStrike" dirty="0">
                <a:solidFill>
                  <a:srgbClr val="000000"/>
                </a:solidFill>
                <a:effectLst/>
                <a:latin typeface="Calibri" panose="020F0502020204030204" pitchFamily="34" charset="0"/>
              </a:rPr>
              <a:t>There are a few different types of statutory approval but the ones that apply most regularly to LIF are:</a:t>
            </a:r>
            <a:r>
              <a:rPr lang="en-GB" b="0" i="0" dirty="0">
                <a:solidFill>
                  <a:srgbClr val="000000"/>
                </a:solidFill>
                <a:effectLst/>
                <a:latin typeface="Calibri" panose="020F0502020204030204" pitchFamily="34" charset="0"/>
              </a:rPr>
              <a:t>​</a:t>
            </a:r>
            <a:br>
              <a:rPr lang="en-GB" b="0" i="0" dirty="0">
                <a:solidFill>
                  <a:srgbClr val="000000"/>
                </a:solidFill>
                <a:effectLst/>
                <a:latin typeface="Calibri" panose="020F0502020204030204" pitchFamily="34" charset="0"/>
              </a:rPr>
            </a:br>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Planning permission (outline or full) </a:t>
            </a: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Building Regulations approval </a:t>
            </a: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Listed Building Consent – amendments to listed buildings</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r>
              <a:rPr lang="en-GB" b="0" i="0" u="none" strike="noStrike" dirty="0">
                <a:solidFill>
                  <a:srgbClr val="000000"/>
                </a:solidFill>
                <a:effectLst/>
                <a:latin typeface="Calibri" panose="020F0502020204030204" pitchFamily="34" charset="0"/>
              </a:rPr>
              <a:t>Not sure? Take advice from your professional team and get in touch with your Planning office</a:t>
            </a:r>
            <a:br>
              <a:rPr lang="en-GB" b="0" i="0" u="none" strike="noStrike" dirty="0">
                <a:solidFill>
                  <a:srgbClr val="000000"/>
                </a:solidFill>
                <a:effectLst/>
                <a:latin typeface="Calibri" panose="020F0502020204030204" pitchFamily="34" charset="0"/>
              </a:rPr>
            </a:br>
            <a:br>
              <a:rPr lang="en-GB" b="0" i="0" u="none" strike="noStrike" dirty="0">
                <a:solidFill>
                  <a:srgbClr val="000000"/>
                </a:solidFill>
                <a:effectLst/>
                <a:latin typeface="Calibri" panose="020F0502020204030204" pitchFamily="34" charset="0"/>
              </a:rPr>
            </a:br>
            <a:r>
              <a:rPr lang="en-GB" b="0" i="0" u="none" strike="noStrike" dirty="0">
                <a:solidFill>
                  <a:srgbClr val="000000"/>
                </a:solidFill>
                <a:effectLst/>
                <a:latin typeface="Calibri" panose="020F0502020204030204" pitchFamily="34" charset="0"/>
              </a:rPr>
              <a:t>If Statutory Approvals are not required for this type of work, briefly explain why in the app.</a:t>
            </a:r>
            <a:endParaRPr lang="en-US" b="0" i="0" dirty="0">
              <a:solidFill>
                <a:srgbClr val="444444"/>
              </a:solidFill>
              <a:effectLst/>
              <a:latin typeface="Calibri" panose="020F0502020204030204" pitchFamily="34" charset="0"/>
            </a:endParaRPr>
          </a:p>
          <a:p>
            <a:pPr algn="l" rtl="0" fontAlgn="base"/>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18</a:t>
            </a:fld>
            <a:endParaRPr lang="en-GB"/>
          </a:p>
        </p:txBody>
      </p:sp>
    </p:spTree>
    <p:extLst>
      <p:ext uri="{BB962C8B-B14F-4D97-AF65-F5344CB8AC3E}">
        <p14:creationId xmlns:p14="http://schemas.microsoft.com/office/powerpoint/2010/main" val="3767717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If you are doing a building project as described in the previous slide- Your project should have completed RIBA Work stage 3 </a:t>
            </a:r>
            <a:r>
              <a:rPr lang="en-US" b="1" i="0" u="none" strike="noStrike" dirty="0">
                <a:solidFill>
                  <a:srgbClr val="000000"/>
                </a:solidFill>
                <a:effectLst/>
                <a:latin typeface="Calibri" panose="020F0502020204030204" pitchFamily="34" charset="0"/>
              </a:rPr>
              <a:t>by point of Application – 18 September 2023.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rial" panose="020B0604020202020204" pitchFamily="34" charset="0"/>
              </a:rPr>
              <a:t>​</a:t>
            </a:r>
            <a:br>
              <a:rPr lang="en-US" b="0" i="0" dirty="0">
                <a:solidFill>
                  <a:srgbClr val="444444"/>
                </a:solidFill>
                <a:effectLst/>
                <a:latin typeface="Arial" panose="020B0604020202020204" pitchFamily="34" charset="0"/>
              </a:rPr>
            </a:br>
            <a:r>
              <a:rPr lang="en-US" b="0" i="0" u="none" strike="noStrike" dirty="0">
                <a:solidFill>
                  <a:srgbClr val="000000"/>
                </a:solidFill>
                <a:effectLst/>
                <a:latin typeface="Calibri" panose="020F0502020204030204" pitchFamily="34" charset="0"/>
              </a:rPr>
              <a:t>There are 8 work stages in the RIBA Plan of Work 2020 These are:</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Stage 0 – Strategic Definition</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Stage 1 – Planning and Preparation</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Stage 2 – Concept Design</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Stage 3 – Spatial Coordination –Stage 4 – Technical Design</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Stage 5 - Manufacturing</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Stage 6 - Handover</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Stage 7 – Use</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1" i="0" u="none" strike="noStrike" dirty="0">
                <a:solidFill>
                  <a:srgbClr val="000000"/>
                </a:solidFill>
                <a:effectLst/>
                <a:latin typeface="Calibri" panose="020F0502020204030204" pitchFamily="34" charset="0"/>
              </a:rPr>
              <a:t>Workstage 3</a:t>
            </a:r>
            <a:r>
              <a:rPr lang="en-US" b="0" i="0" u="none" strike="noStrike" dirty="0">
                <a:solidFill>
                  <a:srgbClr val="000000"/>
                </a:solidFill>
                <a:effectLst/>
                <a:latin typeface="Calibri" panose="020F0502020204030204" pitchFamily="34" charset="0"/>
              </a:rPr>
              <a:t> - </a:t>
            </a:r>
            <a:r>
              <a:rPr lang="en-GB" b="0" i="0" u="none" strike="noStrike" dirty="0">
                <a:solidFill>
                  <a:srgbClr val="000000"/>
                </a:solidFill>
                <a:effectLst/>
                <a:latin typeface="Calibri" panose="020F0502020204030204" pitchFamily="34" charset="0"/>
              </a:rPr>
              <a:t>Stage 3 is fundamentally about testing and validating the Architectural Concept, to make sure that the architectural and engineering information prepared at Stage 2 is Spatially Coordinated before the detailed information required to manufacture and construct the building is produced at Stage 4.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So your design drawings should show where everything will go. So what you’ll usually see is floor plan of the library space with the work to be done in the space. This does two things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mj-lt"/>
              <a:buAutoNum type="arabicPeriod"/>
            </a:pPr>
            <a:r>
              <a:rPr lang="en-US" sz="1800" b="0" i="0" u="none" strike="noStrike" dirty="0">
                <a:solidFill>
                  <a:srgbClr val="000000"/>
                </a:solidFill>
                <a:effectLst/>
                <a:latin typeface="Calibri" panose="020F0502020204030204" pitchFamily="34" charset="0"/>
              </a:rPr>
              <a:t>It helps us visualize and understand the work to be carried out</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mj-lt"/>
              <a:buAutoNum type="arabicPeriod"/>
            </a:pPr>
            <a:r>
              <a:rPr lang="en-US" sz="1800" b="0" i="0" u="none" strike="noStrike" dirty="0">
                <a:solidFill>
                  <a:srgbClr val="000000"/>
                </a:solidFill>
                <a:effectLst/>
                <a:latin typeface="Calibri" panose="020F0502020204030204" pitchFamily="34" charset="0"/>
              </a:rPr>
              <a:t>It gives confidence that your cost plan – which should outline the overall cost of any construction work, is up to date and relatively accurate (cost plans will develop as the project develop it’s natural but it’s a good indicator at this point).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en-US" b="0" i="0" dirty="0">
                <a:solidFill>
                  <a:srgbClr val="444444"/>
                </a:solidFill>
                <a:effectLst/>
                <a:latin typeface="Arial" panose="020B0604020202020204" pitchFamily="34" charset="0"/>
              </a:rPr>
              <a:t>​</a:t>
            </a:r>
            <a:br>
              <a:rPr lang="en-US" b="0" i="0" dirty="0">
                <a:solidFill>
                  <a:srgbClr val="444444"/>
                </a:solidFill>
                <a:effectLst/>
                <a:latin typeface="Arial" panose="020B0604020202020204" pitchFamily="34" charset="0"/>
              </a:rPr>
            </a:br>
            <a:r>
              <a:rPr lang="en-GB" b="0" i="0" u="none" strike="noStrike" dirty="0">
                <a:solidFill>
                  <a:srgbClr val="000000"/>
                </a:solidFill>
                <a:effectLst/>
                <a:latin typeface="Calibri" panose="020F0502020204030204" pitchFamily="34" charset="0"/>
              </a:rPr>
              <a:t>You can find out more about this on RIBA’s website as well as in ACE’s guide: </a:t>
            </a:r>
            <a:r>
              <a:rPr lang="en-US" b="0" i="0" u="none" strike="noStrike" dirty="0">
                <a:solidFill>
                  <a:srgbClr val="000000"/>
                </a:solidFill>
                <a:effectLst/>
                <a:latin typeface="Calibri" panose="020F0502020204030204" pitchFamily="34" charset="0"/>
              </a:rPr>
              <a:t>Building excellence in the Cultural Sector</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3E8813F-B03E-4E91-8BD5-129485BE00AF}" type="slidenum">
              <a:rPr lang="en-GB" smtClean="0"/>
              <a:t>19</a:t>
            </a:fld>
            <a:endParaRPr lang="en-GB"/>
          </a:p>
        </p:txBody>
      </p:sp>
    </p:spTree>
    <p:extLst>
      <p:ext uri="{BB962C8B-B14F-4D97-AF65-F5344CB8AC3E}">
        <p14:creationId xmlns:p14="http://schemas.microsoft.com/office/powerpoint/2010/main" val="844727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Sophie (et al)</a:t>
            </a:r>
          </a:p>
          <a:p>
            <a:r>
              <a:rPr lang="en-GB" dirty="0"/>
              <a:t>Let me introduce our panel for today:</a:t>
            </a:r>
            <a:br>
              <a:rPr lang="en-GB" dirty="0">
                <a:cs typeface="+mn-lt"/>
              </a:rPr>
            </a:br>
            <a:endParaRPr lang="en-GB" dirty="0"/>
          </a:p>
          <a:p>
            <a:r>
              <a:rPr lang="en-GB" dirty="0"/>
              <a:t>[each member introduces themselves including a visual description]</a:t>
            </a:r>
            <a:br>
              <a:rPr lang="en-GB" dirty="0">
                <a:cs typeface="+mn-lt"/>
              </a:rPr>
            </a:br>
            <a:r>
              <a:rPr lang="en-GB" dirty="0"/>
              <a:t>Graeme</a:t>
            </a:r>
            <a:br>
              <a:rPr lang="en-GB" dirty="0">
                <a:cs typeface="+mn-lt"/>
              </a:rPr>
            </a:br>
            <a:r>
              <a:rPr lang="en-GB" dirty="0"/>
              <a:t>Sophie</a:t>
            </a:r>
            <a:endParaRPr lang="en-US" dirty="0"/>
          </a:p>
          <a:p>
            <a:r>
              <a:rPr lang="en-GB" dirty="0">
                <a:cs typeface="+mn-lt"/>
              </a:rPr>
              <a:t>Carl</a:t>
            </a:r>
            <a:br>
              <a:rPr lang="en-GB" dirty="0">
                <a:cs typeface="+mn-lt"/>
              </a:rPr>
            </a:br>
            <a:r>
              <a:rPr lang="en-GB" dirty="0"/>
              <a:t>Briony</a:t>
            </a:r>
            <a:endParaRPr lang="en-US" dirty="0">
              <a:ea typeface="Calibri"/>
              <a:cs typeface="Calibri"/>
            </a:endParaRPr>
          </a:p>
          <a:p>
            <a:br>
              <a:rPr lang="en-US" dirty="0">
                <a:cs typeface="+mn-lt"/>
              </a:rPr>
            </a:br>
            <a:r>
              <a:rPr lang="en-GB" dirty="0"/>
              <a:t>Briony will be our question master for today</a:t>
            </a:r>
            <a:endParaRPr lang="en-US" dirty="0"/>
          </a:p>
          <a:p>
            <a:endParaRPr lang="en-GB" b="0" dirty="0">
              <a:cs typeface="Calibri"/>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2</a:t>
            </a:fld>
            <a:endParaRPr lang="en-GB"/>
          </a:p>
        </p:txBody>
      </p:sp>
    </p:spTree>
    <p:extLst>
      <p:ext uri="{BB962C8B-B14F-4D97-AF65-F5344CB8AC3E}">
        <p14:creationId xmlns:p14="http://schemas.microsoft.com/office/powerpoint/2010/main" val="3522296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dirty="0">
                <a:solidFill>
                  <a:srgbClr val="000000"/>
                </a:solidFill>
                <a:effectLst/>
                <a:latin typeface="Calibri" panose="020F0502020204030204" pitchFamily="34" charset="0"/>
              </a:rPr>
              <a:t>​</a:t>
            </a:r>
            <a:r>
              <a:rPr lang="en-GB" b="1" i="0" dirty="0">
                <a:solidFill>
                  <a:srgbClr val="000000"/>
                </a:solidFill>
                <a:effectLst/>
                <a:latin typeface="Calibri" panose="020F0502020204030204" pitchFamily="34" charset="0"/>
              </a:rPr>
              <a:t>Design drawings</a:t>
            </a:r>
          </a:p>
          <a:p>
            <a:pPr algn="l" rtl="0" fontAlgn="base"/>
            <a:endParaRPr lang="en-GB" b="0" i="0" dirty="0">
              <a:solidFill>
                <a:srgbClr val="000000"/>
              </a:solidFill>
              <a:effectLst/>
              <a:latin typeface="Calibri" panose="020F0502020204030204" pitchFamily="34" charset="0"/>
            </a:endParaRPr>
          </a:p>
          <a:p>
            <a:pPr algn="l" rtl="0" fontAlgn="base"/>
            <a:r>
              <a:rPr lang="en-GB" b="0" i="0" dirty="0">
                <a:solidFill>
                  <a:srgbClr val="000000"/>
                </a:solidFill>
                <a:effectLst/>
                <a:latin typeface="Calibri" panose="020F0502020204030204" pitchFamily="34" charset="0"/>
              </a:rPr>
              <a:t>There are no hard and fast rules about exactly what a RIBA 3 stage drawing should include as every project is different but what we’re looking for is drawings beyond the initial concept design, which may include:</a:t>
            </a:r>
          </a:p>
          <a:p>
            <a:pPr algn="l" rtl="0" fontAlgn="base"/>
            <a:endParaRPr lang="en-GB" b="0" i="0" dirty="0">
              <a:solidFill>
                <a:srgbClr val="000000"/>
              </a:solidFill>
              <a:effectLst/>
              <a:latin typeface="Calibri" panose="020F0502020204030204" pitchFamily="34" charset="0"/>
            </a:endParaRPr>
          </a:p>
          <a:p>
            <a:pPr algn="l" rtl="0" fontAlgn="base"/>
            <a:r>
              <a:rPr lang="en-GB" b="0" i="0" dirty="0">
                <a:solidFill>
                  <a:srgbClr val="000000"/>
                </a:solidFill>
                <a:effectLst/>
                <a:latin typeface="Calibri" panose="020F0502020204030204" pitchFamily="34" charset="0"/>
              </a:rPr>
              <a:t>Plans, elevations and/or sections – these may be supported by earlier concepts, as much as you can give us helps to visualise the project.</a:t>
            </a:r>
          </a:p>
          <a:p>
            <a:pPr algn="l" rtl="0" fontAlgn="base"/>
            <a:endParaRPr lang="en-GB" b="0" i="0" dirty="0">
              <a:solidFill>
                <a:srgbClr val="000000"/>
              </a:solidFill>
              <a:effectLst/>
              <a:latin typeface="Calibri" panose="020F0502020204030204" pitchFamily="34" charset="0"/>
            </a:endParaRPr>
          </a:p>
          <a:p>
            <a:pPr algn="l" rtl="0" fontAlgn="base"/>
            <a:r>
              <a:rPr lang="en-GB" b="0" i="0" dirty="0">
                <a:solidFill>
                  <a:srgbClr val="000000"/>
                </a:solidFill>
                <a:effectLst/>
                <a:latin typeface="Calibri" panose="020F0502020204030204" pitchFamily="34" charset="0"/>
              </a:rPr>
              <a:t>Work to be done should be visible in the drawings – this example shows the addition of ramp, stairs and doors as well as notes about additional work to be completed.</a:t>
            </a:r>
            <a:br>
              <a:rPr lang="en-GB" b="0" i="0" dirty="0">
                <a:solidFill>
                  <a:srgbClr val="000000"/>
                </a:solidFill>
                <a:effectLst/>
                <a:latin typeface="Calibri" panose="020F0502020204030204" pitchFamily="34" charset="0"/>
              </a:rPr>
            </a:br>
            <a:br>
              <a:rPr lang="en-GB" b="0" i="0" dirty="0">
                <a:solidFill>
                  <a:srgbClr val="000000"/>
                </a:solidFill>
                <a:effectLst/>
                <a:latin typeface="Calibri" panose="020F0502020204030204" pitchFamily="34" charset="0"/>
              </a:rPr>
            </a:br>
            <a:r>
              <a:rPr lang="en-GB" b="0" i="0" dirty="0">
                <a:solidFill>
                  <a:srgbClr val="000000"/>
                </a:solidFill>
                <a:effectLst/>
                <a:latin typeface="Calibri" panose="020F0502020204030204" pitchFamily="34" charset="0"/>
              </a:rPr>
              <a:t>Here is an example of a typical plan drawing from a previous round, clearly showing the existing space and the work to be carried out, supported by useful information such as notes and scales etc.</a:t>
            </a:r>
          </a:p>
          <a:p>
            <a:pPr algn="l" rtl="0" fontAlgn="base"/>
            <a:endParaRPr lang="en-GB" b="0" i="0" dirty="0">
              <a:solidFill>
                <a:srgbClr val="000000"/>
              </a:solidFill>
              <a:effectLst/>
              <a:latin typeface="Calibri" panose="020F0502020204030204" pitchFamily="34" charset="0"/>
            </a:endParaRPr>
          </a:p>
          <a:p>
            <a:pPr algn="l" rtl="0" fontAlgn="base"/>
            <a:endParaRPr lang="en-GB" b="0" i="0" dirty="0">
              <a:solidFill>
                <a:srgbClr val="000000"/>
              </a:solidFill>
              <a:effectLst/>
              <a:latin typeface="Calibri" panose="020F0502020204030204" pitchFamily="34" charset="0"/>
            </a:endParaRPr>
          </a:p>
          <a:p>
            <a:pPr algn="l" rtl="0" fontAlgn="base"/>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3E8813F-B03E-4E91-8BD5-129485BE00AF}" type="slidenum">
              <a:rPr lang="en-GB" smtClean="0"/>
              <a:t>20</a:t>
            </a:fld>
            <a:endParaRPr lang="en-GB"/>
          </a:p>
        </p:txBody>
      </p:sp>
    </p:spTree>
    <p:extLst>
      <p:ext uri="{BB962C8B-B14F-4D97-AF65-F5344CB8AC3E}">
        <p14:creationId xmlns:p14="http://schemas.microsoft.com/office/powerpoint/2010/main" val="2993288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i="0" u="none" strike="noStrike" dirty="0">
                <a:solidFill>
                  <a:srgbClr val="000000"/>
                </a:solidFill>
                <a:effectLst/>
                <a:latin typeface="Calibri" panose="020F0502020204030204" pitchFamily="34" charset="0"/>
              </a:rPr>
              <a:t>Cost plans </a:t>
            </a:r>
            <a:r>
              <a:rPr lang="en-GB" b="0" i="0" u="none" strike="noStrike" dirty="0">
                <a:solidFill>
                  <a:srgbClr val="000000"/>
                </a:solidFill>
                <a:effectLst/>
                <a:latin typeface="Calibri" panose="020F0502020204030204" pitchFamily="34" charset="0"/>
              </a:rPr>
              <a:t>– one of the big mistakes we see is that what is submitted as a cost plan is not actually a cost plan, what a lot of people submit instead is just the budget in another format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0" i="0" u="none" strike="noStrike" dirty="0">
              <a:solidFill>
                <a:srgbClr val="000000"/>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i="0" u="none" strike="noStrike" dirty="0">
                <a:solidFill>
                  <a:srgbClr val="000000"/>
                </a:solidFill>
                <a:effectLst/>
                <a:latin typeface="Calibri" panose="020F0502020204030204" pitchFamily="34" charset="0"/>
              </a:rPr>
              <a:t>Cost plan is an industry-specific document, </a:t>
            </a:r>
            <a:r>
              <a:rPr lang="en-GB" sz="1200" b="0" i="0" u="none" strike="noStrike" dirty="0">
                <a:effectLst/>
                <a:latin typeface="Arial"/>
                <a:cs typeface="Arial"/>
              </a:rPr>
              <a:t>Prepared by a qualified cost specialist such as a Quantity Surveyor, it outlines construction specific expenses only, not usually concerned with the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0" i="0" u="none" strike="noStrike" dirty="0">
              <a:solidFill>
                <a:srgbClr val="000000"/>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i="0" u="none" strike="noStrike" dirty="0">
                <a:solidFill>
                  <a:srgbClr val="000000"/>
                </a:solidFill>
                <a:effectLst/>
                <a:latin typeface="Calibri" panose="020F0502020204030204" pitchFamily="34" charset="0"/>
              </a:rPr>
              <a:t>Cost plans start off their life being quite speculative and becoming more defined as they are updated at each </a:t>
            </a:r>
            <a:r>
              <a:rPr lang="en-GB" sz="1200" b="0" i="0" u="none" strike="noStrike" dirty="0">
                <a:effectLst/>
                <a:latin typeface="Arial"/>
                <a:cs typeface="Arial"/>
              </a:rPr>
              <a:t>RIBA stage.</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i="0" u="none" strike="noStrike" dirty="0">
              <a:effectLst/>
              <a:latin typeface="Arial"/>
              <a:cs typeface="Arial"/>
            </a:endParaRPr>
          </a:p>
          <a:p>
            <a:pPr algn="l" rtl="0" fontAlgn="base"/>
            <a:r>
              <a:rPr lang="en-GB" sz="1200" b="0" i="0" u="none" strike="noStrike" dirty="0">
                <a:solidFill>
                  <a:srgbClr val="000000"/>
                </a:solidFill>
                <a:effectLst/>
                <a:latin typeface="Arial"/>
                <a:cs typeface="Arial"/>
              </a:rPr>
              <a:t>With your app, we would expect to see cost plans </a:t>
            </a:r>
            <a:r>
              <a:rPr lang="en-GB" b="0" i="0" u="none" strike="noStrike" dirty="0">
                <a:solidFill>
                  <a:srgbClr val="000000"/>
                </a:solidFill>
                <a:effectLst/>
                <a:latin typeface="Calibri" panose="020F0502020204030204" pitchFamily="34" charset="0"/>
              </a:rPr>
              <a:t> Based on Stage 3 drawings, not earlier</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r>
              <a:rPr lang="en-GB" b="0" i="0" u="none" strike="noStrike" dirty="0">
                <a:solidFill>
                  <a:srgbClr val="000000"/>
                </a:solidFill>
                <a:effectLst/>
                <a:latin typeface="Calibri" panose="020F0502020204030204" pitchFamily="34" charset="0"/>
              </a:rPr>
              <a:t>Good practice to include:</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Assumptions and exclusions</a:t>
            </a:r>
            <a:r>
              <a:rPr lang="en-US" sz="1800" b="0" i="0" dirty="0">
                <a:solidFill>
                  <a:srgbClr val="000000"/>
                </a:solidFill>
                <a:effectLst/>
                <a:latin typeface="Calibri" panose="020F0502020204030204" pitchFamily="34" charset="0"/>
              </a:rPr>
              <a:t>​ - this might include information around inflation and costing</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800" b="0" i="0" u="none" strike="noStrike" dirty="0">
                <a:solidFill>
                  <a:srgbClr val="000000"/>
                </a:solidFill>
                <a:effectLst/>
                <a:latin typeface="Calibri" panose="020F0502020204030204" pitchFamily="34" charset="0"/>
              </a:rPr>
              <a:t>Elemental costs</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 Risks and potential costs</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 Final</a:t>
            </a:r>
            <a:r>
              <a:rPr lang="en-US" sz="1800" b="0" i="0" dirty="0">
                <a:solidFill>
                  <a:srgbClr val="000000"/>
                </a:solidFill>
                <a:effectLst/>
                <a:latin typeface="Calibri" panose="020F0502020204030204" pitchFamily="34" charset="0"/>
              </a:rPr>
              <a:t>​ cost plan</a:t>
            </a:r>
          </a:p>
          <a:p>
            <a:pPr marL="285750" indent="-285750" algn="l" rtl="0" fontAlgn="base">
              <a:buFont typeface="Arial" panose="020B0604020202020204" pitchFamily="34" charset="0"/>
              <a:buChar char="•"/>
            </a:pPr>
            <a:endParaRPr lang="en-US" sz="1800" b="0" i="0" dirty="0">
              <a:solidFill>
                <a:srgbClr val="000000"/>
              </a:solidFill>
              <a:effectLst/>
              <a:latin typeface="Calibri" panose="020F0502020204030204" pitchFamily="34" charset="0"/>
            </a:endParaRPr>
          </a:p>
          <a:p>
            <a:pPr marL="0" indent="0" algn="l" rtl="0" fontAlgn="base">
              <a:buFont typeface="Arial" panose="020B0604020202020204" pitchFamily="34" charset="0"/>
              <a:buNone/>
            </a:pPr>
            <a:endParaRPr lang="en-US" sz="1800" b="0" i="0" dirty="0">
              <a:solidFill>
                <a:srgbClr val="444444"/>
              </a:solidFill>
              <a:effectLst/>
              <a:latin typeface="Arial" panose="020B0604020202020204" pitchFamily="34" charset="0"/>
            </a:endParaRPr>
          </a:p>
          <a:p>
            <a:pPr algn="l" rtl="0" fontAlgn="base"/>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marL="171450" indent="-171450">
              <a:buFont typeface="Arial"/>
              <a:buChar char="•"/>
            </a:pPr>
            <a:endParaRPr lang="en-GB" b="1" dirty="0">
              <a:cs typeface="+mn-lt"/>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21</a:t>
            </a:fld>
            <a:endParaRPr lang="en-GB"/>
          </a:p>
        </p:txBody>
      </p:sp>
    </p:spTree>
    <p:extLst>
      <p:ext uri="{BB962C8B-B14F-4D97-AF65-F5344CB8AC3E}">
        <p14:creationId xmlns:p14="http://schemas.microsoft.com/office/powerpoint/2010/main" val="3219081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Cost plan is different to a budget or a cashflow, again one of the main mistakes we’ve seen is budgets submitted in the place of a cost plan.</a:t>
            </a:r>
          </a:p>
          <a:p>
            <a:endParaRPr lang="en-GB"/>
          </a:p>
          <a:p>
            <a:r>
              <a:rPr lang="en-GB"/>
              <a:t>Cost plans will not usually cover project income, or non-construction related costs but will have more detail (covered on the previous slide) that will be provided by a cost consultant such as quantity surveyor.</a:t>
            </a:r>
          </a:p>
        </p:txBody>
      </p:sp>
      <p:sp>
        <p:nvSpPr>
          <p:cNvPr id="4" name="Slide Number Placeholder 3"/>
          <p:cNvSpPr>
            <a:spLocks noGrp="1"/>
          </p:cNvSpPr>
          <p:nvPr>
            <p:ph type="sldNum" sz="quarter" idx="5"/>
          </p:nvPr>
        </p:nvSpPr>
        <p:spPr/>
        <p:txBody>
          <a:bodyPr/>
          <a:lstStyle/>
          <a:p>
            <a:fld id="{6EAA6DE8-009E-49C8-BCE7-B8BCB000EAB0}" type="slidenum">
              <a:rPr lang="en-GB" smtClean="0"/>
              <a:t>22</a:t>
            </a:fld>
            <a:endParaRPr lang="en-GB"/>
          </a:p>
        </p:txBody>
      </p:sp>
    </p:spTree>
    <p:extLst>
      <p:ext uri="{BB962C8B-B14F-4D97-AF65-F5344CB8AC3E}">
        <p14:creationId xmlns:p14="http://schemas.microsoft.com/office/powerpoint/2010/main" val="3018208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GB" b="1" dirty="0">
                <a:cs typeface="+mn-lt"/>
              </a:rPr>
              <a:t>Graeme</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GB" b="1" dirty="0">
              <a:cs typeface="+mn-lt"/>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GB" b="0" dirty="0">
                <a:cs typeface="+mn-lt"/>
              </a:rPr>
              <a:t>One of the biggest problems is that access audits we see across applications from many programmes provided aren’t actually access audits they are access statements, which outline alignment with Equality act minimum requirements or DDA (Disability Discrimination Act 1995 – replaced by Equality act in 2010)</a:t>
            </a:r>
          </a:p>
          <a:p>
            <a:pPr marL="0" indent="0">
              <a:buFont typeface="Arial"/>
              <a:buNone/>
            </a:pPr>
            <a:endParaRPr lang="en-GB" b="0" dirty="0">
              <a:cs typeface="+mn-lt"/>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GB" b="0" dirty="0">
                <a:cs typeface="+mn-lt"/>
              </a:rPr>
              <a:t>Access audit will typically include information such as who has carried out the audit as well as strengths and weakness around</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GB" b="0" dirty="0">
              <a:cs typeface="+mn-lt"/>
            </a:endParaRPr>
          </a:p>
          <a:p>
            <a:pPr marL="1371600" lvl="2" indent="-457200" fontAlgn="base">
              <a:buClr>
                <a:schemeClr val="accent2"/>
              </a:buClr>
              <a:buFont typeface="Wingdings" panose="05000000000000000000" pitchFamily="2" charset="2"/>
              <a:buChar char="v"/>
            </a:pPr>
            <a:r>
              <a:rPr lang="en-GB" sz="1200" b="0" i="0" dirty="0">
                <a:effectLst/>
                <a:latin typeface="Arial" panose="020B0604020202020204" pitchFamily="34" charset="0"/>
                <a:cs typeface="Arial" panose="020B0604020202020204" pitchFamily="34" charset="0"/>
              </a:rPr>
              <a:t>Signage</a:t>
            </a:r>
          </a:p>
          <a:p>
            <a:pPr marL="1371600" lvl="2" indent="-457200" fontAlgn="base">
              <a:buClr>
                <a:schemeClr val="accent2"/>
              </a:buClr>
              <a:buFont typeface="Wingdings" panose="05000000000000000000" pitchFamily="2" charset="2"/>
              <a:buChar char="v"/>
            </a:pPr>
            <a:r>
              <a:rPr lang="en-GB" sz="1200" dirty="0">
                <a:latin typeface="Arial" panose="020B0604020202020204" pitchFamily="34" charset="0"/>
                <a:cs typeface="Arial" panose="020B0604020202020204" pitchFamily="34" charset="0"/>
              </a:rPr>
              <a:t>Transport</a:t>
            </a:r>
          </a:p>
          <a:p>
            <a:pPr marL="1371600" lvl="2" indent="-457200" fontAlgn="base">
              <a:buClr>
                <a:schemeClr val="accent2"/>
              </a:buClr>
              <a:buFont typeface="Wingdings" panose="05000000000000000000" pitchFamily="2" charset="2"/>
              <a:buChar char="v"/>
            </a:pPr>
            <a:r>
              <a:rPr lang="en-GB" sz="1200" dirty="0">
                <a:latin typeface="Arial" panose="020B0604020202020204" pitchFamily="34" charset="0"/>
                <a:cs typeface="Arial" panose="020B0604020202020204" pitchFamily="34" charset="0"/>
              </a:rPr>
              <a:t>Ramps, stairs, lifts etc.</a:t>
            </a:r>
          </a:p>
          <a:p>
            <a:pPr marL="1371600" lvl="2" indent="-457200" fontAlgn="base">
              <a:buClr>
                <a:schemeClr val="accent2"/>
              </a:buClr>
              <a:buFont typeface="Wingdings" panose="05000000000000000000" pitchFamily="2" charset="2"/>
              <a:buChar char="v"/>
            </a:pPr>
            <a:r>
              <a:rPr lang="en-GB" sz="1200" b="0" i="0" dirty="0">
                <a:effectLst/>
                <a:latin typeface="Arial" panose="020B0604020202020204" pitchFamily="34" charset="0"/>
                <a:cs typeface="Arial" panose="020B0604020202020204" pitchFamily="34" charset="0"/>
              </a:rPr>
              <a:t>Accessible bathrooms</a:t>
            </a:r>
          </a:p>
          <a:p>
            <a:pPr marL="1371600" lvl="2" indent="-457200" fontAlgn="base">
              <a:buClr>
                <a:schemeClr val="accent2"/>
              </a:buClr>
              <a:buFont typeface="Wingdings" panose="05000000000000000000" pitchFamily="2" charset="2"/>
              <a:buChar char="v"/>
            </a:pPr>
            <a:r>
              <a:rPr lang="en-GB" sz="1200" b="0" i="0" dirty="0">
                <a:effectLst/>
                <a:latin typeface="Arial" panose="020B0604020202020204" pitchFamily="34" charset="0"/>
                <a:cs typeface="Arial" panose="020B0604020202020204" pitchFamily="34" charset="0"/>
              </a:rPr>
              <a:t>Information/accessible formats</a:t>
            </a:r>
          </a:p>
          <a:p>
            <a:pPr marL="0" marR="0" lvl="0" indent="0" algn="l" defTabSz="914400" rtl="0" eaLnBrk="1" fontAlgn="auto" latinLnBrk="0" hangingPunct="1">
              <a:lnSpc>
                <a:spcPct val="100000"/>
              </a:lnSpc>
              <a:spcBef>
                <a:spcPts val="0"/>
              </a:spcBef>
              <a:spcAft>
                <a:spcPts val="0"/>
              </a:spcAft>
              <a:buClrTx/>
              <a:buSzTx/>
              <a:buFont typeface="Arial"/>
              <a:buNone/>
              <a:tabLst/>
              <a:defRPr/>
            </a:pPr>
            <a:br>
              <a:rPr lang="en-GB" b="0" dirty="0">
                <a:cs typeface="+mn-lt"/>
              </a:rPr>
            </a:br>
            <a:r>
              <a:rPr lang="en-GB" b="0" dirty="0">
                <a:cs typeface="+mn-lt"/>
              </a:rPr>
              <a:t>This will result in a list of Recommendations for improvements.</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GB" b="0" dirty="0">
              <a:cs typeface="+mn-lt"/>
            </a:endParaRPr>
          </a:p>
          <a:p>
            <a:pPr marL="0" indent="0">
              <a:buFont typeface="Arial"/>
              <a:buNone/>
            </a:pPr>
            <a:r>
              <a:rPr lang="en-GB" b="0" dirty="0">
                <a:cs typeface="+mn-lt"/>
              </a:rPr>
              <a:t>Access audits should influence the project plans from an early stage​</a:t>
            </a:r>
          </a:p>
          <a:p>
            <a:pPr marL="0" indent="0">
              <a:buFont typeface="Arial"/>
              <a:buNone/>
            </a:pPr>
            <a:endParaRPr lang="en-GB" b="0" dirty="0">
              <a:cs typeface="+mn-lt"/>
            </a:endParaRPr>
          </a:p>
          <a:p>
            <a:pPr marL="342900" lvl="0" indent="-342900">
              <a:buFont typeface="Symbol" panose="05050102010706020507" pitchFamily="18" charset="2"/>
              <a:buChar char=""/>
            </a:pPr>
            <a:r>
              <a:rPr lang="en-GB" sz="1800" dirty="0">
                <a:effectLst/>
                <a:latin typeface="Georgia" panose="02040502050405020303" pitchFamily="18" charset="0"/>
                <a:ea typeface="Times New Roman" panose="02020603050405020304" pitchFamily="18" charset="0"/>
              </a:rPr>
              <a:t>They must be prepared by an independent access consultant and its findings and recommendations should be reflected in the project</a:t>
            </a:r>
            <a:endParaRPr lang="en-GB"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800" dirty="0">
                <a:effectLst/>
                <a:latin typeface="Georgia" panose="02040502050405020303" pitchFamily="18" charset="0"/>
                <a:ea typeface="Times New Roman" panose="02020603050405020304" pitchFamily="18" charset="0"/>
              </a:rPr>
              <a:t>Tell us which recommendations will be implemented and the rationale for excluding any of the recommendations from the project”</a:t>
            </a:r>
            <a:endParaRPr lang="en-GB" sz="1800" dirty="0">
              <a:effectLst/>
              <a:latin typeface="Calibri" panose="020F0502020204030204" pitchFamily="34" charset="0"/>
              <a:ea typeface="Calibri" panose="020F0502020204030204" pitchFamily="34" charset="0"/>
            </a:endParaRPr>
          </a:p>
          <a:p>
            <a:pPr marL="0" indent="0">
              <a:buFont typeface="Arial"/>
              <a:buNone/>
            </a:pPr>
            <a:endParaRPr lang="en-GB" b="0" dirty="0">
              <a:cs typeface="+mn-lt"/>
            </a:endParaRPr>
          </a:p>
          <a:p>
            <a:pPr marL="0" indent="0">
              <a:buFont typeface="Arial"/>
              <a:buNone/>
            </a:pPr>
            <a:r>
              <a:rPr lang="en-GB" b="0" dirty="0">
                <a:cs typeface="+mn-lt"/>
              </a:rPr>
              <a:t>Best practice vs minimum Equality act requirements (DDA no longer relevant)</a:t>
            </a:r>
          </a:p>
          <a:p>
            <a:pPr marL="0" indent="0">
              <a:buFont typeface="Arial"/>
              <a:buNone/>
            </a:pPr>
            <a:endParaRPr lang="en-GB" b="0" dirty="0">
              <a:cs typeface="+mn-lt"/>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GB" b="0" dirty="0">
                <a:cs typeface="+mn-lt"/>
              </a:rPr>
              <a:t>Strong projects in previous rounds have responded to Access Audits</a:t>
            </a:r>
          </a:p>
          <a:p>
            <a:pPr marL="0" indent="0">
              <a:buFont typeface="Arial"/>
              <a:buNone/>
            </a:pPr>
            <a:endParaRPr lang="en-GB" b="0" dirty="0">
              <a:cs typeface="+mn-lt"/>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23</a:t>
            </a:fld>
            <a:endParaRPr lang="en-GB"/>
          </a:p>
        </p:txBody>
      </p:sp>
    </p:spTree>
    <p:extLst>
      <p:ext uri="{BB962C8B-B14F-4D97-AF65-F5344CB8AC3E}">
        <p14:creationId xmlns:p14="http://schemas.microsoft.com/office/powerpoint/2010/main" val="2157083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Before we begin the Q&amp;A session, here is a reminder of where you can find further information and support:</a:t>
            </a:r>
            <a:endParaRPr lang="en-US"/>
          </a:p>
          <a:p>
            <a:endParaRPr lang="en-GB"/>
          </a:p>
          <a:p>
            <a:pPr marL="171450" indent="-171450">
              <a:buFont typeface="Arial,Sans-Serif"/>
              <a:buChar char="•"/>
            </a:pPr>
            <a:r>
              <a:rPr lang="en-GB"/>
              <a:t>You can visit the LIF webpage at artscouncil.org.uk/LIF. Here you can find the applicant guidance in full, as well as an Easy Read version</a:t>
            </a:r>
            <a:endParaRPr lang="en-US"/>
          </a:p>
          <a:p>
            <a:pPr marL="171450" indent="-171450">
              <a:buFont typeface="Arial,Sans-Serif"/>
              <a:buChar char="•"/>
            </a:pPr>
            <a:r>
              <a:rPr lang="en-GB"/>
              <a:t>We also have a Frequently Asked Questions section, which we'll be updating after this webinar</a:t>
            </a:r>
            <a:endParaRPr lang="en-US"/>
          </a:p>
          <a:p>
            <a:pPr marL="171450" indent="-171450">
              <a:buFont typeface="Arial,Sans-Serif"/>
              <a:buChar char="•"/>
            </a:pPr>
            <a:r>
              <a:rPr lang="en-GB"/>
              <a:t>Building excellence in the cultural sector is an ACE document which provides a lot of good advice around </a:t>
            </a:r>
            <a:endParaRPr lang="en-US"/>
          </a:p>
          <a:p>
            <a:pPr marL="171450" indent="-171450">
              <a:buFont typeface="Arial,Sans-Serif"/>
              <a:buChar char="•"/>
            </a:pPr>
            <a:r>
              <a:rPr lang="en-GB"/>
              <a:t>We’ll try to answer as many of your questions as possible today, but if we aren’t able to answer your question, or if you require access support with your application, please email </a:t>
            </a:r>
            <a:r>
              <a:rPr lang="en-GB">
                <a:hlinkClick r:id="rId3"/>
              </a:rPr>
              <a:t>enquiries@artscouncil.org.uk</a:t>
            </a:r>
            <a:endParaRPr lang="en-GB"/>
          </a:p>
          <a:p>
            <a:pPr marL="171450" indent="-171450">
              <a:buFont typeface="Arial,Sans-Serif"/>
              <a:buChar char="•"/>
            </a:pPr>
            <a:r>
              <a:rPr lang="en-GB"/>
              <a:t>We will also upload this webinar recording and presentation slides to the webpage</a:t>
            </a:r>
            <a:endParaRPr lang="en-US"/>
          </a:p>
          <a:p>
            <a:pPr marL="171450" indent="-171450">
              <a:buFont typeface="Arial,Sans-Serif"/>
              <a:buChar char="•"/>
            </a:pPr>
            <a:endParaRPr lang="en-GB"/>
          </a:p>
          <a:p>
            <a:pPr>
              <a:defRPr/>
            </a:pPr>
            <a:r>
              <a:rPr lang="en-GB" b="1"/>
              <a:t>Just to reiterate -</a:t>
            </a:r>
            <a:r>
              <a:rPr lang="en-GB" b="1">
                <a:ea typeface="Calibri"/>
                <a:cs typeface="Calibri"/>
              </a:rPr>
              <a:t>, this is the last confirmed round of LIF – we do not know if there will be any funding for future rounds, so if you want to apply, now is the time. </a:t>
            </a:r>
          </a:p>
          <a:p>
            <a:pPr marL="0" indent="0">
              <a:buFont typeface="Arial,Sans-Serif"/>
              <a:buNone/>
            </a:pPr>
            <a:endParaRPr lang="en-GB"/>
          </a:p>
          <a:p>
            <a:r>
              <a:rPr lang="en-GB"/>
              <a:t>We'll now take a short five-minute break, please feel free to put your questions in the Q&amp;A chat box at the bottom or top of your screen and we'll be back in a moment to answer your questions.</a:t>
            </a:r>
            <a:endParaRPr lang="en-US"/>
          </a:p>
          <a:p>
            <a:endParaRPr lang="en-GB"/>
          </a:p>
          <a:p>
            <a:r>
              <a:rPr lang="en-GB"/>
              <a:t>[Q&amp;A]</a:t>
            </a:r>
            <a:endParaRPr lang="en-GB">
              <a:cs typeface="Calibri"/>
            </a:endParaRPr>
          </a:p>
          <a:p>
            <a:r>
              <a:rPr lang="en-GB"/>
              <a:t>-- Thanks for listening.</a:t>
            </a:r>
            <a:endParaRPr lang="en-US"/>
          </a:p>
          <a:p>
            <a:endParaRPr lang="en-GB" b="1">
              <a:cs typeface="Calibri"/>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24</a:t>
            </a:fld>
            <a:endParaRPr lang="en-GB"/>
          </a:p>
        </p:txBody>
      </p:sp>
    </p:spTree>
    <p:extLst>
      <p:ext uri="{BB962C8B-B14F-4D97-AF65-F5344CB8AC3E}">
        <p14:creationId xmlns:p14="http://schemas.microsoft.com/office/powerpoint/2010/main" val="4089358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1" i="0" u="none" strike="noStrike" dirty="0">
                <a:solidFill>
                  <a:srgbClr val="000000"/>
                </a:solidFill>
                <a:effectLst/>
                <a:latin typeface="Calibri" panose="020F0502020204030204" pitchFamily="34" charset="0"/>
              </a:rPr>
              <a:t>Sophie</a:t>
            </a:r>
          </a:p>
          <a:p>
            <a:pPr algn="l" rtl="0" fontAlgn="base"/>
            <a:r>
              <a:rPr lang="en-GB" b="0" i="0" u="none" strike="noStrike" dirty="0">
                <a:solidFill>
                  <a:srgbClr val="000000"/>
                </a:solidFill>
                <a:effectLst/>
                <a:latin typeface="Calibri" panose="020F0502020204030204" pitchFamily="34" charset="0"/>
              </a:rPr>
              <a:t>In this webinar we will have a brief overview of the programme including the timelines and the aims as well as what to expect from the application form and the attachments</a:t>
            </a:r>
          </a:p>
          <a:p>
            <a:pPr algn="l" rtl="0" fontAlgn="base"/>
            <a:endParaRPr lang="en-GB" b="0" i="0" u="none" strike="noStrike" dirty="0">
              <a:solidFill>
                <a:srgbClr val="000000"/>
              </a:solidFill>
              <a:effectLst/>
              <a:latin typeface="Calibri" panose="020F0502020204030204" pitchFamily="34" charset="0"/>
            </a:endParaRPr>
          </a:p>
          <a:p>
            <a:pPr algn="l" rtl="0" fontAlgn="base"/>
            <a:r>
              <a:rPr lang="en-GB" b="0" i="0" u="none" strike="noStrike" dirty="0">
                <a:solidFill>
                  <a:srgbClr val="000000"/>
                </a:solidFill>
                <a:effectLst/>
                <a:latin typeface="Calibri" panose="020F0502020204030204" pitchFamily="34" charset="0"/>
              </a:rPr>
              <a:t>The second part will focus mainly on getting it right - there have been two rounds of LIF so far and over that time we’ve seen some very strong applications as well as seen a number of regular mistakes that have tripped people up in the past and we really do want to help you to write the best application you can. </a:t>
            </a:r>
            <a:br>
              <a:rPr lang="en-GB" b="0" i="0" u="none" strike="noStrike" dirty="0">
                <a:solidFill>
                  <a:srgbClr val="000000"/>
                </a:solidFill>
                <a:effectLst/>
                <a:latin typeface="Calibri" panose="020F0502020204030204" pitchFamily="34" charset="0"/>
              </a:rPr>
            </a:br>
            <a:r>
              <a:rPr lang="en-GB" b="0" i="0" u="none" strike="noStrike" dirty="0">
                <a:solidFill>
                  <a:srgbClr val="000000"/>
                </a:solidFill>
                <a:effectLst/>
                <a:latin typeface="Calibri" panose="020F0502020204030204" pitchFamily="34" charset="0"/>
              </a:rPr>
              <a:t>In this section, we’ll look at </a:t>
            </a:r>
            <a:r>
              <a:rPr lang="en-US" b="0" i="0" u="none" strike="noStrike" dirty="0">
                <a:solidFill>
                  <a:srgbClr val="444444"/>
                </a:solidFill>
                <a:effectLst/>
                <a:latin typeface="Arial" panose="020B0604020202020204" pitchFamily="34" charset="0"/>
              </a:rPr>
              <a:t>:</a:t>
            </a:r>
          </a:p>
          <a:p>
            <a:pPr algn="l" rtl="0" fontAlgn="base"/>
            <a:endParaRPr lang="en-US" b="0" i="0" u="none" strike="noStrike" dirty="0">
              <a:solidFill>
                <a:srgbClr val="444444"/>
              </a:solidFill>
              <a:effectLst/>
              <a:latin typeface="Arial" panose="020B0604020202020204" pitchFamily="34" charset="0"/>
            </a:endParaRPr>
          </a:p>
          <a:p>
            <a:pPr marL="457200" indent="-457200">
              <a:buFont typeface="Arial" panose="020B0604020202020204" pitchFamily="34" charset="0"/>
              <a:buChar char="•"/>
            </a:pPr>
            <a:r>
              <a:rPr lang="en-GB" sz="1200" dirty="0">
                <a:latin typeface="Arial"/>
              </a:rPr>
              <a:t>Writing your bid &amp; evidencing need</a:t>
            </a:r>
          </a:p>
          <a:p>
            <a:pPr marL="457200" indent="-457200">
              <a:buFont typeface="Arial" panose="020B0604020202020204" pitchFamily="34" charset="0"/>
              <a:buChar char="•"/>
            </a:pPr>
            <a:r>
              <a:rPr lang="en-GB" sz="1200" dirty="0">
                <a:latin typeface="Arial"/>
              </a:rPr>
              <a:t>Budgets, cashflows </a:t>
            </a:r>
          </a:p>
          <a:p>
            <a:pPr marL="457200" indent="-457200">
              <a:buFont typeface="Arial" panose="020B0604020202020204" pitchFamily="34" charset="0"/>
              <a:buChar char="•"/>
            </a:pPr>
            <a:r>
              <a:rPr lang="en-GB" sz="1200" dirty="0">
                <a:latin typeface="Arial"/>
              </a:rPr>
              <a:t>Procurement method statement</a:t>
            </a:r>
          </a:p>
          <a:p>
            <a:pPr marL="457200" indent="-457200">
              <a:buFont typeface="Arial" panose="020B0604020202020204" pitchFamily="34" charset="0"/>
              <a:buChar char="•"/>
            </a:pPr>
            <a:r>
              <a:rPr lang="en-GB" sz="1200" dirty="0">
                <a:latin typeface="Arial"/>
              </a:rPr>
              <a:t>Building projects requirements</a:t>
            </a:r>
          </a:p>
          <a:p>
            <a:pPr algn="l" rtl="0" fontAlgn="base"/>
            <a:br>
              <a:rPr lang="en-US" b="0" i="0" dirty="0">
                <a:solidFill>
                  <a:srgbClr val="444444"/>
                </a:solidFill>
                <a:effectLst/>
                <a:latin typeface="Arial" panose="020B0604020202020204" pitchFamily="34" charset="0"/>
              </a:rPr>
            </a:br>
            <a:r>
              <a:rPr lang="en-GB" b="0" i="0" u="none" strike="noStrike" dirty="0">
                <a:solidFill>
                  <a:srgbClr val="000000"/>
                </a:solidFill>
                <a:effectLst/>
                <a:latin typeface="Calibri" panose="020F0502020204030204" pitchFamily="34" charset="0"/>
              </a:rPr>
              <a:t>So let’s get started</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spcAft>
                <a:spcPct val="0"/>
              </a:spcAft>
            </a:pPr>
            <a:endParaRPr lang="en-GB" dirty="0"/>
          </a:p>
        </p:txBody>
      </p:sp>
      <p:sp>
        <p:nvSpPr>
          <p:cNvPr id="4" name="Slide Number Placeholder 3"/>
          <p:cNvSpPr>
            <a:spLocks noGrp="1"/>
          </p:cNvSpPr>
          <p:nvPr>
            <p:ph type="sldNum" sz="quarter" idx="5"/>
          </p:nvPr>
        </p:nvSpPr>
        <p:spPr/>
        <p:txBody>
          <a:bodyPr/>
          <a:lstStyle/>
          <a:p>
            <a:fld id="{03E8813F-B03E-4E91-8BD5-129485BE00AF}" type="slidenum">
              <a:rPr lang="en-GB" smtClean="0"/>
              <a:t>3</a:t>
            </a:fld>
            <a:endParaRPr lang="en-GB"/>
          </a:p>
        </p:txBody>
      </p:sp>
    </p:spTree>
    <p:extLst>
      <p:ext uri="{BB962C8B-B14F-4D97-AF65-F5344CB8AC3E}">
        <p14:creationId xmlns:p14="http://schemas.microsoft.com/office/powerpoint/2010/main" val="3221048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2800" b="1" i="0" dirty="0">
                <a:solidFill>
                  <a:srgbClr val="000000"/>
                </a:solidFill>
                <a:effectLst/>
                <a:latin typeface="Calibri" panose="020F0502020204030204" pitchFamily="34" charset="0"/>
                <a:ea typeface="Calibri"/>
                <a:cs typeface="Calibri"/>
              </a:rPr>
              <a:t>Sophie</a:t>
            </a:r>
          </a:p>
          <a:p>
            <a:pPr algn="l" rtl="0" fontAlgn="base"/>
            <a:endParaRPr lang="en-US" sz="2800" b="0" i="0" dirty="0">
              <a:solidFill>
                <a:srgbClr val="000000"/>
              </a:solidFill>
              <a:effectLst/>
              <a:latin typeface="Calibri" panose="020F0502020204030204" pitchFamily="34" charset="0"/>
              <a:ea typeface="Calibri"/>
              <a:cs typeface="Calibri"/>
            </a:endParaRPr>
          </a:p>
          <a:p>
            <a:pPr algn="l" rtl="0" fontAlgn="base"/>
            <a:r>
              <a:rPr lang="en-US" sz="2800" b="1" i="0" u="none" strike="noStrike" dirty="0">
                <a:solidFill>
                  <a:srgbClr val="000000"/>
                </a:solidFill>
                <a:effectLst/>
                <a:latin typeface="Calibri" panose="020F0502020204030204" pitchFamily="34" charset="0"/>
              </a:rPr>
              <a:t>Brief recap of the timeline</a:t>
            </a:r>
            <a:r>
              <a:rPr lang="en-US" sz="2800" b="0" i="0" dirty="0">
                <a:solidFill>
                  <a:srgbClr val="000000"/>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en-US" sz="2800" b="0" i="0" dirty="0">
                <a:solidFill>
                  <a:srgbClr val="000000"/>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en-GB" sz="2800" b="0" i="0" u="none" strike="noStrike" dirty="0">
                <a:solidFill>
                  <a:srgbClr val="000000"/>
                </a:solidFill>
                <a:effectLst/>
                <a:latin typeface="Arial"/>
                <a:cs typeface="Arial"/>
              </a:rPr>
              <a:t>Expressions of Interest stage has now been completed and we’ve made our invitations and, for those who’ve been invited to apply, we are now at the application stage:</a:t>
            </a:r>
            <a:r>
              <a:rPr lang="en-US" sz="2800" b="0" i="0" dirty="0">
                <a:solidFill>
                  <a:srgbClr val="000000"/>
                </a:solidFill>
                <a:effectLst/>
                <a:latin typeface="Arial"/>
                <a:cs typeface="Arial"/>
              </a:rPr>
              <a:t>​</a:t>
            </a:r>
            <a:endParaRPr lang="en-US" sz="2800" b="0" i="0" dirty="0">
              <a:solidFill>
                <a:srgbClr val="444444"/>
              </a:solidFill>
              <a:effectLst/>
              <a:latin typeface="Arial"/>
              <a:cs typeface="Arial"/>
            </a:endParaRPr>
          </a:p>
          <a:p>
            <a:pPr algn="l" rtl="0" fontAlgn="base">
              <a:buFont typeface="Arial" panose="020B0604020202020204" pitchFamily="34" charset="0"/>
              <a:buChar char="•"/>
            </a:pP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Full apps opened on Grantium at </a:t>
            </a:r>
            <a:r>
              <a:rPr lang="en-GB" sz="1800" b="1" i="0" u="none" strike="noStrike" dirty="0">
                <a:solidFill>
                  <a:srgbClr val="000000"/>
                </a:solidFill>
                <a:effectLst/>
                <a:latin typeface="Calibri" panose="020F0502020204030204" pitchFamily="34" charset="0"/>
              </a:rPr>
              <a:t>9am on 19 July 2023</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Deadline is </a:t>
            </a:r>
            <a:r>
              <a:rPr lang="en-GB" sz="1800" b="1" i="0" u="none" strike="noStrike" dirty="0">
                <a:solidFill>
                  <a:srgbClr val="000000"/>
                </a:solidFill>
                <a:effectLst/>
                <a:latin typeface="Calibri" panose="020F0502020204030204" pitchFamily="34" charset="0"/>
              </a:rPr>
              <a:t>12pm (midday) on 18 September 2023</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endParaRPr lang="en-GB" sz="2800" b="0" i="0" dirty="0">
              <a:solidFill>
                <a:srgbClr val="444444"/>
              </a:solidFill>
              <a:effectLst/>
              <a:latin typeface="Calibri" panose="020F0502020204030204" pitchFamily="34" charset="0"/>
            </a:endParaRPr>
          </a:p>
          <a:p>
            <a:pPr algn="l" rtl="0" fontAlgn="base"/>
            <a:r>
              <a:rPr lang="en-GB" sz="2800" b="1" i="0" u="none" strike="noStrike" dirty="0">
                <a:solidFill>
                  <a:srgbClr val="000000"/>
                </a:solidFill>
                <a:effectLst/>
                <a:latin typeface="Calibri" panose="020F0502020204030204" pitchFamily="34" charset="0"/>
              </a:rPr>
              <a:t>Decisions will be announced in March 2024</a:t>
            </a:r>
            <a:r>
              <a:rPr lang="en-US" sz="2800" b="0" i="0" dirty="0">
                <a:solidFill>
                  <a:srgbClr val="000000"/>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pPr algn="l" rtl="0" fontAlgn="base"/>
            <a:r>
              <a:rPr lang="en-US" sz="2800" b="0" i="0" dirty="0">
                <a:solidFill>
                  <a:srgbClr val="000000"/>
                </a:solidFill>
                <a:effectLst/>
                <a:latin typeface="Calibri" panose="020F0502020204030204" pitchFamily="34" charset="0"/>
              </a:rPr>
              <a:t>​</a:t>
            </a:r>
            <a:endParaRPr lang="en-US" sz="2800" b="0" i="0" dirty="0">
              <a:solidFill>
                <a:srgbClr val="444444"/>
              </a:solidFill>
              <a:effectLst/>
              <a:latin typeface="Calibri" panose="020F0502020204030204" pitchFamily="34" charset="0"/>
            </a:endParaRPr>
          </a:p>
          <a:p>
            <a:endParaRPr lang="en-US" sz="1800" b="1" dirty="0">
              <a:latin typeface="Calibri"/>
              <a:cs typeface="Calibri"/>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4</a:t>
            </a:fld>
            <a:endParaRPr lang="en-GB"/>
          </a:p>
        </p:txBody>
      </p:sp>
    </p:spTree>
    <p:extLst>
      <p:ext uri="{BB962C8B-B14F-4D97-AF65-F5344CB8AC3E}">
        <p14:creationId xmlns:p14="http://schemas.microsoft.com/office/powerpoint/2010/main" val="1863283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1" i="0" u="none" strike="noStrike" dirty="0">
                <a:solidFill>
                  <a:srgbClr val="000000"/>
                </a:solidFill>
                <a:effectLst/>
                <a:latin typeface="Calibri"/>
                <a:ea typeface="Calibri"/>
                <a:cs typeface="Calibri"/>
              </a:rPr>
              <a:t>Sophie</a:t>
            </a:r>
          </a:p>
          <a:p>
            <a:pPr algn="l" rtl="0" fontAlgn="base"/>
            <a:endParaRPr lang="en-GB" b="0" i="0" u="none" strike="noStrike" dirty="0">
              <a:solidFill>
                <a:srgbClr val="000000"/>
              </a:solidFill>
              <a:effectLst/>
              <a:latin typeface="Calibri"/>
              <a:ea typeface="Calibri"/>
              <a:cs typeface="Calibri"/>
            </a:endParaRPr>
          </a:p>
          <a:p>
            <a:pPr algn="l" rtl="0" fontAlgn="base"/>
            <a:r>
              <a:rPr lang="en-GB" b="0" i="0" u="none" strike="noStrike" dirty="0">
                <a:solidFill>
                  <a:srgbClr val="000000"/>
                </a:solidFill>
                <a:effectLst/>
                <a:latin typeface="Calibri"/>
                <a:ea typeface="Calibri"/>
                <a:cs typeface="Calibri"/>
              </a:rPr>
              <a:t>Quick recap of the aims of the fund - LIF is an open-access capital fund targeted at library services based in England to apply for funding to undertake capital infrastructure work which will help address historic under-investment in technology and buildings. </a:t>
            </a:r>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GB" b="0" i="0" dirty="0">
                <a:solidFill>
                  <a:srgbClr val="000000"/>
                </a:solidFill>
                <a:effectLst/>
                <a:latin typeface="Calibri"/>
                <a:ea typeface="Calibri"/>
                <a:cs typeface="Calibri"/>
              </a:rPr>
              <a:t>​</a:t>
            </a:r>
            <a:endParaRPr lang="en-GB" b="0" i="0" dirty="0">
              <a:solidFill>
                <a:srgbClr val="444444"/>
              </a:solidFill>
              <a:effectLst/>
              <a:latin typeface="Calibri"/>
              <a:ea typeface="Calibri"/>
              <a:cs typeface="Calibri"/>
            </a:endParaRPr>
          </a:p>
          <a:p>
            <a:pPr algn="l" rtl="0" fontAlgn="base"/>
            <a:r>
              <a:rPr lang="en-GB" b="0" i="0" u="none" strike="noStrike" dirty="0">
                <a:solidFill>
                  <a:srgbClr val="000000"/>
                </a:solidFill>
                <a:effectLst/>
                <a:latin typeface="Georgia"/>
              </a:rPr>
              <a:t>As with Round 1 &amp; 2 it is anticipated that the fund will be investing in the following broad categories: </a:t>
            </a:r>
            <a:r>
              <a:rPr lang="en-GB" b="0" i="0" dirty="0">
                <a:solidFill>
                  <a:srgbClr val="000000"/>
                </a:solidFill>
                <a:effectLst/>
                <a:latin typeface="Georgia"/>
              </a:rPr>
              <a:t>​</a:t>
            </a:r>
          </a:p>
          <a:p>
            <a:pPr algn="l" rtl="0" fontAlgn="base"/>
            <a:endParaRPr lang="en-GB"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GB" sz="1800" b="1" i="0" u="none" strike="noStrike" dirty="0">
                <a:solidFill>
                  <a:srgbClr val="000000"/>
                </a:solidFill>
                <a:effectLst/>
                <a:latin typeface="Georgia"/>
              </a:rPr>
              <a:t>investment in digital infrastructure –</a:t>
            </a:r>
            <a:r>
              <a:rPr lang="en-GB" sz="1800" b="0" i="0" u="none" strike="noStrike" dirty="0">
                <a:solidFill>
                  <a:srgbClr val="000000"/>
                </a:solidFill>
                <a:effectLst/>
                <a:latin typeface="Georgia"/>
              </a:rPr>
              <a:t> to: </a:t>
            </a:r>
            <a:r>
              <a:rPr lang="en-GB" sz="1800" b="0" i="0" u="none" strike="noStrike" dirty="0" err="1">
                <a:solidFill>
                  <a:srgbClr val="000000"/>
                </a:solidFill>
                <a:effectLst/>
                <a:latin typeface="Georgia"/>
              </a:rPr>
              <a:t>i</a:t>
            </a:r>
            <a:r>
              <a:rPr lang="en-GB" sz="1800" b="0" i="0" u="none" strike="noStrike" dirty="0">
                <a:solidFill>
                  <a:srgbClr val="000000"/>
                </a:solidFill>
                <a:effectLst/>
                <a:latin typeface="Georgia"/>
              </a:rPr>
              <a:t>) improve the offer to library users, increasing user satisfaction and improving perceptions; or ii) improve service delivery and development; or iii) both; and/or </a:t>
            </a:r>
            <a:r>
              <a:rPr lang="en-US" sz="1800" b="0" i="0" dirty="0">
                <a:solidFill>
                  <a:srgbClr val="000000"/>
                </a:solidFill>
                <a:effectLst/>
                <a:latin typeface="Georgia"/>
              </a:rPr>
              <a:t>​</a:t>
            </a:r>
            <a:endParaRPr lang="en-US" sz="1800" b="0" i="0" dirty="0">
              <a:solidFill>
                <a:srgbClr val="444444"/>
              </a:solidFill>
              <a:effectLst/>
              <a:latin typeface="Georgia"/>
            </a:endParaRPr>
          </a:p>
          <a:p>
            <a:pPr marL="285750" indent="-285750" algn="l" rtl="0" fontAlgn="base">
              <a:buFont typeface="Arial" panose="020B0604020202020204" pitchFamily="34" charset="0"/>
              <a:buChar char="•"/>
            </a:pPr>
            <a:r>
              <a:rPr lang="en-GB" sz="1800" b="1" i="0" u="none" strike="noStrike" dirty="0">
                <a:solidFill>
                  <a:srgbClr val="000000"/>
                </a:solidFill>
                <a:effectLst/>
                <a:latin typeface="Georgia"/>
              </a:rPr>
              <a:t>investment in physical spaces –</a:t>
            </a:r>
            <a:r>
              <a:rPr lang="en-GB" sz="1800" b="0" i="0" u="none" strike="noStrike" dirty="0">
                <a:solidFill>
                  <a:srgbClr val="000000"/>
                </a:solidFill>
                <a:effectLst/>
                <a:latin typeface="Georgia"/>
              </a:rPr>
              <a:t> to increase libraries’ potential for transformation, reconfiguring and refurbishing spaces to make them more flexible, safer, with greater commercial potential, more accessible or more environmentally sustainable</a:t>
            </a:r>
          </a:p>
          <a:p>
            <a:pPr marL="285750" indent="-285750" algn="l" rtl="0" fontAlgn="base">
              <a:buFont typeface="Arial" panose="020B0604020202020204" pitchFamily="34" charset="0"/>
              <a:buChar char="•"/>
            </a:pPr>
            <a:endParaRPr lang="en-GB" sz="1800" b="0" i="0" u="none" strike="noStrike" dirty="0">
              <a:solidFill>
                <a:srgbClr val="000000"/>
              </a:solidFill>
              <a:effectLst/>
              <a:latin typeface="Georgia" panose="02040502050405020303" pitchFamily="18" charset="0"/>
            </a:endParaRPr>
          </a:p>
          <a:p>
            <a:pPr marL="0" indent="0" algn="l" rtl="0" fontAlgn="base">
              <a:buFont typeface="Arial" panose="020B0604020202020204" pitchFamily="34" charset="0"/>
              <a:buNone/>
            </a:pPr>
            <a:r>
              <a:rPr lang="en-GB" sz="1800" b="1" i="0" u="none" strike="noStrike" dirty="0">
                <a:solidFill>
                  <a:srgbClr val="000000"/>
                </a:solidFill>
                <a:effectLst/>
                <a:latin typeface="Georgia"/>
              </a:rPr>
              <a:t>The reason</a:t>
            </a:r>
            <a:r>
              <a:rPr lang="en-GB" sz="1800" b="0" i="0" u="none" strike="noStrike" dirty="0">
                <a:solidFill>
                  <a:srgbClr val="000000"/>
                </a:solidFill>
                <a:effectLst/>
                <a:latin typeface="Georgia"/>
              </a:rPr>
              <a:t> we are flagging these is that, in assessment &amp; decision making we are looking for projects that deliver against these aims, so it is worth having them at the front of your mind when planning and referring to them, where relevant, in the application.</a:t>
            </a:r>
            <a:endParaRPr lang="en-GB" sz="1800" b="1" i="0" dirty="0">
              <a:solidFill>
                <a:srgbClr val="444444"/>
              </a:solidFill>
              <a:effectLst/>
              <a:latin typeface="Georgia"/>
            </a:endParaRPr>
          </a:p>
          <a:p>
            <a:pPr algn="l" rtl="0" fontAlgn="base"/>
            <a:r>
              <a:rPr lang="en-GB" b="0" i="0" dirty="0">
                <a:solidFill>
                  <a:srgbClr val="000000"/>
                </a:solidFill>
                <a:effectLst/>
                <a:latin typeface="Calibri"/>
                <a:ea typeface="Calibri"/>
                <a:cs typeface="Calibri"/>
              </a:rPr>
              <a:t>​</a:t>
            </a:r>
            <a:endParaRPr lang="en-GB" b="0" i="0" dirty="0">
              <a:solidFill>
                <a:srgbClr val="444444"/>
              </a:solidFill>
              <a:effectLst/>
              <a:latin typeface="Calibri"/>
              <a:ea typeface="Calibri"/>
              <a:cs typeface="Calibri"/>
            </a:endParaRPr>
          </a:p>
          <a:p>
            <a:pPr algn="l" rtl="0" fontAlgn="base"/>
            <a:r>
              <a:rPr lang="en-GB" b="0" i="0" dirty="0">
                <a:solidFill>
                  <a:srgbClr val="000000"/>
                </a:solidFill>
                <a:effectLst/>
                <a:latin typeface="Calibri"/>
                <a:ea typeface="Calibri"/>
                <a:cs typeface="Calibri"/>
              </a:rPr>
              <a:t>​I’ll now hand over to </a:t>
            </a:r>
            <a:r>
              <a:rPr lang="en-GB" b="1" i="0" dirty="0">
                <a:solidFill>
                  <a:srgbClr val="000000"/>
                </a:solidFill>
                <a:effectLst/>
                <a:latin typeface="Calibri"/>
                <a:ea typeface="Calibri"/>
                <a:cs typeface="Calibri"/>
              </a:rPr>
              <a:t>Graeme</a:t>
            </a:r>
            <a:r>
              <a:rPr lang="en-GB" b="0" i="0" dirty="0">
                <a:solidFill>
                  <a:srgbClr val="000000"/>
                </a:solidFill>
                <a:effectLst/>
                <a:latin typeface="Calibri"/>
                <a:ea typeface="Calibri"/>
                <a:cs typeface="Calibri"/>
              </a:rPr>
              <a:t> to talk us through the form</a:t>
            </a:r>
            <a:endParaRPr lang="en-GB" b="1" i="0" dirty="0">
              <a:solidFill>
                <a:srgbClr val="444444"/>
              </a:solidFill>
              <a:effectLst/>
              <a:latin typeface="Calibri"/>
              <a:ea typeface="Calibri"/>
              <a:cs typeface="Calibri"/>
            </a:endParaRPr>
          </a:p>
          <a:p>
            <a:pPr>
              <a:spcAft>
                <a:spcPct val="0"/>
              </a:spcAft>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E8813F-B03E-4E91-8BD5-129485BE00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048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b="1" i="0" u="none" strike="noStrike" dirty="0">
                <a:solidFill>
                  <a:srgbClr val="000000"/>
                </a:solidFill>
                <a:effectLst/>
                <a:latin typeface="Calibri"/>
                <a:ea typeface="Calibri"/>
                <a:cs typeface="Calibri"/>
              </a:rPr>
              <a:t>Graeme</a:t>
            </a:r>
          </a:p>
          <a:p>
            <a:pPr fontAlgn="base"/>
            <a:endParaRPr lang="en-GB" b="1" i="0" u="none" strike="noStrike" dirty="0">
              <a:solidFill>
                <a:srgbClr val="000000"/>
              </a:solidFill>
              <a:effectLst/>
              <a:latin typeface="Calibri"/>
              <a:ea typeface="Calibri"/>
              <a:cs typeface="Calibri"/>
            </a:endParaRPr>
          </a:p>
          <a:p>
            <a:pPr fontAlgn="base"/>
            <a:r>
              <a:rPr lang="en-GB" b="0" i="0" u="none" strike="noStrike" dirty="0">
                <a:solidFill>
                  <a:srgbClr val="000000"/>
                </a:solidFill>
                <a:effectLst/>
                <a:latin typeface="Calibri"/>
                <a:ea typeface="Calibri"/>
                <a:cs typeface="Calibri"/>
              </a:rPr>
              <a:t>If you’ve been invited to make a full application, this is what to expect. The form is made up of basic details and 3 main sections on which we will base our decisions.</a:t>
            </a:r>
            <a:r>
              <a:rPr lang="en-GB" dirty="0">
                <a:solidFill>
                  <a:srgbClr val="000000"/>
                </a:solidFill>
                <a:latin typeface="Calibri"/>
                <a:ea typeface="Calibri"/>
                <a:cs typeface="Calibri"/>
              </a:rPr>
              <a:t> </a:t>
            </a:r>
            <a:endParaRPr lang="en-GB" b="0" i="0" u="none" strike="noStrike" dirty="0">
              <a:solidFill>
                <a:srgbClr val="000000"/>
              </a:solidFill>
              <a:effectLst/>
              <a:latin typeface="Calibri" panose="020F0502020204030204" pitchFamily="34" charset="0"/>
            </a:endParaRPr>
          </a:p>
          <a:p>
            <a:pPr algn="l" rtl="0" fontAlgn="base"/>
            <a:r>
              <a:rPr lang="en-GB" b="0" i="0" dirty="0">
                <a:solidFill>
                  <a:srgbClr val="000000"/>
                </a:solidFill>
                <a:effectLst/>
                <a:latin typeface="Calibri"/>
                <a:ea typeface="Calibri"/>
                <a:cs typeface="Calibri"/>
              </a:rPr>
              <a:t>​​</a:t>
            </a:r>
            <a:endParaRPr lang="en-GB" b="0" i="0" dirty="0">
              <a:solidFill>
                <a:srgbClr val="444444"/>
              </a:solidFill>
              <a:effectLst/>
              <a:latin typeface="Calibri"/>
              <a:ea typeface="Calibri"/>
              <a:cs typeface="Calibri"/>
            </a:endParaRPr>
          </a:p>
          <a:p>
            <a:pPr algn="l" rtl="0" fontAlgn="base"/>
            <a:r>
              <a:rPr lang="en-GB" b="1" i="0" u="none" strike="noStrike" dirty="0">
                <a:solidFill>
                  <a:srgbClr val="000000"/>
                </a:solidFill>
                <a:effectLst/>
                <a:latin typeface="Calibri"/>
                <a:ea typeface="Calibri"/>
                <a:cs typeface="Calibri"/>
              </a:rPr>
              <a:t>Basic details</a:t>
            </a:r>
            <a:r>
              <a:rPr lang="en-US" b="1" i="0" dirty="0">
                <a:solidFill>
                  <a:srgbClr val="000000"/>
                </a:solidFill>
                <a:effectLst/>
                <a:latin typeface="Calibri"/>
                <a:ea typeface="Calibri"/>
                <a:cs typeface="Calibri"/>
              </a:rPr>
              <a:t>​ -</a:t>
            </a:r>
            <a:r>
              <a:rPr lang="en-US" i="0" dirty="0">
                <a:solidFill>
                  <a:srgbClr val="000000"/>
                </a:solidFill>
                <a:effectLst/>
                <a:latin typeface="Calibri"/>
                <a:ea typeface="Calibri"/>
                <a:cs typeface="Calibri"/>
              </a:rPr>
              <a:t> </a:t>
            </a:r>
            <a:r>
              <a:rPr lang="en-US" b="0" i="0" dirty="0">
                <a:solidFill>
                  <a:srgbClr val="000000"/>
                </a:solidFill>
                <a:effectLst/>
                <a:latin typeface="Calibri"/>
                <a:ea typeface="Calibri"/>
                <a:cs typeface="Calibri"/>
              </a:rPr>
              <a:t>this should give us an overview of the project – the very high level who, what, where, why and when</a:t>
            </a:r>
            <a:endParaRPr lang="en-US" b="1" i="0" dirty="0">
              <a:solidFill>
                <a:srgbClr val="444444"/>
              </a:solidFill>
              <a:effectLst/>
              <a:latin typeface="Calibri"/>
              <a:ea typeface="Calibri"/>
              <a:cs typeface="Calibri"/>
            </a:endParaRPr>
          </a:p>
          <a:p>
            <a:pPr marL="1371600" lvl="1" indent="-457200" fontAlgn="base">
              <a:lnSpc>
                <a:spcPct val="112999"/>
              </a:lnSpc>
              <a:buFont typeface="Arial"/>
              <a:buChar char="•"/>
            </a:pPr>
            <a:r>
              <a:rPr lang="en-GB" sz="1800" b="0" i="0" u="none" strike="noStrike" dirty="0">
                <a:effectLst/>
                <a:latin typeface="Arial"/>
                <a:cs typeface="Arial"/>
              </a:rPr>
              <a:t>Brief description, amounts, dates, library sites,</a:t>
            </a:r>
            <a:r>
              <a:rPr lang="en-GB" sz="1800" dirty="0">
                <a:latin typeface="Arial"/>
                <a:cs typeface="Arial"/>
              </a:rPr>
              <a:t> statutory approvals, RIBA stages etc</a:t>
            </a:r>
          </a:p>
          <a:p>
            <a:pPr marL="457200" lvl="0" indent="0" fontAlgn="base">
              <a:lnSpc>
                <a:spcPct val="112999"/>
              </a:lnSpc>
              <a:buFont typeface="Arial" panose="020B0604020202020204" pitchFamily="34" charset="0"/>
              <a:buNone/>
            </a:pPr>
            <a:endParaRPr lang="en-GB" sz="1800" b="0" i="0" dirty="0">
              <a:effectLst/>
              <a:latin typeface="Arial"/>
              <a:cs typeface="Arial"/>
            </a:endParaRPr>
          </a:p>
          <a:p>
            <a:pPr marL="457200" lvl="0" indent="0" fontAlgn="base">
              <a:lnSpc>
                <a:spcPct val="112999"/>
              </a:lnSpc>
              <a:buFont typeface="Arial" panose="020B0604020202020204" pitchFamily="34" charset="0"/>
              <a:buNone/>
            </a:pPr>
            <a:r>
              <a:rPr lang="en-GB" sz="1800" b="0" i="0" dirty="0">
                <a:effectLst/>
                <a:latin typeface="Arial"/>
                <a:cs typeface="Arial"/>
              </a:rPr>
              <a:t>You will also be required to write a narrative for each of the following sections – there are a list of prompts in the guidance for each section that tell you exactly what information we’re looking for. So if you USE THE GUIDANCE FOR EACH SECTION AS A REFERENCE POINT, you can’t go too far wrong.</a:t>
            </a:r>
          </a:p>
          <a:p>
            <a:pPr marL="914400" lvl="1" indent="0" fontAlgn="base">
              <a:lnSpc>
                <a:spcPct val="112999"/>
              </a:lnSpc>
              <a:buFont typeface="Arial"/>
              <a:buNone/>
            </a:pPr>
            <a:endParaRPr lang="en-US" sz="1800" b="0" i="0" dirty="0">
              <a:effectLst/>
              <a:latin typeface="Arial"/>
              <a:cs typeface="Arial"/>
            </a:endParaRPr>
          </a:p>
          <a:p>
            <a:pPr algn="l" rtl="0" fontAlgn="base"/>
            <a:r>
              <a:rPr lang="en-GB" b="1" i="0" u="none" strike="noStrike" dirty="0">
                <a:solidFill>
                  <a:srgbClr val="000000"/>
                </a:solidFill>
                <a:effectLst/>
                <a:latin typeface="Calibri"/>
                <a:ea typeface="Calibri"/>
                <a:cs typeface="Calibri"/>
              </a:rPr>
              <a:t>Meeting the brief –50%</a:t>
            </a:r>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a:ea typeface="Calibri"/>
                <a:cs typeface="Calibri"/>
              </a:rPr>
              <a:t>How the project meets the criteria in the guidance</a:t>
            </a:r>
            <a:r>
              <a:rPr lang="en-US" sz="1800" b="0" i="0" dirty="0">
                <a:solidFill>
                  <a:srgbClr val="000000"/>
                </a:solidFill>
                <a:effectLst/>
                <a:latin typeface="Calibri"/>
                <a:ea typeface="Calibri"/>
                <a:cs typeface="Calibri"/>
              </a:rPr>
              <a:t>​ as well as a review of the overall preparedness of the project, particularly for those building projects</a:t>
            </a:r>
            <a:endParaRPr lang="en-US" sz="1800" b="0" i="0" dirty="0">
              <a:solidFill>
                <a:srgbClr val="444444"/>
              </a:solidFill>
              <a:effectLst/>
              <a:latin typeface="Calibri"/>
              <a:ea typeface="Calibri"/>
              <a:cs typeface="Calibri"/>
            </a:endParaRPr>
          </a:p>
          <a:p>
            <a:pPr algn="l" rtl="0" fontAlgn="base"/>
            <a:r>
              <a:rPr lang="en-GB" b="1" i="0" u="none" strike="noStrike" dirty="0">
                <a:solidFill>
                  <a:srgbClr val="000000"/>
                </a:solidFill>
                <a:effectLst/>
                <a:latin typeface="Calibri"/>
                <a:ea typeface="Calibri"/>
                <a:cs typeface="Calibri"/>
              </a:rPr>
              <a:t>Governance &amp; Management – 25%</a:t>
            </a:r>
            <a:r>
              <a:rPr lang="en-US" b="1" i="0" dirty="0">
                <a:solidFill>
                  <a:srgbClr val="000000"/>
                </a:solidFill>
                <a:effectLst/>
                <a:latin typeface="Calibri"/>
                <a:ea typeface="Calibri"/>
                <a:cs typeface="Calibri"/>
              </a:rPr>
              <a:t>​</a:t>
            </a:r>
            <a:endParaRPr lang="en-US" b="1" i="0" dirty="0">
              <a:solidFill>
                <a:srgbClr val="444444"/>
              </a:solidFill>
              <a:effectLst/>
              <a:latin typeface="Calibri"/>
              <a:ea typeface="Calibri"/>
              <a:cs typeface="Calibri"/>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a:ea typeface="Calibri"/>
                <a:cs typeface="Calibri"/>
              </a:rPr>
              <a:t>Timelines, management, partners etc.</a:t>
            </a:r>
            <a:r>
              <a:rPr lang="en-US" sz="1800" b="0" i="0" dirty="0">
                <a:solidFill>
                  <a:srgbClr val="000000"/>
                </a:solidFill>
                <a:effectLst/>
                <a:latin typeface="Calibri"/>
                <a:ea typeface="Calibri"/>
                <a:cs typeface="Calibri"/>
              </a:rPr>
              <a:t>​</a:t>
            </a:r>
            <a:endParaRPr lang="en-US" sz="1800" b="0" i="0" dirty="0">
              <a:solidFill>
                <a:srgbClr val="444444"/>
              </a:solidFill>
              <a:effectLst/>
              <a:latin typeface="Calibri"/>
              <a:ea typeface="Calibri"/>
              <a:cs typeface="Calibri"/>
            </a:endParaRPr>
          </a:p>
          <a:p>
            <a:pPr algn="l" rtl="0" fontAlgn="base"/>
            <a:r>
              <a:rPr lang="en-GB" b="1" i="0" u="none" strike="noStrike" dirty="0">
                <a:solidFill>
                  <a:srgbClr val="000000"/>
                </a:solidFill>
                <a:effectLst/>
                <a:latin typeface="Calibri"/>
                <a:ea typeface="Calibri"/>
                <a:cs typeface="Calibri"/>
              </a:rPr>
              <a:t>Financial Viability – 25%</a:t>
            </a:r>
            <a:r>
              <a:rPr lang="en-US" b="1" i="0" dirty="0">
                <a:solidFill>
                  <a:srgbClr val="000000"/>
                </a:solidFill>
                <a:effectLst/>
                <a:latin typeface="Calibri"/>
                <a:ea typeface="Calibri"/>
                <a:cs typeface="Calibri"/>
              </a:rPr>
              <a:t>​</a:t>
            </a:r>
            <a:endParaRPr lang="en-US" b="1" i="0" dirty="0">
              <a:solidFill>
                <a:srgbClr val="444444"/>
              </a:solidFill>
              <a:effectLst/>
              <a:latin typeface="Calibri"/>
              <a:ea typeface="Calibri"/>
              <a:cs typeface="Calibri"/>
            </a:endParaRPr>
          </a:p>
          <a:p>
            <a:pPr algn="l" rtl="0" fontAlgn="base">
              <a:buFont typeface="Arial" panose="020B0604020202020204" pitchFamily="34" charset="0"/>
              <a:buChar char="•"/>
            </a:pPr>
            <a:r>
              <a:rPr lang="en-GB" sz="1800" b="0" i="0" u="none" strike="noStrike" dirty="0">
                <a:solidFill>
                  <a:srgbClr val="000000"/>
                </a:solidFill>
                <a:effectLst/>
                <a:latin typeface="Calibri"/>
                <a:ea typeface="Calibri"/>
                <a:cs typeface="Calibri"/>
              </a:rPr>
              <a:t>Budget table and information on Financial management</a:t>
            </a:r>
            <a:r>
              <a:rPr lang="en-US" sz="1800" b="0" i="0" dirty="0">
                <a:solidFill>
                  <a:srgbClr val="000000"/>
                </a:solidFill>
                <a:effectLst/>
                <a:latin typeface="Calibri"/>
                <a:ea typeface="Calibri"/>
                <a:cs typeface="Calibri"/>
              </a:rPr>
              <a:t>​</a:t>
            </a:r>
            <a:br>
              <a:rPr lang="en-US" b="0" i="0" dirty="0">
                <a:effectLst/>
                <a:latin typeface="Calibri" panose="020F0502020204030204" pitchFamily="34" charset="0"/>
                <a:cs typeface="Calibri"/>
              </a:rPr>
            </a:br>
            <a:endParaRPr lang="en-GB" dirty="0">
              <a:latin typeface="Arial"/>
              <a:cs typeface="Arial"/>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6</a:t>
            </a:fld>
            <a:endParaRPr lang="en-GB"/>
          </a:p>
        </p:txBody>
      </p:sp>
    </p:spTree>
    <p:extLst>
      <p:ext uri="{BB962C8B-B14F-4D97-AF65-F5344CB8AC3E}">
        <p14:creationId xmlns:p14="http://schemas.microsoft.com/office/powerpoint/2010/main" val="4159733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1" i="0" u="none" strike="noStrike" dirty="0">
                <a:solidFill>
                  <a:srgbClr val="000000"/>
                </a:solidFill>
                <a:effectLst/>
                <a:latin typeface="Calibri" panose="020F0502020204030204" pitchFamily="34" charset="0"/>
              </a:rPr>
              <a:t>Graeme</a:t>
            </a:r>
          </a:p>
          <a:p>
            <a:pPr algn="l" rtl="0" fontAlgn="base"/>
            <a:endParaRPr lang="en-GB" b="1" i="0" u="none" strike="noStrike" dirty="0">
              <a:solidFill>
                <a:srgbClr val="000000"/>
              </a:solidFill>
              <a:effectLst/>
              <a:latin typeface="Calibri" panose="020F0502020204030204" pitchFamily="34" charset="0"/>
            </a:endParaRPr>
          </a:p>
          <a:p>
            <a:pPr algn="l" rtl="0" fontAlgn="base"/>
            <a:r>
              <a:rPr lang="en-GB" b="0" i="0" u="none" strike="noStrike" dirty="0">
                <a:solidFill>
                  <a:srgbClr val="000000"/>
                </a:solidFill>
                <a:effectLst/>
                <a:latin typeface="Calibri" panose="020F0502020204030204" pitchFamily="34" charset="0"/>
              </a:rPr>
              <a:t>The following documents are also mandatory attachments</a:t>
            </a:r>
            <a:r>
              <a:rPr lang="en-US" b="0" i="0" dirty="0">
                <a:solidFill>
                  <a:srgbClr val="000000"/>
                </a:solidFill>
                <a:effectLst/>
                <a:latin typeface="Calibri" panose="020F0502020204030204" pitchFamily="34" charset="0"/>
              </a:rPr>
              <a:t>​ - we use these documents to help us understand and clarify the information you have provided in the narrative</a:t>
            </a:r>
            <a:r>
              <a:rPr lang="en-US" b="0" i="0">
                <a:solidFill>
                  <a:srgbClr val="000000"/>
                </a:solidFill>
                <a:effectLst/>
                <a:latin typeface="Calibri" panose="020F0502020204030204" pitchFamily="34" charset="0"/>
              </a:rPr>
              <a:t>. They </a:t>
            </a:r>
            <a:r>
              <a:rPr lang="en-US" b="0" i="0" dirty="0">
                <a:solidFill>
                  <a:srgbClr val="000000"/>
                </a:solidFill>
                <a:effectLst/>
                <a:latin typeface="Calibri" panose="020F0502020204030204" pitchFamily="34" charset="0"/>
              </a:rPr>
              <a:t>are essential to helping us form an understanding of your project to so it’s important to get these right – we will cover these in detail during the rest of the session</a:t>
            </a:r>
            <a:endParaRPr lang="en-US" b="0" i="0" dirty="0">
              <a:solidFill>
                <a:srgbClr val="444444"/>
              </a:solidFill>
              <a:effectLst/>
              <a:latin typeface="Calibri" panose="020F0502020204030204" pitchFamily="34" charset="0"/>
            </a:endParaRPr>
          </a:p>
          <a:p>
            <a:pPr algn="l" rtl="0" fontAlgn="base"/>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r>
              <a:rPr lang="en-GB" b="1" i="0" u="none" strike="noStrike" dirty="0">
                <a:solidFill>
                  <a:srgbClr val="000000"/>
                </a:solidFill>
                <a:effectLst/>
                <a:latin typeface="Calibri" panose="020F0502020204030204" pitchFamily="34" charset="0"/>
              </a:rPr>
              <a:t>For all apps: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Cashflow</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Costed Risk Register</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Procurement method statement</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fontAlgn="base"/>
            <a:r>
              <a:rPr lang="en-US" b="1" i="0" u="none" strike="noStrike" dirty="0">
                <a:solidFill>
                  <a:srgbClr val="000000"/>
                </a:solidFill>
                <a:effectLst/>
                <a:latin typeface="Calibri"/>
                <a:ea typeface="Calibri"/>
                <a:cs typeface="Calibri"/>
              </a:rPr>
              <a:t>Building projects only</a:t>
            </a:r>
            <a:r>
              <a:rPr lang="en-US" b="1" dirty="0">
                <a:solidFill>
                  <a:srgbClr val="000000"/>
                </a:solidFill>
                <a:latin typeface="Calibri"/>
                <a:ea typeface="Calibri"/>
                <a:cs typeface="Calibri"/>
              </a:rPr>
              <a:t> </a:t>
            </a:r>
            <a:endParaRPr lang="en-US" b="1" i="0" u="none" strike="noStrike" dirty="0">
              <a:solidFill>
                <a:srgbClr val="000000"/>
              </a:solidFill>
              <a:effectLst/>
              <a:latin typeface="Calibri" panose="020F0502020204030204" pitchFamily="34" charset="0"/>
              <a:ea typeface="Calibri"/>
              <a:cs typeface="Calibri"/>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Design Drawings</a:t>
            </a:r>
            <a:r>
              <a:rPr lang="en-US" sz="1800" b="0" i="0" dirty="0">
                <a:solidFill>
                  <a:srgbClr val="000000"/>
                </a:solidFill>
                <a:effectLst/>
                <a:latin typeface="Calibri" panose="020F0502020204030204" pitchFamily="34" charset="0"/>
              </a:rPr>
              <a:t>​ (RIBA 3)</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Access Audit</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Cost Plan</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en-GB" b="0" i="0" dirty="0">
                <a:solidFill>
                  <a:srgbClr val="000000"/>
                </a:solidFill>
                <a:effectLst/>
                <a:latin typeface="Arial" panose="020B0604020202020204" pitchFamily="34" charset="0"/>
              </a:rPr>
              <a:t>​</a:t>
            </a:r>
            <a:endParaRPr lang="en-GB" b="0" i="0" dirty="0">
              <a:solidFill>
                <a:srgbClr val="444444"/>
              </a:solidFill>
              <a:effectLst/>
              <a:latin typeface="Calibri" panose="020F0502020204030204" pitchFamily="34" charset="0"/>
            </a:endParaRPr>
          </a:p>
          <a:p>
            <a:pPr algn="l" rtl="0" fontAlgn="base"/>
            <a:r>
              <a:rPr lang="en-GB" b="1" i="0" u="none" strike="noStrike" dirty="0">
                <a:solidFill>
                  <a:srgbClr val="000000"/>
                </a:solidFill>
                <a:effectLst/>
                <a:latin typeface="Arial" panose="020B0604020202020204" pitchFamily="34" charset="0"/>
              </a:rPr>
              <a:t>Mandatory attachments are mandatory </a:t>
            </a:r>
            <a:r>
              <a:rPr lang="en-GB" b="0" i="0" u="none" strike="noStrike" dirty="0">
                <a:solidFill>
                  <a:srgbClr val="000000"/>
                </a:solidFill>
                <a:effectLst/>
                <a:latin typeface="Arial" panose="020B0604020202020204" pitchFamily="34" charset="0"/>
              </a:rPr>
              <a:t>– if you think they are exempt you should speak to us first otherwise we may make the application ineligible/major risk, this happened with a few applications in Round 2 which was a shame. Some applicants were convinced they didn’t need an access audit or design drawings, if they think that, they might be right, but they should consult us first instead of just telling us our requirements are wrong because, well they’re our requirements.</a:t>
            </a:r>
            <a:r>
              <a:rPr lang="en-US" b="0" i="0" dirty="0">
                <a:solidFill>
                  <a:srgbClr val="000000"/>
                </a:solidFill>
                <a:effectLst/>
                <a:latin typeface="Arial" panose="020B0604020202020204" pitchFamily="34" charset="0"/>
              </a:rPr>
              <a:t>​</a:t>
            </a:r>
            <a:br>
              <a:rPr lang="en-US" b="0" i="0" dirty="0">
                <a:solidFill>
                  <a:srgbClr val="000000"/>
                </a:solidFill>
                <a:effectLst/>
                <a:latin typeface="Arial" panose="020B0604020202020204" pitchFamily="34" charset="0"/>
              </a:rPr>
            </a:br>
            <a:r>
              <a:rPr lang="en-US" b="0" i="0" dirty="0">
                <a:solidFill>
                  <a:srgbClr val="444444"/>
                </a:solidFill>
                <a:effectLst/>
                <a:latin typeface="Arial" panose="020B0604020202020204" pitchFamily="34" charset="0"/>
              </a:rPr>
              <a:t>​</a:t>
            </a:r>
            <a:br>
              <a:rPr lang="en-US" b="0" i="0" dirty="0">
                <a:solidFill>
                  <a:srgbClr val="444444"/>
                </a:solidFill>
                <a:effectLst/>
                <a:latin typeface="Arial" panose="020B0604020202020204" pitchFamily="34" charset="0"/>
              </a:rPr>
            </a:br>
            <a:r>
              <a:rPr lang="en-GB" b="0" i="0" u="none" strike="noStrike" dirty="0">
                <a:solidFill>
                  <a:srgbClr val="000000"/>
                </a:solidFill>
                <a:effectLst/>
                <a:latin typeface="Arial" panose="020B0604020202020204" pitchFamily="34" charset="0"/>
              </a:rPr>
              <a:t>So from here on we’re going to look at firstly – writing the bid and evidencing need, then we’ll go through these mandatory attachments to help you make sure you’re giving us the right information to present as strong an application as you can</a:t>
            </a:r>
            <a:endParaRPr lang="en-US" b="0" i="0" dirty="0">
              <a:solidFill>
                <a:srgbClr val="444444"/>
              </a:solidFill>
              <a:effectLst/>
              <a:latin typeface="Calibri" panose="020F0502020204030204" pitchFamily="34" charset="0"/>
            </a:endParaRPr>
          </a:p>
          <a:p>
            <a:pPr algn="l"/>
            <a:endParaRPr lang="en-GB" dirty="0">
              <a:latin typeface="Arial"/>
              <a:cs typeface="Arial"/>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7</a:t>
            </a:fld>
            <a:endParaRPr lang="en-GB"/>
          </a:p>
        </p:txBody>
      </p:sp>
    </p:spTree>
    <p:extLst>
      <p:ext uri="{BB962C8B-B14F-4D97-AF65-F5344CB8AC3E}">
        <p14:creationId xmlns:p14="http://schemas.microsoft.com/office/powerpoint/2010/main" val="4159733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b="1" i="0" u="none" strike="noStrike" dirty="0">
                <a:solidFill>
                  <a:srgbClr val="000000"/>
                </a:solidFill>
                <a:effectLst/>
                <a:latin typeface="Calibri"/>
                <a:ea typeface="Calibri"/>
                <a:cs typeface="Calibri"/>
              </a:rPr>
              <a:t>Graeme</a:t>
            </a:r>
          </a:p>
          <a:p>
            <a:pPr fontAlgn="base"/>
            <a:endParaRPr lang="en-GB" b="0" i="0" u="none" strike="noStrike" dirty="0">
              <a:solidFill>
                <a:srgbClr val="000000"/>
              </a:solidFill>
              <a:effectLst/>
              <a:latin typeface="Calibri"/>
              <a:ea typeface="Calibri"/>
              <a:cs typeface="Calibri"/>
            </a:endParaRPr>
          </a:p>
          <a:p>
            <a:pPr fontAlgn="base"/>
            <a:r>
              <a:rPr lang="en-GB" b="0" i="0" u="none" strike="noStrike" dirty="0">
                <a:solidFill>
                  <a:srgbClr val="000000"/>
                </a:solidFill>
                <a:effectLst/>
                <a:latin typeface="Calibri"/>
                <a:ea typeface="Calibri"/>
                <a:cs typeface="Calibri"/>
              </a:rPr>
              <a:t>When introducing your project</a:t>
            </a:r>
            <a:r>
              <a:rPr lang="en-GB" dirty="0">
                <a:solidFill>
                  <a:srgbClr val="000000"/>
                </a:solidFill>
                <a:latin typeface="Calibri"/>
                <a:ea typeface="Calibri"/>
                <a:cs typeface="Calibri"/>
              </a:rPr>
              <a:t>, you</a:t>
            </a:r>
            <a:r>
              <a:rPr lang="en-GB" b="0" i="0" u="none" strike="noStrike" dirty="0">
                <a:solidFill>
                  <a:srgbClr val="000000"/>
                </a:solidFill>
                <a:effectLst/>
                <a:latin typeface="Calibri"/>
                <a:ea typeface="Calibri"/>
                <a:cs typeface="Calibri"/>
              </a:rPr>
              <a:t> need to actually paint a clear yet concise picture in the mind of the reader. </a:t>
            </a:r>
            <a:r>
              <a:rPr lang="en-US" b="0" i="0" dirty="0">
                <a:solidFill>
                  <a:srgbClr val="000000"/>
                </a:solidFill>
                <a:effectLst/>
                <a:latin typeface="Calibri"/>
                <a:ea typeface="Calibri"/>
                <a:cs typeface="Calibri"/>
              </a:rPr>
              <a:t>​As such, it’s useful to always open with an elevator pitch, a quick, snappy description. This makes it so much easier from an assessment and decision-making point of view because it makes it easier to actually figure out what it is.</a:t>
            </a:r>
            <a:endParaRPr lang="en-US" b="0" i="0" dirty="0">
              <a:solidFill>
                <a:srgbClr val="444444"/>
              </a:solidFill>
              <a:effectLst/>
              <a:latin typeface="Calibri"/>
              <a:ea typeface="Calibri"/>
              <a:cs typeface="Calibri"/>
            </a:endParaRPr>
          </a:p>
          <a:p>
            <a:pPr algn="l" rtl="0" fontAlgn="base"/>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r>
              <a:rPr lang="en-GB" b="0" i="0" u="none" strike="noStrike" dirty="0">
                <a:solidFill>
                  <a:srgbClr val="000000"/>
                </a:solidFill>
                <a:effectLst/>
                <a:latin typeface="Calibri" panose="020F0502020204030204" pitchFamily="34" charset="0"/>
              </a:rPr>
              <a:t>Just saying it’s a refurbishment or digital project is a bit broad, tell us, in a couple of sentences</a:t>
            </a:r>
            <a:r>
              <a:rPr lang="en-GB" b="0" i="0" dirty="0">
                <a:solidFill>
                  <a:srgbClr val="000000"/>
                </a:solidFill>
                <a:effectLst/>
                <a:latin typeface="Calibri" panose="020F0502020204030204" pitchFamily="34" charset="0"/>
              </a:rPr>
              <a:t>​:</a:t>
            </a:r>
          </a:p>
          <a:p>
            <a:pPr marL="457200" lvl="1" indent="0">
              <a:buFont typeface="Arial" panose="020B0604020202020204" pitchFamily="34" charset="0"/>
              <a:buNone/>
            </a:pPr>
            <a:endParaRPr lang="en-GB" sz="1200" b="0" dirty="0"/>
          </a:p>
          <a:p>
            <a:pPr marL="800100" lvl="1" indent="-342900">
              <a:buFont typeface="Arial" panose="020B0604020202020204" pitchFamily="34" charset="0"/>
              <a:buChar char="•"/>
            </a:pPr>
            <a:r>
              <a:rPr lang="en-GB" sz="1200" b="0" dirty="0"/>
              <a:t>Overview of library service</a:t>
            </a:r>
          </a:p>
          <a:p>
            <a:pPr marL="800100" lvl="1" indent="-342900">
              <a:buFont typeface="Arial" panose="020B0604020202020204" pitchFamily="34" charset="0"/>
              <a:buChar char="•"/>
            </a:pPr>
            <a:r>
              <a:rPr lang="en-GB" sz="1200" b="0" dirty="0"/>
              <a:t>What work will be carried out? Or what items will be purchased?​</a:t>
            </a:r>
          </a:p>
          <a:p>
            <a:pPr marL="800100" lvl="1" indent="-342900">
              <a:buFont typeface="Arial" panose="020B0604020202020204" pitchFamily="34" charset="0"/>
              <a:buChar char="•"/>
            </a:pPr>
            <a:r>
              <a:rPr lang="en-GB" sz="1200" b="0" dirty="0"/>
              <a:t>When and where will it happen (which library sites or services)</a:t>
            </a:r>
          </a:p>
          <a:p>
            <a:pPr marL="800100" lvl="1" indent="-342900">
              <a:buFont typeface="Arial" panose="020B0604020202020204" pitchFamily="34" charset="0"/>
              <a:buChar char="•"/>
            </a:pPr>
            <a:r>
              <a:rPr lang="en-GB" sz="1200" b="0" dirty="0"/>
              <a:t>Who will it benefit?​Why? - Evidence of need</a:t>
            </a:r>
          </a:p>
          <a:p>
            <a:pPr algn="l" rtl="0" fontAlgn="base"/>
            <a:endParaRPr lang="en-GB" b="0" i="0" dirty="0">
              <a:solidFill>
                <a:srgbClr val="000000"/>
              </a:solidFill>
              <a:effectLst/>
              <a:latin typeface="Calibri" panose="020F0502020204030204" pitchFamily="34" charset="0"/>
            </a:endParaRPr>
          </a:p>
          <a:p>
            <a:pPr algn="l" rtl="0" fontAlgn="base"/>
            <a:r>
              <a:rPr lang="en-GB" b="0" i="0" dirty="0">
                <a:solidFill>
                  <a:srgbClr val="000000"/>
                </a:solidFill>
                <a:effectLst/>
                <a:latin typeface="Calibri" panose="020F0502020204030204" pitchFamily="34" charset="0"/>
              </a:rPr>
              <a:t>That might sound like a lot but it’s easier than you think. Here’s one I prepared earlier. This is</a:t>
            </a:r>
            <a:r>
              <a:rPr lang="en-GB" b="0" i="0" u="none" strike="noStrike" dirty="0">
                <a:solidFill>
                  <a:srgbClr val="000000"/>
                </a:solidFill>
                <a:effectLst/>
                <a:latin typeface="Calibri" panose="020F0502020204030204" pitchFamily="34" charset="0"/>
              </a:rPr>
              <a:t> a pretty standard and very concise version of the project description from the basic details section:</a:t>
            </a:r>
            <a:r>
              <a:rPr lang="en-GB" b="0" i="0" dirty="0">
                <a:solidFill>
                  <a:srgbClr val="000000"/>
                </a:solidFill>
                <a:effectLst/>
                <a:latin typeface="Calibri" panose="020F0502020204030204" pitchFamily="34" charset="0"/>
              </a:rPr>
              <a:t>​</a:t>
            </a:r>
            <a:br>
              <a:rPr lang="en-GB" b="0" i="0" dirty="0">
                <a:solidFill>
                  <a:srgbClr val="000000"/>
                </a:solidFill>
                <a:effectLst/>
                <a:latin typeface="Calibri" panose="020F0502020204030204" pitchFamily="34" charset="0"/>
              </a:rPr>
            </a:br>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nSpc>
                <a:spcPts val="1600"/>
              </a:lnSpc>
            </a:pPr>
            <a:r>
              <a:rPr lang="en-GB" sz="1800" dirty="0">
                <a:effectLst/>
                <a:latin typeface="Arial"/>
                <a:ea typeface="Times New Roman" panose="02020603050405020304" pitchFamily="18" charset="0"/>
                <a:cs typeface="Arial"/>
              </a:rPr>
              <a:t>Realshire Libraries runs 11 sites across the county. From Aug 24 to May 25 we will refurbish the ground floor area in </a:t>
            </a:r>
            <a:r>
              <a:rPr lang="en-GB" sz="1800" dirty="0">
                <a:latin typeface="Arial"/>
                <a:ea typeface="Times New Roman" panose="02020603050405020304" pitchFamily="18" charset="0"/>
                <a:cs typeface="Arial"/>
              </a:rPr>
              <a:t>the central</a:t>
            </a:r>
            <a:r>
              <a:rPr lang="en-GB" sz="1800" dirty="0">
                <a:effectLst/>
                <a:latin typeface="Arial"/>
                <a:ea typeface="Times New Roman" panose="02020603050405020304" pitchFamily="18" charset="0"/>
                <a:cs typeface="Arial"/>
              </a:rPr>
              <a:t> library. The reimagined space will include removal of an old kitchen &amp; reception to be replaced with ramps, signage and a sensory area for children with movable shelving which will double as performance/workshop space. This addresses feedback from parents, schools &amp; local arts clubs around limited usable space and accessibility – Under 100 words and 600 characters.</a:t>
            </a:r>
          </a:p>
          <a:p>
            <a:pPr algn="l" rtl="0" fontAlgn="base"/>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r>
              <a:rPr lang="en-GB" b="0" i="0" u="none" strike="noStrike" dirty="0">
                <a:solidFill>
                  <a:srgbClr val="000000"/>
                </a:solidFill>
                <a:effectLst/>
                <a:latin typeface="Calibri" panose="020F0502020204030204" pitchFamily="34" charset="0"/>
              </a:rPr>
              <a:t>Once you go into the detail of the application form, you can break down exactly what the money will be spent on – remember the more detail you provide, the easier it is for us to visualise.</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r>
              <a:rPr lang="en-GB" b="0" i="0" u="none" strike="noStrike" dirty="0">
                <a:solidFill>
                  <a:srgbClr val="000000"/>
                </a:solidFill>
                <a:effectLst/>
                <a:latin typeface="Calibri" panose="020F0502020204030204" pitchFamily="34" charset="0"/>
              </a:rPr>
              <a:t>Assume we know nothing – test it out on someone who is unfamiliar with your project</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03E8813F-B03E-4E91-8BD5-129485BE00AF}" type="slidenum">
              <a:rPr lang="en-GB" smtClean="0"/>
              <a:t>8</a:t>
            </a:fld>
            <a:endParaRPr lang="en-GB"/>
          </a:p>
        </p:txBody>
      </p:sp>
    </p:spTree>
    <p:extLst>
      <p:ext uri="{BB962C8B-B14F-4D97-AF65-F5344CB8AC3E}">
        <p14:creationId xmlns:p14="http://schemas.microsoft.com/office/powerpoint/2010/main" val="1960333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1" i="0" dirty="0">
                <a:solidFill>
                  <a:srgbClr val="000000"/>
                </a:solidFill>
                <a:effectLst/>
                <a:latin typeface="Calibri" panose="020F0502020204030204" pitchFamily="34" charset="0"/>
              </a:rPr>
              <a:t>Graeme</a:t>
            </a:r>
          </a:p>
          <a:p>
            <a:pPr algn="l" rtl="0" fontAlgn="base"/>
            <a:endParaRPr lang="en-GB" b="1" i="0" dirty="0">
              <a:solidFill>
                <a:srgbClr val="000000"/>
              </a:solidFill>
              <a:effectLst/>
              <a:latin typeface="Calibri" panose="020F0502020204030204" pitchFamily="34" charset="0"/>
            </a:endParaRPr>
          </a:p>
          <a:p>
            <a:pPr algn="l" rtl="0" fontAlgn="base"/>
            <a:r>
              <a:rPr lang="en-GB" b="0" i="0" dirty="0">
                <a:solidFill>
                  <a:srgbClr val="000000"/>
                </a:solidFill>
                <a:effectLst/>
                <a:latin typeface="Calibri" panose="020F0502020204030204" pitchFamily="34" charset="0"/>
              </a:rPr>
              <a:t>Evidencing need is the number one piece of feedback from panels that separates the strong applications from those that could be improved. </a:t>
            </a:r>
          </a:p>
          <a:p>
            <a:pPr algn="l" rtl="0" fontAlgn="base"/>
            <a:endParaRPr lang="en-GB" b="0" i="0" dirty="0">
              <a:solidFill>
                <a:srgbClr val="444444"/>
              </a:solidFill>
              <a:effectLst/>
              <a:latin typeface="Calibri" panose="020F0502020204030204" pitchFamily="34" charset="0"/>
            </a:endParaRPr>
          </a:p>
          <a:p>
            <a:pPr algn="l" rtl="0" fontAlgn="base"/>
            <a:r>
              <a:rPr lang="en-GB" b="0" i="0" u="none" strike="noStrike" dirty="0">
                <a:solidFill>
                  <a:srgbClr val="000000"/>
                </a:solidFill>
                <a:effectLst/>
                <a:latin typeface="Calibri" panose="020F0502020204030204" pitchFamily="34" charset="0"/>
              </a:rPr>
              <a:t>Strong projects should begin with local needs and work to address them. Now we know that you will know what your library user’s needs will be, but we don’t know that, so we need to see evidence that the project your proposing is the right one and that it will have an impact. </a:t>
            </a:r>
            <a:r>
              <a:rPr lang="en-US" b="0" i="0" dirty="0">
                <a:solidFill>
                  <a:srgbClr val="000000"/>
                </a:solidFill>
                <a:effectLst/>
                <a:latin typeface="Calibri" panose="020F0502020204030204" pitchFamily="34" charset="0"/>
              </a:rPr>
              <a:t>​</a:t>
            </a:r>
            <a:br>
              <a:rPr lang="en-US" b="0" i="0" dirty="0">
                <a:solidFill>
                  <a:srgbClr val="000000"/>
                </a:solidFill>
                <a:effectLst/>
                <a:latin typeface="Calibri" panose="020F0502020204030204" pitchFamily="34" charset="0"/>
              </a:rPr>
            </a:br>
            <a:r>
              <a:rPr lang="en-US" b="0" i="0" dirty="0">
                <a:solidFill>
                  <a:srgbClr val="444444"/>
                </a:solidFill>
                <a:effectLst/>
                <a:latin typeface="Arial" panose="020B0604020202020204" pitchFamily="34" charset="0"/>
              </a:rPr>
              <a:t>​</a:t>
            </a:r>
            <a:br>
              <a:rPr lang="en-US" b="0" i="0" dirty="0">
                <a:solidFill>
                  <a:srgbClr val="444444"/>
                </a:solidFill>
                <a:effectLst/>
                <a:latin typeface="Arial" panose="020B0604020202020204" pitchFamily="34" charset="0"/>
              </a:rPr>
            </a:br>
            <a:r>
              <a:rPr lang="en-GB" b="0" i="0" u="none" strike="noStrike" dirty="0">
                <a:solidFill>
                  <a:srgbClr val="000000"/>
                </a:solidFill>
                <a:effectLst/>
                <a:latin typeface="Calibri" panose="020F0502020204030204" pitchFamily="34" charset="0"/>
              </a:rPr>
              <a:t>As such, we want to see strong consultation with library users and local communities to evidence need. </a:t>
            </a:r>
            <a:r>
              <a:rPr lang="en-GB" b="1" i="0" u="none" strike="noStrike" dirty="0">
                <a:solidFill>
                  <a:srgbClr val="000000"/>
                </a:solidFill>
                <a:effectLst/>
                <a:latin typeface="Calibri" panose="020F0502020204030204" pitchFamily="34" charset="0"/>
              </a:rPr>
              <a:t>Why this project and why now?</a:t>
            </a:r>
            <a:r>
              <a:rPr lang="en-US" b="1" i="0" dirty="0">
                <a:solidFill>
                  <a:srgbClr val="000000"/>
                </a:solidFill>
                <a:effectLst/>
                <a:latin typeface="Calibri" panose="020F0502020204030204" pitchFamily="34" charset="0"/>
              </a:rPr>
              <a:t>​</a:t>
            </a:r>
            <a:br>
              <a:rPr lang="en-US" b="0" i="0" dirty="0">
                <a:solidFill>
                  <a:srgbClr val="000000"/>
                </a:solidFill>
                <a:effectLst/>
                <a:latin typeface="Calibri" panose="020F0502020204030204" pitchFamily="34" charset="0"/>
              </a:rPr>
            </a:br>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r>
              <a:rPr lang="en-GB" b="0" i="0" u="none" strike="noStrike" dirty="0">
                <a:solidFill>
                  <a:srgbClr val="000000"/>
                </a:solidFill>
                <a:effectLst/>
                <a:latin typeface="Calibri" panose="020F0502020204030204" pitchFamily="34" charset="0"/>
              </a:rPr>
              <a:t>This is a competitive programme and to make a strong case against other applicants, you need to demonstrate that you understand your local communities, their challenges and how your project provides solutions that address those challenges. We’ve seen a lot of applicants in the past retrofitting an argument to their desired project but the stronger ones </a:t>
            </a:r>
            <a:r>
              <a:rPr lang="en-GB" b="1" i="0" u="none" strike="noStrike" dirty="0">
                <a:solidFill>
                  <a:srgbClr val="000000"/>
                </a:solidFill>
                <a:effectLst/>
                <a:latin typeface="Calibri" panose="020F0502020204030204" pitchFamily="34" charset="0"/>
              </a:rPr>
              <a:t>begin</a:t>
            </a:r>
            <a:r>
              <a:rPr lang="en-GB" b="0" i="0" u="none" strike="noStrike" dirty="0">
                <a:solidFill>
                  <a:srgbClr val="000000"/>
                </a:solidFill>
                <a:effectLst/>
                <a:latin typeface="Calibri" panose="020F0502020204030204" pitchFamily="34" charset="0"/>
              </a:rPr>
              <a:t> with that need, and they involve their users and communities at every step of the way to ensure it’s meeting those needs</a:t>
            </a:r>
            <a:r>
              <a:rPr lang="en-GB" b="0" i="0" dirty="0">
                <a:solidFill>
                  <a:srgbClr val="000000"/>
                </a:solidFill>
                <a:effectLst/>
                <a:latin typeface="Calibri" panose="020F0502020204030204" pitchFamily="34" charset="0"/>
              </a:rPr>
              <a:t>​.</a:t>
            </a:r>
            <a:br>
              <a:rPr lang="en-GB" b="0" i="0" dirty="0">
                <a:solidFill>
                  <a:srgbClr val="000000"/>
                </a:solidFill>
                <a:effectLst/>
                <a:latin typeface="Calibri" panose="020F0502020204030204" pitchFamily="34" charset="0"/>
              </a:rPr>
            </a:br>
            <a:r>
              <a:rPr lang="en-GB" b="0" i="0" dirty="0">
                <a:solidFill>
                  <a:srgbClr val="444444"/>
                </a:solidFill>
                <a:effectLst/>
                <a:latin typeface="Arial" panose="020B0604020202020204" pitchFamily="34" charset="0"/>
              </a:rPr>
              <a:t>​</a:t>
            </a:r>
            <a:br>
              <a:rPr lang="en-GB" b="0" i="0" dirty="0">
                <a:solidFill>
                  <a:srgbClr val="444444"/>
                </a:solidFill>
                <a:effectLst/>
                <a:latin typeface="Arial" panose="020B0604020202020204" pitchFamily="34" charset="0"/>
              </a:rPr>
            </a:br>
            <a:r>
              <a:rPr lang="en-GB" b="0" i="0" u="none" strike="noStrike" dirty="0">
                <a:solidFill>
                  <a:srgbClr val="000000"/>
                </a:solidFill>
                <a:effectLst/>
                <a:latin typeface="Calibri" panose="020F0502020204030204" pitchFamily="34" charset="0"/>
              </a:rPr>
              <a:t>So what many did was say X is a poor/deprived/underprivileged area so we’re going to refurbish the space and build meeting rooms. There isn’t a connect there. </a:t>
            </a:r>
            <a:r>
              <a:rPr lang="en-GB" b="0" i="0" dirty="0">
                <a:solidFill>
                  <a:srgbClr val="000000"/>
                </a:solidFill>
                <a:effectLst/>
                <a:latin typeface="Calibri" panose="020F0502020204030204" pitchFamily="34" charset="0"/>
              </a:rPr>
              <a:t>​</a:t>
            </a:r>
            <a:r>
              <a:rPr lang="en-GB" b="0" i="0" u="none" strike="noStrike" dirty="0">
                <a:solidFill>
                  <a:srgbClr val="000000"/>
                </a:solidFill>
                <a:effectLst/>
                <a:latin typeface="Calibri" panose="020F0502020204030204" pitchFamily="34" charset="0"/>
              </a:rPr>
              <a:t>This does not demonstrate a project that aims to resolve an existing issue or fulfil a need.</a:t>
            </a:r>
            <a:r>
              <a:rPr lang="en-GB" b="0" i="0" dirty="0">
                <a:solidFill>
                  <a:srgbClr val="000000"/>
                </a:solidFill>
                <a:effectLst/>
                <a:latin typeface="Calibri" panose="020F0502020204030204" pitchFamily="34" charset="0"/>
              </a:rPr>
              <a:t>​</a:t>
            </a:r>
            <a:br>
              <a:rPr lang="en-GB" b="0" i="0" dirty="0">
                <a:solidFill>
                  <a:srgbClr val="000000"/>
                </a:solidFill>
                <a:effectLst/>
                <a:latin typeface="Calibri" panose="020F0502020204030204" pitchFamily="34" charset="0"/>
              </a:rPr>
            </a:br>
            <a:r>
              <a:rPr lang="en-GB" b="0" i="0" dirty="0">
                <a:solidFill>
                  <a:srgbClr val="444444"/>
                </a:solidFill>
                <a:effectLst/>
                <a:latin typeface="Arial" panose="020B0604020202020204" pitchFamily="34" charset="0"/>
              </a:rPr>
              <a:t>​</a:t>
            </a:r>
            <a:br>
              <a:rPr lang="en-GB" b="0" i="0" dirty="0">
                <a:solidFill>
                  <a:srgbClr val="444444"/>
                </a:solidFill>
                <a:effectLst/>
                <a:latin typeface="Arial" panose="020B0604020202020204" pitchFamily="34" charset="0"/>
              </a:rPr>
            </a:br>
            <a:r>
              <a:rPr lang="en-GB" b="0" i="0" u="none" strike="noStrike" dirty="0">
                <a:solidFill>
                  <a:srgbClr val="000000"/>
                </a:solidFill>
                <a:effectLst/>
                <a:latin typeface="Calibri" panose="020F0502020204030204" pitchFamily="34" charset="0"/>
              </a:rPr>
              <a:t>This is something that the strongest applications, those that have been successful in the past are already doing, and as there is limited funding available – we can’t fund everyone who applies, we recommend making this concept central to your project.</a:t>
            </a:r>
            <a:r>
              <a:rPr lang="en-GB" b="0" i="0" dirty="0">
                <a:solidFill>
                  <a:srgbClr val="000000"/>
                </a:solidFill>
                <a:effectLst/>
                <a:latin typeface="Calibri" panose="020F0502020204030204" pitchFamily="34" charset="0"/>
              </a:rPr>
              <a:t>​</a:t>
            </a:r>
            <a:br>
              <a:rPr lang="en-GB" b="0" i="0" dirty="0">
                <a:solidFill>
                  <a:srgbClr val="000000"/>
                </a:solidFill>
                <a:effectLst/>
                <a:latin typeface="Calibri" panose="020F0502020204030204" pitchFamily="34" charset="0"/>
              </a:rPr>
            </a:br>
            <a:r>
              <a:rPr lang="en-GB" b="0" i="0" dirty="0">
                <a:solidFill>
                  <a:srgbClr val="444444"/>
                </a:solidFill>
                <a:effectLst/>
                <a:latin typeface="Arial" panose="020B0604020202020204" pitchFamily="34" charset="0"/>
              </a:rPr>
              <a:t>​</a:t>
            </a:r>
            <a:br>
              <a:rPr lang="en-GB" b="0" i="0" dirty="0">
                <a:solidFill>
                  <a:srgbClr val="444444"/>
                </a:solidFill>
                <a:effectLst/>
                <a:latin typeface="Arial" panose="020B0604020202020204" pitchFamily="34" charset="0"/>
              </a:rPr>
            </a:br>
            <a:r>
              <a:rPr lang="en-GB" b="0" i="0" u="none" strike="noStrike" dirty="0">
                <a:solidFill>
                  <a:srgbClr val="000000"/>
                </a:solidFill>
                <a:effectLst/>
                <a:latin typeface="Calibri" panose="020F0502020204030204" pitchFamily="34" charset="0"/>
              </a:rPr>
              <a:t>This is why providing as much detail about any surveys, focus groups, access audits, data</a:t>
            </a:r>
            <a:r>
              <a:rPr lang="en-GB" b="0" i="0" dirty="0">
                <a:solidFill>
                  <a:srgbClr val="000000"/>
                </a:solidFill>
                <a:effectLst/>
                <a:latin typeface="Calibri" panose="020F0502020204030204" pitchFamily="34" charset="0"/>
              </a:rPr>
              <a:t>​ will be key to not just writing a strong application but delivering a project that is meaningful and beneficial to the community.</a:t>
            </a:r>
          </a:p>
          <a:p>
            <a:pPr algn="l" rtl="0" fontAlgn="base"/>
            <a:endParaRPr lang="en-GB" b="0" i="0" dirty="0">
              <a:solidFill>
                <a:srgbClr val="000000"/>
              </a:solidFill>
              <a:effectLst/>
              <a:latin typeface="Calibri" panose="020F0502020204030204" pitchFamily="34" charset="0"/>
            </a:endParaRPr>
          </a:p>
          <a:p>
            <a:pPr algn="l" rtl="0" fontAlgn="base"/>
            <a:r>
              <a:rPr lang="en-GB" b="0" i="0" dirty="0">
                <a:solidFill>
                  <a:srgbClr val="000000"/>
                </a:solidFill>
                <a:effectLst/>
                <a:latin typeface="Calibri" panose="020F0502020204030204" pitchFamily="34" charset="0"/>
              </a:rPr>
              <a:t>This does not preclude you from utilising opportunities provided that you can provide evidence of need for the project.</a:t>
            </a:r>
            <a:endParaRPr lang="en-GB" b="0" i="0" dirty="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E8813F-B03E-4E91-8BD5-129485BE00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493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6E416-61A6-0D0F-B476-6D9D583230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6B0CD94-7879-8289-BD3C-0ABF98536F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EE7AB10-4E5D-D0B8-8262-F96929641CB4}"/>
              </a:ext>
            </a:extLst>
          </p:cNvPr>
          <p:cNvSpPr>
            <a:spLocks noGrp="1"/>
          </p:cNvSpPr>
          <p:nvPr>
            <p:ph type="dt" sz="half" idx="10"/>
          </p:nvPr>
        </p:nvSpPr>
        <p:spPr/>
        <p:txBody>
          <a:bodyPr/>
          <a:lstStyle/>
          <a:p>
            <a:fld id="{5C289E10-BC94-40DB-AED8-A956F9A0DA80}" type="datetimeFigureOut">
              <a:rPr lang="en-GB" smtClean="0"/>
              <a:t>24/07/2023</a:t>
            </a:fld>
            <a:endParaRPr lang="en-GB"/>
          </a:p>
        </p:txBody>
      </p:sp>
      <p:sp>
        <p:nvSpPr>
          <p:cNvPr id="5" name="Footer Placeholder 4">
            <a:extLst>
              <a:ext uri="{FF2B5EF4-FFF2-40B4-BE49-F238E27FC236}">
                <a16:creationId xmlns:a16="http://schemas.microsoft.com/office/drawing/2014/main" id="{A9B77AE5-CA42-0444-D70E-3FE558368E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88B099-947B-37D0-BEA3-EC689D31CE98}"/>
              </a:ext>
            </a:extLst>
          </p:cNvPr>
          <p:cNvSpPr>
            <a:spLocks noGrp="1"/>
          </p:cNvSpPr>
          <p:nvPr>
            <p:ph type="sldNum" sz="quarter" idx="12"/>
          </p:nvPr>
        </p:nvSpPr>
        <p:spPr/>
        <p:txBody>
          <a:bodyPr/>
          <a:lstStyle/>
          <a:p>
            <a:fld id="{C5CB3B8C-FB6F-448D-9B5A-743E0D5E70B2}" type="slidenum">
              <a:rPr lang="en-GB" smtClean="0"/>
              <a:t>‹#›</a:t>
            </a:fld>
            <a:endParaRPr lang="en-GB"/>
          </a:p>
        </p:txBody>
      </p:sp>
    </p:spTree>
    <p:extLst>
      <p:ext uri="{BB962C8B-B14F-4D97-AF65-F5344CB8AC3E}">
        <p14:creationId xmlns:p14="http://schemas.microsoft.com/office/powerpoint/2010/main" val="201338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DF8F2-2BFA-426B-7135-A6F0C6B60FE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22671BC-7229-AD81-C89B-D44F98293F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A70BAE-1D80-F900-FF54-DC5309ED9ADE}"/>
              </a:ext>
            </a:extLst>
          </p:cNvPr>
          <p:cNvSpPr>
            <a:spLocks noGrp="1"/>
          </p:cNvSpPr>
          <p:nvPr>
            <p:ph type="dt" sz="half" idx="10"/>
          </p:nvPr>
        </p:nvSpPr>
        <p:spPr/>
        <p:txBody>
          <a:bodyPr/>
          <a:lstStyle/>
          <a:p>
            <a:fld id="{5C289E10-BC94-40DB-AED8-A956F9A0DA80}" type="datetimeFigureOut">
              <a:rPr lang="en-GB" smtClean="0"/>
              <a:t>24/07/2023</a:t>
            </a:fld>
            <a:endParaRPr lang="en-GB"/>
          </a:p>
        </p:txBody>
      </p:sp>
      <p:sp>
        <p:nvSpPr>
          <p:cNvPr id="5" name="Footer Placeholder 4">
            <a:extLst>
              <a:ext uri="{FF2B5EF4-FFF2-40B4-BE49-F238E27FC236}">
                <a16:creationId xmlns:a16="http://schemas.microsoft.com/office/drawing/2014/main" id="{6CD51A52-FF45-EFDF-5B1B-D069706583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C96D9E-2899-24BE-8D6E-55287B82FEEA}"/>
              </a:ext>
            </a:extLst>
          </p:cNvPr>
          <p:cNvSpPr>
            <a:spLocks noGrp="1"/>
          </p:cNvSpPr>
          <p:nvPr>
            <p:ph type="sldNum" sz="quarter" idx="12"/>
          </p:nvPr>
        </p:nvSpPr>
        <p:spPr/>
        <p:txBody>
          <a:bodyPr/>
          <a:lstStyle/>
          <a:p>
            <a:fld id="{C5CB3B8C-FB6F-448D-9B5A-743E0D5E70B2}" type="slidenum">
              <a:rPr lang="en-GB" smtClean="0"/>
              <a:t>‹#›</a:t>
            </a:fld>
            <a:endParaRPr lang="en-GB"/>
          </a:p>
        </p:txBody>
      </p:sp>
    </p:spTree>
    <p:extLst>
      <p:ext uri="{BB962C8B-B14F-4D97-AF65-F5344CB8AC3E}">
        <p14:creationId xmlns:p14="http://schemas.microsoft.com/office/powerpoint/2010/main" val="234700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E018FF-2B04-C639-0BE0-BB3535D0C64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4B8A3E-12E0-EAEF-421E-05261CB54F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D7BF51-1BAE-D162-EFD4-0AC9BE9827BA}"/>
              </a:ext>
            </a:extLst>
          </p:cNvPr>
          <p:cNvSpPr>
            <a:spLocks noGrp="1"/>
          </p:cNvSpPr>
          <p:nvPr>
            <p:ph type="dt" sz="half" idx="10"/>
          </p:nvPr>
        </p:nvSpPr>
        <p:spPr/>
        <p:txBody>
          <a:bodyPr/>
          <a:lstStyle/>
          <a:p>
            <a:fld id="{5C289E10-BC94-40DB-AED8-A956F9A0DA80}" type="datetimeFigureOut">
              <a:rPr lang="en-GB" smtClean="0"/>
              <a:t>24/07/2023</a:t>
            </a:fld>
            <a:endParaRPr lang="en-GB"/>
          </a:p>
        </p:txBody>
      </p:sp>
      <p:sp>
        <p:nvSpPr>
          <p:cNvPr id="5" name="Footer Placeholder 4">
            <a:extLst>
              <a:ext uri="{FF2B5EF4-FFF2-40B4-BE49-F238E27FC236}">
                <a16:creationId xmlns:a16="http://schemas.microsoft.com/office/drawing/2014/main" id="{306C1C79-2341-6721-F630-FD3D4028FE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D3F968-0C13-177A-C952-D43FC732213F}"/>
              </a:ext>
            </a:extLst>
          </p:cNvPr>
          <p:cNvSpPr>
            <a:spLocks noGrp="1"/>
          </p:cNvSpPr>
          <p:nvPr>
            <p:ph type="sldNum" sz="quarter" idx="12"/>
          </p:nvPr>
        </p:nvSpPr>
        <p:spPr/>
        <p:txBody>
          <a:bodyPr/>
          <a:lstStyle/>
          <a:p>
            <a:fld id="{C5CB3B8C-FB6F-448D-9B5A-743E0D5E70B2}" type="slidenum">
              <a:rPr lang="en-GB" smtClean="0"/>
              <a:t>‹#›</a:t>
            </a:fld>
            <a:endParaRPr lang="en-GB"/>
          </a:p>
        </p:txBody>
      </p:sp>
    </p:spTree>
    <p:extLst>
      <p:ext uri="{BB962C8B-B14F-4D97-AF65-F5344CB8AC3E}">
        <p14:creationId xmlns:p14="http://schemas.microsoft.com/office/powerpoint/2010/main" val="508093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00379-767F-042A-C5EF-6A449C9ECB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50BDF2A-11A3-A842-CA86-A29250E283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55083F3-FD3B-EAC0-F123-21C1F53BB2BD}"/>
              </a:ext>
            </a:extLst>
          </p:cNvPr>
          <p:cNvSpPr>
            <a:spLocks noGrp="1"/>
          </p:cNvSpPr>
          <p:nvPr>
            <p:ph type="dt" sz="half" idx="10"/>
          </p:nvPr>
        </p:nvSpPr>
        <p:spPr/>
        <p:txBody>
          <a:bodyPr/>
          <a:lstStyle/>
          <a:p>
            <a:fld id="{2EB71B1C-D862-47D9-86B0-FB5853DEBD03}" type="datetimeFigureOut">
              <a:rPr lang="en-GB" smtClean="0"/>
              <a:t>24/07/2023</a:t>
            </a:fld>
            <a:endParaRPr lang="en-GB"/>
          </a:p>
        </p:txBody>
      </p:sp>
      <p:sp>
        <p:nvSpPr>
          <p:cNvPr id="5" name="Footer Placeholder 4">
            <a:extLst>
              <a:ext uri="{FF2B5EF4-FFF2-40B4-BE49-F238E27FC236}">
                <a16:creationId xmlns:a16="http://schemas.microsoft.com/office/drawing/2014/main" id="{5FAFBA14-4C34-FAC9-3620-AE58B9DA63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77F39A-BEB7-7B17-F369-FB15768700ED}"/>
              </a:ext>
            </a:extLst>
          </p:cNvPr>
          <p:cNvSpPr>
            <a:spLocks noGrp="1"/>
          </p:cNvSpPr>
          <p:nvPr>
            <p:ph type="sldNum" sz="quarter" idx="12"/>
          </p:nvPr>
        </p:nvSpPr>
        <p:spPr/>
        <p:txBody>
          <a:bodyPr/>
          <a:lstStyle/>
          <a:p>
            <a:fld id="{DFAE10E1-BD4B-4546-BB7B-764CCFF7538A}" type="slidenum">
              <a:rPr lang="en-GB" smtClean="0"/>
              <a:t>‹#›</a:t>
            </a:fld>
            <a:endParaRPr lang="en-GB"/>
          </a:p>
        </p:txBody>
      </p:sp>
    </p:spTree>
    <p:extLst>
      <p:ext uri="{BB962C8B-B14F-4D97-AF65-F5344CB8AC3E}">
        <p14:creationId xmlns:p14="http://schemas.microsoft.com/office/powerpoint/2010/main" val="3572473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C8D47-AD51-7793-0CA3-9CEEECCDA7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5838B12-4AAD-B82B-DA75-9B4C22BD03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057866-BB1F-AF8C-D4CC-DECDCF73FE9D}"/>
              </a:ext>
            </a:extLst>
          </p:cNvPr>
          <p:cNvSpPr>
            <a:spLocks noGrp="1"/>
          </p:cNvSpPr>
          <p:nvPr>
            <p:ph type="dt" sz="half" idx="10"/>
          </p:nvPr>
        </p:nvSpPr>
        <p:spPr/>
        <p:txBody>
          <a:bodyPr/>
          <a:lstStyle/>
          <a:p>
            <a:fld id="{2EB71B1C-D862-47D9-86B0-FB5853DEBD03}" type="datetimeFigureOut">
              <a:rPr lang="en-GB" smtClean="0"/>
              <a:t>24/07/2023</a:t>
            </a:fld>
            <a:endParaRPr lang="en-GB"/>
          </a:p>
        </p:txBody>
      </p:sp>
      <p:sp>
        <p:nvSpPr>
          <p:cNvPr id="5" name="Footer Placeholder 4">
            <a:extLst>
              <a:ext uri="{FF2B5EF4-FFF2-40B4-BE49-F238E27FC236}">
                <a16:creationId xmlns:a16="http://schemas.microsoft.com/office/drawing/2014/main" id="{0EE8ABE7-5D5B-37FD-0397-FEA33894AE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CAB88B-83E8-38E0-C153-550993EAE20B}"/>
              </a:ext>
            </a:extLst>
          </p:cNvPr>
          <p:cNvSpPr>
            <a:spLocks noGrp="1"/>
          </p:cNvSpPr>
          <p:nvPr>
            <p:ph type="sldNum" sz="quarter" idx="12"/>
          </p:nvPr>
        </p:nvSpPr>
        <p:spPr/>
        <p:txBody>
          <a:bodyPr/>
          <a:lstStyle/>
          <a:p>
            <a:fld id="{DFAE10E1-BD4B-4546-BB7B-764CCFF7538A}" type="slidenum">
              <a:rPr lang="en-GB" smtClean="0"/>
              <a:t>‹#›</a:t>
            </a:fld>
            <a:endParaRPr lang="en-GB"/>
          </a:p>
        </p:txBody>
      </p:sp>
    </p:spTree>
    <p:extLst>
      <p:ext uri="{BB962C8B-B14F-4D97-AF65-F5344CB8AC3E}">
        <p14:creationId xmlns:p14="http://schemas.microsoft.com/office/powerpoint/2010/main" val="161731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9EC42-B616-0ECC-F5BE-8A855D7C7E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3C3D53C-A98E-CE71-D8F2-DA90BAE286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921BEE-68A7-BE6C-7E22-4455DD070234}"/>
              </a:ext>
            </a:extLst>
          </p:cNvPr>
          <p:cNvSpPr>
            <a:spLocks noGrp="1"/>
          </p:cNvSpPr>
          <p:nvPr>
            <p:ph type="dt" sz="half" idx="10"/>
          </p:nvPr>
        </p:nvSpPr>
        <p:spPr/>
        <p:txBody>
          <a:bodyPr/>
          <a:lstStyle/>
          <a:p>
            <a:fld id="{2EB71B1C-D862-47D9-86B0-FB5853DEBD03}" type="datetimeFigureOut">
              <a:rPr lang="en-GB" smtClean="0"/>
              <a:t>24/07/2023</a:t>
            </a:fld>
            <a:endParaRPr lang="en-GB"/>
          </a:p>
        </p:txBody>
      </p:sp>
      <p:sp>
        <p:nvSpPr>
          <p:cNvPr id="5" name="Footer Placeholder 4">
            <a:extLst>
              <a:ext uri="{FF2B5EF4-FFF2-40B4-BE49-F238E27FC236}">
                <a16:creationId xmlns:a16="http://schemas.microsoft.com/office/drawing/2014/main" id="{4C03749D-8485-A603-7F19-6597ACC2D8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C87F6C-C08B-4C5C-4E72-1FB03931DD3B}"/>
              </a:ext>
            </a:extLst>
          </p:cNvPr>
          <p:cNvSpPr>
            <a:spLocks noGrp="1"/>
          </p:cNvSpPr>
          <p:nvPr>
            <p:ph type="sldNum" sz="quarter" idx="12"/>
          </p:nvPr>
        </p:nvSpPr>
        <p:spPr/>
        <p:txBody>
          <a:bodyPr/>
          <a:lstStyle/>
          <a:p>
            <a:fld id="{DFAE10E1-BD4B-4546-BB7B-764CCFF7538A}" type="slidenum">
              <a:rPr lang="en-GB" smtClean="0"/>
              <a:t>‹#›</a:t>
            </a:fld>
            <a:endParaRPr lang="en-GB"/>
          </a:p>
        </p:txBody>
      </p:sp>
    </p:spTree>
    <p:extLst>
      <p:ext uri="{BB962C8B-B14F-4D97-AF65-F5344CB8AC3E}">
        <p14:creationId xmlns:p14="http://schemas.microsoft.com/office/powerpoint/2010/main" val="2105981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3FBA8-B097-92D6-3757-51ACABADB5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9688D1B-268B-9910-7E21-D2C61D9D7A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F713EB1-7024-7CC0-2F91-F86A098B11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EF538EA-96F5-3E7D-6E22-A76634DCCDEA}"/>
              </a:ext>
            </a:extLst>
          </p:cNvPr>
          <p:cNvSpPr>
            <a:spLocks noGrp="1"/>
          </p:cNvSpPr>
          <p:nvPr>
            <p:ph type="dt" sz="half" idx="10"/>
          </p:nvPr>
        </p:nvSpPr>
        <p:spPr/>
        <p:txBody>
          <a:bodyPr/>
          <a:lstStyle/>
          <a:p>
            <a:fld id="{2EB71B1C-D862-47D9-86B0-FB5853DEBD03}" type="datetimeFigureOut">
              <a:rPr lang="en-GB" smtClean="0"/>
              <a:t>24/07/2023</a:t>
            </a:fld>
            <a:endParaRPr lang="en-GB"/>
          </a:p>
        </p:txBody>
      </p:sp>
      <p:sp>
        <p:nvSpPr>
          <p:cNvPr id="6" name="Footer Placeholder 5">
            <a:extLst>
              <a:ext uri="{FF2B5EF4-FFF2-40B4-BE49-F238E27FC236}">
                <a16:creationId xmlns:a16="http://schemas.microsoft.com/office/drawing/2014/main" id="{695899C9-69B2-0383-A841-CCB26F855A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31D622-F31C-6880-6B55-94B7B5511DBF}"/>
              </a:ext>
            </a:extLst>
          </p:cNvPr>
          <p:cNvSpPr>
            <a:spLocks noGrp="1"/>
          </p:cNvSpPr>
          <p:nvPr>
            <p:ph type="sldNum" sz="quarter" idx="12"/>
          </p:nvPr>
        </p:nvSpPr>
        <p:spPr/>
        <p:txBody>
          <a:bodyPr/>
          <a:lstStyle/>
          <a:p>
            <a:fld id="{DFAE10E1-BD4B-4546-BB7B-764CCFF7538A}" type="slidenum">
              <a:rPr lang="en-GB" smtClean="0"/>
              <a:t>‹#›</a:t>
            </a:fld>
            <a:endParaRPr lang="en-GB"/>
          </a:p>
        </p:txBody>
      </p:sp>
    </p:spTree>
    <p:extLst>
      <p:ext uri="{BB962C8B-B14F-4D97-AF65-F5344CB8AC3E}">
        <p14:creationId xmlns:p14="http://schemas.microsoft.com/office/powerpoint/2010/main" val="113280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F43E3-FC86-B644-F509-D01705BF5CF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7C216E9-B258-9E17-0359-A37BEA3F80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3351B9-94A1-C410-87BD-D46E07E162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DE2BC23-EBD4-DD1F-F0D1-18B63D7752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52F8EC-C581-A4DE-B35A-2412D5E478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380D99F-E504-3575-4E8D-2FF850BEBCC3}"/>
              </a:ext>
            </a:extLst>
          </p:cNvPr>
          <p:cNvSpPr>
            <a:spLocks noGrp="1"/>
          </p:cNvSpPr>
          <p:nvPr>
            <p:ph type="dt" sz="half" idx="10"/>
          </p:nvPr>
        </p:nvSpPr>
        <p:spPr/>
        <p:txBody>
          <a:bodyPr/>
          <a:lstStyle/>
          <a:p>
            <a:fld id="{2EB71B1C-D862-47D9-86B0-FB5853DEBD03}" type="datetimeFigureOut">
              <a:rPr lang="en-GB" smtClean="0"/>
              <a:t>24/07/2023</a:t>
            </a:fld>
            <a:endParaRPr lang="en-GB"/>
          </a:p>
        </p:txBody>
      </p:sp>
      <p:sp>
        <p:nvSpPr>
          <p:cNvPr id="8" name="Footer Placeholder 7">
            <a:extLst>
              <a:ext uri="{FF2B5EF4-FFF2-40B4-BE49-F238E27FC236}">
                <a16:creationId xmlns:a16="http://schemas.microsoft.com/office/drawing/2014/main" id="{F7BF39F1-CE7C-A14C-3E81-70F40F16BD3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90E31CA-B8EC-34A5-9A84-96F22F2975F7}"/>
              </a:ext>
            </a:extLst>
          </p:cNvPr>
          <p:cNvSpPr>
            <a:spLocks noGrp="1"/>
          </p:cNvSpPr>
          <p:nvPr>
            <p:ph type="sldNum" sz="quarter" idx="12"/>
          </p:nvPr>
        </p:nvSpPr>
        <p:spPr/>
        <p:txBody>
          <a:bodyPr/>
          <a:lstStyle/>
          <a:p>
            <a:fld id="{DFAE10E1-BD4B-4546-BB7B-764CCFF7538A}" type="slidenum">
              <a:rPr lang="en-GB" smtClean="0"/>
              <a:t>‹#›</a:t>
            </a:fld>
            <a:endParaRPr lang="en-GB"/>
          </a:p>
        </p:txBody>
      </p:sp>
    </p:spTree>
    <p:extLst>
      <p:ext uri="{BB962C8B-B14F-4D97-AF65-F5344CB8AC3E}">
        <p14:creationId xmlns:p14="http://schemas.microsoft.com/office/powerpoint/2010/main" val="4010116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37FAC-7EC5-8C5B-C289-42A6A85BF77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C452CA2-FE07-0957-C44D-396DCE382265}"/>
              </a:ext>
            </a:extLst>
          </p:cNvPr>
          <p:cNvSpPr>
            <a:spLocks noGrp="1"/>
          </p:cNvSpPr>
          <p:nvPr>
            <p:ph type="dt" sz="half" idx="10"/>
          </p:nvPr>
        </p:nvSpPr>
        <p:spPr/>
        <p:txBody>
          <a:bodyPr/>
          <a:lstStyle/>
          <a:p>
            <a:fld id="{2EB71B1C-D862-47D9-86B0-FB5853DEBD03}" type="datetimeFigureOut">
              <a:rPr lang="en-GB" smtClean="0"/>
              <a:t>24/07/2023</a:t>
            </a:fld>
            <a:endParaRPr lang="en-GB"/>
          </a:p>
        </p:txBody>
      </p:sp>
      <p:sp>
        <p:nvSpPr>
          <p:cNvPr id="4" name="Footer Placeholder 3">
            <a:extLst>
              <a:ext uri="{FF2B5EF4-FFF2-40B4-BE49-F238E27FC236}">
                <a16:creationId xmlns:a16="http://schemas.microsoft.com/office/drawing/2014/main" id="{F5B3593D-7173-2041-5F33-8B9B42644D4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CD29271-4628-9AFC-F5FB-7BF9FC23F6EC}"/>
              </a:ext>
            </a:extLst>
          </p:cNvPr>
          <p:cNvSpPr>
            <a:spLocks noGrp="1"/>
          </p:cNvSpPr>
          <p:nvPr>
            <p:ph type="sldNum" sz="quarter" idx="12"/>
          </p:nvPr>
        </p:nvSpPr>
        <p:spPr/>
        <p:txBody>
          <a:bodyPr/>
          <a:lstStyle/>
          <a:p>
            <a:fld id="{DFAE10E1-BD4B-4546-BB7B-764CCFF7538A}" type="slidenum">
              <a:rPr lang="en-GB" smtClean="0"/>
              <a:t>‹#›</a:t>
            </a:fld>
            <a:endParaRPr lang="en-GB"/>
          </a:p>
        </p:txBody>
      </p:sp>
    </p:spTree>
    <p:extLst>
      <p:ext uri="{BB962C8B-B14F-4D97-AF65-F5344CB8AC3E}">
        <p14:creationId xmlns:p14="http://schemas.microsoft.com/office/powerpoint/2010/main" val="1595556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2D5521-5CA2-B508-6E5A-765B1E11E487}"/>
              </a:ext>
            </a:extLst>
          </p:cNvPr>
          <p:cNvSpPr>
            <a:spLocks noGrp="1"/>
          </p:cNvSpPr>
          <p:nvPr>
            <p:ph type="dt" sz="half" idx="10"/>
          </p:nvPr>
        </p:nvSpPr>
        <p:spPr/>
        <p:txBody>
          <a:bodyPr/>
          <a:lstStyle/>
          <a:p>
            <a:fld id="{2EB71B1C-D862-47D9-86B0-FB5853DEBD03}" type="datetimeFigureOut">
              <a:rPr lang="en-GB" smtClean="0"/>
              <a:t>24/07/2023</a:t>
            </a:fld>
            <a:endParaRPr lang="en-GB"/>
          </a:p>
        </p:txBody>
      </p:sp>
      <p:sp>
        <p:nvSpPr>
          <p:cNvPr id="3" name="Footer Placeholder 2">
            <a:extLst>
              <a:ext uri="{FF2B5EF4-FFF2-40B4-BE49-F238E27FC236}">
                <a16:creationId xmlns:a16="http://schemas.microsoft.com/office/drawing/2014/main" id="{DD494B35-B4AF-9A6F-9813-8979627D5DD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8B01325-2BF6-0D7C-C1A0-359BF66385ED}"/>
              </a:ext>
            </a:extLst>
          </p:cNvPr>
          <p:cNvSpPr>
            <a:spLocks noGrp="1"/>
          </p:cNvSpPr>
          <p:nvPr>
            <p:ph type="sldNum" sz="quarter" idx="12"/>
          </p:nvPr>
        </p:nvSpPr>
        <p:spPr/>
        <p:txBody>
          <a:bodyPr/>
          <a:lstStyle/>
          <a:p>
            <a:fld id="{DFAE10E1-BD4B-4546-BB7B-764CCFF7538A}" type="slidenum">
              <a:rPr lang="en-GB" smtClean="0"/>
              <a:t>‹#›</a:t>
            </a:fld>
            <a:endParaRPr lang="en-GB"/>
          </a:p>
        </p:txBody>
      </p:sp>
    </p:spTree>
    <p:extLst>
      <p:ext uri="{BB962C8B-B14F-4D97-AF65-F5344CB8AC3E}">
        <p14:creationId xmlns:p14="http://schemas.microsoft.com/office/powerpoint/2010/main" val="3751082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8886-AC9E-5484-2AA2-111F52394F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64CBC73-A376-ECF8-365D-31BD66E212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1AC5D30-6654-489F-47B3-73E1E8802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D9470-FBD1-B4D8-3EEA-849D1E86D3E3}"/>
              </a:ext>
            </a:extLst>
          </p:cNvPr>
          <p:cNvSpPr>
            <a:spLocks noGrp="1"/>
          </p:cNvSpPr>
          <p:nvPr>
            <p:ph type="dt" sz="half" idx="10"/>
          </p:nvPr>
        </p:nvSpPr>
        <p:spPr/>
        <p:txBody>
          <a:bodyPr/>
          <a:lstStyle/>
          <a:p>
            <a:fld id="{2EB71B1C-D862-47D9-86B0-FB5853DEBD03}" type="datetimeFigureOut">
              <a:rPr lang="en-GB" smtClean="0"/>
              <a:t>24/07/2023</a:t>
            </a:fld>
            <a:endParaRPr lang="en-GB"/>
          </a:p>
        </p:txBody>
      </p:sp>
      <p:sp>
        <p:nvSpPr>
          <p:cNvPr id="6" name="Footer Placeholder 5">
            <a:extLst>
              <a:ext uri="{FF2B5EF4-FFF2-40B4-BE49-F238E27FC236}">
                <a16:creationId xmlns:a16="http://schemas.microsoft.com/office/drawing/2014/main" id="{74190252-1552-09AE-C98B-DACE2242A2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47A5F5-3751-907D-29DD-FED02E17ECE2}"/>
              </a:ext>
            </a:extLst>
          </p:cNvPr>
          <p:cNvSpPr>
            <a:spLocks noGrp="1"/>
          </p:cNvSpPr>
          <p:nvPr>
            <p:ph type="sldNum" sz="quarter" idx="12"/>
          </p:nvPr>
        </p:nvSpPr>
        <p:spPr/>
        <p:txBody>
          <a:bodyPr/>
          <a:lstStyle/>
          <a:p>
            <a:fld id="{DFAE10E1-BD4B-4546-BB7B-764CCFF7538A}" type="slidenum">
              <a:rPr lang="en-GB" smtClean="0"/>
              <a:t>‹#›</a:t>
            </a:fld>
            <a:endParaRPr lang="en-GB"/>
          </a:p>
        </p:txBody>
      </p:sp>
    </p:spTree>
    <p:extLst>
      <p:ext uri="{BB962C8B-B14F-4D97-AF65-F5344CB8AC3E}">
        <p14:creationId xmlns:p14="http://schemas.microsoft.com/office/powerpoint/2010/main" val="3113578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9EC9-4BF4-1E2A-35A7-DD1B99C4D48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F4C728-8248-A509-D194-5CDAAA134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3DE915-0AD2-E0EF-4D40-3F00C5DB4DBE}"/>
              </a:ext>
            </a:extLst>
          </p:cNvPr>
          <p:cNvSpPr>
            <a:spLocks noGrp="1"/>
          </p:cNvSpPr>
          <p:nvPr>
            <p:ph type="dt" sz="half" idx="10"/>
          </p:nvPr>
        </p:nvSpPr>
        <p:spPr/>
        <p:txBody>
          <a:bodyPr/>
          <a:lstStyle/>
          <a:p>
            <a:fld id="{5C289E10-BC94-40DB-AED8-A956F9A0DA80}" type="datetimeFigureOut">
              <a:rPr lang="en-GB" smtClean="0"/>
              <a:t>24/07/2023</a:t>
            </a:fld>
            <a:endParaRPr lang="en-GB"/>
          </a:p>
        </p:txBody>
      </p:sp>
      <p:sp>
        <p:nvSpPr>
          <p:cNvPr id="5" name="Footer Placeholder 4">
            <a:extLst>
              <a:ext uri="{FF2B5EF4-FFF2-40B4-BE49-F238E27FC236}">
                <a16:creationId xmlns:a16="http://schemas.microsoft.com/office/drawing/2014/main" id="{CFB70D37-4FB0-A847-B130-CEC34667BC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966E9F-1CC7-0BAD-1E48-EE1F9C165887}"/>
              </a:ext>
            </a:extLst>
          </p:cNvPr>
          <p:cNvSpPr>
            <a:spLocks noGrp="1"/>
          </p:cNvSpPr>
          <p:nvPr>
            <p:ph type="sldNum" sz="quarter" idx="12"/>
          </p:nvPr>
        </p:nvSpPr>
        <p:spPr/>
        <p:txBody>
          <a:bodyPr/>
          <a:lstStyle/>
          <a:p>
            <a:fld id="{C5CB3B8C-FB6F-448D-9B5A-743E0D5E70B2}" type="slidenum">
              <a:rPr lang="en-GB" smtClean="0"/>
              <a:t>‹#›</a:t>
            </a:fld>
            <a:endParaRPr lang="en-GB"/>
          </a:p>
        </p:txBody>
      </p:sp>
    </p:spTree>
    <p:extLst>
      <p:ext uri="{BB962C8B-B14F-4D97-AF65-F5344CB8AC3E}">
        <p14:creationId xmlns:p14="http://schemas.microsoft.com/office/powerpoint/2010/main" val="1848649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DF55A-2B1C-A15F-ACBB-39B4AD0D5B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45F464A-0E64-7224-0900-4F8CD5C4C1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49462BC-F3CC-8303-D18D-4540D2313A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210855-9E2D-18E9-BA1B-518FB8C67FA5}"/>
              </a:ext>
            </a:extLst>
          </p:cNvPr>
          <p:cNvSpPr>
            <a:spLocks noGrp="1"/>
          </p:cNvSpPr>
          <p:nvPr>
            <p:ph type="dt" sz="half" idx="10"/>
          </p:nvPr>
        </p:nvSpPr>
        <p:spPr/>
        <p:txBody>
          <a:bodyPr/>
          <a:lstStyle/>
          <a:p>
            <a:fld id="{2EB71B1C-D862-47D9-86B0-FB5853DEBD03}" type="datetimeFigureOut">
              <a:rPr lang="en-GB" smtClean="0"/>
              <a:t>24/07/2023</a:t>
            </a:fld>
            <a:endParaRPr lang="en-GB"/>
          </a:p>
        </p:txBody>
      </p:sp>
      <p:sp>
        <p:nvSpPr>
          <p:cNvPr id="6" name="Footer Placeholder 5">
            <a:extLst>
              <a:ext uri="{FF2B5EF4-FFF2-40B4-BE49-F238E27FC236}">
                <a16:creationId xmlns:a16="http://schemas.microsoft.com/office/drawing/2014/main" id="{15920A92-6D15-A713-9706-F6B7FAE408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990FCF-AE94-BE35-678E-993453F8E72D}"/>
              </a:ext>
            </a:extLst>
          </p:cNvPr>
          <p:cNvSpPr>
            <a:spLocks noGrp="1"/>
          </p:cNvSpPr>
          <p:nvPr>
            <p:ph type="sldNum" sz="quarter" idx="12"/>
          </p:nvPr>
        </p:nvSpPr>
        <p:spPr/>
        <p:txBody>
          <a:bodyPr/>
          <a:lstStyle/>
          <a:p>
            <a:fld id="{DFAE10E1-BD4B-4546-BB7B-764CCFF7538A}" type="slidenum">
              <a:rPr lang="en-GB" smtClean="0"/>
              <a:t>‹#›</a:t>
            </a:fld>
            <a:endParaRPr lang="en-GB"/>
          </a:p>
        </p:txBody>
      </p:sp>
    </p:spTree>
    <p:extLst>
      <p:ext uri="{BB962C8B-B14F-4D97-AF65-F5344CB8AC3E}">
        <p14:creationId xmlns:p14="http://schemas.microsoft.com/office/powerpoint/2010/main" val="436107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25566-EE94-C971-C3C3-CFA4BFAE566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BFBC44-846C-F970-FA46-2AF3E819C9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69A84A-D2E9-A2F1-91CD-8D3C51A341AC}"/>
              </a:ext>
            </a:extLst>
          </p:cNvPr>
          <p:cNvSpPr>
            <a:spLocks noGrp="1"/>
          </p:cNvSpPr>
          <p:nvPr>
            <p:ph type="dt" sz="half" idx="10"/>
          </p:nvPr>
        </p:nvSpPr>
        <p:spPr/>
        <p:txBody>
          <a:bodyPr/>
          <a:lstStyle/>
          <a:p>
            <a:fld id="{2EB71B1C-D862-47D9-86B0-FB5853DEBD03}" type="datetimeFigureOut">
              <a:rPr lang="en-GB" smtClean="0"/>
              <a:t>24/07/2023</a:t>
            </a:fld>
            <a:endParaRPr lang="en-GB"/>
          </a:p>
        </p:txBody>
      </p:sp>
      <p:sp>
        <p:nvSpPr>
          <p:cNvPr id="5" name="Footer Placeholder 4">
            <a:extLst>
              <a:ext uri="{FF2B5EF4-FFF2-40B4-BE49-F238E27FC236}">
                <a16:creationId xmlns:a16="http://schemas.microsoft.com/office/drawing/2014/main" id="{13FD64A3-D87B-EE2B-FA94-DA7303254E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C81DA1-8CAD-93A2-02C6-1EFB0C7CC8BA}"/>
              </a:ext>
            </a:extLst>
          </p:cNvPr>
          <p:cNvSpPr>
            <a:spLocks noGrp="1"/>
          </p:cNvSpPr>
          <p:nvPr>
            <p:ph type="sldNum" sz="quarter" idx="12"/>
          </p:nvPr>
        </p:nvSpPr>
        <p:spPr/>
        <p:txBody>
          <a:bodyPr/>
          <a:lstStyle/>
          <a:p>
            <a:fld id="{DFAE10E1-BD4B-4546-BB7B-764CCFF7538A}" type="slidenum">
              <a:rPr lang="en-GB" smtClean="0"/>
              <a:t>‹#›</a:t>
            </a:fld>
            <a:endParaRPr lang="en-GB"/>
          </a:p>
        </p:txBody>
      </p:sp>
    </p:spTree>
    <p:extLst>
      <p:ext uri="{BB962C8B-B14F-4D97-AF65-F5344CB8AC3E}">
        <p14:creationId xmlns:p14="http://schemas.microsoft.com/office/powerpoint/2010/main" val="37743281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8B94F8-889F-7A99-FC77-335ADFE98C9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7CB9A32-2BEC-FC9F-621C-97D7DDD157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8617C4-BBA0-FE2D-099B-D35D3727685E}"/>
              </a:ext>
            </a:extLst>
          </p:cNvPr>
          <p:cNvSpPr>
            <a:spLocks noGrp="1"/>
          </p:cNvSpPr>
          <p:nvPr>
            <p:ph type="dt" sz="half" idx="10"/>
          </p:nvPr>
        </p:nvSpPr>
        <p:spPr/>
        <p:txBody>
          <a:bodyPr/>
          <a:lstStyle/>
          <a:p>
            <a:fld id="{2EB71B1C-D862-47D9-86B0-FB5853DEBD03}" type="datetimeFigureOut">
              <a:rPr lang="en-GB" smtClean="0"/>
              <a:t>24/07/2023</a:t>
            </a:fld>
            <a:endParaRPr lang="en-GB"/>
          </a:p>
        </p:txBody>
      </p:sp>
      <p:sp>
        <p:nvSpPr>
          <p:cNvPr id="5" name="Footer Placeholder 4">
            <a:extLst>
              <a:ext uri="{FF2B5EF4-FFF2-40B4-BE49-F238E27FC236}">
                <a16:creationId xmlns:a16="http://schemas.microsoft.com/office/drawing/2014/main" id="{EBE90642-B73E-2F17-9DA6-4F0303DD6C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ABD08A-AFAB-661B-2740-4DA04DBECB12}"/>
              </a:ext>
            </a:extLst>
          </p:cNvPr>
          <p:cNvSpPr>
            <a:spLocks noGrp="1"/>
          </p:cNvSpPr>
          <p:nvPr>
            <p:ph type="sldNum" sz="quarter" idx="12"/>
          </p:nvPr>
        </p:nvSpPr>
        <p:spPr/>
        <p:txBody>
          <a:bodyPr/>
          <a:lstStyle/>
          <a:p>
            <a:fld id="{DFAE10E1-BD4B-4546-BB7B-764CCFF7538A}" type="slidenum">
              <a:rPr lang="en-GB" smtClean="0"/>
              <a:t>‹#›</a:t>
            </a:fld>
            <a:endParaRPr lang="en-GB"/>
          </a:p>
        </p:txBody>
      </p:sp>
    </p:spTree>
    <p:extLst>
      <p:ext uri="{BB962C8B-B14F-4D97-AF65-F5344CB8AC3E}">
        <p14:creationId xmlns:p14="http://schemas.microsoft.com/office/powerpoint/2010/main" val="3033693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B0E77-F525-026D-1723-AC57CEC18A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E8086AB-1262-D0E2-F988-DE4002855F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BFE75D-BC1A-99EF-232B-DEEFEA7CD11D}"/>
              </a:ext>
            </a:extLst>
          </p:cNvPr>
          <p:cNvSpPr>
            <a:spLocks noGrp="1"/>
          </p:cNvSpPr>
          <p:nvPr>
            <p:ph type="dt" sz="half" idx="10"/>
          </p:nvPr>
        </p:nvSpPr>
        <p:spPr/>
        <p:txBody>
          <a:bodyPr/>
          <a:lstStyle/>
          <a:p>
            <a:fld id="{5C289E10-BC94-40DB-AED8-A956F9A0DA80}" type="datetimeFigureOut">
              <a:rPr lang="en-GB" smtClean="0"/>
              <a:t>24/07/2023</a:t>
            </a:fld>
            <a:endParaRPr lang="en-GB"/>
          </a:p>
        </p:txBody>
      </p:sp>
      <p:sp>
        <p:nvSpPr>
          <p:cNvPr id="5" name="Footer Placeholder 4">
            <a:extLst>
              <a:ext uri="{FF2B5EF4-FFF2-40B4-BE49-F238E27FC236}">
                <a16:creationId xmlns:a16="http://schemas.microsoft.com/office/drawing/2014/main" id="{039C4899-9644-A5F7-D911-2FD9B9BB56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F32D4A-0229-050A-A60F-F0B2A44D0C70}"/>
              </a:ext>
            </a:extLst>
          </p:cNvPr>
          <p:cNvSpPr>
            <a:spLocks noGrp="1"/>
          </p:cNvSpPr>
          <p:nvPr>
            <p:ph type="sldNum" sz="quarter" idx="12"/>
          </p:nvPr>
        </p:nvSpPr>
        <p:spPr/>
        <p:txBody>
          <a:bodyPr/>
          <a:lstStyle/>
          <a:p>
            <a:fld id="{C5CB3B8C-FB6F-448D-9B5A-743E0D5E70B2}" type="slidenum">
              <a:rPr lang="en-GB" smtClean="0"/>
              <a:t>‹#›</a:t>
            </a:fld>
            <a:endParaRPr lang="en-GB"/>
          </a:p>
        </p:txBody>
      </p:sp>
    </p:spTree>
    <p:extLst>
      <p:ext uri="{BB962C8B-B14F-4D97-AF65-F5344CB8AC3E}">
        <p14:creationId xmlns:p14="http://schemas.microsoft.com/office/powerpoint/2010/main" val="2408602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422DC-6097-CE6A-68EA-FCDDAA2BC9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2F8E95-0D4C-66C9-C02E-42D55F7C3B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1C160C7-F503-742D-66BF-E93C1960E6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81BA5A8-0028-4751-B0DD-8F8A7F86FCAE}"/>
              </a:ext>
            </a:extLst>
          </p:cNvPr>
          <p:cNvSpPr>
            <a:spLocks noGrp="1"/>
          </p:cNvSpPr>
          <p:nvPr>
            <p:ph type="dt" sz="half" idx="10"/>
          </p:nvPr>
        </p:nvSpPr>
        <p:spPr/>
        <p:txBody>
          <a:bodyPr/>
          <a:lstStyle/>
          <a:p>
            <a:fld id="{5C289E10-BC94-40DB-AED8-A956F9A0DA80}" type="datetimeFigureOut">
              <a:rPr lang="en-GB" smtClean="0"/>
              <a:t>24/07/2023</a:t>
            </a:fld>
            <a:endParaRPr lang="en-GB"/>
          </a:p>
        </p:txBody>
      </p:sp>
      <p:sp>
        <p:nvSpPr>
          <p:cNvPr id="6" name="Footer Placeholder 5">
            <a:extLst>
              <a:ext uri="{FF2B5EF4-FFF2-40B4-BE49-F238E27FC236}">
                <a16:creationId xmlns:a16="http://schemas.microsoft.com/office/drawing/2014/main" id="{4CE799C9-0D2A-38F7-6042-6266F84A257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E0AC48-8877-E85E-9219-B80F3E66DDC0}"/>
              </a:ext>
            </a:extLst>
          </p:cNvPr>
          <p:cNvSpPr>
            <a:spLocks noGrp="1"/>
          </p:cNvSpPr>
          <p:nvPr>
            <p:ph type="sldNum" sz="quarter" idx="12"/>
          </p:nvPr>
        </p:nvSpPr>
        <p:spPr/>
        <p:txBody>
          <a:bodyPr/>
          <a:lstStyle/>
          <a:p>
            <a:fld id="{C5CB3B8C-FB6F-448D-9B5A-743E0D5E70B2}" type="slidenum">
              <a:rPr lang="en-GB" smtClean="0"/>
              <a:t>‹#›</a:t>
            </a:fld>
            <a:endParaRPr lang="en-GB"/>
          </a:p>
        </p:txBody>
      </p:sp>
    </p:spTree>
    <p:extLst>
      <p:ext uri="{BB962C8B-B14F-4D97-AF65-F5344CB8AC3E}">
        <p14:creationId xmlns:p14="http://schemas.microsoft.com/office/powerpoint/2010/main" val="296404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065CD-8444-1789-80FF-E292FC2047D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96A1BA6-5E54-05F4-751C-CA17FA6C8E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37F1F4-A9AC-C7FE-B2F1-100F4855A7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8D99308-6BE2-F2EF-4A63-85F615244C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7B8937-E501-C075-57A5-ED2CCDA455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BA161F3-BCEC-9C9B-ED00-519379F5D89B}"/>
              </a:ext>
            </a:extLst>
          </p:cNvPr>
          <p:cNvSpPr>
            <a:spLocks noGrp="1"/>
          </p:cNvSpPr>
          <p:nvPr>
            <p:ph type="dt" sz="half" idx="10"/>
          </p:nvPr>
        </p:nvSpPr>
        <p:spPr/>
        <p:txBody>
          <a:bodyPr/>
          <a:lstStyle/>
          <a:p>
            <a:fld id="{5C289E10-BC94-40DB-AED8-A956F9A0DA80}" type="datetimeFigureOut">
              <a:rPr lang="en-GB" smtClean="0"/>
              <a:t>24/07/2023</a:t>
            </a:fld>
            <a:endParaRPr lang="en-GB"/>
          </a:p>
        </p:txBody>
      </p:sp>
      <p:sp>
        <p:nvSpPr>
          <p:cNvPr id="8" name="Footer Placeholder 7">
            <a:extLst>
              <a:ext uri="{FF2B5EF4-FFF2-40B4-BE49-F238E27FC236}">
                <a16:creationId xmlns:a16="http://schemas.microsoft.com/office/drawing/2014/main" id="{A5EC8266-3061-F423-CC2C-956FFABC0DE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6338118-F018-B12E-B882-7D4D9AD8E1BA}"/>
              </a:ext>
            </a:extLst>
          </p:cNvPr>
          <p:cNvSpPr>
            <a:spLocks noGrp="1"/>
          </p:cNvSpPr>
          <p:nvPr>
            <p:ph type="sldNum" sz="quarter" idx="12"/>
          </p:nvPr>
        </p:nvSpPr>
        <p:spPr/>
        <p:txBody>
          <a:bodyPr/>
          <a:lstStyle/>
          <a:p>
            <a:fld id="{C5CB3B8C-FB6F-448D-9B5A-743E0D5E70B2}" type="slidenum">
              <a:rPr lang="en-GB" smtClean="0"/>
              <a:t>‹#›</a:t>
            </a:fld>
            <a:endParaRPr lang="en-GB"/>
          </a:p>
        </p:txBody>
      </p:sp>
    </p:spTree>
    <p:extLst>
      <p:ext uri="{BB962C8B-B14F-4D97-AF65-F5344CB8AC3E}">
        <p14:creationId xmlns:p14="http://schemas.microsoft.com/office/powerpoint/2010/main" val="2178887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D2740-3A73-101D-0146-5AEE092B4A1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D033FC4-C862-18B6-975A-0F2B62745621}"/>
              </a:ext>
            </a:extLst>
          </p:cNvPr>
          <p:cNvSpPr>
            <a:spLocks noGrp="1"/>
          </p:cNvSpPr>
          <p:nvPr>
            <p:ph type="dt" sz="half" idx="10"/>
          </p:nvPr>
        </p:nvSpPr>
        <p:spPr/>
        <p:txBody>
          <a:bodyPr/>
          <a:lstStyle/>
          <a:p>
            <a:fld id="{5C289E10-BC94-40DB-AED8-A956F9A0DA80}" type="datetimeFigureOut">
              <a:rPr lang="en-GB" smtClean="0"/>
              <a:t>24/07/2023</a:t>
            </a:fld>
            <a:endParaRPr lang="en-GB"/>
          </a:p>
        </p:txBody>
      </p:sp>
      <p:sp>
        <p:nvSpPr>
          <p:cNvPr id="4" name="Footer Placeholder 3">
            <a:extLst>
              <a:ext uri="{FF2B5EF4-FFF2-40B4-BE49-F238E27FC236}">
                <a16:creationId xmlns:a16="http://schemas.microsoft.com/office/drawing/2014/main" id="{64E00472-F86E-2B71-3905-9EDD3E93F12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A7E7179-442C-717B-0D49-388DE351B0BD}"/>
              </a:ext>
            </a:extLst>
          </p:cNvPr>
          <p:cNvSpPr>
            <a:spLocks noGrp="1"/>
          </p:cNvSpPr>
          <p:nvPr>
            <p:ph type="sldNum" sz="quarter" idx="12"/>
          </p:nvPr>
        </p:nvSpPr>
        <p:spPr/>
        <p:txBody>
          <a:bodyPr/>
          <a:lstStyle/>
          <a:p>
            <a:fld id="{C5CB3B8C-FB6F-448D-9B5A-743E0D5E70B2}" type="slidenum">
              <a:rPr lang="en-GB" smtClean="0"/>
              <a:t>‹#›</a:t>
            </a:fld>
            <a:endParaRPr lang="en-GB"/>
          </a:p>
        </p:txBody>
      </p:sp>
    </p:spTree>
    <p:extLst>
      <p:ext uri="{BB962C8B-B14F-4D97-AF65-F5344CB8AC3E}">
        <p14:creationId xmlns:p14="http://schemas.microsoft.com/office/powerpoint/2010/main" val="164487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C1442B-D980-A98E-95E6-D1AADBE7BC76}"/>
              </a:ext>
            </a:extLst>
          </p:cNvPr>
          <p:cNvSpPr>
            <a:spLocks noGrp="1"/>
          </p:cNvSpPr>
          <p:nvPr>
            <p:ph type="dt" sz="half" idx="10"/>
          </p:nvPr>
        </p:nvSpPr>
        <p:spPr/>
        <p:txBody>
          <a:bodyPr/>
          <a:lstStyle/>
          <a:p>
            <a:fld id="{5C289E10-BC94-40DB-AED8-A956F9A0DA80}" type="datetimeFigureOut">
              <a:rPr lang="en-GB" smtClean="0"/>
              <a:t>24/07/2023</a:t>
            </a:fld>
            <a:endParaRPr lang="en-GB"/>
          </a:p>
        </p:txBody>
      </p:sp>
      <p:sp>
        <p:nvSpPr>
          <p:cNvPr id="3" name="Footer Placeholder 2">
            <a:extLst>
              <a:ext uri="{FF2B5EF4-FFF2-40B4-BE49-F238E27FC236}">
                <a16:creationId xmlns:a16="http://schemas.microsoft.com/office/drawing/2014/main" id="{CD10BA26-B64D-D012-AB80-AC8FCBE14E3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562DEAC-DAC6-3332-5E92-FEED96E9A08B}"/>
              </a:ext>
            </a:extLst>
          </p:cNvPr>
          <p:cNvSpPr>
            <a:spLocks noGrp="1"/>
          </p:cNvSpPr>
          <p:nvPr>
            <p:ph type="sldNum" sz="quarter" idx="12"/>
          </p:nvPr>
        </p:nvSpPr>
        <p:spPr/>
        <p:txBody>
          <a:bodyPr/>
          <a:lstStyle/>
          <a:p>
            <a:fld id="{C5CB3B8C-FB6F-448D-9B5A-743E0D5E70B2}" type="slidenum">
              <a:rPr lang="en-GB" smtClean="0"/>
              <a:t>‹#›</a:t>
            </a:fld>
            <a:endParaRPr lang="en-GB"/>
          </a:p>
        </p:txBody>
      </p:sp>
    </p:spTree>
    <p:extLst>
      <p:ext uri="{BB962C8B-B14F-4D97-AF65-F5344CB8AC3E}">
        <p14:creationId xmlns:p14="http://schemas.microsoft.com/office/powerpoint/2010/main" val="2683984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52896-D9D5-F002-28A1-F10C28EE76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38E08A0-10DF-4EAA-CD1A-5EBF3EEF5D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F4D7717-803F-C267-AA0D-0885A20AEB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099346-2C33-B461-1D1B-011CE0517150}"/>
              </a:ext>
            </a:extLst>
          </p:cNvPr>
          <p:cNvSpPr>
            <a:spLocks noGrp="1"/>
          </p:cNvSpPr>
          <p:nvPr>
            <p:ph type="dt" sz="half" idx="10"/>
          </p:nvPr>
        </p:nvSpPr>
        <p:spPr/>
        <p:txBody>
          <a:bodyPr/>
          <a:lstStyle/>
          <a:p>
            <a:fld id="{5C289E10-BC94-40DB-AED8-A956F9A0DA80}" type="datetimeFigureOut">
              <a:rPr lang="en-GB" smtClean="0"/>
              <a:t>24/07/2023</a:t>
            </a:fld>
            <a:endParaRPr lang="en-GB"/>
          </a:p>
        </p:txBody>
      </p:sp>
      <p:sp>
        <p:nvSpPr>
          <p:cNvPr id="6" name="Footer Placeholder 5">
            <a:extLst>
              <a:ext uri="{FF2B5EF4-FFF2-40B4-BE49-F238E27FC236}">
                <a16:creationId xmlns:a16="http://schemas.microsoft.com/office/drawing/2014/main" id="{13C0990B-CE1C-0C7C-DC8E-A3BD6118A4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4D426A7-A9F9-5C86-1046-94853CDF3E65}"/>
              </a:ext>
            </a:extLst>
          </p:cNvPr>
          <p:cNvSpPr>
            <a:spLocks noGrp="1"/>
          </p:cNvSpPr>
          <p:nvPr>
            <p:ph type="sldNum" sz="quarter" idx="12"/>
          </p:nvPr>
        </p:nvSpPr>
        <p:spPr/>
        <p:txBody>
          <a:bodyPr/>
          <a:lstStyle/>
          <a:p>
            <a:fld id="{C5CB3B8C-FB6F-448D-9B5A-743E0D5E70B2}" type="slidenum">
              <a:rPr lang="en-GB" smtClean="0"/>
              <a:t>‹#›</a:t>
            </a:fld>
            <a:endParaRPr lang="en-GB"/>
          </a:p>
        </p:txBody>
      </p:sp>
    </p:spTree>
    <p:extLst>
      <p:ext uri="{BB962C8B-B14F-4D97-AF65-F5344CB8AC3E}">
        <p14:creationId xmlns:p14="http://schemas.microsoft.com/office/powerpoint/2010/main" val="3146864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99191-7263-DAAE-9F1D-78DA8CAFD5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86FDED-4CA2-9091-8FF2-564643136C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9EC07C7-895F-8563-2A28-343D92FB20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C8BD4C-42BE-841F-AC63-83FC7F8098A3}"/>
              </a:ext>
            </a:extLst>
          </p:cNvPr>
          <p:cNvSpPr>
            <a:spLocks noGrp="1"/>
          </p:cNvSpPr>
          <p:nvPr>
            <p:ph type="dt" sz="half" idx="10"/>
          </p:nvPr>
        </p:nvSpPr>
        <p:spPr/>
        <p:txBody>
          <a:bodyPr/>
          <a:lstStyle/>
          <a:p>
            <a:fld id="{5C289E10-BC94-40DB-AED8-A956F9A0DA80}" type="datetimeFigureOut">
              <a:rPr lang="en-GB" smtClean="0"/>
              <a:t>24/07/2023</a:t>
            </a:fld>
            <a:endParaRPr lang="en-GB"/>
          </a:p>
        </p:txBody>
      </p:sp>
      <p:sp>
        <p:nvSpPr>
          <p:cNvPr id="6" name="Footer Placeholder 5">
            <a:extLst>
              <a:ext uri="{FF2B5EF4-FFF2-40B4-BE49-F238E27FC236}">
                <a16:creationId xmlns:a16="http://schemas.microsoft.com/office/drawing/2014/main" id="{DA38811F-14D8-3139-0D62-B6B747B2971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C94FC2-CBC3-1796-6E9D-CB3B9E2D8B30}"/>
              </a:ext>
            </a:extLst>
          </p:cNvPr>
          <p:cNvSpPr>
            <a:spLocks noGrp="1"/>
          </p:cNvSpPr>
          <p:nvPr>
            <p:ph type="sldNum" sz="quarter" idx="12"/>
          </p:nvPr>
        </p:nvSpPr>
        <p:spPr/>
        <p:txBody>
          <a:bodyPr/>
          <a:lstStyle/>
          <a:p>
            <a:fld id="{C5CB3B8C-FB6F-448D-9B5A-743E0D5E70B2}" type="slidenum">
              <a:rPr lang="en-GB" smtClean="0"/>
              <a:t>‹#›</a:t>
            </a:fld>
            <a:endParaRPr lang="en-GB"/>
          </a:p>
        </p:txBody>
      </p:sp>
    </p:spTree>
    <p:extLst>
      <p:ext uri="{BB962C8B-B14F-4D97-AF65-F5344CB8AC3E}">
        <p14:creationId xmlns:p14="http://schemas.microsoft.com/office/powerpoint/2010/main" val="2525513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0DDB5B-033B-5D09-7CD0-04E971BF63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6C3F5EB-A217-4A48-0BE8-81CB73D4A0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8BF190-0214-5CFE-7BA8-52C32DEA9C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289E10-BC94-40DB-AED8-A956F9A0DA80}" type="datetimeFigureOut">
              <a:rPr lang="en-GB" smtClean="0"/>
              <a:t>24/07/2023</a:t>
            </a:fld>
            <a:endParaRPr lang="en-GB"/>
          </a:p>
        </p:txBody>
      </p:sp>
      <p:sp>
        <p:nvSpPr>
          <p:cNvPr id="5" name="Footer Placeholder 4">
            <a:extLst>
              <a:ext uri="{FF2B5EF4-FFF2-40B4-BE49-F238E27FC236}">
                <a16:creationId xmlns:a16="http://schemas.microsoft.com/office/drawing/2014/main" id="{B55F8A2D-FB6F-98F4-9433-5E47541A95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05CCFA9-0430-6A6A-7ECD-1F694D1B8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CB3B8C-FB6F-448D-9B5A-743E0D5E70B2}" type="slidenum">
              <a:rPr lang="en-GB" smtClean="0"/>
              <a:t>‹#›</a:t>
            </a:fld>
            <a:endParaRPr lang="en-GB"/>
          </a:p>
        </p:txBody>
      </p:sp>
    </p:spTree>
    <p:extLst>
      <p:ext uri="{BB962C8B-B14F-4D97-AF65-F5344CB8AC3E}">
        <p14:creationId xmlns:p14="http://schemas.microsoft.com/office/powerpoint/2010/main" val="19942344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555CC7-6325-2E4E-F4D8-6F41558015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EBADA4-1D54-B16C-B679-96159BD7B3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AA33C0-1255-9ED5-98B5-EF49B248C6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B71B1C-D862-47D9-86B0-FB5853DEBD03}" type="datetimeFigureOut">
              <a:rPr lang="en-GB" smtClean="0"/>
              <a:t>24/07/2023</a:t>
            </a:fld>
            <a:endParaRPr lang="en-GB"/>
          </a:p>
        </p:txBody>
      </p:sp>
      <p:sp>
        <p:nvSpPr>
          <p:cNvPr id="5" name="Footer Placeholder 4">
            <a:extLst>
              <a:ext uri="{FF2B5EF4-FFF2-40B4-BE49-F238E27FC236}">
                <a16:creationId xmlns:a16="http://schemas.microsoft.com/office/drawing/2014/main" id="{2C6A21C5-65B4-3B4C-750D-6EC9CB0F72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266D8B7-5D6A-F802-CD29-533FF4D9BF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AE10E1-BD4B-4546-BB7B-764CCFF7538A}" type="slidenum">
              <a:rPr lang="en-GB" smtClean="0"/>
              <a:t>‹#›</a:t>
            </a:fld>
            <a:endParaRPr lang="en-GB"/>
          </a:p>
        </p:txBody>
      </p:sp>
    </p:spTree>
    <p:extLst>
      <p:ext uri="{BB962C8B-B14F-4D97-AF65-F5344CB8AC3E}">
        <p14:creationId xmlns:p14="http://schemas.microsoft.com/office/powerpoint/2010/main" val="2143009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5.sv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jpeg"/><Relationship Id="rId7" Type="http://schemas.openxmlformats.org/officeDocument/2006/relationships/diagramColors" Target="../diagrams/colors2.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jpeg"/><Relationship Id="rId7" Type="http://schemas.openxmlformats.org/officeDocument/2006/relationships/diagramColors" Target="../diagrams/colors3.xm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7.sv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hyperlink" Target="https://www.artscouncil.org.uk/publication/building-excellence-cultural-sector#:~:text=As%20part%20of%20our%20strategy,sustainable%20buildings%20for%20the%20futur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hyperlink" Target="mailto:enquiries@artscouncil.org.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jpeg"/><Relationship Id="rId7" Type="http://schemas.openxmlformats.org/officeDocument/2006/relationships/image" Target="../media/image9.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82ED3A1C-D857-193A-8D3A-6B7A64F54A2E}"/>
              </a:ext>
            </a:extLst>
          </p:cNvPr>
          <p:cNvPicPr>
            <a:picLocks noChangeAspect="1"/>
          </p:cNvPicPr>
          <p:nvPr/>
        </p:nvPicPr>
        <p:blipFill rotWithShape="1">
          <a:blip r:embed="rId3"/>
          <a:srcRect l="-80" t="8192" r="-472" b="14894"/>
          <a:stretch/>
        </p:blipFill>
        <p:spPr>
          <a:xfrm>
            <a:off x="351344" y="443472"/>
            <a:ext cx="11486817" cy="5872845"/>
          </a:xfrm>
          <a:prstGeom prst="rect">
            <a:avLst/>
          </a:prstGeom>
        </p:spPr>
      </p:pic>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6" name="TextBox 5">
            <a:extLst>
              <a:ext uri="{FF2B5EF4-FFF2-40B4-BE49-F238E27FC236}">
                <a16:creationId xmlns:a16="http://schemas.microsoft.com/office/drawing/2014/main" id="{B38EB8F7-693B-67AE-7C98-A481CF03B6CD}"/>
              </a:ext>
            </a:extLst>
          </p:cNvPr>
          <p:cNvSpPr txBox="1"/>
          <p:nvPr/>
        </p:nvSpPr>
        <p:spPr>
          <a:xfrm>
            <a:off x="348715" y="-183134"/>
            <a:ext cx="10461404" cy="5693866"/>
          </a:xfrm>
          <a:prstGeom prst="rect">
            <a:avLst/>
          </a:prstGeom>
          <a:noFill/>
        </p:spPr>
        <p:txBody>
          <a:bodyPr wrap="square" lIns="91440" tIns="45720" rIns="91440" bIns="45720" rtlCol="0" anchor="t">
            <a:spAutoFit/>
          </a:bodyPr>
          <a:lstStyle/>
          <a:p>
            <a:endParaRPr lang="en-GB" sz="5000" b="1">
              <a:solidFill>
                <a:srgbClr val="FFFFFF"/>
              </a:solidFill>
              <a:latin typeface="Arial"/>
              <a:cs typeface="Arial"/>
            </a:endParaRPr>
          </a:p>
          <a:p>
            <a:r>
              <a:rPr lang="en-GB" sz="5000" b="1">
                <a:solidFill>
                  <a:srgbClr val="FFFFFF"/>
                </a:solidFill>
                <a:latin typeface="Arial"/>
                <a:cs typeface="Arial"/>
              </a:rPr>
              <a:t>LIBRARIES </a:t>
            </a:r>
            <a:endParaRPr lang="en-US" sz="5000" b="1">
              <a:solidFill>
                <a:srgbClr val="FFFFFF"/>
              </a:solidFill>
              <a:latin typeface="Arial"/>
              <a:cs typeface="Calibri" panose="020F0502020204030204"/>
            </a:endParaRPr>
          </a:p>
          <a:p>
            <a:r>
              <a:rPr lang="en-GB" sz="5000" b="1">
                <a:solidFill>
                  <a:srgbClr val="FFFFFF"/>
                </a:solidFill>
                <a:latin typeface="Arial"/>
                <a:cs typeface="Arial"/>
              </a:rPr>
              <a:t>IMPROVEMENT </a:t>
            </a:r>
            <a:endParaRPr lang="en-US" sz="5000" b="1">
              <a:solidFill>
                <a:srgbClr val="FFFFFF"/>
              </a:solidFill>
              <a:latin typeface="Arial"/>
              <a:cs typeface="Calibri" panose="020F0502020204030204"/>
            </a:endParaRPr>
          </a:p>
          <a:p>
            <a:r>
              <a:rPr lang="en-GB" sz="5000" b="1">
                <a:solidFill>
                  <a:srgbClr val="FFFFFF"/>
                </a:solidFill>
                <a:latin typeface="Arial"/>
                <a:cs typeface="Arial"/>
              </a:rPr>
              <a:t>FUND</a:t>
            </a:r>
            <a:endParaRPr lang="en-US" sz="5000" b="1">
              <a:solidFill>
                <a:srgbClr val="FFFFFF"/>
              </a:solidFill>
              <a:latin typeface="Arial"/>
              <a:cs typeface="Calibri" panose="020F0502020204030204"/>
            </a:endParaRPr>
          </a:p>
          <a:p>
            <a:r>
              <a:rPr lang="en-GB" sz="5000" b="1">
                <a:solidFill>
                  <a:srgbClr val="FFFFFF"/>
                </a:solidFill>
                <a:latin typeface="Arial"/>
                <a:cs typeface="Arial"/>
              </a:rPr>
              <a:t>ROUND 3</a:t>
            </a:r>
          </a:p>
          <a:p>
            <a:endParaRPr lang="en-GB" sz="3200" b="1">
              <a:solidFill>
                <a:srgbClr val="FFFFFF"/>
              </a:solidFill>
              <a:latin typeface="Arial"/>
              <a:cs typeface="Arial"/>
            </a:endParaRPr>
          </a:p>
          <a:p>
            <a:r>
              <a:rPr lang="en-GB" sz="3200" b="1">
                <a:solidFill>
                  <a:srgbClr val="FFFFFF"/>
                </a:solidFill>
                <a:latin typeface="Arial"/>
                <a:cs typeface="Arial"/>
              </a:rPr>
              <a:t>Webinar 2 – Application Form</a:t>
            </a:r>
            <a:endParaRPr lang="en-GB"/>
          </a:p>
          <a:p>
            <a:endParaRPr lang="en-GB" sz="5000" b="1">
              <a:solidFill>
                <a:srgbClr val="FFFFFF"/>
              </a:solidFill>
              <a:latin typeface="Arial"/>
              <a:cs typeface="Arial"/>
            </a:endParaRPr>
          </a:p>
        </p:txBody>
      </p:sp>
      <p:sp>
        <p:nvSpPr>
          <p:cNvPr id="7" name="TextBox 6">
            <a:extLst>
              <a:ext uri="{FF2B5EF4-FFF2-40B4-BE49-F238E27FC236}">
                <a16:creationId xmlns:a16="http://schemas.microsoft.com/office/drawing/2014/main" id="{A997FF29-DC07-D76F-0189-2C77CB3B2B47}"/>
              </a:ext>
            </a:extLst>
          </p:cNvPr>
          <p:cNvSpPr txBox="1"/>
          <p:nvPr/>
        </p:nvSpPr>
        <p:spPr>
          <a:xfrm>
            <a:off x="9252857" y="6095999"/>
            <a:ext cx="384110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err="1">
                <a:solidFill>
                  <a:schemeClr val="bg1"/>
                </a:solidFill>
                <a:cs typeface="Arial"/>
              </a:rPr>
              <a:t>Storyhouse</a:t>
            </a:r>
            <a:r>
              <a:rPr lang="en-GB" sz="800">
                <a:solidFill>
                  <a:schemeClr val="bg1"/>
                </a:solidFill>
                <a:cs typeface="Arial"/>
              </a:rPr>
              <a:t> – Children's Library </a:t>
            </a:r>
            <a:r>
              <a:rPr lang="en-GB" sz="800">
                <a:solidFill>
                  <a:schemeClr val="bg1"/>
                </a:solidFill>
                <a:ea typeface="+mn-lt"/>
                <a:cs typeface="+mn-lt"/>
              </a:rPr>
              <a:t>Photo © Mark Carline</a:t>
            </a:r>
            <a:endParaRPr lang="en-GB" sz="800">
              <a:solidFill>
                <a:schemeClr val="bg1"/>
              </a:solidFill>
              <a:cs typeface="Arial"/>
            </a:endParaRPr>
          </a:p>
        </p:txBody>
      </p:sp>
    </p:spTree>
    <p:extLst>
      <p:ext uri="{BB962C8B-B14F-4D97-AF65-F5344CB8AC3E}">
        <p14:creationId xmlns:p14="http://schemas.microsoft.com/office/powerpoint/2010/main" val="3256112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61567" y="176615"/>
            <a:ext cx="10994269" cy="5922840"/>
          </a:xfrm>
          <a:prstGeom prst="rect">
            <a:avLst/>
          </a:prstGeom>
          <a:noFill/>
        </p:spPr>
        <p:txBody>
          <a:bodyPr wrap="square" lIns="91440" tIns="45720" rIns="91440" bIns="45720" rtlCol="0" anchor="t">
            <a:spAutoFit/>
          </a:bodyPr>
          <a:lstStyle/>
          <a:p>
            <a:r>
              <a:rPr lang="en-GB" sz="3200" b="1">
                <a:latin typeface="Arial"/>
                <a:cs typeface="Arial"/>
              </a:rPr>
              <a:t>Evidencing need case studies</a:t>
            </a:r>
          </a:p>
          <a:p>
            <a:endParaRPr lang="en-GB" sz="3200">
              <a:latin typeface="Arial"/>
              <a:cs typeface="Arial"/>
            </a:endParaRPr>
          </a:p>
          <a:p>
            <a:pPr marL="800100" lvl="2" indent="-342900">
              <a:lnSpc>
                <a:spcPct val="120000"/>
              </a:lnSpc>
              <a:buClr>
                <a:schemeClr val="accent2"/>
              </a:buClr>
              <a:buFont typeface="Wingdings" panose="05000000000000000000" pitchFamily="2" charset="2"/>
              <a:buChar char=""/>
            </a:pPr>
            <a:r>
              <a:rPr lang="en-GB" sz="2400" b="1">
                <a:ea typeface="+mn-lt"/>
                <a:cs typeface="+mn-lt"/>
              </a:rPr>
              <a:t>SEND-led projects - </a:t>
            </a:r>
            <a:r>
              <a:rPr lang="en-GB" sz="2400">
                <a:ea typeface="+mn-lt"/>
                <a:cs typeface="+mn-lt"/>
              </a:rPr>
              <a:t>to improve spaces and facilities</a:t>
            </a:r>
            <a:endParaRPr lang="en-US" sz="2400">
              <a:ea typeface="+mn-lt"/>
              <a:cs typeface="+mn-lt"/>
            </a:endParaRPr>
          </a:p>
          <a:p>
            <a:pPr marL="800100" lvl="2" indent="-342900">
              <a:lnSpc>
                <a:spcPct val="120000"/>
              </a:lnSpc>
              <a:buClr>
                <a:schemeClr val="accent2"/>
              </a:buClr>
              <a:buFont typeface="Wingdings" panose="05000000000000000000" pitchFamily="2" charset="2"/>
              <a:buChar char=""/>
            </a:pPr>
            <a:endParaRPr lang="en-GB" sz="2400">
              <a:ea typeface="+mn-lt"/>
              <a:cs typeface="+mn-lt"/>
            </a:endParaRPr>
          </a:p>
          <a:p>
            <a:pPr marL="800100" lvl="2" indent="-342900">
              <a:lnSpc>
                <a:spcPct val="120000"/>
              </a:lnSpc>
              <a:buClr>
                <a:schemeClr val="accent2"/>
              </a:buClr>
              <a:buFont typeface="Wingdings" panose="05000000000000000000" pitchFamily="2" charset="2"/>
              <a:buChar char=""/>
            </a:pPr>
            <a:r>
              <a:rPr lang="en-GB" sz="2400" b="1">
                <a:ea typeface="+mn-lt"/>
                <a:cs typeface="+mn-lt"/>
              </a:rPr>
              <a:t>Extended opening hours tech – </a:t>
            </a:r>
            <a:r>
              <a:rPr lang="en-GB" sz="2400">
                <a:ea typeface="+mn-lt"/>
                <a:cs typeface="+mn-lt"/>
              </a:rPr>
              <a:t>for</a:t>
            </a:r>
            <a:r>
              <a:rPr lang="en-GB" sz="2400" b="1">
                <a:ea typeface="+mn-lt"/>
                <a:cs typeface="+mn-lt"/>
              </a:rPr>
              <a:t> </a:t>
            </a:r>
            <a:r>
              <a:rPr lang="en-GB" sz="2400">
                <a:ea typeface="+mn-lt"/>
                <a:cs typeface="+mn-lt"/>
              </a:rPr>
              <a:t>local adult users who work shift patterns</a:t>
            </a:r>
            <a:endParaRPr lang="en-US" sz="2400">
              <a:ea typeface="+mn-lt"/>
              <a:cs typeface="+mn-lt"/>
            </a:endParaRPr>
          </a:p>
          <a:p>
            <a:pPr marL="800100" lvl="2" indent="-342900">
              <a:lnSpc>
                <a:spcPct val="120000"/>
              </a:lnSpc>
              <a:buClr>
                <a:schemeClr val="accent2"/>
              </a:buClr>
              <a:buFont typeface="Wingdings" panose="05000000000000000000" pitchFamily="2" charset="2"/>
              <a:buChar char=""/>
            </a:pPr>
            <a:endParaRPr lang="en-GB" sz="2400">
              <a:ea typeface="+mn-lt"/>
              <a:cs typeface="+mn-lt"/>
            </a:endParaRPr>
          </a:p>
          <a:p>
            <a:pPr marL="800100" lvl="2" indent="-342900">
              <a:lnSpc>
                <a:spcPct val="120000"/>
              </a:lnSpc>
              <a:buClr>
                <a:schemeClr val="accent2"/>
              </a:buClr>
              <a:buFont typeface="Wingdings" panose="05000000000000000000" pitchFamily="2" charset="2"/>
              <a:buChar char=""/>
            </a:pPr>
            <a:r>
              <a:rPr lang="en-GB" sz="2400" b="1">
                <a:ea typeface="+mn-lt"/>
                <a:cs typeface="+mn-lt"/>
              </a:rPr>
              <a:t>Families with under 5’s </a:t>
            </a:r>
            <a:r>
              <a:rPr lang="en-GB" sz="2400">
                <a:ea typeface="+mn-lt"/>
                <a:cs typeface="+mn-lt"/>
              </a:rPr>
              <a:t>- New entranceway, internal/external refurbishment &amp; changing facilities </a:t>
            </a:r>
            <a:endParaRPr lang="en-US" sz="2400">
              <a:ea typeface="+mn-lt"/>
              <a:cs typeface="+mn-lt"/>
            </a:endParaRPr>
          </a:p>
          <a:p>
            <a:pPr marL="800100" lvl="2" indent="-342900">
              <a:lnSpc>
                <a:spcPct val="120000"/>
              </a:lnSpc>
              <a:buClr>
                <a:schemeClr val="accent2"/>
              </a:buClr>
              <a:buFont typeface="Wingdings" panose="05000000000000000000" pitchFamily="2" charset="2"/>
              <a:buChar char=""/>
            </a:pPr>
            <a:endParaRPr lang="en-GB" sz="2400">
              <a:ea typeface="+mn-lt"/>
              <a:cs typeface="+mn-lt"/>
            </a:endParaRPr>
          </a:p>
          <a:p>
            <a:pPr marL="800100" lvl="2" indent="-342900">
              <a:lnSpc>
                <a:spcPct val="120000"/>
              </a:lnSpc>
              <a:buClr>
                <a:schemeClr val="accent2"/>
              </a:buClr>
              <a:buFont typeface="Wingdings" panose="05000000000000000000" pitchFamily="2" charset="2"/>
              <a:buChar char=""/>
            </a:pPr>
            <a:r>
              <a:rPr lang="en-GB" sz="2400" b="1">
                <a:ea typeface="+mn-lt"/>
                <a:cs typeface="+mn-lt"/>
              </a:rPr>
              <a:t>Accessible surveys &amp; access audits – </a:t>
            </a:r>
            <a:r>
              <a:rPr lang="en-GB" sz="2400">
                <a:ea typeface="+mn-lt"/>
                <a:cs typeface="+mn-lt"/>
              </a:rPr>
              <a:t>giving every library user a voice and responding to need</a:t>
            </a:r>
            <a:endParaRPr lang="en-US" sz="2400">
              <a:ea typeface="+mn-lt"/>
              <a:cs typeface="+mn-lt"/>
            </a:endParaRPr>
          </a:p>
          <a:p>
            <a:pPr marL="800100" lvl="2" indent="-342900">
              <a:lnSpc>
                <a:spcPct val="120000"/>
              </a:lnSpc>
              <a:buClr>
                <a:schemeClr val="accent2"/>
              </a:buClr>
              <a:buFont typeface="Wingdings" panose="05000000000000000000" pitchFamily="2" charset="2"/>
              <a:buChar char=""/>
            </a:pPr>
            <a:endParaRPr lang="en-GB" sz="2400">
              <a:ea typeface="+mn-lt"/>
              <a:cs typeface="+mn-lt"/>
            </a:endParaRPr>
          </a:p>
          <a:p>
            <a:pPr marL="800100" lvl="2" indent="-342900">
              <a:lnSpc>
                <a:spcPct val="120000"/>
              </a:lnSpc>
              <a:buClr>
                <a:schemeClr val="accent2"/>
              </a:buClr>
              <a:buFont typeface="Wingdings" panose="05000000000000000000" pitchFamily="2" charset="2"/>
              <a:buChar char=""/>
            </a:pPr>
            <a:r>
              <a:rPr lang="en-GB" sz="2400" b="1">
                <a:ea typeface="+mn-lt"/>
                <a:cs typeface="+mn-lt"/>
              </a:rPr>
              <a:t>Use of space &amp; commercial potential </a:t>
            </a:r>
            <a:r>
              <a:rPr lang="en-GB" sz="2400">
                <a:ea typeface="+mn-lt"/>
                <a:cs typeface="+mn-lt"/>
              </a:rPr>
              <a:t>– demand outstripped resource</a:t>
            </a:r>
            <a:endParaRPr lang="en-GB" sz="2400">
              <a:cs typeface="Arial"/>
            </a:endParaRP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484581" y="907319"/>
            <a:ext cx="689584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2764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91192" y="246140"/>
            <a:ext cx="10863411" cy="6032421"/>
          </a:xfrm>
          <a:prstGeom prst="rect">
            <a:avLst/>
          </a:prstGeom>
          <a:noFill/>
        </p:spPr>
        <p:txBody>
          <a:bodyPr wrap="square" lIns="91440" tIns="45720" rIns="91440" bIns="45720" rtlCol="0" anchor="t">
            <a:spAutoFit/>
          </a:bodyPr>
          <a:lstStyle/>
          <a:p>
            <a:r>
              <a:rPr lang="en-GB" sz="3200" b="1">
                <a:latin typeface="Arial"/>
                <a:cs typeface="Arial"/>
              </a:rPr>
              <a:t>Budgets &amp; financial viability</a:t>
            </a:r>
          </a:p>
          <a:p>
            <a:endParaRPr lang="en-GB" sz="2200" b="1">
              <a:latin typeface="Arial" panose="020B0604020202020204" pitchFamily="34" charset="0"/>
              <a:ea typeface="+mn-lt"/>
              <a:cs typeface="Arial" panose="020B0604020202020204" pitchFamily="34" charset="0"/>
            </a:endParaRPr>
          </a:p>
          <a:p>
            <a:r>
              <a:rPr lang="en-GB" sz="2200" b="1">
                <a:latin typeface="Arial" panose="020B0604020202020204" pitchFamily="34" charset="0"/>
                <a:ea typeface="+mn-lt"/>
                <a:cs typeface="Arial" panose="020B0604020202020204" pitchFamily="34" charset="0"/>
              </a:rPr>
              <a:t>Income &amp; Expenditure</a:t>
            </a:r>
          </a:p>
          <a:p>
            <a:pPr marL="800100" lvl="1" indent="-342900" fontAlgn="base">
              <a:buFont typeface="Arial" panose="020B0604020202020204" pitchFamily="34" charset="0"/>
              <a:buChar char="•"/>
            </a:pPr>
            <a:r>
              <a:rPr lang="en-US" sz="2200" b="0" i="0" u="none" strike="noStrike">
                <a:solidFill>
                  <a:srgbClr val="000000"/>
                </a:solidFill>
                <a:effectLst/>
                <a:latin typeface="Arial" panose="020B0604020202020204" pitchFamily="34" charset="0"/>
                <a:cs typeface="Arial" panose="020B0604020202020204" pitchFamily="34" charset="0"/>
              </a:rPr>
              <a:t>No match funding required – but can strengthen an app</a:t>
            </a:r>
          </a:p>
          <a:p>
            <a:pPr marL="800100" lvl="1" indent="-342900" fontAlgn="base">
              <a:buFont typeface="Arial" panose="020B0604020202020204" pitchFamily="34" charset="0"/>
              <a:buChar char="•"/>
            </a:pPr>
            <a:r>
              <a:rPr lang="en-US" sz="2200">
                <a:solidFill>
                  <a:srgbClr val="000000"/>
                </a:solidFill>
                <a:latin typeface="Arial" panose="020B0604020202020204" pitchFamily="34" charset="0"/>
                <a:cs typeface="Arial" panose="020B0604020202020204" pitchFamily="34" charset="0"/>
              </a:rPr>
              <a:t>Remember to include </a:t>
            </a:r>
            <a:r>
              <a:rPr lang="en-US" sz="2200" b="1">
                <a:solidFill>
                  <a:srgbClr val="000000"/>
                </a:solidFill>
                <a:latin typeface="Arial" panose="020B0604020202020204" pitchFamily="34" charset="0"/>
                <a:cs typeface="Arial" panose="020B0604020202020204" pitchFamily="34" charset="0"/>
              </a:rPr>
              <a:t>Support in kind</a:t>
            </a:r>
            <a:endParaRPr lang="en-US" sz="2200" b="0" i="0" u="none" strike="noStrike">
              <a:solidFill>
                <a:srgbClr val="000000"/>
              </a:solidFill>
              <a:effectLst/>
              <a:latin typeface="Arial" panose="020B0604020202020204" pitchFamily="34" charset="0"/>
              <a:cs typeface="Arial" panose="020B0604020202020204" pitchFamily="34" charset="0"/>
            </a:endParaRPr>
          </a:p>
          <a:p>
            <a:pPr marL="800100" lvl="1" indent="-342900" fontAlgn="base">
              <a:buFont typeface="Arial" panose="020B0604020202020204" pitchFamily="34" charset="0"/>
              <a:buChar char="•"/>
            </a:pPr>
            <a:r>
              <a:rPr lang="en-US" sz="2200" b="0" i="0" u="none" strike="noStrike">
                <a:solidFill>
                  <a:srgbClr val="000000"/>
                </a:solidFill>
                <a:effectLst/>
                <a:latin typeface="Arial" panose="020B0604020202020204" pitchFamily="34" charset="0"/>
                <a:cs typeface="Arial" panose="020B0604020202020204" pitchFamily="34" charset="0"/>
              </a:rPr>
              <a:t>All costs should be able to be capitalized on your balance sheet</a:t>
            </a:r>
          </a:p>
          <a:p>
            <a:pPr marL="800100" lvl="1" indent="-342900" fontAlgn="base">
              <a:buFont typeface="Arial" panose="020B0604020202020204" pitchFamily="34" charset="0"/>
              <a:buChar char="•"/>
            </a:pPr>
            <a:r>
              <a:rPr lang="en-US" sz="2200">
                <a:solidFill>
                  <a:srgbClr val="000000"/>
                </a:solidFill>
                <a:latin typeface="Arial" panose="020B0604020202020204" pitchFamily="34" charset="0"/>
                <a:cs typeface="Arial" panose="020B0604020202020204" pitchFamily="34" charset="0"/>
              </a:rPr>
              <a:t>The more detail, the better</a:t>
            </a:r>
          </a:p>
          <a:p>
            <a:pPr lvl="1" fontAlgn="base"/>
            <a:endParaRPr lang="en-US" sz="2200">
              <a:solidFill>
                <a:srgbClr val="000000"/>
              </a:solidFill>
              <a:latin typeface="Arial" panose="020B0604020202020204" pitchFamily="34" charset="0"/>
              <a:cs typeface="Arial" panose="020B0604020202020204" pitchFamily="34" charset="0"/>
            </a:endParaRPr>
          </a:p>
          <a:p>
            <a:pPr algn="l" rtl="0" fontAlgn="base"/>
            <a:r>
              <a:rPr lang="en-US" sz="2200" b="1">
                <a:solidFill>
                  <a:srgbClr val="000000"/>
                </a:solidFill>
                <a:latin typeface="Arial" panose="020B0604020202020204" pitchFamily="34" charset="0"/>
                <a:cs typeface="Arial" panose="020B0604020202020204" pitchFamily="34" charset="0"/>
              </a:rPr>
              <a:t>Inflation </a:t>
            </a:r>
          </a:p>
          <a:p>
            <a:pPr marL="800100" lvl="1" indent="-342900" fontAlgn="base">
              <a:buFont typeface="Arial" panose="020B0604020202020204" pitchFamily="34" charset="0"/>
              <a:buChar char="•"/>
            </a:pPr>
            <a:r>
              <a:rPr lang="en-US" sz="2200" b="0" i="0" u="none" strike="noStrike">
                <a:solidFill>
                  <a:srgbClr val="000000"/>
                </a:solidFill>
                <a:effectLst/>
                <a:latin typeface="Arial" panose="020B0604020202020204" pitchFamily="34" charset="0"/>
                <a:cs typeface="Arial" panose="020B0604020202020204" pitchFamily="34" charset="0"/>
              </a:rPr>
              <a:t>Consider </a:t>
            </a:r>
            <a:r>
              <a:rPr lang="en-US" sz="2200" b="1" i="0" u="none" strike="noStrike">
                <a:solidFill>
                  <a:srgbClr val="000000"/>
                </a:solidFill>
                <a:effectLst/>
                <a:latin typeface="Arial" panose="020B0604020202020204" pitchFamily="34" charset="0"/>
                <a:cs typeface="Arial" panose="020B0604020202020204" pitchFamily="34" charset="0"/>
              </a:rPr>
              <a:t>current and upcoming inflation levels</a:t>
            </a:r>
            <a:r>
              <a:rPr lang="en-US" sz="2200" b="0" i="0" u="none" strike="noStrike">
                <a:solidFill>
                  <a:srgbClr val="000000"/>
                </a:solidFill>
                <a:effectLst/>
                <a:latin typeface="Arial" panose="020B0604020202020204" pitchFamily="34" charset="0"/>
                <a:cs typeface="Arial" panose="020B0604020202020204" pitchFamily="34" charset="0"/>
              </a:rPr>
              <a:t> in the sector</a:t>
            </a:r>
            <a:endParaRPr lang="en-US" sz="2200" b="0" i="0">
              <a:solidFill>
                <a:srgbClr val="000000"/>
              </a:solidFill>
              <a:effectLst/>
              <a:latin typeface="Arial" panose="020B0604020202020204" pitchFamily="34" charset="0"/>
              <a:cs typeface="Arial" panose="020B0604020202020204" pitchFamily="34" charset="0"/>
            </a:endParaRPr>
          </a:p>
          <a:p>
            <a:pPr marL="800100" lvl="1" indent="-342900" fontAlgn="base">
              <a:buFont typeface="Arial" panose="020B0604020202020204" pitchFamily="34" charset="0"/>
              <a:buChar char="•"/>
            </a:pPr>
            <a:r>
              <a:rPr lang="en-US" sz="2200" b="0" i="0" u="none" strike="noStrike">
                <a:solidFill>
                  <a:srgbClr val="000000"/>
                </a:solidFill>
                <a:effectLst/>
                <a:latin typeface="Arial" panose="020B0604020202020204" pitchFamily="34" charset="0"/>
                <a:cs typeface="Arial" panose="020B0604020202020204" pitchFamily="34" charset="0"/>
              </a:rPr>
              <a:t>Strongly recommend you seek </a:t>
            </a:r>
            <a:r>
              <a:rPr lang="en-US" sz="2200" b="1" i="0" u="none" strike="noStrike">
                <a:solidFill>
                  <a:srgbClr val="000000"/>
                </a:solidFill>
                <a:effectLst/>
                <a:latin typeface="Arial" panose="020B0604020202020204" pitchFamily="34" charset="0"/>
                <a:cs typeface="Arial" panose="020B0604020202020204" pitchFamily="34" charset="0"/>
              </a:rPr>
              <a:t>professional advice</a:t>
            </a:r>
            <a:r>
              <a:rPr lang="en-US" sz="2200" b="0" i="0">
                <a:solidFill>
                  <a:srgbClr val="000000"/>
                </a:solidFill>
                <a:effectLst/>
                <a:latin typeface="Arial" panose="020B0604020202020204" pitchFamily="34" charset="0"/>
                <a:cs typeface="Arial" panose="020B0604020202020204" pitchFamily="34" charset="0"/>
              </a:rPr>
              <a:t>​</a:t>
            </a:r>
            <a:r>
              <a:rPr lang="en-US" sz="2200" b="1" i="0">
                <a:solidFill>
                  <a:srgbClr val="000000"/>
                </a:solidFill>
                <a:effectLst/>
                <a:latin typeface="Arial" panose="020B0604020202020204" pitchFamily="34" charset="0"/>
                <a:cs typeface="Arial" panose="020B0604020202020204" pitchFamily="34" charset="0"/>
              </a:rPr>
              <a:t> - </a:t>
            </a:r>
            <a:r>
              <a:rPr lang="en-US" sz="2200" i="0">
                <a:solidFill>
                  <a:srgbClr val="000000"/>
                </a:solidFill>
                <a:effectLst/>
                <a:latin typeface="Arial" panose="020B0604020202020204" pitchFamily="34" charset="0"/>
                <a:cs typeface="Arial" panose="020B0604020202020204" pitchFamily="34" charset="0"/>
              </a:rPr>
              <a:t>cost consultants</a:t>
            </a:r>
          </a:p>
          <a:p>
            <a:pPr marL="800100" lvl="1" indent="-342900" fontAlgn="base">
              <a:buFont typeface="Arial" panose="020B0604020202020204" pitchFamily="34" charset="0"/>
              <a:buChar char="•"/>
            </a:pPr>
            <a:r>
              <a:rPr lang="en-US" sz="2200">
                <a:solidFill>
                  <a:srgbClr val="000000"/>
                </a:solidFill>
                <a:latin typeface="Arial" panose="020B0604020202020204" pitchFamily="34" charset="0"/>
                <a:cs typeface="Arial" panose="020B0604020202020204" pitchFamily="34" charset="0"/>
              </a:rPr>
              <a:t>Explain how this has been included in your figures if not immediately clear</a:t>
            </a:r>
            <a:endParaRPr lang="en-US" sz="2200" i="0">
              <a:solidFill>
                <a:srgbClr val="000000"/>
              </a:solidFill>
              <a:effectLst/>
              <a:latin typeface="Arial" panose="020B0604020202020204" pitchFamily="34" charset="0"/>
              <a:cs typeface="Arial" panose="020B0604020202020204" pitchFamily="34" charset="0"/>
            </a:endParaRPr>
          </a:p>
          <a:p>
            <a:pPr marL="800100" lvl="1" indent="-342900" fontAlgn="base">
              <a:buFont typeface="Arial" panose="020B0604020202020204" pitchFamily="34" charset="0"/>
              <a:buChar char="•"/>
            </a:pPr>
            <a:r>
              <a:rPr lang="en-US" sz="2200" b="0" i="0" u="none" strike="noStrike">
                <a:solidFill>
                  <a:srgbClr val="000000"/>
                </a:solidFill>
                <a:effectLst/>
                <a:latin typeface="Arial" panose="020B0604020202020204" pitchFamily="34" charset="0"/>
                <a:cs typeface="Arial" panose="020B0604020202020204" pitchFamily="34" charset="0"/>
              </a:rPr>
              <a:t>Arts Council England will not increase grants once awarded</a:t>
            </a:r>
            <a:r>
              <a:rPr lang="en-US" sz="2200" b="0" i="0">
                <a:solidFill>
                  <a:srgbClr val="000000"/>
                </a:solidFill>
                <a:effectLst/>
                <a:latin typeface="Arial" panose="020B0604020202020204" pitchFamily="34" charset="0"/>
                <a:cs typeface="Arial" panose="020B0604020202020204" pitchFamily="34" charset="0"/>
              </a:rPr>
              <a:t>​</a:t>
            </a:r>
            <a:endParaRPr lang="en-US" sz="2200">
              <a:solidFill>
                <a:srgbClr val="000000"/>
              </a:solidFill>
              <a:latin typeface="Arial" panose="020B0604020202020204" pitchFamily="34" charset="0"/>
              <a:cs typeface="Arial" panose="020B0604020202020204" pitchFamily="34" charset="0"/>
            </a:endParaRPr>
          </a:p>
          <a:p>
            <a:pPr marL="285750" indent="-285750" algn="l" rtl="0" fontAlgn="base">
              <a:buFont typeface="Arial" panose="020B0604020202020204" pitchFamily="34" charset="0"/>
              <a:buChar char="•"/>
            </a:pPr>
            <a:endParaRPr lang="en-US" sz="2200" b="0" i="0">
              <a:solidFill>
                <a:srgbClr val="000000"/>
              </a:solidFill>
              <a:effectLst/>
              <a:latin typeface="Arial" panose="020B0604020202020204" pitchFamily="34" charset="0"/>
              <a:cs typeface="Arial" panose="020B0604020202020204" pitchFamily="34" charset="0"/>
            </a:endParaRPr>
          </a:p>
          <a:p>
            <a:pPr algn="l" rtl="0" fontAlgn="base"/>
            <a:r>
              <a:rPr lang="en-US" sz="2200" b="1">
                <a:solidFill>
                  <a:srgbClr val="000000"/>
                </a:solidFill>
                <a:latin typeface="Arial" panose="020B0604020202020204" pitchFamily="34" charset="0"/>
                <a:cs typeface="Arial" panose="020B0604020202020204" pitchFamily="34" charset="0"/>
              </a:rPr>
              <a:t>Contingency</a:t>
            </a:r>
            <a:endParaRPr lang="en-US" sz="2200" b="1" i="0">
              <a:solidFill>
                <a:srgbClr val="000000"/>
              </a:solidFill>
              <a:effectLst/>
              <a:latin typeface="Arial" panose="020B0604020202020204" pitchFamily="34" charset="0"/>
              <a:cs typeface="Arial" panose="020B0604020202020204" pitchFamily="34" charset="0"/>
            </a:endParaRPr>
          </a:p>
          <a:p>
            <a:pPr marL="742950" lvl="1" indent="-285750" fontAlgn="base">
              <a:buFont typeface="Arial" panose="020B0604020202020204" pitchFamily="34" charset="0"/>
              <a:buChar char="•"/>
            </a:pPr>
            <a:r>
              <a:rPr lang="en-US" sz="2200" b="0" i="0" u="none" strike="noStrike">
                <a:solidFill>
                  <a:srgbClr val="000000"/>
                </a:solidFill>
                <a:effectLst/>
                <a:latin typeface="Arial" panose="020B0604020202020204" pitchFamily="34" charset="0"/>
                <a:cs typeface="Arial" panose="020B0604020202020204" pitchFamily="34" charset="0"/>
              </a:rPr>
              <a:t>Appropriate to project – alignment with costed risk register</a:t>
            </a:r>
            <a:endParaRPr lang="en-US" sz="2200" b="0" i="0">
              <a:solidFill>
                <a:srgbClr val="000000"/>
              </a:solidFill>
              <a:effectLst/>
              <a:latin typeface="Arial" panose="020B0604020202020204" pitchFamily="34" charset="0"/>
              <a:cs typeface="Arial" panose="020B0604020202020204" pitchFamily="34" charset="0"/>
            </a:endParaRPr>
          </a:p>
          <a:p>
            <a:pPr lvl="1"/>
            <a:endParaRPr lang="en-GB" sz="2400" b="1">
              <a:cs typeface="Arial"/>
            </a:endParaRP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391192" y="965139"/>
            <a:ext cx="689584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169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91192" y="246140"/>
            <a:ext cx="10863411" cy="1446550"/>
          </a:xfrm>
          <a:prstGeom prst="rect">
            <a:avLst/>
          </a:prstGeom>
          <a:noFill/>
        </p:spPr>
        <p:txBody>
          <a:bodyPr wrap="square" lIns="91440" tIns="45720" rIns="91440" bIns="45720" rtlCol="0" anchor="t">
            <a:spAutoFit/>
          </a:bodyPr>
          <a:lstStyle/>
          <a:p>
            <a:r>
              <a:rPr lang="en-GB" sz="3200" b="1">
                <a:latin typeface="Arial"/>
                <a:cs typeface="Arial"/>
              </a:rPr>
              <a:t>Budgets - Eligible costs</a:t>
            </a:r>
          </a:p>
          <a:p>
            <a:endParaRPr lang="en-GB" sz="3200" b="1">
              <a:ea typeface="+mn-lt"/>
              <a:cs typeface="+mn-lt"/>
            </a:endParaRPr>
          </a:p>
          <a:p>
            <a:pPr lvl="1"/>
            <a:endParaRPr lang="en-GB" sz="2400" b="1">
              <a:cs typeface="Arial"/>
            </a:endParaRP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391192" y="893215"/>
            <a:ext cx="6895840" cy="0"/>
          </a:xfrm>
          <a:prstGeom prst="line">
            <a:avLst/>
          </a:prstGeom>
          <a:ln w="57150"/>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75A7B23C-88CE-683E-512D-B307D65A6618}"/>
              </a:ext>
            </a:extLst>
          </p:cNvPr>
          <p:cNvGraphicFramePr>
            <a:graphicFrameLocks noGrp="1"/>
          </p:cNvGraphicFramePr>
          <p:nvPr>
            <p:extLst>
              <p:ext uri="{D42A27DB-BD31-4B8C-83A1-F6EECF244321}">
                <p14:modId xmlns:p14="http://schemas.microsoft.com/office/powerpoint/2010/main" val="2858342454"/>
              </p:ext>
            </p:extLst>
          </p:nvPr>
        </p:nvGraphicFramePr>
        <p:xfrm>
          <a:off x="345348" y="1074769"/>
          <a:ext cx="11416986" cy="5049903"/>
        </p:xfrm>
        <a:graphic>
          <a:graphicData uri="http://schemas.openxmlformats.org/drawingml/2006/table">
            <a:tbl>
              <a:tblPr/>
              <a:tblGrid>
                <a:gridCol w="5786785">
                  <a:extLst>
                    <a:ext uri="{9D8B030D-6E8A-4147-A177-3AD203B41FA5}">
                      <a16:colId xmlns:a16="http://schemas.microsoft.com/office/drawing/2014/main" val="3357201457"/>
                    </a:ext>
                  </a:extLst>
                </a:gridCol>
                <a:gridCol w="5630201">
                  <a:extLst>
                    <a:ext uri="{9D8B030D-6E8A-4147-A177-3AD203B41FA5}">
                      <a16:colId xmlns:a16="http://schemas.microsoft.com/office/drawing/2014/main" val="2693267111"/>
                    </a:ext>
                  </a:extLst>
                </a:gridCol>
              </a:tblGrid>
              <a:tr h="449118">
                <a:tc>
                  <a:txBody>
                    <a:bodyPr/>
                    <a:lstStyle/>
                    <a:p>
                      <a:pPr algn="ctr" fontAlgn="base"/>
                      <a:r>
                        <a:rPr lang="en-GB" sz="2000" b="1" i="0">
                          <a:solidFill>
                            <a:srgbClr val="FFFFFF"/>
                          </a:solidFill>
                          <a:effectLst/>
                          <a:latin typeface="Arial"/>
                        </a:rPr>
                        <a:t>Yes </a:t>
                      </a:r>
                      <a:r>
                        <a:rPr lang="en-GB" sz="2000" b="1" i="0">
                          <a:solidFill>
                            <a:srgbClr val="FFFFFF"/>
                          </a:solidFill>
                          <a:effectLst/>
                          <a:latin typeface="Wingdings"/>
                          <a:sym typeface="Wingdings"/>
                        </a:rPr>
                        <a:t></a:t>
                      </a:r>
                      <a:r>
                        <a:rPr lang="en-GB" sz="2000" b="1" i="0">
                          <a:solidFill>
                            <a:srgbClr val="FFFFFF"/>
                          </a:solidFill>
                          <a:effectLst/>
                          <a:latin typeface="Arial"/>
                        </a:rPr>
                        <a:t> ​</a:t>
                      </a:r>
                    </a:p>
                  </a:txBody>
                  <a:tcPr marL="60716" marR="60716" marT="30358" marB="30358"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00B050"/>
                    </a:solidFill>
                  </a:tcPr>
                </a:tc>
                <a:tc>
                  <a:txBody>
                    <a:bodyPr/>
                    <a:lstStyle/>
                    <a:p>
                      <a:pPr algn="ctr" fontAlgn="base"/>
                      <a:r>
                        <a:rPr lang="en-GB" sz="2000" b="1" i="0">
                          <a:solidFill>
                            <a:srgbClr val="FFFFFF"/>
                          </a:solidFill>
                          <a:effectLst/>
                          <a:latin typeface="Arial"/>
                        </a:rPr>
                        <a:t>No </a:t>
                      </a:r>
                      <a:r>
                        <a:rPr lang="en-GB" sz="2000" b="1" i="0">
                          <a:solidFill>
                            <a:srgbClr val="FFFFFF"/>
                          </a:solidFill>
                          <a:effectLst/>
                          <a:latin typeface="Wingdings"/>
                          <a:sym typeface="Wingdings"/>
                        </a:rPr>
                        <a:t></a:t>
                      </a:r>
                    </a:p>
                  </a:txBody>
                  <a:tcPr marL="60716" marR="60716" marT="30358" marB="30358"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C00000"/>
                    </a:solidFill>
                  </a:tcPr>
                </a:tc>
                <a:extLst>
                  <a:ext uri="{0D108BD9-81ED-4DB2-BD59-A6C34878D82A}">
                    <a16:rowId xmlns:a16="http://schemas.microsoft.com/office/drawing/2014/main" val="3040055273"/>
                  </a:ext>
                </a:extLst>
              </a:tr>
              <a:tr h="453767">
                <a:tc>
                  <a:txBody>
                    <a:bodyPr/>
                    <a:lstStyle/>
                    <a:p>
                      <a:pPr marL="71755" algn="l" fontAlgn="base"/>
                      <a:r>
                        <a:rPr lang="en-GB" sz="1800" b="0" i="0">
                          <a:solidFill>
                            <a:srgbClr val="000000"/>
                          </a:solidFill>
                          <a:effectLst/>
                          <a:latin typeface="Arial"/>
                        </a:rPr>
                        <a:t>Construction materials​, prelims &amp; fees</a:t>
                      </a:r>
                    </a:p>
                  </a:txBody>
                  <a:tcPr marL="60716" marR="60716" marT="30358" marB="30358"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EDF6CD"/>
                    </a:solidFill>
                  </a:tcPr>
                </a:tc>
                <a:tc>
                  <a:txBody>
                    <a:bodyPr/>
                    <a:lstStyle/>
                    <a:p>
                      <a:pPr marL="71755" algn="l" fontAlgn="base"/>
                      <a:r>
                        <a:rPr lang="en-GB" sz="1800" b="0" i="0">
                          <a:solidFill>
                            <a:srgbClr val="000000"/>
                          </a:solidFill>
                          <a:effectLst/>
                          <a:latin typeface="Arial"/>
                        </a:rPr>
                        <a:t>Book stocks​</a:t>
                      </a:r>
                    </a:p>
                  </a:txBody>
                  <a:tcPr marL="60716" marR="60716" marT="30358" marB="30358"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AC2BF"/>
                    </a:solidFill>
                  </a:tcPr>
                </a:tc>
                <a:extLst>
                  <a:ext uri="{0D108BD9-81ED-4DB2-BD59-A6C34878D82A}">
                    <a16:rowId xmlns:a16="http://schemas.microsoft.com/office/drawing/2014/main" val="1923319682"/>
                  </a:ext>
                </a:extLst>
              </a:tr>
              <a:tr h="1173829">
                <a:tc>
                  <a:txBody>
                    <a:bodyPr/>
                    <a:lstStyle/>
                    <a:p>
                      <a:pPr marL="71755" algn="l" fontAlgn="base"/>
                      <a:r>
                        <a:rPr lang="en-GB" sz="1800" b="0" i="0">
                          <a:solidFill>
                            <a:srgbClr val="000000"/>
                          </a:solidFill>
                          <a:effectLst/>
                          <a:latin typeface="Arial"/>
                        </a:rPr>
                        <a:t>MEP: Mechanical, electrical and plumbing costs​</a:t>
                      </a:r>
                    </a:p>
                  </a:txBody>
                  <a:tcPr marL="60716" marR="60716" marT="30358" marB="30358"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EDF6CD"/>
                    </a:solidFill>
                  </a:tcPr>
                </a:tc>
                <a:tc>
                  <a:txBody>
                    <a:bodyPr/>
                    <a:lstStyle/>
                    <a:p>
                      <a:pPr marL="71755" algn="l" fontAlgn="base"/>
                      <a:r>
                        <a:rPr lang="en-GB" sz="1800" b="0" i="0">
                          <a:solidFill>
                            <a:srgbClr val="000000"/>
                          </a:solidFill>
                          <a:effectLst/>
                          <a:latin typeface="Arial"/>
                        </a:rPr>
                        <a:t>Programming costs – ​</a:t>
                      </a:r>
                    </a:p>
                    <a:p>
                      <a:pPr marL="71755" indent="-285750" algn="l" fontAlgn="base">
                        <a:buFont typeface="Arial" panose="020B0604020202020204" pitchFamily="34" charset="0"/>
                        <a:buChar char="•"/>
                      </a:pPr>
                      <a:r>
                        <a:rPr lang="en-GB" sz="1800" b="0" i="0">
                          <a:solidFill>
                            <a:srgbClr val="000000"/>
                          </a:solidFill>
                          <a:effectLst/>
                          <a:latin typeface="Arial"/>
                        </a:rPr>
                        <a:t>Performance fees​</a:t>
                      </a:r>
                    </a:p>
                    <a:p>
                      <a:pPr marL="71755" indent="-285750" algn="l" fontAlgn="base">
                        <a:buFont typeface="Arial" panose="020B0604020202020204" pitchFamily="34" charset="0"/>
                        <a:buChar char="•"/>
                      </a:pPr>
                      <a:r>
                        <a:rPr lang="en-GB" sz="1800" b="0" i="0">
                          <a:solidFill>
                            <a:srgbClr val="000000"/>
                          </a:solidFill>
                          <a:effectLst/>
                          <a:latin typeface="Arial"/>
                        </a:rPr>
                        <a:t>Workshop fees​</a:t>
                      </a:r>
                    </a:p>
                    <a:p>
                      <a:pPr marL="71755" indent="-285750" algn="l" fontAlgn="base">
                        <a:buFont typeface="Arial" panose="020B0604020202020204" pitchFamily="34" charset="0"/>
                        <a:buChar char="•"/>
                      </a:pPr>
                      <a:r>
                        <a:rPr lang="en-GB" sz="1800" b="0" i="0">
                          <a:solidFill>
                            <a:srgbClr val="000000"/>
                          </a:solidFill>
                          <a:effectLst/>
                          <a:latin typeface="Arial"/>
                        </a:rPr>
                        <a:t>Producer/Director Fees​</a:t>
                      </a:r>
                    </a:p>
                  </a:txBody>
                  <a:tcPr marL="60716" marR="60716" marT="30358" marB="30358"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AC2BF"/>
                    </a:solidFill>
                  </a:tcPr>
                </a:tc>
                <a:extLst>
                  <a:ext uri="{0D108BD9-81ED-4DB2-BD59-A6C34878D82A}">
                    <a16:rowId xmlns:a16="http://schemas.microsoft.com/office/drawing/2014/main" val="879371007"/>
                  </a:ext>
                </a:extLst>
              </a:tr>
              <a:tr h="339617">
                <a:tc>
                  <a:txBody>
                    <a:bodyPr/>
                    <a:lstStyle/>
                    <a:p>
                      <a:pPr marL="71755" algn="l" fontAlgn="base"/>
                      <a:r>
                        <a:rPr lang="en-GB" sz="1800" b="0" i="0">
                          <a:solidFill>
                            <a:srgbClr val="000000"/>
                          </a:solidFill>
                          <a:effectLst/>
                          <a:latin typeface="Arial"/>
                        </a:rPr>
                        <a:t>Equipment purchases​</a:t>
                      </a:r>
                    </a:p>
                  </a:txBody>
                  <a:tcPr marL="60716" marR="60716" marT="30358" marB="30358"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EDF6CD"/>
                    </a:solidFill>
                  </a:tcPr>
                </a:tc>
                <a:tc>
                  <a:txBody>
                    <a:bodyPr/>
                    <a:lstStyle/>
                    <a:p>
                      <a:pPr marL="71755" algn="l" fontAlgn="base"/>
                      <a:r>
                        <a:rPr lang="en-GB" sz="1800" b="0" i="0">
                          <a:solidFill>
                            <a:srgbClr val="000000"/>
                          </a:solidFill>
                          <a:effectLst/>
                          <a:latin typeface="Arial"/>
                        </a:rPr>
                        <a:t>Marketing &amp; promotion​</a:t>
                      </a:r>
                    </a:p>
                  </a:txBody>
                  <a:tcPr marL="60716" marR="60716" marT="30358" marB="30358"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AC2BF"/>
                    </a:solidFill>
                  </a:tcPr>
                </a:tc>
                <a:extLst>
                  <a:ext uri="{0D108BD9-81ED-4DB2-BD59-A6C34878D82A}">
                    <a16:rowId xmlns:a16="http://schemas.microsoft.com/office/drawing/2014/main" val="2458707485"/>
                  </a:ext>
                </a:extLst>
              </a:tr>
              <a:tr h="339617">
                <a:tc>
                  <a:txBody>
                    <a:bodyPr/>
                    <a:lstStyle/>
                    <a:p>
                      <a:pPr marL="71755" algn="l" fontAlgn="base"/>
                      <a:r>
                        <a:rPr lang="en-GB" sz="1800" b="0" i="0" dirty="0">
                          <a:solidFill>
                            <a:srgbClr val="000000"/>
                          </a:solidFill>
                          <a:effectLst/>
                          <a:latin typeface="Arial"/>
                        </a:rPr>
                        <a:t>Software development</a:t>
                      </a:r>
                    </a:p>
                  </a:txBody>
                  <a:tcPr marL="60716" marR="60716" marT="30358" marB="30358"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EDF6CD"/>
                    </a:solidFill>
                  </a:tcPr>
                </a:tc>
                <a:tc>
                  <a:txBody>
                    <a:bodyPr/>
                    <a:lstStyle/>
                    <a:p>
                      <a:pPr marL="71755" algn="l" fontAlgn="base"/>
                      <a:r>
                        <a:rPr lang="en-GB" sz="1800" b="0" i="0">
                          <a:solidFill>
                            <a:srgbClr val="000000"/>
                          </a:solidFill>
                          <a:effectLst/>
                          <a:latin typeface="Arial"/>
                        </a:rPr>
                        <a:t>Ongoing running costs​</a:t>
                      </a:r>
                    </a:p>
                  </a:txBody>
                  <a:tcPr marL="60716" marR="60716" marT="30358" marB="30358"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AC2BF"/>
                    </a:solidFill>
                  </a:tcPr>
                </a:tc>
                <a:extLst>
                  <a:ext uri="{0D108BD9-81ED-4DB2-BD59-A6C34878D82A}">
                    <a16:rowId xmlns:a16="http://schemas.microsoft.com/office/drawing/2014/main" val="1811977"/>
                  </a:ext>
                </a:extLst>
              </a:tr>
              <a:tr h="1173829">
                <a:tc>
                  <a:txBody>
                    <a:bodyPr/>
                    <a:lstStyle/>
                    <a:p>
                      <a:pPr marL="71755" algn="l" fontAlgn="base"/>
                      <a:r>
                        <a:rPr lang="en-GB" sz="1800" b="0" i="0" dirty="0">
                          <a:solidFill>
                            <a:srgbClr val="000000"/>
                          </a:solidFill>
                          <a:effectLst/>
                          <a:latin typeface="Arial"/>
                        </a:rPr>
                        <a:t>Furniture, fixtures &amp; equipment</a:t>
                      </a:r>
                    </a:p>
                    <a:p>
                      <a:pPr marL="71755" indent="-285750" algn="l" fontAlgn="base">
                        <a:buFont typeface="Arial" panose="020B0604020202020204" pitchFamily="34" charset="0"/>
                        <a:buChar char="•"/>
                      </a:pPr>
                      <a:r>
                        <a:rPr lang="en-GB" sz="1800" b="0" i="0" dirty="0">
                          <a:solidFill>
                            <a:srgbClr val="000000"/>
                          </a:solidFill>
                          <a:effectLst/>
                          <a:latin typeface="Arial"/>
                        </a:rPr>
                        <a:t>Seating, tables &amp; shelving</a:t>
                      </a:r>
                    </a:p>
                    <a:p>
                      <a:pPr marL="71755" indent="-285750" algn="l" fontAlgn="base">
                        <a:buFont typeface="Arial" panose="020B0604020202020204" pitchFamily="34" charset="0"/>
                        <a:buChar char="•"/>
                      </a:pPr>
                      <a:r>
                        <a:rPr lang="en-GB" sz="1800" b="0" i="0" dirty="0">
                          <a:solidFill>
                            <a:srgbClr val="000000"/>
                          </a:solidFill>
                          <a:effectLst/>
                          <a:latin typeface="Arial"/>
                        </a:rPr>
                        <a:t>Computers, tablets, printers, self service kiosks etc.</a:t>
                      </a:r>
                    </a:p>
                  </a:txBody>
                  <a:tcPr marL="60716" marR="60716" marT="30358" marB="30358"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EDF6CD"/>
                    </a:solidFill>
                  </a:tcPr>
                </a:tc>
                <a:tc>
                  <a:txBody>
                    <a:bodyPr/>
                    <a:lstStyle/>
                    <a:p>
                      <a:pPr marL="71755" algn="l" fontAlgn="base"/>
                      <a:r>
                        <a:rPr lang="en-GB" sz="1800" b="0" i="0">
                          <a:solidFill>
                            <a:srgbClr val="000000"/>
                          </a:solidFill>
                          <a:effectLst/>
                          <a:latin typeface="Arial"/>
                        </a:rPr>
                        <a:t>Costs incurred before 1 April 2024​</a:t>
                      </a:r>
                      <a:br>
                        <a:rPr lang="en-GB" sz="1800" b="0" i="0">
                          <a:solidFill>
                            <a:srgbClr val="000000"/>
                          </a:solidFill>
                          <a:effectLst/>
                          <a:latin typeface="Arial"/>
                        </a:rPr>
                      </a:br>
                      <a:r>
                        <a:rPr lang="en-GB" sz="1800" b="0" i="0">
                          <a:solidFill>
                            <a:srgbClr val="000000"/>
                          </a:solidFill>
                          <a:effectLst/>
                          <a:latin typeface="Arial"/>
                        </a:rPr>
                        <a:t>(Access Audits, costs towards RIBA 1-3)​</a:t>
                      </a:r>
                    </a:p>
                  </a:txBody>
                  <a:tcPr marL="60716" marR="60716" marT="30358" marB="30358"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AC2BF"/>
                    </a:solidFill>
                  </a:tcPr>
                </a:tc>
                <a:extLst>
                  <a:ext uri="{0D108BD9-81ED-4DB2-BD59-A6C34878D82A}">
                    <a16:rowId xmlns:a16="http://schemas.microsoft.com/office/drawing/2014/main" val="1383445926"/>
                  </a:ext>
                </a:extLst>
              </a:tr>
              <a:tr h="780509">
                <a:tc>
                  <a:txBody>
                    <a:bodyPr/>
                    <a:lstStyle/>
                    <a:p>
                      <a:pPr marL="71755" algn="l" fontAlgn="base"/>
                      <a:r>
                        <a:rPr lang="en-GB" sz="1800" b="0" i="0">
                          <a:solidFill>
                            <a:srgbClr val="000000"/>
                          </a:solidFill>
                          <a:effectLst/>
                          <a:latin typeface="Arial"/>
                        </a:rPr>
                        <a:t>Capital Project Management fees​</a:t>
                      </a:r>
                    </a:p>
                  </a:txBody>
                  <a:tcPr marL="60716" marR="60716" marT="30358" marB="30358"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EDF6CD"/>
                    </a:solidFill>
                  </a:tcPr>
                </a:tc>
                <a:tc>
                  <a:txBody>
                    <a:bodyPr/>
                    <a:lstStyle/>
                    <a:p>
                      <a:pPr marL="71755" algn="l" fontAlgn="base"/>
                      <a:r>
                        <a:rPr lang="en-GB" sz="1800" b="0" i="0">
                          <a:solidFill>
                            <a:srgbClr val="000000"/>
                          </a:solidFill>
                          <a:effectLst/>
                          <a:latin typeface="Arial"/>
                        </a:rPr>
                        <a:t>Anything you cannot capitalise as per your organisation's policy</a:t>
                      </a:r>
                    </a:p>
                  </a:txBody>
                  <a:tcPr marL="60716" marR="60716" marT="30358" marB="30358"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AC2BF"/>
                    </a:solidFill>
                  </a:tcPr>
                </a:tc>
                <a:extLst>
                  <a:ext uri="{0D108BD9-81ED-4DB2-BD59-A6C34878D82A}">
                    <a16:rowId xmlns:a16="http://schemas.microsoft.com/office/drawing/2014/main" val="1245118689"/>
                  </a:ext>
                </a:extLst>
              </a:tr>
              <a:tr h="339617">
                <a:tc>
                  <a:txBody>
                    <a:bodyPr/>
                    <a:lstStyle/>
                    <a:p>
                      <a:pPr marL="71755" algn="l" fontAlgn="base"/>
                      <a:r>
                        <a:rPr lang="en-GB" sz="1800" b="0" i="0">
                          <a:solidFill>
                            <a:srgbClr val="000000"/>
                          </a:solidFill>
                          <a:effectLst/>
                          <a:latin typeface="Arial"/>
                        </a:rPr>
                        <a:t>Contingency AND Inflation​</a:t>
                      </a:r>
                    </a:p>
                  </a:txBody>
                  <a:tcPr marL="60716" marR="60716" marT="30358" marB="30358"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EDF6CD"/>
                    </a:solidFill>
                  </a:tcPr>
                </a:tc>
                <a:tc>
                  <a:txBody>
                    <a:bodyPr/>
                    <a:lstStyle/>
                    <a:p>
                      <a:pPr marL="71755" algn="l" fontAlgn="base"/>
                      <a:r>
                        <a:rPr lang="en-GB" sz="1800" b="0" i="0" dirty="0">
                          <a:solidFill>
                            <a:srgbClr val="000000"/>
                          </a:solidFill>
                          <a:effectLst/>
                          <a:latin typeface="Arial"/>
                        </a:rPr>
                        <a:t>Other non-capital costs​</a:t>
                      </a:r>
                    </a:p>
                  </a:txBody>
                  <a:tcPr marL="60716" marR="60716" marT="30358" marB="30358"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AC2BF"/>
                    </a:solidFill>
                  </a:tcPr>
                </a:tc>
                <a:extLst>
                  <a:ext uri="{0D108BD9-81ED-4DB2-BD59-A6C34878D82A}">
                    <a16:rowId xmlns:a16="http://schemas.microsoft.com/office/drawing/2014/main" val="224903526"/>
                  </a:ext>
                </a:extLst>
              </a:tr>
            </a:tbl>
          </a:graphicData>
        </a:graphic>
      </p:graphicFrame>
      <p:sp>
        <p:nvSpPr>
          <p:cNvPr id="11" name="Rectangle 2">
            <a:extLst>
              <a:ext uri="{FF2B5EF4-FFF2-40B4-BE49-F238E27FC236}">
                <a16:creationId xmlns:a16="http://schemas.microsoft.com/office/drawing/2014/main" id="{5F05FDA1-E383-B965-3790-B0A8C04F9AF0}"/>
              </a:ext>
            </a:extLst>
          </p:cNvPr>
          <p:cNvSpPr>
            <a:spLocks noChangeArrowheads="1"/>
          </p:cNvSpPr>
          <p:nvPr/>
        </p:nvSpPr>
        <p:spPr bwMode="auto">
          <a:xfrm>
            <a:off x="638933" y="3257050"/>
            <a:ext cx="54937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92081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91192" y="246140"/>
            <a:ext cx="10863411" cy="3416320"/>
          </a:xfrm>
          <a:prstGeom prst="rect">
            <a:avLst/>
          </a:prstGeom>
          <a:noFill/>
        </p:spPr>
        <p:txBody>
          <a:bodyPr wrap="square" lIns="91440" tIns="45720" rIns="91440" bIns="45720" rtlCol="0" anchor="t">
            <a:spAutoFit/>
          </a:bodyPr>
          <a:lstStyle/>
          <a:p>
            <a:r>
              <a:rPr lang="en-GB" sz="3200" b="1">
                <a:latin typeface="Arial"/>
                <a:cs typeface="Arial"/>
              </a:rPr>
              <a:t>Cashflows</a:t>
            </a:r>
          </a:p>
          <a:p>
            <a:endParaRPr lang="en-GB" sz="4000" b="1">
              <a:latin typeface="Arial" panose="020B0604020202020204" pitchFamily="34" charset="0"/>
              <a:ea typeface="+mn-lt"/>
              <a:cs typeface="Arial" panose="020B0604020202020204" pitchFamily="34" charset="0"/>
            </a:endParaRPr>
          </a:p>
          <a:p>
            <a:pPr algn="l" rtl="0" fontAlgn="base"/>
            <a:r>
              <a:rPr lang="en-GB" sz="2400" b="1" i="0" u="none" strike="noStrike">
                <a:effectLst/>
                <a:latin typeface="Arial" panose="020B0604020202020204" pitchFamily="34" charset="0"/>
                <a:cs typeface="Arial" panose="020B0604020202020204" pitchFamily="34" charset="0"/>
              </a:rPr>
              <a:t>Monthly (for at least Year 1) – </a:t>
            </a:r>
            <a:r>
              <a:rPr lang="en-GB" sz="2400" i="0" u="none" strike="noStrike">
                <a:effectLst/>
                <a:latin typeface="Arial" panose="020B0604020202020204" pitchFamily="34" charset="0"/>
                <a:cs typeface="Arial" panose="020B0604020202020204" pitchFamily="34" charset="0"/>
              </a:rPr>
              <a:t>use the template</a:t>
            </a:r>
            <a:endParaRPr lang="en-GB" sz="2400" b="1" i="0" u="none" strike="noStrike">
              <a:effectLst/>
              <a:latin typeface="Arial" panose="020B0604020202020204" pitchFamily="34" charset="0"/>
              <a:cs typeface="Arial" panose="020B0604020202020204" pitchFamily="34" charset="0"/>
            </a:endParaRPr>
          </a:p>
          <a:p>
            <a:pPr algn="l" rtl="0" fontAlgn="base"/>
            <a:endParaRPr lang="en-GB" sz="2400" b="1">
              <a:latin typeface="Arial" panose="020B0604020202020204" pitchFamily="34" charset="0"/>
              <a:cs typeface="Arial" panose="020B0604020202020204" pitchFamily="34" charset="0"/>
            </a:endParaRPr>
          </a:p>
          <a:p>
            <a:pPr algn="l" rtl="0" fontAlgn="base"/>
            <a:r>
              <a:rPr lang="en-GB" sz="2400" b="1" i="0" u="none" strike="noStrike">
                <a:effectLst/>
                <a:latin typeface="Arial" panose="020B0604020202020204" pitchFamily="34" charset="0"/>
                <a:cs typeface="Arial" panose="020B0604020202020204" pitchFamily="34" charset="0"/>
              </a:rPr>
              <a:t>ACE payments </a:t>
            </a:r>
            <a:r>
              <a:rPr lang="en-GB" sz="2400" b="0" i="0" u="none" strike="noStrike">
                <a:effectLst/>
                <a:latin typeface="Arial" panose="020B0604020202020204" pitchFamily="34" charset="0"/>
                <a:cs typeface="Arial" panose="020B0604020202020204" pitchFamily="34" charset="0"/>
              </a:rPr>
              <a:t>- 50% (upfront), 40% (mid-point), 10% (end)</a:t>
            </a:r>
            <a:endParaRPr lang="en-US" sz="3200" b="0" i="0">
              <a:effectLst/>
              <a:latin typeface="Arial" panose="020B0604020202020204" pitchFamily="34" charset="0"/>
              <a:cs typeface="Arial" panose="020B0604020202020204" pitchFamily="34" charset="0"/>
            </a:endParaRPr>
          </a:p>
          <a:p>
            <a:pPr algn="l" rtl="0" fontAlgn="base"/>
            <a:r>
              <a:rPr lang="en-GB" sz="2400" b="0" i="0">
                <a:effectLst/>
                <a:latin typeface="Arial" panose="020B0604020202020204" pitchFamily="34" charset="0"/>
                <a:cs typeface="Arial" panose="020B0604020202020204" pitchFamily="34" charset="0"/>
              </a:rPr>
              <a:t>​</a:t>
            </a:r>
            <a:endParaRPr lang="en-GB" sz="3200" b="0" i="0">
              <a:effectLst/>
              <a:latin typeface="Arial" panose="020B0604020202020204" pitchFamily="34" charset="0"/>
              <a:cs typeface="Arial" panose="020B0604020202020204" pitchFamily="34" charset="0"/>
            </a:endParaRPr>
          </a:p>
          <a:p>
            <a:pPr algn="l" rtl="0" fontAlgn="base"/>
            <a:r>
              <a:rPr lang="en-GB" sz="2400" b="1" i="0" u="none" strike="noStrike">
                <a:effectLst/>
                <a:latin typeface="Arial" panose="020B0604020202020204" pitchFamily="34" charset="0"/>
                <a:cs typeface="Arial" panose="020B0604020202020204" pitchFamily="34" charset="0"/>
              </a:rPr>
              <a:t>Running deficits </a:t>
            </a:r>
            <a:r>
              <a:rPr lang="en-GB" sz="2400" i="0" u="none" strike="noStrike">
                <a:effectLst/>
                <a:latin typeface="Arial" panose="020B0604020202020204" pitchFamily="34" charset="0"/>
                <a:cs typeface="Arial" panose="020B0604020202020204" pitchFamily="34" charset="0"/>
              </a:rPr>
              <a:t>- could</a:t>
            </a:r>
            <a:r>
              <a:rPr lang="en-GB" sz="2400" b="0" i="0" u="none" strike="noStrike">
                <a:effectLst/>
                <a:latin typeface="Arial" panose="020B0604020202020204" pitchFamily="34" charset="0"/>
                <a:cs typeface="Arial" panose="020B0604020202020204" pitchFamily="34" charset="0"/>
              </a:rPr>
              <a:t> represent a major risk if not explained</a:t>
            </a:r>
            <a:endParaRPr lang="en-US" sz="3200" b="0" i="0">
              <a:effectLst/>
              <a:latin typeface="Arial" panose="020B0604020202020204" pitchFamily="34" charset="0"/>
              <a:cs typeface="Arial" panose="020B0604020202020204" pitchFamily="34" charset="0"/>
            </a:endParaRPr>
          </a:p>
          <a:p>
            <a:pPr lvl="1"/>
            <a:endParaRPr lang="en-GB" sz="2400" b="1">
              <a:cs typeface="Arial"/>
            </a:endParaRP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391192" y="917708"/>
            <a:ext cx="6895840"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07EB4CD6-368B-5ECE-0EAF-CB082A9ECC8B}"/>
              </a:ext>
            </a:extLst>
          </p:cNvPr>
          <p:cNvGrpSpPr/>
          <p:nvPr/>
        </p:nvGrpSpPr>
        <p:grpSpPr>
          <a:xfrm>
            <a:off x="391192" y="4346554"/>
            <a:ext cx="11120870" cy="1253917"/>
            <a:chOff x="480000" y="4385959"/>
            <a:chExt cx="11400044" cy="1142480"/>
          </a:xfrm>
        </p:grpSpPr>
        <p:pic>
          <p:nvPicPr>
            <p:cNvPr id="8" name="Picture 7">
              <a:extLst>
                <a:ext uri="{FF2B5EF4-FFF2-40B4-BE49-F238E27FC236}">
                  <a16:creationId xmlns:a16="http://schemas.microsoft.com/office/drawing/2014/main" id="{9171F408-4E23-9BF1-E3B3-7CF58F33E54E}"/>
                </a:ext>
              </a:extLst>
            </p:cNvPr>
            <p:cNvPicPr>
              <a:picLocks noChangeAspect="1"/>
            </p:cNvPicPr>
            <p:nvPr/>
          </p:nvPicPr>
          <p:blipFill>
            <a:blip r:embed="rId4"/>
            <a:stretch>
              <a:fillRect/>
            </a:stretch>
          </p:blipFill>
          <p:spPr>
            <a:xfrm>
              <a:off x="480000" y="4385959"/>
              <a:ext cx="11400044" cy="1128283"/>
            </a:xfrm>
            <a:prstGeom prst="rect">
              <a:avLst/>
            </a:prstGeom>
          </p:spPr>
        </p:pic>
        <p:sp>
          <p:nvSpPr>
            <p:cNvPr id="10" name="Rectangle 9">
              <a:extLst>
                <a:ext uri="{FF2B5EF4-FFF2-40B4-BE49-F238E27FC236}">
                  <a16:creationId xmlns:a16="http://schemas.microsoft.com/office/drawing/2014/main" id="{8027E5E5-B754-7F7F-064F-0F14103909BC}"/>
                </a:ext>
              </a:extLst>
            </p:cNvPr>
            <p:cNvSpPr/>
            <p:nvPr/>
          </p:nvSpPr>
          <p:spPr>
            <a:xfrm>
              <a:off x="4662437" y="4992527"/>
              <a:ext cx="2907323" cy="53591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GB" sz="1800"/>
            </a:p>
          </p:txBody>
        </p:sp>
      </p:grpSp>
    </p:spTree>
    <p:extLst>
      <p:ext uri="{BB962C8B-B14F-4D97-AF65-F5344CB8AC3E}">
        <p14:creationId xmlns:p14="http://schemas.microsoft.com/office/powerpoint/2010/main" val="2735339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91192" y="246140"/>
            <a:ext cx="10863411" cy="1077218"/>
          </a:xfrm>
          <a:prstGeom prst="rect">
            <a:avLst/>
          </a:prstGeom>
          <a:noFill/>
        </p:spPr>
        <p:txBody>
          <a:bodyPr wrap="square" lIns="91440" tIns="45720" rIns="91440" bIns="45720" rtlCol="0" anchor="t">
            <a:spAutoFit/>
          </a:bodyPr>
          <a:lstStyle/>
          <a:p>
            <a:r>
              <a:rPr lang="en-GB" sz="3200" b="1">
                <a:latin typeface="Arial"/>
                <a:cs typeface="Arial"/>
              </a:rPr>
              <a:t>Costed Risk Register</a:t>
            </a:r>
          </a:p>
          <a:p>
            <a:endParaRPr lang="en-GB" sz="3200" b="1">
              <a:ea typeface="+mn-lt"/>
              <a:cs typeface="+mn-lt"/>
            </a:endParaRP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391192" y="931888"/>
            <a:ext cx="689584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Rectangle 1">
            <a:extLst>
              <a:ext uri="{FF2B5EF4-FFF2-40B4-BE49-F238E27FC236}">
                <a16:creationId xmlns:a16="http://schemas.microsoft.com/office/drawing/2014/main" id="{75507434-419E-32D7-C225-854E2A7C85A2}"/>
              </a:ext>
            </a:extLst>
          </p:cNvPr>
          <p:cNvSpPr>
            <a:spLocks noChangeArrowheads="1"/>
          </p:cNvSpPr>
          <p:nvPr/>
        </p:nvSpPr>
        <p:spPr bwMode="auto">
          <a:xfrm>
            <a:off x="4048125" y="21732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Rounded Corners 10">
            <a:extLst>
              <a:ext uri="{FF2B5EF4-FFF2-40B4-BE49-F238E27FC236}">
                <a16:creationId xmlns:a16="http://schemas.microsoft.com/office/drawing/2014/main" id="{7E29C8F3-F73D-AE09-D04C-B8BF83F0E158}"/>
              </a:ext>
            </a:extLst>
          </p:cNvPr>
          <p:cNvSpPr/>
          <p:nvPr/>
        </p:nvSpPr>
        <p:spPr>
          <a:xfrm>
            <a:off x="467051" y="4748612"/>
            <a:ext cx="3548164" cy="77747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3200" b="1" dirty="0"/>
              <a:t>Physical Risks</a:t>
            </a:r>
          </a:p>
        </p:txBody>
      </p:sp>
      <p:sp>
        <p:nvSpPr>
          <p:cNvPr id="12" name="Rectangle: Rounded Corners 11">
            <a:extLst>
              <a:ext uri="{FF2B5EF4-FFF2-40B4-BE49-F238E27FC236}">
                <a16:creationId xmlns:a16="http://schemas.microsoft.com/office/drawing/2014/main" id="{D3AEA448-14CC-8A0C-393B-50B5E6DD421E}"/>
              </a:ext>
            </a:extLst>
          </p:cNvPr>
          <p:cNvSpPr/>
          <p:nvPr/>
        </p:nvSpPr>
        <p:spPr>
          <a:xfrm>
            <a:off x="4321918" y="4748612"/>
            <a:ext cx="3548164" cy="77747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3200" b="1"/>
              <a:t>Time Risks</a:t>
            </a:r>
          </a:p>
        </p:txBody>
      </p:sp>
      <p:sp>
        <p:nvSpPr>
          <p:cNvPr id="13" name="Rectangle: Rounded Corners 12">
            <a:extLst>
              <a:ext uri="{FF2B5EF4-FFF2-40B4-BE49-F238E27FC236}">
                <a16:creationId xmlns:a16="http://schemas.microsoft.com/office/drawing/2014/main" id="{8718CD5A-528E-0FCD-9D5F-89990B87A312}"/>
              </a:ext>
            </a:extLst>
          </p:cNvPr>
          <p:cNvSpPr/>
          <p:nvPr/>
        </p:nvSpPr>
        <p:spPr>
          <a:xfrm>
            <a:off x="8197951" y="4748612"/>
            <a:ext cx="3548164" cy="77747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3200" b="1"/>
              <a:t>Financial Risks</a:t>
            </a:r>
          </a:p>
        </p:txBody>
      </p:sp>
      <p:graphicFrame>
        <p:nvGraphicFramePr>
          <p:cNvPr id="15" name="Table 14">
            <a:extLst>
              <a:ext uri="{FF2B5EF4-FFF2-40B4-BE49-F238E27FC236}">
                <a16:creationId xmlns:a16="http://schemas.microsoft.com/office/drawing/2014/main" id="{48857FD8-3A9A-910C-32B7-ECD814A0783F}"/>
              </a:ext>
            </a:extLst>
          </p:cNvPr>
          <p:cNvGraphicFramePr>
            <a:graphicFrameLocks noGrp="1"/>
          </p:cNvGraphicFramePr>
          <p:nvPr>
            <p:extLst>
              <p:ext uri="{D42A27DB-BD31-4B8C-83A1-F6EECF244321}">
                <p14:modId xmlns:p14="http://schemas.microsoft.com/office/powerpoint/2010/main" val="1145534528"/>
              </p:ext>
            </p:extLst>
          </p:nvPr>
        </p:nvGraphicFramePr>
        <p:xfrm>
          <a:off x="430764" y="1288238"/>
          <a:ext cx="11246153" cy="2377440"/>
        </p:xfrm>
        <a:graphic>
          <a:graphicData uri="http://schemas.openxmlformats.org/drawingml/2006/table">
            <a:tbl>
              <a:tblPr/>
              <a:tblGrid>
                <a:gridCol w="2576155">
                  <a:extLst>
                    <a:ext uri="{9D8B030D-6E8A-4147-A177-3AD203B41FA5}">
                      <a16:colId xmlns:a16="http://schemas.microsoft.com/office/drawing/2014/main" val="2722369381"/>
                    </a:ext>
                  </a:extLst>
                </a:gridCol>
                <a:gridCol w="2667692">
                  <a:extLst>
                    <a:ext uri="{9D8B030D-6E8A-4147-A177-3AD203B41FA5}">
                      <a16:colId xmlns:a16="http://schemas.microsoft.com/office/drawing/2014/main" val="3937524214"/>
                    </a:ext>
                  </a:extLst>
                </a:gridCol>
                <a:gridCol w="1294616">
                  <a:extLst>
                    <a:ext uri="{9D8B030D-6E8A-4147-A177-3AD203B41FA5}">
                      <a16:colId xmlns:a16="http://schemas.microsoft.com/office/drawing/2014/main" val="731940001"/>
                    </a:ext>
                  </a:extLst>
                </a:gridCol>
                <a:gridCol w="1883076">
                  <a:extLst>
                    <a:ext uri="{9D8B030D-6E8A-4147-A177-3AD203B41FA5}">
                      <a16:colId xmlns:a16="http://schemas.microsoft.com/office/drawing/2014/main" val="1834887508"/>
                    </a:ext>
                  </a:extLst>
                </a:gridCol>
                <a:gridCol w="1229230">
                  <a:extLst>
                    <a:ext uri="{9D8B030D-6E8A-4147-A177-3AD203B41FA5}">
                      <a16:colId xmlns:a16="http://schemas.microsoft.com/office/drawing/2014/main" val="186098048"/>
                    </a:ext>
                  </a:extLst>
                </a:gridCol>
                <a:gridCol w="1595384">
                  <a:extLst>
                    <a:ext uri="{9D8B030D-6E8A-4147-A177-3AD203B41FA5}">
                      <a16:colId xmlns:a16="http://schemas.microsoft.com/office/drawing/2014/main" val="3469081652"/>
                    </a:ext>
                  </a:extLst>
                </a:gridCol>
              </a:tblGrid>
              <a:tr h="319088">
                <a:tc>
                  <a:txBody>
                    <a:bodyPr/>
                    <a:lstStyle/>
                    <a:p>
                      <a:pPr algn="l" fontAlgn="base"/>
                      <a:r>
                        <a:rPr lang="en-GB" sz="2000" b="1" i="0">
                          <a:solidFill>
                            <a:srgbClr val="FFFFFF"/>
                          </a:solidFill>
                          <a:effectLst/>
                          <a:latin typeface="Arial" panose="020B0604020202020204" pitchFamily="34" charset="0"/>
                        </a:rPr>
                        <a:t>Risk​</a:t>
                      </a:r>
                      <a:endParaRPr lang="en-GB" sz="2000" b="1" i="0">
                        <a:solidFill>
                          <a:srgbClr val="FFFFFF"/>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0072B4"/>
                    </a:solidFill>
                  </a:tcPr>
                </a:tc>
                <a:tc>
                  <a:txBody>
                    <a:bodyPr/>
                    <a:lstStyle/>
                    <a:p>
                      <a:pPr algn="l" fontAlgn="base"/>
                      <a:r>
                        <a:rPr lang="en-GB" sz="2000" b="1" i="0">
                          <a:solidFill>
                            <a:srgbClr val="FFFFFF"/>
                          </a:solidFill>
                          <a:effectLst/>
                          <a:latin typeface="Arial" panose="020B0604020202020204" pitchFamily="34" charset="0"/>
                        </a:rPr>
                        <a:t>Mitigation​</a:t>
                      </a:r>
                      <a:endParaRPr lang="en-GB" sz="2000" b="1" i="0">
                        <a:solidFill>
                          <a:srgbClr val="FFFFFF"/>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0072B4"/>
                    </a:solidFill>
                  </a:tcPr>
                </a:tc>
                <a:tc>
                  <a:txBody>
                    <a:bodyPr/>
                    <a:lstStyle/>
                    <a:p>
                      <a:pPr algn="l" fontAlgn="base"/>
                      <a:r>
                        <a:rPr lang="en-GB" sz="2000" b="1" i="0">
                          <a:solidFill>
                            <a:srgbClr val="FFFFFF"/>
                          </a:solidFill>
                          <a:effectLst/>
                          <a:latin typeface="Arial" panose="020B0604020202020204" pitchFamily="34" charset="0"/>
                        </a:rPr>
                        <a:t>Impact​</a:t>
                      </a:r>
                      <a:endParaRPr lang="en-GB" sz="2000" b="1" i="0">
                        <a:solidFill>
                          <a:srgbClr val="FFFFFF"/>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0072B4"/>
                    </a:solidFill>
                  </a:tcPr>
                </a:tc>
                <a:tc>
                  <a:txBody>
                    <a:bodyPr/>
                    <a:lstStyle/>
                    <a:p>
                      <a:pPr algn="l" fontAlgn="base"/>
                      <a:r>
                        <a:rPr lang="en-GB" sz="2000" b="1" i="0">
                          <a:solidFill>
                            <a:srgbClr val="FFFFFF"/>
                          </a:solidFill>
                          <a:effectLst/>
                          <a:latin typeface="Arial" panose="020B0604020202020204" pitchFamily="34" charset="0"/>
                        </a:rPr>
                        <a:t>Likelihood​</a:t>
                      </a:r>
                      <a:endParaRPr lang="en-GB" sz="2000" b="1" i="0">
                        <a:solidFill>
                          <a:srgbClr val="FFFFFF"/>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0072B4"/>
                    </a:solidFill>
                  </a:tcPr>
                </a:tc>
                <a:tc>
                  <a:txBody>
                    <a:bodyPr/>
                    <a:lstStyle/>
                    <a:p>
                      <a:pPr algn="l" fontAlgn="base"/>
                      <a:r>
                        <a:rPr lang="en-GB" sz="2000" b="1" i="0">
                          <a:solidFill>
                            <a:srgbClr val="FFFFFF"/>
                          </a:solidFill>
                          <a:effectLst/>
                          <a:latin typeface="Arial" panose="020B0604020202020204" pitchFamily="34" charset="0"/>
                        </a:rPr>
                        <a:t>Total​</a:t>
                      </a:r>
                      <a:endParaRPr lang="en-GB" sz="2000" b="1" i="0">
                        <a:solidFill>
                          <a:srgbClr val="FFFFFF"/>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0072B4"/>
                    </a:solidFill>
                  </a:tcPr>
                </a:tc>
                <a:tc>
                  <a:txBody>
                    <a:bodyPr/>
                    <a:lstStyle/>
                    <a:p>
                      <a:pPr algn="l" fontAlgn="base"/>
                      <a:r>
                        <a:rPr lang="en-GB" sz="2000" b="1" i="0">
                          <a:solidFill>
                            <a:srgbClr val="FFFFFF"/>
                          </a:solidFill>
                          <a:effectLst/>
                          <a:latin typeface="Arial" panose="020B0604020202020204" pitchFamily="34" charset="0"/>
                        </a:rPr>
                        <a:t>Cost est.</a:t>
                      </a:r>
                      <a:endParaRPr lang="en-GB" sz="2000" b="1" i="0">
                        <a:solidFill>
                          <a:srgbClr val="FFFFFF"/>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0072B4"/>
                    </a:solidFill>
                  </a:tcPr>
                </a:tc>
                <a:extLst>
                  <a:ext uri="{0D108BD9-81ED-4DB2-BD59-A6C34878D82A}">
                    <a16:rowId xmlns:a16="http://schemas.microsoft.com/office/drawing/2014/main" val="2838224208"/>
                  </a:ext>
                </a:extLst>
              </a:tr>
              <a:tr h="223838">
                <a:tc>
                  <a:txBody>
                    <a:bodyPr/>
                    <a:lstStyle/>
                    <a:p>
                      <a:pPr algn="l" fontAlgn="base"/>
                      <a:r>
                        <a:rPr lang="en-GB" sz="2000" b="0" i="0">
                          <a:solidFill>
                            <a:srgbClr val="000000"/>
                          </a:solidFill>
                          <a:effectLst/>
                          <a:latin typeface="Arial" panose="020B0604020202020204" pitchFamily="34" charset="0"/>
                        </a:rPr>
                        <a:t>Factor 1​</a:t>
                      </a:r>
                      <a:endParaRPr lang="en-GB" sz="2000"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CBD5E5"/>
                    </a:solidFill>
                  </a:tcPr>
                </a:tc>
                <a:tc>
                  <a:txBody>
                    <a:bodyPr/>
                    <a:lstStyle/>
                    <a:p>
                      <a:pPr algn="l" fontAlgn="base"/>
                      <a:r>
                        <a:rPr lang="en-GB" sz="2000" b="0" i="0">
                          <a:solidFill>
                            <a:srgbClr val="000000"/>
                          </a:solidFill>
                          <a:effectLst/>
                          <a:latin typeface="Arial" panose="020B0604020202020204" pitchFamily="34" charset="0"/>
                        </a:rPr>
                        <a:t>Action 1​</a:t>
                      </a:r>
                      <a:endParaRPr lang="en-GB" sz="2000"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CBD5E5"/>
                    </a:solidFill>
                  </a:tcPr>
                </a:tc>
                <a:tc>
                  <a:txBody>
                    <a:bodyPr/>
                    <a:lstStyle/>
                    <a:p>
                      <a:pPr algn="ctr" fontAlgn="base"/>
                      <a:r>
                        <a:rPr lang="en-GB" sz="2000" b="0" i="0">
                          <a:solidFill>
                            <a:srgbClr val="000000"/>
                          </a:solidFill>
                          <a:effectLst/>
                          <a:latin typeface="Arial" panose="020B0604020202020204" pitchFamily="34" charset="0"/>
                        </a:rPr>
                        <a:t>5​</a:t>
                      </a:r>
                      <a:endParaRPr lang="en-GB" sz="2000"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CBD5E5"/>
                    </a:solidFill>
                  </a:tcPr>
                </a:tc>
                <a:tc>
                  <a:txBody>
                    <a:bodyPr/>
                    <a:lstStyle/>
                    <a:p>
                      <a:pPr algn="ctr" fontAlgn="base"/>
                      <a:r>
                        <a:rPr lang="en-GB" sz="2000" b="0" i="0">
                          <a:solidFill>
                            <a:srgbClr val="000000"/>
                          </a:solidFill>
                          <a:effectLst/>
                          <a:latin typeface="Arial" panose="020B0604020202020204" pitchFamily="34" charset="0"/>
                        </a:rPr>
                        <a:t>3</a:t>
                      </a:r>
                      <a:endParaRPr lang="en-GB" sz="2000"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CBD5E5"/>
                    </a:solidFill>
                  </a:tcPr>
                </a:tc>
                <a:tc>
                  <a:txBody>
                    <a:bodyPr/>
                    <a:lstStyle/>
                    <a:p>
                      <a:pPr algn="ctr" fontAlgn="base"/>
                      <a:r>
                        <a:rPr lang="en-GB" sz="2000" b="0" i="0">
                          <a:solidFill>
                            <a:srgbClr val="000000"/>
                          </a:solidFill>
                          <a:effectLst/>
                          <a:latin typeface="Arial" panose="020B0604020202020204" pitchFamily="34" charset="0"/>
                        </a:rPr>
                        <a:t>8</a:t>
                      </a:r>
                      <a:endParaRPr lang="en-GB" sz="2000"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CBD5E5"/>
                    </a:solidFill>
                  </a:tcPr>
                </a:tc>
                <a:tc>
                  <a:txBody>
                    <a:bodyPr/>
                    <a:lstStyle/>
                    <a:p>
                      <a:pPr algn="l" fontAlgn="base"/>
                      <a:r>
                        <a:rPr lang="en-GB" sz="2000" b="0" i="0">
                          <a:solidFill>
                            <a:srgbClr val="000000"/>
                          </a:solidFill>
                          <a:effectLst/>
                          <a:latin typeface="Arial" panose="020B0604020202020204" pitchFamily="34" charset="0"/>
                        </a:rPr>
                        <a:t>£30,000​</a:t>
                      </a:r>
                      <a:endParaRPr lang="en-GB" sz="2000"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CBD5E5"/>
                    </a:solidFill>
                  </a:tcPr>
                </a:tc>
                <a:extLst>
                  <a:ext uri="{0D108BD9-81ED-4DB2-BD59-A6C34878D82A}">
                    <a16:rowId xmlns:a16="http://schemas.microsoft.com/office/drawing/2014/main" val="889649170"/>
                  </a:ext>
                </a:extLst>
              </a:tr>
              <a:tr h="223838">
                <a:tc>
                  <a:txBody>
                    <a:bodyPr/>
                    <a:lstStyle/>
                    <a:p>
                      <a:pPr algn="l" fontAlgn="base"/>
                      <a:r>
                        <a:rPr lang="en-GB" sz="2000" b="0" i="0">
                          <a:solidFill>
                            <a:srgbClr val="000000"/>
                          </a:solidFill>
                          <a:effectLst/>
                          <a:latin typeface="Arial" panose="020B0604020202020204" pitchFamily="34" charset="0"/>
                        </a:rPr>
                        <a:t>Factor 2​</a:t>
                      </a:r>
                      <a:endParaRPr lang="en-GB" sz="2000"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l" fontAlgn="base"/>
                      <a:r>
                        <a:rPr lang="en-GB" sz="2000" b="0" i="0">
                          <a:solidFill>
                            <a:srgbClr val="000000"/>
                          </a:solidFill>
                          <a:effectLst/>
                          <a:latin typeface="Arial" panose="020B0604020202020204" pitchFamily="34" charset="0"/>
                        </a:rPr>
                        <a:t>Action 2​</a:t>
                      </a:r>
                      <a:endParaRPr lang="en-GB" sz="2000"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base"/>
                      <a:r>
                        <a:rPr lang="en-GB" sz="2000" b="0" i="0">
                          <a:solidFill>
                            <a:srgbClr val="000000"/>
                          </a:solidFill>
                          <a:effectLst/>
                          <a:latin typeface="Arial" panose="020B0604020202020204" pitchFamily="34" charset="0"/>
                        </a:rPr>
                        <a:t>3​</a:t>
                      </a:r>
                      <a:endParaRPr lang="en-GB" sz="2000"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base"/>
                      <a:r>
                        <a:rPr lang="en-GB" sz="2000" b="0" i="0">
                          <a:solidFill>
                            <a:srgbClr val="000000"/>
                          </a:solidFill>
                          <a:effectLst/>
                          <a:latin typeface="Arial" panose="020B0604020202020204" pitchFamily="34" charset="0"/>
                        </a:rPr>
                        <a:t>2​</a:t>
                      </a:r>
                      <a:endParaRPr lang="en-GB" sz="2000"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base"/>
                      <a:r>
                        <a:rPr lang="en-GB" sz="2000" b="0" i="0">
                          <a:solidFill>
                            <a:srgbClr val="000000"/>
                          </a:solidFill>
                          <a:effectLst/>
                          <a:latin typeface="Arial" panose="020B0604020202020204" pitchFamily="34" charset="0"/>
                        </a:rPr>
                        <a:t>5​</a:t>
                      </a:r>
                      <a:endParaRPr lang="en-GB" sz="2000"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l" fontAlgn="base"/>
                      <a:r>
                        <a:rPr lang="en-GB" sz="2000" b="0" i="0">
                          <a:solidFill>
                            <a:srgbClr val="000000"/>
                          </a:solidFill>
                          <a:effectLst/>
                          <a:latin typeface="Arial" panose="020B0604020202020204" pitchFamily="34" charset="0"/>
                        </a:rPr>
                        <a:t>£7,000​</a:t>
                      </a:r>
                      <a:endParaRPr lang="en-GB" sz="2000"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872351771"/>
                  </a:ext>
                </a:extLst>
              </a:tr>
              <a:tr h="223838">
                <a:tc>
                  <a:txBody>
                    <a:bodyPr/>
                    <a:lstStyle/>
                    <a:p>
                      <a:pPr algn="l" fontAlgn="base"/>
                      <a:r>
                        <a:rPr lang="en-GB" sz="2000" b="0" i="0">
                          <a:solidFill>
                            <a:srgbClr val="000000"/>
                          </a:solidFill>
                          <a:effectLst/>
                          <a:latin typeface="Arial" panose="020B0604020202020204" pitchFamily="34" charset="0"/>
                        </a:rPr>
                        <a:t>Factor 3​</a:t>
                      </a:r>
                      <a:endParaRPr lang="en-GB" sz="2000"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CBD5E5"/>
                    </a:solidFill>
                  </a:tcPr>
                </a:tc>
                <a:tc>
                  <a:txBody>
                    <a:bodyPr/>
                    <a:lstStyle/>
                    <a:p>
                      <a:pPr algn="l" fontAlgn="base"/>
                      <a:r>
                        <a:rPr lang="en-GB" sz="2000" b="0" i="0">
                          <a:solidFill>
                            <a:srgbClr val="000000"/>
                          </a:solidFill>
                          <a:effectLst/>
                          <a:latin typeface="Arial" panose="020B0604020202020204" pitchFamily="34" charset="0"/>
                        </a:rPr>
                        <a:t>Action 3​</a:t>
                      </a:r>
                      <a:endParaRPr lang="en-GB" sz="2000"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CBD5E5"/>
                    </a:solidFill>
                  </a:tcPr>
                </a:tc>
                <a:tc>
                  <a:txBody>
                    <a:bodyPr/>
                    <a:lstStyle/>
                    <a:p>
                      <a:pPr algn="ctr" fontAlgn="base"/>
                      <a:r>
                        <a:rPr lang="en-GB" sz="2000" b="0" i="0">
                          <a:solidFill>
                            <a:srgbClr val="000000"/>
                          </a:solidFill>
                          <a:effectLst/>
                          <a:latin typeface="Arial" panose="020B0604020202020204" pitchFamily="34" charset="0"/>
                        </a:rPr>
                        <a:t>1​</a:t>
                      </a:r>
                      <a:endParaRPr lang="en-GB" sz="2000"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CBD5E5"/>
                    </a:solidFill>
                  </a:tcPr>
                </a:tc>
                <a:tc>
                  <a:txBody>
                    <a:bodyPr/>
                    <a:lstStyle/>
                    <a:p>
                      <a:pPr algn="ctr" fontAlgn="base"/>
                      <a:r>
                        <a:rPr lang="en-GB" sz="2000" b="0" i="0">
                          <a:solidFill>
                            <a:srgbClr val="000000"/>
                          </a:solidFill>
                          <a:effectLst/>
                          <a:latin typeface="Arial" panose="020B0604020202020204" pitchFamily="34" charset="0"/>
                        </a:rPr>
                        <a:t>2​</a:t>
                      </a:r>
                      <a:endParaRPr lang="en-GB" sz="2000"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CBD5E5"/>
                    </a:solidFill>
                  </a:tcPr>
                </a:tc>
                <a:tc>
                  <a:txBody>
                    <a:bodyPr/>
                    <a:lstStyle/>
                    <a:p>
                      <a:pPr algn="ctr" fontAlgn="base"/>
                      <a:r>
                        <a:rPr lang="en-GB" sz="2000" b="0" i="0">
                          <a:solidFill>
                            <a:srgbClr val="000000"/>
                          </a:solidFill>
                          <a:effectLst/>
                          <a:latin typeface="Arial" panose="020B0604020202020204" pitchFamily="34" charset="0"/>
                        </a:rPr>
                        <a:t>3​</a:t>
                      </a:r>
                      <a:endParaRPr lang="en-GB" sz="2000"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CBD5E5"/>
                    </a:solidFill>
                  </a:tcPr>
                </a:tc>
                <a:tc>
                  <a:txBody>
                    <a:bodyPr/>
                    <a:lstStyle/>
                    <a:p>
                      <a:pPr algn="l" fontAlgn="base"/>
                      <a:r>
                        <a:rPr lang="en-GB" sz="2000" b="0" i="0">
                          <a:solidFill>
                            <a:srgbClr val="000000"/>
                          </a:solidFill>
                          <a:effectLst/>
                          <a:latin typeface="Arial" panose="020B0604020202020204" pitchFamily="34" charset="0"/>
                        </a:rPr>
                        <a:t>£2,750​</a:t>
                      </a:r>
                      <a:endParaRPr lang="en-GB" sz="2000"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CBD5E5"/>
                    </a:solidFill>
                  </a:tcPr>
                </a:tc>
                <a:extLst>
                  <a:ext uri="{0D108BD9-81ED-4DB2-BD59-A6C34878D82A}">
                    <a16:rowId xmlns:a16="http://schemas.microsoft.com/office/drawing/2014/main" val="78247815"/>
                  </a:ext>
                </a:extLst>
              </a:tr>
              <a:tr h="223838">
                <a:tc>
                  <a:txBody>
                    <a:bodyPr/>
                    <a:lstStyle/>
                    <a:p>
                      <a:pPr algn="l" fontAlgn="base"/>
                      <a:r>
                        <a:rPr lang="en-GB" sz="2000" b="0" i="0">
                          <a:solidFill>
                            <a:srgbClr val="000000"/>
                          </a:solidFill>
                          <a:effectLst/>
                        </a:rPr>
                        <a:t>…</a:t>
                      </a: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l" fontAlgn="base"/>
                      <a:r>
                        <a:rPr lang="en-GB" sz="2000" b="0" i="0">
                          <a:solidFill>
                            <a:srgbClr val="000000"/>
                          </a:solidFill>
                          <a:effectLst/>
                        </a:rPr>
                        <a:t>…</a:t>
                      </a: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base"/>
                      <a:r>
                        <a:rPr lang="en-GB" sz="2000" b="0" i="0">
                          <a:solidFill>
                            <a:srgbClr val="000000"/>
                          </a:solidFill>
                          <a:effectLst/>
                        </a:rPr>
                        <a:t>…</a:t>
                      </a: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base"/>
                      <a:r>
                        <a:rPr lang="en-GB" sz="2000" b="0" i="0">
                          <a:solidFill>
                            <a:srgbClr val="000000"/>
                          </a:solidFill>
                          <a:effectLst/>
                        </a:rPr>
                        <a:t>…</a:t>
                      </a: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base"/>
                      <a:r>
                        <a:rPr lang="en-GB" sz="2000" b="0" i="0">
                          <a:solidFill>
                            <a:srgbClr val="000000"/>
                          </a:solidFill>
                          <a:effectLst/>
                        </a:rPr>
                        <a:t>…</a:t>
                      </a: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l" fontAlgn="base"/>
                      <a:r>
                        <a:rPr lang="en-GB" sz="2000" b="0" i="0">
                          <a:solidFill>
                            <a:srgbClr val="000000"/>
                          </a:solidFill>
                          <a:effectLst/>
                        </a:rPr>
                        <a:t>…</a:t>
                      </a: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49302638"/>
                  </a:ext>
                </a:extLst>
              </a:tr>
              <a:tr h="223838">
                <a:tc gridSpan="4">
                  <a:txBody>
                    <a:bodyPr/>
                    <a:lstStyle/>
                    <a:p>
                      <a:pPr algn="r" fontAlgn="base"/>
                      <a:r>
                        <a:rPr lang="en-GB" sz="2000" b="1" i="0">
                          <a:solidFill>
                            <a:srgbClr val="000000"/>
                          </a:solidFill>
                          <a:effectLst/>
                        </a:rPr>
                        <a:t>Overall Impact</a:t>
                      </a:r>
                      <a:endParaRPr lang="en-GB" sz="2000"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CBD5E5"/>
                    </a:solidFill>
                  </a:tcPr>
                </a:tc>
                <a:tc hMerge="1">
                  <a:txBody>
                    <a:bodyPr/>
                    <a:lstStyle/>
                    <a:p>
                      <a:pPr algn="l" fontAlgn="base"/>
                      <a:endParaRPr lang="en-GB"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CBD5E5"/>
                    </a:solidFill>
                  </a:tcPr>
                </a:tc>
                <a:tc hMerge="1">
                  <a:txBody>
                    <a:bodyPr/>
                    <a:lstStyle/>
                    <a:p>
                      <a:pPr algn="l" fontAlgn="base"/>
                      <a:endParaRPr lang="en-GB"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CBD5E5"/>
                    </a:solidFill>
                  </a:tcPr>
                </a:tc>
                <a:tc hMerge="1">
                  <a:txBody>
                    <a:bodyPr/>
                    <a:lstStyle/>
                    <a:p>
                      <a:pPr algn="l" fontAlgn="base"/>
                      <a:endParaRPr lang="en-GB"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CBD5E5"/>
                    </a:solidFill>
                  </a:tcPr>
                </a:tc>
                <a:tc>
                  <a:txBody>
                    <a:bodyPr/>
                    <a:lstStyle/>
                    <a:p>
                      <a:pPr algn="ctr" fontAlgn="base"/>
                      <a:r>
                        <a:rPr lang="en-GB" sz="2000" b="1" i="0">
                          <a:solidFill>
                            <a:srgbClr val="000000"/>
                          </a:solidFill>
                          <a:effectLst/>
                        </a:rPr>
                        <a:t>8</a:t>
                      </a: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CBD5E5"/>
                    </a:solidFill>
                  </a:tcPr>
                </a:tc>
                <a:tc>
                  <a:txBody>
                    <a:bodyPr/>
                    <a:lstStyle/>
                    <a:p>
                      <a:pPr algn="l" fontAlgn="base"/>
                      <a:r>
                        <a:rPr lang="en-GB" sz="2000" b="1" i="0">
                          <a:solidFill>
                            <a:srgbClr val="000000"/>
                          </a:solidFill>
                          <a:effectLst/>
                        </a:rPr>
                        <a:t>£75,000</a:t>
                      </a: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CBD5E5"/>
                    </a:solidFill>
                  </a:tcPr>
                </a:tc>
                <a:extLst>
                  <a:ext uri="{0D108BD9-81ED-4DB2-BD59-A6C34878D82A}">
                    <a16:rowId xmlns:a16="http://schemas.microsoft.com/office/drawing/2014/main" val="2466707971"/>
                  </a:ext>
                </a:extLst>
              </a:tr>
            </a:tbl>
          </a:graphicData>
        </a:graphic>
      </p:graphicFrame>
    </p:spTree>
    <p:extLst>
      <p:ext uri="{BB962C8B-B14F-4D97-AF65-F5344CB8AC3E}">
        <p14:creationId xmlns:p14="http://schemas.microsoft.com/office/powerpoint/2010/main" val="405881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91192" y="246140"/>
            <a:ext cx="10863411" cy="5878532"/>
          </a:xfrm>
          <a:prstGeom prst="rect">
            <a:avLst/>
          </a:prstGeom>
          <a:noFill/>
        </p:spPr>
        <p:txBody>
          <a:bodyPr wrap="square" lIns="91440" tIns="45720" rIns="91440" bIns="45720" rtlCol="0" anchor="t">
            <a:spAutoFit/>
          </a:bodyPr>
          <a:lstStyle/>
          <a:p>
            <a:r>
              <a:rPr lang="en-GB" sz="3200" b="1" dirty="0">
                <a:latin typeface="Arial"/>
                <a:cs typeface="Arial"/>
              </a:rPr>
              <a:t>Procurement method statement</a:t>
            </a:r>
          </a:p>
          <a:p>
            <a:endParaRPr lang="en-GB" sz="3200" b="1" dirty="0">
              <a:ea typeface="+mn-lt"/>
              <a:cs typeface="+mn-lt"/>
            </a:endParaRPr>
          </a:p>
          <a:p>
            <a:pPr algn="l" rtl="0" fontAlgn="base"/>
            <a:r>
              <a:rPr lang="en-GB" sz="2800" b="1" i="0" u="none" strike="noStrike" dirty="0">
                <a:effectLst/>
                <a:latin typeface="Arial" panose="020B0604020202020204" pitchFamily="34" charset="0"/>
              </a:rPr>
              <a:t>Statement of how goods and services will be procured</a:t>
            </a:r>
            <a:r>
              <a:rPr lang="en-US" sz="2800" b="0" i="0" dirty="0">
                <a:effectLst/>
                <a:latin typeface="Arial" panose="020B0604020202020204" pitchFamily="34" charset="0"/>
              </a:rPr>
              <a:t>​</a:t>
            </a:r>
            <a:endParaRPr lang="en-US" sz="3600" b="0" i="0" dirty="0">
              <a:effectLst/>
              <a:latin typeface="Segoe UI" panose="020B0502040204020203" pitchFamily="34" charset="0"/>
            </a:endParaRPr>
          </a:p>
          <a:p>
            <a:pPr algn="l" rtl="0" fontAlgn="base"/>
            <a:r>
              <a:rPr lang="en-GB" sz="2800" b="0" i="0" dirty="0">
                <a:effectLst/>
                <a:latin typeface="Arial" panose="020B0604020202020204" pitchFamily="34" charset="0"/>
              </a:rPr>
              <a:t>​</a:t>
            </a:r>
            <a:endParaRPr lang="en-GB" sz="3600" b="0" i="0" dirty="0">
              <a:effectLst/>
              <a:latin typeface="Segoe UI" panose="020B0502040204020203" pitchFamily="34" charset="0"/>
            </a:endParaRPr>
          </a:p>
          <a:p>
            <a:pPr marL="2743200" lvl="5" indent="-457200" fontAlgn="base">
              <a:buClr>
                <a:schemeClr val="accent4"/>
              </a:buClr>
              <a:buFont typeface="Wingdings" panose="05000000000000000000" pitchFamily="2" charset="2"/>
              <a:buChar char="v"/>
            </a:pPr>
            <a:r>
              <a:rPr lang="en-GB" sz="2800" b="0" i="0" u="none" strike="noStrike" dirty="0">
                <a:effectLst/>
                <a:latin typeface="Arial" panose="020B0604020202020204" pitchFamily="34" charset="0"/>
              </a:rPr>
              <a:t>Specific to this project</a:t>
            </a:r>
            <a:r>
              <a:rPr lang="en-US" sz="2800" b="0" i="0" dirty="0">
                <a:effectLst/>
                <a:latin typeface="Arial" panose="020B0604020202020204" pitchFamily="34" charset="0"/>
              </a:rPr>
              <a:t>​</a:t>
            </a:r>
          </a:p>
          <a:p>
            <a:pPr marL="2743200" lvl="5" indent="-457200" fontAlgn="base">
              <a:buClr>
                <a:schemeClr val="accent4"/>
              </a:buClr>
              <a:buFont typeface="Wingdings" panose="05000000000000000000" pitchFamily="2" charset="2"/>
              <a:buChar char="v"/>
            </a:pPr>
            <a:r>
              <a:rPr lang="en-GB" sz="2800" b="0" i="0" u="none" strike="noStrike" dirty="0">
                <a:effectLst/>
                <a:latin typeface="Arial" panose="020B0604020202020204" pitchFamily="34" charset="0"/>
              </a:rPr>
              <a:t>Open tender process for all goods/services </a:t>
            </a:r>
            <a:r>
              <a:rPr lang="en-GB" sz="2800" b="1" i="0" u="none" strike="noStrike" dirty="0">
                <a:effectLst/>
                <a:latin typeface="Arial" panose="020B0604020202020204" pitchFamily="34" charset="0"/>
              </a:rPr>
              <a:t>over £12,000</a:t>
            </a:r>
            <a:r>
              <a:rPr lang="en-US" sz="2800" b="1" i="0" dirty="0">
                <a:effectLst/>
                <a:latin typeface="Arial" panose="020B0604020202020204" pitchFamily="34" charset="0"/>
              </a:rPr>
              <a:t>​</a:t>
            </a:r>
            <a:r>
              <a:rPr lang="en-GB" sz="2800" b="1" i="0" dirty="0">
                <a:effectLst/>
                <a:latin typeface="Arial" panose="020B0604020202020204" pitchFamily="34" charset="0"/>
              </a:rPr>
              <a:t>​ (inc. VAT)</a:t>
            </a:r>
          </a:p>
          <a:p>
            <a:pPr marL="2743200" lvl="5" indent="-457200" fontAlgn="base">
              <a:buClr>
                <a:schemeClr val="accent4"/>
              </a:buClr>
              <a:buFont typeface="Wingdings" panose="05000000000000000000" pitchFamily="2" charset="2"/>
              <a:buChar char="v"/>
            </a:pPr>
            <a:r>
              <a:rPr lang="en-GB" sz="2800" b="0" i="0" dirty="0">
                <a:effectLst/>
                <a:latin typeface="Arial" panose="020B0604020202020204" pitchFamily="34" charset="0"/>
              </a:rPr>
              <a:t>Scheme of delegation</a:t>
            </a:r>
          </a:p>
          <a:p>
            <a:pPr marL="2743200" lvl="5" indent="-457200" fontAlgn="base">
              <a:buClr>
                <a:schemeClr val="accent4"/>
              </a:buClr>
              <a:buFont typeface="Wingdings" panose="05000000000000000000" pitchFamily="2" charset="2"/>
              <a:buChar char="v"/>
            </a:pPr>
            <a:r>
              <a:rPr lang="en-GB" sz="2800" dirty="0">
                <a:latin typeface="Arial" panose="020B0604020202020204" pitchFamily="34" charset="0"/>
              </a:rPr>
              <a:t>Selection criteria</a:t>
            </a:r>
          </a:p>
          <a:p>
            <a:pPr lvl="5" fontAlgn="base">
              <a:buClr>
                <a:schemeClr val="accent4"/>
              </a:buClr>
            </a:pPr>
            <a:endParaRPr lang="en-GB" sz="2800" dirty="0">
              <a:latin typeface="Arial" panose="020B0604020202020204" pitchFamily="34" charset="0"/>
            </a:endParaRPr>
          </a:p>
          <a:p>
            <a:pPr marL="2743200" lvl="5" indent="-457200" fontAlgn="base">
              <a:buClr>
                <a:schemeClr val="accent4"/>
              </a:buClr>
              <a:buFont typeface="Wingdings" panose="05000000000000000000" pitchFamily="2" charset="2"/>
              <a:buChar char="v"/>
            </a:pPr>
            <a:r>
              <a:rPr lang="en-GB" sz="2800" dirty="0">
                <a:latin typeface="Arial" panose="020B0604020202020204" pitchFamily="34" charset="0"/>
              </a:rPr>
              <a:t>Tender review reports at interim payment</a:t>
            </a:r>
          </a:p>
          <a:p>
            <a:pPr algn="l" rtl="0" fontAlgn="base"/>
            <a:endParaRPr lang="en-US" sz="3600" b="0" i="0" dirty="0">
              <a:effectLst/>
              <a:latin typeface="Segoe UI" panose="020B0502040204020203" pitchFamily="34" charset="0"/>
            </a:endParaRPr>
          </a:p>
          <a:p>
            <a:pPr lvl="1"/>
            <a:endParaRPr lang="en-GB" sz="2400" b="1" dirty="0">
              <a:cs typeface="Arial"/>
            </a:endParaRP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391192" y="965138"/>
            <a:ext cx="6895840"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8" name="Graphic 7" descr="Contract outline">
            <a:extLst>
              <a:ext uri="{FF2B5EF4-FFF2-40B4-BE49-F238E27FC236}">
                <a16:creationId xmlns:a16="http://schemas.microsoft.com/office/drawing/2014/main" id="{8DA70A63-21EE-0217-1C03-C029BCDE30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9961" y="2476029"/>
            <a:ext cx="2146409" cy="2146409"/>
          </a:xfrm>
          <a:prstGeom prst="rect">
            <a:avLst/>
          </a:prstGeom>
        </p:spPr>
      </p:pic>
    </p:spTree>
    <p:extLst>
      <p:ext uri="{BB962C8B-B14F-4D97-AF65-F5344CB8AC3E}">
        <p14:creationId xmlns:p14="http://schemas.microsoft.com/office/powerpoint/2010/main" val="2862666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61567" y="313200"/>
            <a:ext cx="10863411" cy="1308050"/>
          </a:xfrm>
          <a:prstGeom prst="rect">
            <a:avLst/>
          </a:prstGeom>
          <a:noFill/>
        </p:spPr>
        <p:txBody>
          <a:bodyPr wrap="square" lIns="91440" tIns="45720" rIns="91440" bIns="45720" rtlCol="0" anchor="t">
            <a:spAutoFit/>
          </a:bodyPr>
          <a:lstStyle/>
          <a:p>
            <a:r>
              <a:rPr lang="en-GB" sz="3200" b="1">
                <a:latin typeface="Arial"/>
                <a:cs typeface="Arial"/>
              </a:rPr>
              <a:t>Digital Projects - Examples</a:t>
            </a:r>
          </a:p>
          <a:p>
            <a:endParaRPr lang="en-GB" sz="2400">
              <a:latin typeface="Arial"/>
              <a:cs typeface="Arial"/>
            </a:endParaRPr>
          </a:p>
          <a:p>
            <a:pPr lvl="1"/>
            <a:endParaRPr lang="en-GB" sz="2300"/>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432060" y="1061748"/>
            <a:ext cx="6895840" cy="0"/>
          </a:xfrm>
          <a:prstGeom prst="line">
            <a:avLst/>
          </a:prstGeom>
          <a:ln w="57150">
            <a:solidFill>
              <a:srgbClr val="4472C4"/>
            </a:solidFill>
          </a:ln>
        </p:spPr>
        <p:style>
          <a:lnRef idx="1">
            <a:schemeClr val="accent1"/>
          </a:lnRef>
          <a:fillRef idx="0">
            <a:schemeClr val="accent1"/>
          </a:fillRef>
          <a:effectRef idx="0">
            <a:schemeClr val="accent1"/>
          </a:effectRef>
          <a:fontRef idx="minor">
            <a:schemeClr val="tx1"/>
          </a:fontRef>
        </p:style>
      </p:cxnSp>
      <p:graphicFrame>
        <p:nvGraphicFramePr>
          <p:cNvPr id="25" name="TextBox 5">
            <a:extLst>
              <a:ext uri="{FF2B5EF4-FFF2-40B4-BE49-F238E27FC236}">
                <a16:creationId xmlns:a16="http://schemas.microsoft.com/office/drawing/2014/main" id="{61E89D78-3668-388C-A18C-7BB8D0B73CC4}"/>
              </a:ext>
            </a:extLst>
          </p:cNvPr>
          <p:cNvGraphicFramePr/>
          <p:nvPr>
            <p:extLst>
              <p:ext uri="{D42A27DB-BD31-4B8C-83A1-F6EECF244321}">
                <p14:modId xmlns:p14="http://schemas.microsoft.com/office/powerpoint/2010/main" val="1109404565"/>
              </p:ext>
            </p:extLst>
          </p:nvPr>
        </p:nvGraphicFramePr>
        <p:xfrm>
          <a:off x="638355" y="1466492"/>
          <a:ext cx="10586623" cy="43393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32839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61567" y="313200"/>
            <a:ext cx="10863411" cy="1308050"/>
          </a:xfrm>
          <a:prstGeom prst="rect">
            <a:avLst/>
          </a:prstGeom>
          <a:noFill/>
        </p:spPr>
        <p:txBody>
          <a:bodyPr wrap="square" lIns="91440" tIns="45720" rIns="91440" bIns="45720" rtlCol="0" anchor="t">
            <a:spAutoFit/>
          </a:bodyPr>
          <a:lstStyle/>
          <a:p>
            <a:r>
              <a:rPr lang="en-GB" sz="3200" b="1">
                <a:latin typeface="Arial"/>
                <a:cs typeface="Arial"/>
              </a:rPr>
              <a:t>Digital Projects – Things to Consider</a:t>
            </a:r>
          </a:p>
          <a:p>
            <a:endParaRPr lang="en-GB" sz="2400">
              <a:latin typeface="Arial"/>
              <a:cs typeface="Arial"/>
            </a:endParaRPr>
          </a:p>
          <a:p>
            <a:pPr lvl="1"/>
            <a:endParaRPr lang="en-GB" sz="2300"/>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432060" y="1061748"/>
            <a:ext cx="6895840" cy="0"/>
          </a:xfrm>
          <a:prstGeom prst="line">
            <a:avLst/>
          </a:prstGeom>
          <a:ln w="57150">
            <a:solidFill>
              <a:srgbClr val="4472C4"/>
            </a:solidFill>
          </a:ln>
        </p:spPr>
        <p:style>
          <a:lnRef idx="1">
            <a:schemeClr val="accent1"/>
          </a:lnRef>
          <a:fillRef idx="0">
            <a:schemeClr val="accent1"/>
          </a:fillRef>
          <a:effectRef idx="0">
            <a:schemeClr val="accent1"/>
          </a:effectRef>
          <a:fontRef idx="minor">
            <a:schemeClr val="tx1"/>
          </a:fontRef>
        </p:style>
      </p:cxnSp>
      <p:graphicFrame>
        <p:nvGraphicFramePr>
          <p:cNvPr id="21" name="TextBox 5">
            <a:extLst>
              <a:ext uri="{FF2B5EF4-FFF2-40B4-BE49-F238E27FC236}">
                <a16:creationId xmlns:a16="http://schemas.microsoft.com/office/drawing/2014/main" id="{CCE1F58A-D7CC-5534-D61E-5B202C9D93EC}"/>
              </a:ext>
            </a:extLst>
          </p:cNvPr>
          <p:cNvGraphicFramePr/>
          <p:nvPr>
            <p:extLst>
              <p:ext uri="{D42A27DB-BD31-4B8C-83A1-F6EECF244321}">
                <p14:modId xmlns:p14="http://schemas.microsoft.com/office/powerpoint/2010/main" val="2987303479"/>
              </p:ext>
            </p:extLst>
          </p:nvPr>
        </p:nvGraphicFramePr>
        <p:xfrm>
          <a:off x="730045" y="1880419"/>
          <a:ext cx="9158749" cy="34163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0732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61567" y="313200"/>
            <a:ext cx="10863411" cy="5586145"/>
          </a:xfrm>
          <a:prstGeom prst="rect">
            <a:avLst/>
          </a:prstGeom>
          <a:noFill/>
        </p:spPr>
        <p:txBody>
          <a:bodyPr wrap="square" lIns="91440" tIns="45720" rIns="91440" bIns="45720" rtlCol="0" anchor="t">
            <a:spAutoFit/>
          </a:bodyPr>
          <a:lstStyle/>
          <a:p>
            <a:r>
              <a:rPr lang="en-GB" sz="3200" b="1">
                <a:latin typeface="Arial"/>
                <a:cs typeface="Arial"/>
              </a:rPr>
              <a:t>Is it a building project?</a:t>
            </a:r>
          </a:p>
          <a:p>
            <a:endParaRPr lang="en-GB" sz="2400">
              <a:latin typeface="Arial"/>
              <a:cs typeface="Arial"/>
            </a:endParaRPr>
          </a:p>
          <a:p>
            <a:pPr lvl="1"/>
            <a:endParaRPr lang="en-GB" sz="2300"/>
          </a:p>
          <a:p>
            <a:pPr lvl="1"/>
            <a:r>
              <a:rPr lang="en-GB" sz="2300" b="0"/>
              <a:t>Yes, if </a:t>
            </a:r>
            <a:r>
              <a:rPr lang="en-GB" sz="2300"/>
              <a:t>any</a:t>
            </a:r>
            <a:r>
              <a:rPr lang="en-GB" sz="2300" b="0"/>
              <a:t> Statutory Approvals are required</a:t>
            </a:r>
            <a:br>
              <a:rPr lang="en-GB" sz="2300" b="0"/>
            </a:br>
            <a:endParaRPr lang="en-GB" sz="2300" b="0"/>
          </a:p>
          <a:p>
            <a:pPr lvl="4"/>
            <a:r>
              <a:rPr lang="en-GB" sz="2300" b="1"/>
              <a:t>Planning permission</a:t>
            </a:r>
            <a:endParaRPr lang="en-GB" sz="2300" b="1">
              <a:ea typeface="Calibri"/>
              <a:cs typeface="Calibri"/>
            </a:endParaRPr>
          </a:p>
          <a:p>
            <a:pPr lvl="4"/>
            <a:r>
              <a:rPr lang="en-GB" sz="2300" b="1"/>
              <a:t>Building Regulations approval</a:t>
            </a:r>
            <a:br>
              <a:rPr lang="en-GB" sz="2300" b="1"/>
            </a:br>
            <a:r>
              <a:rPr lang="en-GB" sz="2300" b="1"/>
              <a:t>Listed Building consent</a:t>
            </a:r>
            <a:endParaRPr lang="en-GB" sz="2300" b="1">
              <a:ea typeface="Calibri"/>
              <a:cs typeface="Calibri"/>
            </a:endParaRPr>
          </a:p>
          <a:p>
            <a:pPr lvl="1"/>
            <a:endParaRPr lang="en-GB" sz="2300" b="0"/>
          </a:p>
          <a:p>
            <a:pPr marL="800100" lvl="1" indent="-342900">
              <a:buFont typeface="Wingdings" panose="05000000000000000000" pitchFamily="2" charset="2"/>
              <a:buChar char="q"/>
            </a:pPr>
            <a:r>
              <a:rPr lang="en-GB" sz="2300" b="0"/>
              <a:t>Construction/demolition</a:t>
            </a:r>
            <a:endParaRPr lang="en-GB" sz="2300" b="0">
              <a:ea typeface="Calibri"/>
              <a:cs typeface="Calibri"/>
            </a:endParaRPr>
          </a:p>
          <a:p>
            <a:pPr marL="800100" lvl="1" indent="-342900">
              <a:buFont typeface="Wingdings" panose="05000000000000000000" pitchFamily="2" charset="2"/>
              <a:buChar char="q"/>
            </a:pPr>
            <a:r>
              <a:rPr lang="en-GB" sz="2300" b="0"/>
              <a:t>Mechanical, Electrical, Plumbing (MEP) work</a:t>
            </a:r>
            <a:endParaRPr lang="en-GB" sz="2300" b="0">
              <a:ea typeface="Calibri"/>
              <a:cs typeface="Calibri"/>
            </a:endParaRPr>
          </a:p>
          <a:p>
            <a:pPr marL="800100" lvl="1" indent="-342900">
              <a:buFont typeface="Wingdings" panose="05000000000000000000" pitchFamily="2" charset="2"/>
              <a:buChar char="q"/>
            </a:pPr>
            <a:r>
              <a:rPr lang="en-GB" sz="2300" b="0"/>
              <a:t>Amendments to internal structures</a:t>
            </a:r>
            <a:endParaRPr lang="en-GB" sz="2300" b="0">
              <a:ea typeface="Calibri"/>
              <a:cs typeface="Calibri"/>
            </a:endParaRPr>
          </a:p>
          <a:p>
            <a:pPr lvl="1"/>
            <a:endParaRPr lang="en-GB" sz="2300"/>
          </a:p>
          <a:p>
            <a:pPr lvl="1"/>
            <a:r>
              <a:rPr lang="en-GB" sz="2400" b="1">
                <a:solidFill>
                  <a:srgbClr val="C00000"/>
                </a:solidFill>
              </a:rPr>
              <a:t>SAs not required? Briefly explain why</a:t>
            </a:r>
          </a:p>
          <a:p>
            <a:pPr lvl="1"/>
            <a:r>
              <a:rPr lang="en-GB" sz="2400" b="1">
                <a:solidFill>
                  <a:srgbClr val="C00000"/>
                </a:solidFill>
              </a:rPr>
              <a:t>Unsure – get in touch!</a:t>
            </a:r>
            <a:endParaRPr lang="en-GB" sz="2400" b="1">
              <a:solidFill>
                <a:srgbClr val="C00000"/>
              </a:solidFill>
              <a:ea typeface="Calibri"/>
              <a:cs typeface="Calibri"/>
            </a:endParaRP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432060" y="1061748"/>
            <a:ext cx="6895840" cy="0"/>
          </a:xfrm>
          <a:prstGeom prst="line">
            <a:avLst/>
          </a:prstGeom>
          <a:ln w="57150">
            <a:solidFill>
              <a:srgbClr val="4472C4"/>
            </a:solidFill>
          </a:ln>
        </p:spPr>
        <p:style>
          <a:lnRef idx="1">
            <a:schemeClr val="accent1"/>
          </a:lnRef>
          <a:fillRef idx="0">
            <a:schemeClr val="accent1"/>
          </a:fillRef>
          <a:effectRef idx="0">
            <a:schemeClr val="accent1"/>
          </a:effectRef>
          <a:fontRef idx="minor">
            <a:schemeClr val="tx1"/>
          </a:fontRef>
        </p:style>
      </p:cxnSp>
      <p:pic>
        <p:nvPicPr>
          <p:cNvPr id="8" name="Graphic 7" descr="Construction worker male with solid fill">
            <a:extLst>
              <a:ext uri="{FF2B5EF4-FFF2-40B4-BE49-F238E27FC236}">
                <a16:creationId xmlns:a16="http://schemas.microsoft.com/office/drawing/2014/main" id="{63CBEA98-5811-90BC-18DC-C997A1CE3E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73892" y="1502667"/>
            <a:ext cx="4272223" cy="4272223"/>
          </a:xfrm>
          <a:prstGeom prst="rect">
            <a:avLst/>
          </a:prstGeom>
        </p:spPr>
      </p:pic>
      <p:pic>
        <p:nvPicPr>
          <p:cNvPr id="13" name="Graphic 12" descr="Checklist with solid fill">
            <a:extLst>
              <a:ext uri="{FF2B5EF4-FFF2-40B4-BE49-F238E27FC236}">
                <a16:creationId xmlns:a16="http://schemas.microsoft.com/office/drawing/2014/main" id="{3D0C779E-0481-E934-DB1B-1E2F0F13BC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8355" y="2134838"/>
            <a:ext cx="1338014" cy="1338014"/>
          </a:xfrm>
          <a:prstGeom prst="rect">
            <a:avLst/>
          </a:prstGeom>
        </p:spPr>
      </p:pic>
    </p:spTree>
    <p:extLst>
      <p:ext uri="{BB962C8B-B14F-4D97-AF65-F5344CB8AC3E}">
        <p14:creationId xmlns:p14="http://schemas.microsoft.com/office/powerpoint/2010/main" val="3299300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445885" y="246140"/>
            <a:ext cx="10808718" cy="6518708"/>
          </a:xfrm>
          <a:prstGeom prst="rect">
            <a:avLst/>
          </a:prstGeom>
          <a:noFill/>
        </p:spPr>
        <p:txBody>
          <a:bodyPr wrap="square" lIns="91440" tIns="45720" rIns="91440" bIns="45720" rtlCol="0" anchor="t">
            <a:spAutoFit/>
          </a:bodyPr>
          <a:lstStyle/>
          <a:p>
            <a:r>
              <a:rPr lang="en-GB" sz="3200" b="1">
                <a:latin typeface="Arial"/>
                <a:cs typeface="Arial"/>
              </a:rPr>
              <a:t>Building projects and RIBA Plan of Work</a:t>
            </a:r>
          </a:p>
          <a:p>
            <a:endParaRPr lang="en-GB" sz="2100" b="1">
              <a:latin typeface="Arial"/>
              <a:cs typeface="Arial"/>
            </a:endParaRPr>
          </a:p>
          <a:p>
            <a:pPr lvl="5">
              <a:lnSpc>
                <a:spcPct val="130000"/>
              </a:lnSpc>
            </a:pPr>
            <a:r>
              <a:rPr lang="en-US" sz="2200">
                <a:solidFill>
                  <a:schemeClr val="tx2">
                    <a:lumMod val="50000"/>
                  </a:schemeClr>
                </a:solidFill>
                <a:ea typeface="+mn-lt"/>
                <a:cs typeface="+mn-lt"/>
              </a:rPr>
              <a:t>Stage 0 – Strategic Definition</a:t>
            </a:r>
          </a:p>
          <a:p>
            <a:pPr lvl="5">
              <a:lnSpc>
                <a:spcPct val="130000"/>
              </a:lnSpc>
            </a:pPr>
            <a:r>
              <a:rPr lang="en-US" sz="2200">
                <a:solidFill>
                  <a:schemeClr val="tx2">
                    <a:lumMod val="50000"/>
                  </a:schemeClr>
                </a:solidFill>
                <a:ea typeface="+mn-lt"/>
                <a:cs typeface="+mn-lt"/>
              </a:rPr>
              <a:t>Stage 1 – Planning and Preparation</a:t>
            </a:r>
          </a:p>
          <a:p>
            <a:pPr lvl="5">
              <a:lnSpc>
                <a:spcPct val="130000"/>
              </a:lnSpc>
            </a:pPr>
            <a:r>
              <a:rPr lang="en-US" sz="2200">
                <a:solidFill>
                  <a:schemeClr val="tx2">
                    <a:lumMod val="50000"/>
                  </a:schemeClr>
                </a:solidFill>
                <a:ea typeface="+mn-lt"/>
                <a:cs typeface="+mn-lt"/>
              </a:rPr>
              <a:t>Stage 2 – Concept Design</a:t>
            </a:r>
          </a:p>
          <a:p>
            <a:pPr lvl="5">
              <a:lnSpc>
                <a:spcPct val="130000"/>
              </a:lnSpc>
            </a:pPr>
            <a:r>
              <a:rPr lang="en-US" sz="2200" b="1">
                <a:ea typeface="+mn-lt"/>
                <a:cs typeface="+mn-lt"/>
              </a:rPr>
              <a:t>Stage 3 – Spatial Coordination – by 18 September 2023 </a:t>
            </a:r>
            <a:endParaRPr lang="en-US" sz="2200">
              <a:ea typeface="+mn-lt"/>
              <a:cs typeface="+mn-lt"/>
            </a:endParaRPr>
          </a:p>
          <a:p>
            <a:pPr marL="2628900" lvl="5" indent="-342900">
              <a:lnSpc>
                <a:spcPct val="130000"/>
              </a:lnSpc>
              <a:buClr>
                <a:schemeClr val="accent5"/>
              </a:buClr>
              <a:buFont typeface="Wingdings" panose="05000000000000000000" pitchFamily="2" charset="2"/>
              <a:buChar char="Ø"/>
            </a:pPr>
            <a:r>
              <a:rPr lang="en-US" sz="2200" b="1">
                <a:ea typeface="+mn-lt"/>
                <a:cs typeface="+mn-lt"/>
              </a:rPr>
              <a:t>Stage 3 Design Drawings &amp; Cost Plan</a:t>
            </a:r>
          </a:p>
          <a:p>
            <a:pPr marL="2628900" lvl="5" indent="-342900">
              <a:lnSpc>
                <a:spcPct val="130000"/>
              </a:lnSpc>
              <a:buClr>
                <a:schemeClr val="accent5"/>
              </a:buClr>
              <a:buFont typeface="Wingdings" panose="05000000000000000000" pitchFamily="2" charset="2"/>
              <a:buChar char="Ø"/>
            </a:pPr>
            <a:r>
              <a:rPr lang="en-US" sz="2200" b="1">
                <a:ea typeface="+mn-lt"/>
                <a:cs typeface="+mn-lt"/>
              </a:rPr>
              <a:t>Informed by earlier Access Audit</a:t>
            </a:r>
          </a:p>
          <a:p>
            <a:pPr lvl="5">
              <a:lnSpc>
                <a:spcPct val="130000"/>
              </a:lnSpc>
            </a:pPr>
            <a:r>
              <a:rPr lang="en-US" sz="2200">
                <a:solidFill>
                  <a:schemeClr val="tx2">
                    <a:lumMod val="50000"/>
                  </a:schemeClr>
                </a:solidFill>
                <a:ea typeface="+mn-lt"/>
                <a:cs typeface="+mn-lt"/>
              </a:rPr>
              <a:t>Stage 4 – Technical Design</a:t>
            </a:r>
          </a:p>
          <a:p>
            <a:pPr lvl="5">
              <a:lnSpc>
                <a:spcPct val="130000"/>
              </a:lnSpc>
            </a:pPr>
            <a:r>
              <a:rPr lang="en-US" sz="2200">
                <a:solidFill>
                  <a:schemeClr val="tx2">
                    <a:lumMod val="50000"/>
                  </a:schemeClr>
                </a:solidFill>
                <a:ea typeface="+mn-lt"/>
                <a:cs typeface="+mn-lt"/>
              </a:rPr>
              <a:t>Stage 5 – Manufacturing &amp; Construction</a:t>
            </a:r>
          </a:p>
          <a:p>
            <a:pPr lvl="5">
              <a:lnSpc>
                <a:spcPct val="130000"/>
              </a:lnSpc>
            </a:pPr>
            <a:r>
              <a:rPr lang="en-US" sz="2200">
                <a:solidFill>
                  <a:schemeClr val="tx2">
                    <a:lumMod val="50000"/>
                  </a:schemeClr>
                </a:solidFill>
                <a:ea typeface="+mn-lt"/>
                <a:cs typeface="+mn-lt"/>
              </a:rPr>
              <a:t>Stage 6 – Handover</a:t>
            </a:r>
          </a:p>
          <a:p>
            <a:pPr lvl="5">
              <a:lnSpc>
                <a:spcPct val="130000"/>
              </a:lnSpc>
            </a:pPr>
            <a:r>
              <a:rPr lang="en-US" sz="2200">
                <a:solidFill>
                  <a:schemeClr val="tx2">
                    <a:lumMod val="50000"/>
                  </a:schemeClr>
                </a:solidFill>
                <a:ea typeface="+mn-lt"/>
                <a:cs typeface="+mn-lt"/>
              </a:rPr>
              <a:t>Stage 7 – Use</a:t>
            </a:r>
          </a:p>
          <a:p>
            <a:pPr lvl="1">
              <a:lnSpc>
                <a:spcPct val="130000"/>
              </a:lnSpc>
            </a:pPr>
            <a:endParaRPr lang="en-US" sz="2100" b="0" i="0" u="none" strike="noStrike">
              <a:solidFill>
                <a:srgbClr val="000000"/>
              </a:solidFill>
              <a:effectLst/>
              <a:latin typeface="Arial" panose="020B0604020202020204" pitchFamily="34" charset="0"/>
            </a:endParaRPr>
          </a:p>
          <a:p>
            <a:pPr lvl="1">
              <a:lnSpc>
                <a:spcPct val="130000"/>
              </a:lnSpc>
            </a:pPr>
            <a:r>
              <a:rPr lang="en-US" sz="2100" b="0" i="0" u="none" strike="noStrike">
                <a:solidFill>
                  <a:srgbClr val="000000"/>
                </a:solidFill>
                <a:effectLst/>
                <a:latin typeface="Arial" panose="020B0604020202020204" pitchFamily="34" charset="0"/>
              </a:rPr>
              <a:t>Arts Council guidance: </a:t>
            </a:r>
            <a:r>
              <a:rPr lang="en-US" sz="2100" b="0" i="0" u="sng" strike="noStrike">
                <a:solidFill>
                  <a:srgbClr val="0563C1"/>
                </a:solidFill>
                <a:effectLst/>
                <a:latin typeface="Arial" panose="020B0604020202020204" pitchFamily="34" charset="0"/>
                <a:hlinkClick r:id="rId4"/>
              </a:rPr>
              <a:t>Building Excellence in the Cultural Sector</a:t>
            </a:r>
            <a:endParaRPr lang="en-US" sz="2100">
              <a:solidFill>
                <a:schemeClr val="tx2">
                  <a:lumMod val="50000"/>
                </a:schemeClr>
              </a:solidFill>
              <a:ea typeface="+mn-lt"/>
              <a:cs typeface="+mn-lt"/>
            </a:endParaRPr>
          </a:p>
          <a:p>
            <a:pPr lvl="1"/>
            <a:endParaRPr lang="en-GB" sz="2400" b="1">
              <a:cs typeface="Arial"/>
            </a:endParaRP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391192" y="966498"/>
            <a:ext cx="8095082"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6" name="Graphic 5" descr="Blueprint with solid fill">
            <a:extLst>
              <a:ext uri="{FF2B5EF4-FFF2-40B4-BE49-F238E27FC236}">
                <a16:creationId xmlns:a16="http://schemas.microsoft.com/office/drawing/2014/main" id="{709D8E61-60A3-705D-8385-28548950A2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5585" y="2387751"/>
            <a:ext cx="1400712" cy="1301258"/>
          </a:xfrm>
          <a:prstGeom prst="rect">
            <a:avLst/>
          </a:prstGeom>
        </p:spPr>
      </p:pic>
      <p:sp>
        <p:nvSpPr>
          <p:cNvPr id="8" name="Rectangle 7">
            <a:extLst>
              <a:ext uri="{FF2B5EF4-FFF2-40B4-BE49-F238E27FC236}">
                <a16:creationId xmlns:a16="http://schemas.microsoft.com/office/drawing/2014/main" id="{D85D8005-C2BF-A75A-19F7-587E612883F7}"/>
              </a:ext>
            </a:extLst>
          </p:cNvPr>
          <p:cNvSpPr/>
          <p:nvPr/>
        </p:nvSpPr>
        <p:spPr>
          <a:xfrm>
            <a:off x="361567" y="2490915"/>
            <a:ext cx="10893036" cy="1198094"/>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72903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6" name="TextBox 5">
            <a:extLst>
              <a:ext uri="{FF2B5EF4-FFF2-40B4-BE49-F238E27FC236}">
                <a16:creationId xmlns:a16="http://schemas.microsoft.com/office/drawing/2014/main" id="{44F42E13-5087-260A-D954-14125EE0BCFD}"/>
              </a:ext>
            </a:extLst>
          </p:cNvPr>
          <p:cNvSpPr txBox="1"/>
          <p:nvPr/>
        </p:nvSpPr>
        <p:spPr>
          <a:xfrm>
            <a:off x="388529" y="838493"/>
            <a:ext cx="5665312" cy="4493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Arial"/>
                <a:cs typeface="Arial"/>
              </a:rPr>
              <a:t>Graeme Calvert </a:t>
            </a:r>
            <a:r>
              <a:rPr lang="en-GB" sz="2400" dirty="0">
                <a:latin typeface="Arial"/>
                <a:cs typeface="Arial"/>
              </a:rPr>
              <a:t>–</a:t>
            </a:r>
            <a:r>
              <a:rPr lang="en-GB" sz="2400" b="1" dirty="0">
                <a:latin typeface="Arial"/>
                <a:cs typeface="Arial"/>
              </a:rPr>
              <a:t> </a:t>
            </a:r>
            <a:r>
              <a:rPr lang="en-GB" sz="2400" dirty="0">
                <a:latin typeface="Arial"/>
                <a:cs typeface="Arial"/>
              </a:rPr>
              <a:t>Senior Officer, Collaborative Funding (Capital)</a:t>
            </a:r>
            <a:br>
              <a:rPr lang="en-GB" sz="2400" dirty="0">
                <a:latin typeface="Arial"/>
                <a:cs typeface="Arial"/>
              </a:rPr>
            </a:br>
            <a:br>
              <a:rPr lang="en-GB" sz="2400" dirty="0">
                <a:latin typeface="Arial"/>
                <a:cs typeface="Arial"/>
              </a:rPr>
            </a:br>
            <a:r>
              <a:rPr lang="en-GB" sz="2400" b="1" dirty="0">
                <a:latin typeface="Arial"/>
                <a:cs typeface="Arial"/>
              </a:rPr>
              <a:t>Sophie Lancaster </a:t>
            </a:r>
            <a:r>
              <a:rPr lang="en-GB" sz="2400" dirty="0">
                <a:latin typeface="Arial"/>
                <a:cs typeface="Arial"/>
              </a:rPr>
              <a:t>–</a:t>
            </a:r>
            <a:r>
              <a:rPr lang="en-GB" sz="2400" b="1" dirty="0">
                <a:latin typeface="Arial"/>
                <a:cs typeface="Arial"/>
              </a:rPr>
              <a:t> </a:t>
            </a:r>
            <a:r>
              <a:rPr lang="en-GB" sz="2400" dirty="0">
                <a:latin typeface="Arial"/>
                <a:cs typeface="Arial"/>
              </a:rPr>
              <a:t>Senior Manager, Libraries Development Team</a:t>
            </a:r>
            <a:endParaRPr lang="en-US" sz="2400" dirty="0">
              <a:latin typeface="Arial"/>
              <a:cs typeface="Arial"/>
            </a:endParaRPr>
          </a:p>
          <a:p>
            <a:endParaRPr lang="en-GB" sz="2400" dirty="0">
              <a:latin typeface="Arial"/>
              <a:cs typeface="Arial"/>
            </a:endParaRPr>
          </a:p>
          <a:p>
            <a:r>
              <a:rPr lang="en-GB" sz="2400" b="1" dirty="0">
                <a:latin typeface="Arial"/>
                <a:cs typeface="Arial"/>
              </a:rPr>
              <a:t>Carl Stevens </a:t>
            </a:r>
            <a:r>
              <a:rPr lang="en-GB" sz="2400" dirty="0">
                <a:latin typeface="Arial"/>
                <a:cs typeface="Arial"/>
              </a:rPr>
              <a:t>– Senior Manager, Audience Insight &amp; Innovation</a:t>
            </a:r>
            <a:br>
              <a:rPr lang="en-GB" sz="2400" dirty="0">
                <a:latin typeface="Arial"/>
                <a:cs typeface="Arial"/>
              </a:rPr>
            </a:br>
            <a:br>
              <a:rPr lang="en-GB" sz="2400" dirty="0">
                <a:latin typeface="Arial"/>
                <a:cs typeface="Arial"/>
              </a:rPr>
            </a:br>
            <a:r>
              <a:rPr lang="en-GB" sz="2400" b="1" dirty="0">
                <a:latin typeface="Arial"/>
                <a:cs typeface="Arial"/>
              </a:rPr>
              <a:t>Briony Anderson </a:t>
            </a:r>
            <a:r>
              <a:rPr lang="en-GB" sz="2400" dirty="0">
                <a:latin typeface="Arial"/>
                <a:cs typeface="Arial"/>
              </a:rPr>
              <a:t>–</a:t>
            </a:r>
            <a:r>
              <a:rPr lang="en-GB" sz="2400" b="1" dirty="0">
                <a:latin typeface="Arial"/>
                <a:cs typeface="Arial"/>
              </a:rPr>
              <a:t> </a:t>
            </a:r>
            <a:r>
              <a:rPr lang="en-GB" sz="2400" dirty="0">
                <a:latin typeface="Arial"/>
                <a:cs typeface="Arial"/>
              </a:rPr>
              <a:t>Senior Officer, Collaborative Funding (Capital)</a:t>
            </a:r>
            <a:endParaRPr lang="en-US" sz="2400" dirty="0">
              <a:ea typeface="Calibri"/>
              <a:cs typeface="Arial"/>
            </a:endParaRPr>
          </a:p>
          <a:p>
            <a:endParaRPr lang="en-GB" sz="2200" b="1" dirty="0">
              <a:latin typeface="Arial"/>
              <a:cs typeface="Arial"/>
            </a:endParaRPr>
          </a:p>
        </p:txBody>
      </p:sp>
      <p:pic>
        <p:nvPicPr>
          <p:cNvPr id="5" name="Picture 6" descr="A picture containing person, outdoor, way, sidewalk&#10;&#10;Description automatically generated">
            <a:extLst>
              <a:ext uri="{FF2B5EF4-FFF2-40B4-BE49-F238E27FC236}">
                <a16:creationId xmlns:a16="http://schemas.microsoft.com/office/drawing/2014/main" id="{875D58B3-8CA0-CB2D-A5F7-EA9C32FD25AC}"/>
              </a:ext>
            </a:extLst>
          </p:cNvPr>
          <p:cNvPicPr>
            <a:picLocks noChangeAspect="1"/>
          </p:cNvPicPr>
          <p:nvPr/>
        </p:nvPicPr>
        <p:blipFill rotWithShape="1">
          <a:blip r:embed="rId4"/>
          <a:srcRect l="21632" r="18121" b="-228"/>
          <a:stretch/>
        </p:blipFill>
        <p:spPr>
          <a:xfrm>
            <a:off x="6458339" y="367846"/>
            <a:ext cx="5294196" cy="5893802"/>
          </a:xfrm>
          <a:prstGeom prst="rect">
            <a:avLst/>
          </a:prstGeom>
        </p:spPr>
      </p:pic>
      <p:sp>
        <p:nvSpPr>
          <p:cNvPr id="7" name="TextBox 6">
            <a:extLst>
              <a:ext uri="{FF2B5EF4-FFF2-40B4-BE49-F238E27FC236}">
                <a16:creationId xmlns:a16="http://schemas.microsoft.com/office/drawing/2014/main" id="{C247EE99-27E2-B6EF-A414-6F8961CB0D63}"/>
              </a:ext>
            </a:extLst>
          </p:cNvPr>
          <p:cNvSpPr txBox="1"/>
          <p:nvPr/>
        </p:nvSpPr>
        <p:spPr>
          <a:xfrm>
            <a:off x="7759959" y="6072673"/>
            <a:ext cx="437761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a:solidFill>
                  <a:schemeClr val="bg1"/>
                </a:solidFill>
                <a:ea typeface="+mn-lt"/>
                <a:cs typeface="+mn-lt"/>
              </a:rPr>
              <a:t>Libraries Unlimited - Launch of the Summer Reading Challenge. Photo © Andy Casey</a:t>
            </a:r>
            <a:endParaRPr lang="en-GB" sz="800">
              <a:solidFill>
                <a:schemeClr val="bg1"/>
              </a:solidFill>
              <a:cs typeface="Arial"/>
            </a:endParaRPr>
          </a:p>
        </p:txBody>
      </p:sp>
    </p:spTree>
    <p:extLst>
      <p:ext uri="{BB962C8B-B14F-4D97-AF65-F5344CB8AC3E}">
        <p14:creationId xmlns:p14="http://schemas.microsoft.com/office/powerpoint/2010/main" val="3221408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7" name="TextBox 6">
            <a:extLst>
              <a:ext uri="{FF2B5EF4-FFF2-40B4-BE49-F238E27FC236}">
                <a16:creationId xmlns:a16="http://schemas.microsoft.com/office/drawing/2014/main" id="{865B0B74-1517-1FEC-38DD-AEEEA5F7ECF1}"/>
              </a:ext>
            </a:extLst>
          </p:cNvPr>
          <p:cNvSpPr txBox="1"/>
          <p:nvPr/>
        </p:nvSpPr>
        <p:spPr>
          <a:xfrm>
            <a:off x="445885" y="246140"/>
            <a:ext cx="2249054" cy="6001643"/>
          </a:xfrm>
          <a:prstGeom prst="rect">
            <a:avLst/>
          </a:prstGeom>
          <a:noFill/>
        </p:spPr>
        <p:txBody>
          <a:bodyPr wrap="square" lIns="91440" tIns="45720" rIns="91440" bIns="45720" rtlCol="0" anchor="t">
            <a:spAutoFit/>
          </a:bodyPr>
          <a:lstStyle/>
          <a:p>
            <a:r>
              <a:rPr lang="en-GB" sz="3200" b="1" dirty="0">
                <a:latin typeface="Arial"/>
                <a:cs typeface="Arial"/>
              </a:rPr>
              <a:t>Design</a:t>
            </a:r>
            <a:endParaRPr lang="en-US" dirty="0"/>
          </a:p>
          <a:p>
            <a:r>
              <a:rPr lang="en-GB" sz="3200" b="1" dirty="0">
                <a:latin typeface="Arial"/>
                <a:cs typeface="Arial"/>
              </a:rPr>
              <a:t>drawings</a:t>
            </a:r>
            <a:endParaRPr lang="en-GB" dirty="0"/>
          </a:p>
          <a:p>
            <a:endParaRPr lang="en-US" sz="2000" dirty="0">
              <a:solidFill>
                <a:schemeClr val="tx2">
                  <a:lumMod val="50000"/>
                </a:schemeClr>
              </a:solidFill>
              <a:ea typeface="+mn-lt"/>
              <a:cs typeface="+mn-lt"/>
            </a:endParaRPr>
          </a:p>
          <a:p>
            <a:endParaRPr lang="en-US" sz="2000" dirty="0">
              <a:solidFill>
                <a:schemeClr val="tx2">
                  <a:lumMod val="50000"/>
                </a:schemeClr>
              </a:solidFill>
              <a:ea typeface="+mn-lt"/>
              <a:cs typeface="+mn-lt"/>
            </a:endParaRPr>
          </a:p>
          <a:p>
            <a:r>
              <a:rPr lang="en-US" sz="2000" b="1" dirty="0">
                <a:solidFill>
                  <a:schemeClr val="tx2">
                    <a:lumMod val="50000"/>
                  </a:schemeClr>
                </a:solidFill>
                <a:ea typeface="Calibri"/>
                <a:cs typeface="Calibri"/>
              </a:rPr>
              <a:t>Every project </a:t>
            </a:r>
          </a:p>
          <a:p>
            <a:r>
              <a:rPr lang="en-US" sz="2000" b="1" dirty="0">
                <a:solidFill>
                  <a:schemeClr val="tx2">
                    <a:lumMod val="50000"/>
                  </a:schemeClr>
                </a:solidFill>
                <a:ea typeface="Calibri"/>
                <a:cs typeface="Calibri"/>
              </a:rPr>
              <a:t>is different</a:t>
            </a:r>
          </a:p>
          <a:p>
            <a:endParaRPr lang="en-US" sz="2000" dirty="0">
              <a:solidFill>
                <a:schemeClr val="tx2">
                  <a:lumMod val="50000"/>
                </a:schemeClr>
              </a:solidFill>
              <a:ea typeface="+mn-lt"/>
              <a:cs typeface="+mn-lt"/>
            </a:endParaRPr>
          </a:p>
          <a:p>
            <a:r>
              <a:rPr lang="en-US" sz="2000" dirty="0">
                <a:solidFill>
                  <a:schemeClr val="tx2">
                    <a:lumMod val="50000"/>
                  </a:schemeClr>
                </a:solidFill>
                <a:ea typeface="+mn-lt"/>
                <a:cs typeface="+mn-lt"/>
              </a:rPr>
              <a:t>Beyond concept design</a:t>
            </a:r>
            <a:endParaRPr lang="en-US" dirty="0">
              <a:solidFill>
                <a:schemeClr val="tx2">
                  <a:lumMod val="50000"/>
                </a:schemeClr>
              </a:solidFill>
              <a:ea typeface="+mn-lt"/>
              <a:cs typeface="+mn-lt"/>
            </a:endParaRPr>
          </a:p>
          <a:p>
            <a:endParaRPr lang="en-US" sz="2000" dirty="0">
              <a:solidFill>
                <a:schemeClr val="tx2">
                  <a:lumMod val="50000"/>
                </a:schemeClr>
              </a:solidFill>
              <a:ea typeface="+mn-lt"/>
              <a:cs typeface="+mn-lt"/>
            </a:endParaRPr>
          </a:p>
          <a:p>
            <a:r>
              <a:rPr lang="en-US" sz="2000" dirty="0">
                <a:solidFill>
                  <a:schemeClr val="tx2">
                    <a:lumMod val="50000"/>
                  </a:schemeClr>
                </a:solidFill>
                <a:ea typeface="+mn-lt"/>
                <a:cs typeface="+mn-lt"/>
              </a:rPr>
              <a:t>Plans, elevations</a:t>
            </a:r>
            <a:endParaRPr lang="en-US" dirty="0">
              <a:solidFill>
                <a:schemeClr val="tx2">
                  <a:lumMod val="50000"/>
                </a:schemeClr>
              </a:solidFill>
              <a:ea typeface="+mn-lt"/>
              <a:cs typeface="+mn-lt"/>
            </a:endParaRPr>
          </a:p>
          <a:p>
            <a:r>
              <a:rPr lang="en-US" sz="2000" dirty="0">
                <a:solidFill>
                  <a:schemeClr val="tx2">
                    <a:lumMod val="50000"/>
                  </a:schemeClr>
                </a:solidFill>
                <a:ea typeface="+mn-lt"/>
                <a:cs typeface="+mn-lt"/>
              </a:rPr>
              <a:t>And/or sections</a:t>
            </a:r>
            <a:endParaRPr lang="en-US" dirty="0">
              <a:solidFill>
                <a:schemeClr val="tx2">
                  <a:lumMod val="50000"/>
                </a:schemeClr>
              </a:solidFill>
              <a:ea typeface="+mn-lt"/>
              <a:cs typeface="+mn-lt"/>
            </a:endParaRPr>
          </a:p>
          <a:p>
            <a:endParaRPr lang="en-US" sz="2000" dirty="0">
              <a:solidFill>
                <a:schemeClr val="tx2">
                  <a:lumMod val="50000"/>
                </a:schemeClr>
              </a:solidFill>
              <a:ea typeface="Calibri"/>
              <a:cs typeface="Calibri"/>
            </a:endParaRPr>
          </a:p>
          <a:p>
            <a:r>
              <a:rPr lang="en-US" sz="2000" dirty="0">
                <a:solidFill>
                  <a:schemeClr val="tx2">
                    <a:lumMod val="50000"/>
                  </a:schemeClr>
                </a:solidFill>
                <a:latin typeface="Calibri"/>
                <a:cs typeface="Calibri"/>
              </a:rPr>
              <a:t>Work to be done should be visible in the drawings</a:t>
            </a:r>
          </a:p>
          <a:p>
            <a:endParaRPr lang="en-US" sz="2000" dirty="0">
              <a:solidFill>
                <a:schemeClr val="tx2">
                  <a:lumMod val="50000"/>
                </a:schemeClr>
              </a:solidFill>
              <a:latin typeface="Calibri"/>
              <a:ea typeface="Calibri"/>
              <a:cs typeface="Calibri"/>
            </a:endParaRPr>
          </a:p>
          <a:p>
            <a:endParaRPr lang="en-US" sz="2000" dirty="0">
              <a:solidFill>
                <a:schemeClr val="tx2">
                  <a:lumMod val="50000"/>
                </a:schemeClr>
              </a:solidFill>
              <a:ea typeface="Calibri"/>
              <a:cs typeface="Calibri"/>
            </a:endParaRPr>
          </a:p>
        </p:txBody>
      </p:sp>
      <p:cxnSp>
        <p:nvCxnSpPr>
          <p:cNvPr id="13" name="Straight Connector 12">
            <a:extLst>
              <a:ext uri="{FF2B5EF4-FFF2-40B4-BE49-F238E27FC236}">
                <a16:creationId xmlns:a16="http://schemas.microsoft.com/office/drawing/2014/main" id="{626D4120-F290-64CE-21F0-A3B345555A53}"/>
              </a:ext>
            </a:extLst>
          </p:cNvPr>
          <p:cNvCxnSpPr>
            <a:cxnSpLocks/>
          </p:cNvCxnSpPr>
          <p:nvPr/>
        </p:nvCxnSpPr>
        <p:spPr>
          <a:xfrm>
            <a:off x="576807" y="1347498"/>
            <a:ext cx="1637621" cy="976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15" name="Picture 15" descr="Diagram, schematic&#10;&#10;Description automatically generated">
            <a:extLst>
              <a:ext uri="{FF2B5EF4-FFF2-40B4-BE49-F238E27FC236}">
                <a16:creationId xmlns:a16="http://schemas.microsoft.com/office/drawing/2014/main" id="{8432FE28-D019-DA01-6C1F-9AF0ACDB659C}"/>
              </a:ext>
            </a:extLst>
          </p:cNvPr>
          <p:cNvPicPr>
            <a:picLocks noChangeAspect="1"/>
          </p:cNvPicPr>
          <p:nvPr/>
        </p:nvPicPr>
        <p:blipFill>
          <a:blip r:embed="rId3"/>
          <a:stretch>
            <a:fillRect/>
          </a:stretch>
        </p:blipFill>
        <p:spPr>
          <a:xfrm>
            <a:off x="2760785" y="3663"/>
            <a:ext cx="9435123" cy="6850673"/>
          </a:xfrm>
          <a:prstGeom prst="rect">
            <a:avLst/>
          </a:prstGeom>
        </p:spPr>
      </p:pic>
    </p:spTree>
    <p:extLst>
      <p:ext uri="{BB962C8B-B14F-4D97-AF65-F5344CB8AC3E}">
        <p14:creationId xmlns:p14="http://schemas.microsoft.com/office/powerpoint/2010/main" val="1327818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91192" y="246140"/>
            <a:ext cx="10863411" cy="5755422"/>
          </a:xfrm>
          <a:prstGeom prst="rect">
            <a:avLst/>
          </a:prstGeom>
          <a:noFill/>
        </p:spPr>
        <p:txBody>
          <a:bodyPr wrap="square" lIns="91440" tIns="45720" rIns="91440" bIns="45720" rtlCol="0" anchor="t">
            <a:spAutoFit/>
          </a:bodyPr>
          <a:lstStyle/>
          <a:p>
            <a:r>
              <a:rPr lang="en-GB" sz="3200" b="1" dirty="0">
                <a:latin typeface="Arial" panose="020B0604020202020204" pitchFamily="34" charset="0"/>
                <a:cs typeface="Arial" panose="020B0604020202020204" pitchFamily="34" charset="0"/>
              </a:rPr>
              <a:t>Cost plans (building projects)</a:t>
            </a:r>
          </a:p>
          <a:p>
            <a:endParaRPr lang="en-GB" sz="2800" b="1" dirty="0">
              <a:latin typeface="Arial" panose="020B0604020202020204" pitchFamily="34" charset="0"/>
              <a:ea typeface="+mn-lt"/>
              <a:cs typeface="Arial" panose="020B0604020202020204" pitchFamily="34" charset="0"/>
            </a:endParaRPr>
          </a:p>
          <a:p>
            <a:pPr algn="l" rtl="0" fontAlgn="base"/>
            <a:r>
              <a:rPr lang="en-GB" sz="2800" b="1" i="0" u="none" strike="noStrike" dirty="0">
                <a:effectLst/>
                <a:latin typeface="Arial" panose="020B0604020202020204" pitchFamily="34" charset="0"/>
                <a:cs typeface="Arial" panose="020B0604020202020204" pitchFamily="34" charset="0"/>
              </a:rPr>
              <a:t>Prepared by a qualified cost specialist </a:t>
            </a:r>
          </a:p>
          <a:p>
            <a:pPr algn="l" rtl="0" fontAlgn="base"/>
            <a:endParaRPr lang="en-GB" sz="2800" b="1" dirty="0">
              <a:latin typeface="Arial" panose="020B0604020202020204" pitchFamily="34" charset="0"/>
              <a:cs typeface="Arial" panose="020B0604020202020204" pitchFamily="34" charset="0"/>
            </a:endParaRPr>
          </a:p>
          <a:p>
            <a:pPr algn="l" rtl="0" fontAlgn="base"/>
            <a:r>
              <a:rPr lang="en-GB" sz="2800" b="1" i="0" u="none" strike="noStrike" dirty="0">
                <a:effectLst/>
                <a:latin typeface="Arial" panose="020B0604020202020204" pitchFamily="34" charset="0"/>
                <a:cs typeface="Arial" panose="020B0604020202020204" pitchFamily="34" charset="0"/>
              </a:rPr>
              <a:t>Developed to Stage 3 (using latest drawings)</a:t>
            </a:r>
          </a:p>
          <a:p>
            <a:pPr algn="l" rtl="0" fontAlgn="base"/>
            <a:r>
              <a:rPr lang="en-GB" sz="2800" b="0" i="0" dirty="0">
                <a:effectLst/>
                <a:latin typeface="Arial" panose="020B0604020202020204" pitchFamily="34" charset="0"/>
                <a:cs typeface="Arial" panose="020B0604020202020204" pitchFamily="34" charset="0"/>
              </a:rPr>
              <a:t>​</a:t>
            </a:r>
          </a:p>
          <a:p>
            <a:pPr algn="l" rtl="0" fontAlgn="base"/>
            <a:r>
              <a:rPr lang="en-GB" sz="2800" b="0" i="0" u="none" strike="noStrike" dirty="0">
                <a:effectLst/>
                <a:latin typeface="Arial" panose="020B0604020202020204" pitchFamily="34" charset="0"/>
                <a:cs typeface="Arial" panose="020B0604020202020204" pitchFamily="34" charset="0"/>
              </a:rPr>
              <a:t>Good practice to include:</a:t>
            </a:r>
            <a:r>
              <a:rPr lang="en-US" sz="2800" b="0" i="0" dirty="0">
                <a:effectLst/>
                <a:latin typeface="Arial" panose="020B0604020202020204" pitchFamily="34" charset="0"/>
                <a:cs typeface="Arial" panose="020B0604020202020204" pitchFamily="34" charset="0"/>
              </a:rPr>
              <a:t>​</a:t>
            </a:r>
          </a:p>
          <a:p>
            <a:pPr algn="l" rtl="0" fontAlgn="base"/>
            <a:r>
              <a:rPr lang="en-GB" sz="2800" b="0" i="0" dirty="0">
                <a:effectLst/>
                <a:latin typeface="Arial" panose="020B0604020202020204" pitchFamily="34" charset="0"/>
                <a:cs typeface="Arial" panose="020B0604020202020204" pitchFamily="34" charset="0"/>
              </a:rPr>
              <a:t>​</a:t>
            </a:r>
          </a:p>
          <a:p>
            <a:pPr marL="800100" lvl="1" indent="-342900" fontAlgn="base">
              <a:buClr>
                <a:schemeClr val="accent2"/>
              </a:buClr>
              <a:buFont typeface="Wingdings"/>
              <a:buChar char="v"/>
            </a:pPr>
            <a:r>
              <a:rPr lang="en-GB" sz="2800" b="0" i="0" u="none" strike="noStrike" dirty="0">
                <a:effectLst/>
                <a:latin typeface="Arial" panose="020B0604020202020204" pitchFamily="34" charset="0"/>
                <a:cs typeface="Arial" panose="020B0604020202020204" pitchFamily="34" charset="0"/>
              </a:rPr>
              <a:t>Assumptions – costs, inflation etc.</a:t>
            </a:r>
          </a:p>
          <a:p>
            <a:pPr marL="800100" lvl="1" indent="-342900" fontAlgn="base">
              <a:buClr>
                <a:schemeClr val="accent2"/>
              </a:buClr>
              <a:buFont typeface="Wingdings"/>
              <a:buChar char="v"/>
            </a:pPr>
            <a:r>
              <a:rPr lang="en-GB" sz="2800" dirty="0">
                <a:latin typeface="Arial" panose="020B0604020202020204" pitchFamily="34" charset="0"/>
                <a:cs typeface="Arial" panose="020B0604020202020204" pitchFamily="34" charset="0"/>
              </a:rPr>
              <a:t>E</a:t>
            </a:r>
            <a:r>
              <a:rPr lang="en-GB" sz="2800" b="0" i="0" u="none" strike="noStrike" dirty="0">
                <a:effectLst/>
                <a:latin typeface="Arial" panose="020B0604020202020204" pitchFamily="34" charset="0"/>
                <a:cs typeface="Arial" panose="020B0604020202020204" pitchFamily="34" charset="0"/>
              </a:rPr>
              <a:t>xclusions</a:t>
            </a:r>
            <a:r>
              <a:rPr lang="en-US" sz="2800" b="0" i="0" dirty="0">
                <a:effectLst/>
                <a:latin typeface="Arial" panose="020B0604020202020204" pitchFamily="34" charset="0"/>
                <a:cs typeface="Arial" panose="020B0604020202020204" pitchFamily="34" charset="0"/>
              </a:rPr>
              <a:t>​ - not covered in cost plan</a:t>
            </a:r>
          </a:p>
          <a:p>
            <a:pPr marL="800100" lvl="1" indent="-342900" fontAlgn="base">
              <a:buClr>
                <a:schemeClr val="accent2"/>
              </a:buClr>
              <a:buFont typeface="Wingdings"/>
              <a:buChar char="v"/>
            </a:pPr>
            <a:r>
              <a:rPr lang="en-GB" sz="2800" b="0" i="0" u="none" strike="noStrike" dirty="0">
                <a:effectLst/>
                <a:latin typeface="Arial" panose="020B0604020202020204" pitchFamily="34" charset="0"/>
                <a:cs typeface="Arial" panose="020B0604020202020204" pitchFamily="34" charset="0"/>
              </a:rPr>
              <a:t>Elemental costs</a:t>
            </a:r>
            <a:r>
              <a:rPr lang="en-US" sz="2800" b="0" i="0" dirty="0">
                <a:effectLst/>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 </a:t>
            </a:r>
            <a:r>
              <a:rPr lang="en-GB" sz="2800" dirty="0">
                <a:latin typeface="Arial" panose="020B0604020202020204" pitchFamily="34" charset="0"/>
                <a:ea typeface="Calibri"/>
                <a:cs typeface="Arial" panose="020B0604020202020204" pitchFamily="34" charset="0"/>
              </a:rPr>
              <a:t>material quantities and calculations</a:t>
            </a:r>
            <a:endParaRPr lang="en-US" sz="2800" b="0" i="0" dirty="0">
              <a:effectLst/>
              <a:latin typeface="Arial" panose="020B0604020202020204" pitchFamily="34" charset="0"/>
              <a:cs typeface="Arial" panose="020B0604020202020204" pitchFamily="34" charset="0"/>
            </a:endParaRPr>
          </a:p>
          <a:p>
            <a:pPr marL="800100" lvl="1" indent="-342900" fontAlgn="base">
              <a:buClr>
                <a:schemeClr val="accent2"/>
              </a:buClr>
              <a:buFont typeface="Wingdings"/>
              <a:buChar char="v"/>
            </a:pPr>
            <a:r>
              <a:rPr lang="en-GB" sz="2800" b="0" i="0" u="none" strike="noStrike" dirty="0">
                <a:effectLst/>
                <a:latin typeface="Arial" panose="020B0604020202020204" pitchFamily="34" charset="0"/>
                <a:cs typeface="Arial" panose="020B0604020202020204" pitchFamily="34" charset="0"/>
              </a:rPr>
              <a:t>Risks &amp; potential costs</a:t>
            </a:r>
            <a:r>
              <a:rPr lang="en-US" sz="2800" b="0" i="0" dirty="0">
                <a:effectLst/>
                <a:latin typeface="Arial" panose="020B0604020202020204" pitchFamily="34" charset="0"/>
                <a:cs typeface="Arial" panose="020B0604020202020204" pitchFamily="34" charset="0"/>
              </a:rPr>
              <a:t>​</a:t>
            </a:r>
          </a:p>
          <a:p>
            <a:pPr marL="800100" lvl="1" indent="-342900" fontAlgn="base">
              <a:buClr>
                <a:schemeClr val="accent2"/>
              </a:buClr>
              <a:buFont typeface="Wingdings"/>
              <a:buChar char="v"/>
            </a:pPr>
            <a:r>
              <a:rPr lang="en-GB" sz="2800" b="0" i="0" u="none" strike="noStrike" dirty="0">
                <a:effectLst/>
                <a:latin typeface="Arial" panose="020B0604020202020204" pitchFamily="34" charset="0"/>
                <a:cs typeface="Arial" panose="020B0604020202020204" pitchFamily="34" charset="0"/>
              </a:rPr>
              <a:t>Final cost plan</a:t>
            </a:r>
            <a:r>
              <a:rPr lang="en-US" sz="2800" b="0" i="0" dirty="0">
                <a:effectLst/>
                <a:latin typeface="Arial" panose="020B0604020202020204" pitchFamily="34" charset="0"/>
                <a:cs typeface="Arial" panose="020B0604020202020204" pitchFamily="34" charset="0"/>
              </a:rPr>
              <a:t>​</a:t>
            </a: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391192" y="998390"/>
            <a:ext cx="689584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8003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5C986DD-ADB1-19E8-362F-FA2020C9C608}"/>
              </a:ext>
            </a:extLst>
          </p:cNvPr>
          <p:cNvGraphicFramePr>
            <a:graphicFrameLocks noGrp="1"/>
          </p:cNvGraphicFramePr>
          <p:nvPr>
            <p:extLst>
              <p:ext uri="{D42A27DB-BD31-4B8C-83A1-F6EECF244321}">
                <p14:modId xmlns:p14="http://schemas.microsoft.com/office/powerpoint/2010/main" val="3103595668"/>
              </p:ext>
            </p:extLst>
          </p:nvPr>
        </p:nvGraphicFramePr>
        <p:xfrm>
          <a:off x="0" y="0"/>
          <a:ext cx="12191999" cy="6857999"/>
        </p:xfrm>
        <a:graphic>
          <a:graphicData uri="http://schemas.openxmlformats.org/drawingml/2006/table">
            <a:tbl>
              <a:tblPr firstRow="1" bandRow="1">
                <a:tableStyleId>{5C22544A-7EE6-4342-B048-85BDC9FD1C3A}</a:tableStyleId>
              </a:tblPr>
              <a:tblGrid>
                <a:gridCol w="5337851">
                  <a:extLst>
                    <a:ext uri="{9D8B030D-6E8A-4147-A177-3AD203B41FA5}">
                      <a16:colId xmlns:a16="http://schemas.microsoft.com/office/drawing/2014/main" val="2403138720"/>
                    </a:ext>
                  </a:extLst>
                </a:gridCol>
                <a:gridCol w="2366899">
                  <a:extLst>
                    <a:ext uri="{9D8B030D-6E8A-4147-A177-3AD203B41FA5}">
                      <a16:colId xmlns:a16="http://schemas.microsoft.com/office/drawing/2014/main" val="2880520860"/>
                    </a:ext>
                  </a:extLst>
                </a:gridCol>
                <a:gridCol w="2231296">
                  <a:extLst>
                    <a:ext uri="{9D8B030D-6E8A-4147-A177-3AD203B41FA5}">
                      <a16:colId xmlns:a16="http://schemas.microsoft.com/office/drawing/2014/main" val="2519512856"/>
                    </a:ext>
                  </a:extLst>
                </a:gridCol>
                <a:gridCol w="2255953">
                  <a:extLst>
                    <a:ext uri="{9D8B030D-6E8A-4147-A177-3AD203B41FA5}">
                      <a16:colId xmlns:a16="http://schemas.microsoft.com/office/drawing/2014/main" val="3042791224"/>
                    </a:ext>
                  </a:extLst>
                </a:gridCol>
              </a:tblGrid>
              <a:tr h="642245">
                <a:tc>
                  <a:txBody>
                    <a:bodyPr/>
                    <a:lstStyle/>
                    <a:p>
                      <a:endParaRPr lang="en-GB" sz="2800"/>
                    </a:p>
                  </a:txBody>
                  <a:tcPr/>
                </a:tc>
                <a:tc>
                  <a:txBody>
                    <a:bodyPr/>
                    <a:lstStyle/>
                    <a:p>
                      <a:pPr algn="ctr"/>
                      <a:r>
                        <a:rPr lang="en-GB" sz="2800"/>
                        <a:t>Budget</a:t>
                      </a:r>
                    </a:p>
                  </a:txBody>
                  <a:tcPr/>
                </a:tc>
                <a:tc>
                  <a:txBody>
                    <a:bodyPr/>
                    <a:lstStyle/>
                    <a:p>
                      <a:pPr algn="ctr"/>
                      <a:r>
                        <a:rPr lang="en-GB" sz="2800"/>
                        <a:t>Cashflow</a:t>
                      </a:r>
                    </a:p>
                  </a:txBody>
                  <a:tcPr/>
                </a:tc>
                <a:tc>
                  <a:txBody>
                    <a:bodyPr/>
                    <a:lstStyle/>
                    <a:p>
                      <a:pPr algn="ctr"/>
                      <a:r>
                        <a:rPr lang="en-GB" sz="2800"/>
                        <a:t>Cost Plan</a:t>
                      </a:r>
                    </a:p>
                  </a:txBody>
                  <a:tcPr/>
                </a:tc>
                <a:extLst>
                  <a:ext uri="{0D108BD9-81ED-4DB2-BD59-A6C34878D82A}">
                    <a16:rowId xmlns:a16="http://schemas.microsoft.com/office/drawing/2014/main" val="3412778236"/>
                  </a:ext>
                </a:extLst>
              </a:tr>
              <a:tr h="840767">
                <a:tc>
                  <a:txBody>
                    <a:bodyPr/>
                    <a:lstStyle/>
                    <a:p>
                      <a:r>
                        <a:rPr lang="en-GB" sz="2800" b="1"/>
                        <a:t>Income</a:t>
                      </a:r>
                    </a:p>
                  </a:txBody>
                  <a:tcPr anchor="ctr"/>
                </a:tc>
                <a:tc>
                  <a:txBody>
                    <a:bodyPr/>
                    <a:lstStyle/>
                    <a:p>
                      <a:pPr algn="ctr"/>
                      <a:r>
                        <a:rPr lang="en-GB" sz="2800" b="1">
                          <a:solidFill>
                            <a:srgbClr val="00B050"/>
                          </a:solidFill>
                          <a:sym typeface="Wingdings" panose="05000000000000000000" pitchFamily="2" charset="2"/>
                        </a:rPr>
                        <a:t></a:t>
                      </a:r>
                      <a:endParaRPr lang="en-GB" sz="2800" b="1">
                        <a:solidFill>
                          <a:srgbClr val="00B050"/>
                        </a:solidFill>
                      </a:endParaRPr>
                    </a:p>
                  </a:txBody>
                  <a:tcPr anchor="ctr"/>
                </a:tc>
                <a:tc>
                  <a:txBody>
                    <a:bodyPr/>
                    <a:lstStyle/>
                    <a:p>
                      <a:pPr algn="ctr"/>
                      <a:r>
                        <a:rPr lang="en-GB" sz="2800" b="1">
                          <a:solidFill>
                            <a:srgbClr val="00B050"/>
                          </a:solidFill>
                          <a:sym typeface="Wingdings" panose="05000000000000000000" pitchFamily="2" charset="2"/>
                        </a:rPr>
                        <a:t></a:t>
                      </a:r>
                      <a:endParaRPr lang="en-GB" sz="2800" b="1">
                        <a:solidFill>
                          <a:srgbClr val="00B050"/>
                        </a:solidFill>
                      </a:endParaRPr>
                    </a:p>
                  </a:txBody>
                  <a:tcPr anchor="ctr"/>
                </a:tc>
                <a:tc>
                  <a:txBody>
                    <a:bodyPr/>
                    <a:lstStyle/>
                    <a:p>
                      <a:pPr algn="ctr"/>
                      <a:r>
                        <a:rPr lang="en-GB" sz="2800" b="1">
                          <a:solidFill>
                            <a:srgbClr val="C00000"/>
                          </a:solidFill>
                          <a:sym typeface="Wingdings" panose="05000000000000000000" pitchFamily="2" charset="2"/>
                        </a:rPr>
                        <a:t></a:t>
                      </a:r>
                      <a:endParaRPr lang="en-GB" sz="2800" b="1">
                        <a:solidFill>
                          <a:srgbClr val="C00000"/>
                        </a:solidFill>
                      </a:endParaRPr>
                    </a:p>
                  </a:txBody>
                  <a:tcPr anchor="ctr"/>
                </a:tc>
                <a:extLst>
                  <a:ext uri="{0D108BD9-81ED-4DB2-BD59-A6C34878D82A}">
                    <a16:rowId xmlns:a16="http://schemas.microsoft.com/office/drawing/2014/main" val="2301261094"/>
                  </a:ext>
                </a:extLst>
              </a:tr>
              <a:tr h="840767">
                <a:tc>
                  <a:txBody>
                    <a:bodyPr/>
                    <a:lstStyle/>
                    <a:p>
                      <a:r>
                        <a:rPr lang="en-GB" sz="2800" b="1"/>
                        <a:t>Expenditure - Construction costs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B050"/>
                          </a:solidFill>
                          <a:sym typeface="Wingdings" panose="05000000000000000000" pitchFamily="2" charset="2"/>
                        </a:rPr>
                        <a:t></a:t>
                      </a:r>
                      <a:endParaRPr lang="en-GB" sz="2800" b="1">
                        <a:solidFill>
                          <a:srgbClr val="00B05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B050"/>
                          </a:solidFill>
                          <a:sym typeface="Wingdings" panose="05000000000000000000" pitchFamily="2" charset="2"/>
                        </a:rPr>
                        <a:t></a:t>
                      </a:r>
                      <a:endParaRPr lang="en-GB" sz="2800" b="1">
                        <a:solidFill>
                          <a:srgbClr val="00B05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B050"/>
                          </a:solidFill>
                          <a:sym typeface="Wingdings" panose="05000000000000000000" pitchFamily="2" charset="2"/>
                        </a:rPr>
                        <a:t></a:t>
                      </a:r>
                      <a:endParaRPr lang="en-GB" sz="2800" b="1">
                        <a:solidFill>
                          <a:srgbClr val="00B050"/>
                        </a:solidFill>
                      </a:endParaRPr>
                    </a:p>
                  </a:txBody>
                  <a:tcPr anchor="ctr"/>
                </a:tc>
                <a:extLst>
                  <a:ext uri="{0D108BD9-81ED-4DB2-BD59-A6C34878D82A}">
                    <a16:rowId xmlns:a16="http://schemas.microsoft.com/office/drawing/2014/main" val="1743083165"/>
                  </a:ext>
                </a:extLst>
              </a:tr>
              <a:tr h="840767">
                <a:tc>
                  <a:txBody>
                    <a:bodyPr/>
                    <a:lstStyle/>
                    <a:p>
                      <a:r>
                        <a:rPr lang="en-GB" sz="2800" b="1"/>
                        <a:t>Expenditure - Wider project costs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B050"/>
                          </a:solidFill>
                          <a:sym typeface="Wingdings" panose="05000000000000000000" pitchFamily="2" charset="2"/>
                        </a:rPr>
                        <a:t></a:t>
                      </a:r>
                      <a:endParaRPr lang="en-GB" sz="2800" b="1">
                        <a:solidFill>
                          <a:srgbClr val="00B05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B050"/>
                          </a:solidFill>
                          <a:sym typeface="Wingdings" panose="05000000000000000000" pitchFamily="2" charset="2"/>
                        </a:rPr>
                        <a:t></a:t>
                      </a:r>
                      <a:endParaRPr lang="en-GB" sz="2800" b="1">
                        <a:solidFill>
                          <a:srgbClr val="00B050"/>
                        </a:solidFill>
                      </a:endParaRPr>
                    </a:p>
                  </a:txBody>
                  <a:tcPr anchor="ctr"/>
                </a:tc>
                <a:tc>
                  <a:txBody>
                    <a:bodyPr/>
                    <a:lstStyle/>
                    <a:p>
                      <a:pPr algn="ctr"/>
                      <a:r>
                        <a:rPr lang="en-GB" sz="2800" b="1">
                          <a:solidFill>
                            <a:srgbClr val="C00000"/>
                          </a:solidFill>
                          <a:sym typeface="Wingdings" panose="05000000000000000000" pitchFamily="2" charset="2"/>
                        </a:rPr>
                        <a:t></a:t>
                      </a:r>
                      <a:endParaRPr lang="en-GB" sz="2800" b="1">
                        <a:solidFill>
                          <a:srgbClr val="C00000"/>
                        </a:solidFill>
                      </a:endParaRPr>
                    </a:p>
                  </a:txBody>
                  <a:tcPr anchor="ctr"/>
                </a:tc>
                <a:extLst>
                  <a:ext uri="{0D108BD9-81ED-4DB2-BD59-A6C34878D82A}">
                    <a16:rowId xmlns:a16="http://schemas.microsoft.com/office/drawing/2014/main" val="4294774753"/>
                  </a:ext>
                </a:extLst>
              </a:tr>
              <a:tr h="840767">
                <a:tc>
                  <a:txBody>
                    <a:bodyPr/>
                    <a:lstStyle/>
                    <a:p>
                      <a:r>
                        <a:rPr lang="en-GB" sz="2800" b="1"/>
                        <a:t>Timeline &amp; monthly cash position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C00000"/>
                          </a:solidFill>
                          <a:sym typeface="Wingdings" panose="05000000000000000000" pitchFamily="2" charset="2"/>
                        </a:rPr>
                        <a:t></a:t>
                      </a:r>
                      <a:endParaRPr lang="en-GB" sz="2800" b="1">
                        <a:solidFill>
                          <a:srgbClr val="C00000"/>
                        </a:solidFill>
                      </a:endParaRPr>
                    </a:p>
                  </a:txBody>
                  <a:tcPr anchor="ctr"/>
                </a:tc>
                <a:tc>
                  <a:txBody>
                    <a:bodyPr/>
                    <a:lstStyle/>
                    <a:p>
                      <a:pPr algn="ctr"/>
                      <a:r>
                        <a:rPr lang="en-GB" sz="2800" b="1">
                          <a:solidFill>
                            <a:srgbClr val="00B050"/>
                          </a:solidFill>
                          <a:sym typeface="Wingdings" panose="05000000000000000000" pitchFamily="2" charset="2"/>
                        </a:rPr>
                        <a:t></a:t>
                      </a:r>
                      <a:endParaRPr lang="en-GB" sz="2800" b="1">
                        <a:solidFill>
                          <a:srgbClr val="00B050"/>
                        </a:solidFill>
                      </a:endParaRPr>
                    </a:p>
                  </a:txBody>
                  <a:tcPr anchor="ctr"/>
                </a:tc>
                <a:tc>
                  <a:txBody>
                    <a:bodyPr/>
                    <a:lstStyle/>
                    <a:p>
                      <a:pPr algn="ctr"/>
                      <a:r>
                        <a:rPr lang="en-GB" sz="2800" b="1">
                          <a:solidFill>
                            <a:srgbClr val="C00000"/>
                          </a:solidFill>
                          <a:sym typeface="Wingdings" panose="05000000000000000000" pitchFamily="2" charset="2"/>
                        </a:rPr>
                        <a:t></a:t>
                      </a:r>
                      <a:endParaRPr lang="en-GB" sz="2800" b="1">
                        <a:solidFill>
                          <a:srgbClr val="C00000"/>
                        </a:solidFill>
                      </a:endParaRPr>
                    </a:p>
                  </a:txBody>
                  <a:tcPr anchor="ctr"/>
                </a:tc>
                <a:extLst>
                  <a:ext uri="{0D108BD9-81ED-4DB2-BD59-A6C34878D82A}">
                    <a16:rowId xmlns:a16="http://schemas.microsoft.com/office/drawing/2014/main" val="583261289"/>
                  </a:ext>
                </a:extLst>
              </a:tr>
              <a:tr h="1171152">
                <a:tc>
                  <a:txBody>
                    <a:bodyPr/>
                    <a:lstStyle/>
                    <a:p>
                      <a:r>
                        <a:rPr lang="en-GB" sz="2800" b="1"/>
                        <a:t>Elemental costs </a:t>
                      </a:r>
                      <a:r>
                        <a:rPr lang="en-GB" sz="2800" b="0"/>
                        <a:t>(material quantities and calculations)</a:t>
                      </a:r>
                      <a:endParaRPr lang="en-GB" sz="2800" b="1"/>
                    </a:p>
                  </a:txBody>
                  <a:tcPr anchor="ctr"/>
                </a:tc>
                <a:tc>
                  <a:txBody>
                    <a:bodyPr/>
                    <a:lstStyle/>
                    <a:p>
                      <a:pPr algn="ctr"/>
                      <a:r>
                        <a:rPr lang="en-GB" sz="2800" b="1">
                          <a:solidFill>
                            <a:srgbClr val="C00000"/>
                          </a:solidFill>
                          <a:sym typeface="Wingdings" panose="05000000000000000000" pitchFamily="2" charset="2"/>
                        </a:rPr>
                        <a:t></a:t>
                      </a:r>
                      <a:endParaRPr lang="en-GB" sz="2800" b="1">
                        <a:solidFill>
                          <a:srgbClr val="C00000"/>
                        </a:solidFill>
                      </a:endParaRPr>
                    </a:p>
                  </a:txBody>
                  <a:tcPr anchor="ctr"/>
                </a:tc>
                <a:tc>
                  <a:txBody>
                    <a:bodyPr/>
                    <a:lstStyle/>
                    <a:p>
                      <a:pPr algn="ctr"/>
                      <a:r>
                        <a:rPr lang="en-GB" sz="2800" b="1">
                          <a:solidFill>
                            <a:srgbClr val="C00000"/>
                          </a:solidFill>
                          <a:sym typeface="Wingdings" panose="05000000000000000000" pitchFamily="2" charset="2"/>
                        </a:rPr>
                        <a:t></a:t>
                      </a:r>
                      <a:endParaRPr lang="en-GB" sz="2800" b="1">
                        <a:solidFill>
                          <a:srgbClr val="C0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B050"/>
                          </a:solidFill>
                          <a:sym typeface="Wingdings" panose="05000000000000000000" pitchFamily="2" charset="2"/>
                        </a:rPr>
                        <a:t></a:t>
                      </a:r>
                      <a:endParaRPr lang="en-GB" sz="2800" b="1">
                        <a:solidFill>
                          <a:srgbClr val="00B050"/>
                        </a:solidFill>
                      </a:endParaRPr>
                    </a:p>
                  </a:txBody>
                  <a:tcPr anchor="ctr"/>
                </a:tc>
                <a:extLst>
                  <a:ext uri="{0D108BD9-81ED-4DB2-BD59-A6C34878D82A}">
                    <a16:rowId xmlns:a16="http://schemas.microsoft.com/office/drawing/2014/main" val="1645547788"/>
                  </a:ext>
                </a:extLst>
              </a:tr>
              <a:tr h="840767">
                <a:tc>
                  <a:txBody>
                    <a:bodyPr/>
                    <a:lstStyle/>
                    <a:p>
                      <a:r>
                        <a:rPr lang="en-GB" sz="2800" b="1"/>
                        <a:t>Assumptions </a:t>
                      </a:r>
                      <a:r>
                        <a:rPr lang="en-GB" sz="2800" b="0"/>
                        <a:t>(prices, inflation etc)</a:t>
                      </a:r>
                    </a:p>
                  </a:txBody>
                  <a:tcPr anchor="ctr"/>
                </a:tc>
                <a:tc>
                  <a:txBody>
                    <a:bodyPr/>
                    <a:lstStyle/>
                    <a:p>
                      <a:pPr algn="ctr"/>
                      <a:r>
                        <a:rPr lang="en-GB" sz="2800" b="1">
                          <a:solidFill>
                            <a:srgbClr val="C00000"/>
                          </a:solidFill>
                          <a:sym typeface="Wingdings" panose="05000000000000000000" pitchFamily="2" charset="2"/>
                        </a:rPr>
                        <a:t></a:t>
                      </a:r>
                      <a:endParaRPr lang="en-GB" sz="2800" b="1">
                        <a:solidFill>
                          <a:srgbClr val="C00000"/>
                        </a:solidFill>
                      </a:endParaRPr>
                    </a:p>
                  </a:txBody>
                  <a:tcPr anchor="ctr"/>
                </a:tc>
                <a:tc>
                  <a:txBody>
                    <a:bodyPr/>
                    <a:lstStyle/>
                    <a:p>
                      <a:pPr algn="ctr"/>
                      <a:r>
                        <a:rPr lang="en-GB" sz="2800" b="1">
                          <a:solidFill>
                            <a:srgbClr val="C00000"/>
                          </a:solidFill>
                          <a:sym typeface="Wingdings" panose="05000000000000000000" pitchFamily="2" charset="2"/>
                        </a:rPr>
                        <a:t></a:t>
                      </a:r>
                      <a:endParaRPr lang="en-GB" sz="2800" b="1">
                        <a:solidFill>
                          <a:srgbClr val="C0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B050"/>
                          </a:solidFill>
                          <a:sym typeface="Wingdings" panose="05000000000000000000" pitchFamily="2" charset="2"/>
                        </a:rPr>
                        <a:t></a:t>
                      </a:r>
                      <a:endParaRPr lang="en-GB" sz="2800" b="1">
                        <a:solidFill>
                          <a:srgbClr val="00B050"/>
                        </a:solidFill>
                      </a:endParaRPr>
                    </a:p>
                  </a:txBody>
                  <a:tcPr anchor="ctr"/>
                </a:tc>
                <a:extLst>
                  <a:ext uri="{0D108BD9-81ED-4DB2-BD59-A6C34878D82A}">
                    <a16:rowId xmlns:a16="http://schemas.microsoft.com/office/drawing/2014/main" val="3059190561"/>
                  </a:ext>
                </a:extLst>
              </a:tr>
              <a:tr h="840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a:t>Risks and opportunities</a:t>
                      </a:r>
                    </a:p>
                  </a:txBody>
                  <a:tcPr anchor="ctr"/>
                </a:tc>
                <a:tc>
                  <a:txBody>
                    <a:bodyPr/>
                    <a:lstStyle/>
                    <a:p>
                      <a:pPr algn="ctr"/>
                      <a:r>
                        <a:rPr lang="en-GB" sz="2800" b="1">
                          <a:solidFill>
                            <a:srgbClr val="C00000"/>
                          </a:solidFill>
                          <a:sym typeface="Wingdings" panose="05000000000000000000" pitchFamily="2" charset="2"/>
                        </a:rPr>
                        <a:t></a:t>
                      </a:r>
                      <a:endParaRPr lang="en-GB" sz="2800" b="1">
                        <a:solidFill>
                          <a:srgbClr val="C00000"/>
                        </a:solidFill>
                      </a:endParaRPr>
                    </a:p>
                  </a:txBody>
                  <a:tcPr anchor="ctr"/>
                </a:tc>
                <a:tc>
                  <a:txBody>
                    <a:bodyPr/>
                    <a:lstStyle/>
                    <a:p>
                      <a:pPr algn="ctr"/>
                      <a:r>
                        <a:rPr lang="en-GB" sz="2800" b="1">
                          <a:solidFill>
                            <a:srgbClr val="C00000"/>
                          </a:solidFill>
                          <a:sym typeface="Wingdings" panose="05000000000000000000" pitchFamily="2" charset="2"/>
                        </a:rPr>
                        <a:t></a:t>
                      </a:r>
                      <a:endParaRPr lang="en-GB" sz="2800" b="1">
                        <a:solidFill>
                          <a:srgbClr val="C0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B050"/>
                          </a:solidFill>
                          <a:sym typeface="Wingdings" panose="05000000000000000000" pitchFamily="2" charset="2"/>
                        </a:rPr>
                        <a:t></a:t>
                      </a:r>
                      <a:endParaRPr lang="en-GB" sz="2800" b="1">
                        <a:solidFill>
                          <a:srgbClr val="00B050"/>
                        </a:solidFill>
                      </a:endParaRPr>
                    </a:p>
                  </a:txBody>
                  <a:tcPr anchor="ctr"/>
                </a:tc>
                <a:extLst>
                  <a:ext uri="{0D108BD9-81ED-4DB2-BD59-A6C34878D82A}">
                    <a16:rowId xmlns:a16="http://schemas.microsoft.com/office/drawing/2014/main" val="750626319"/>
                  </a:ext>
                </a:extLst>
              </a:tr>
            </a:tbl>
          </a:graphicData>
        </a:graphic>
      </p:graphicFrame>
    </p:spTree>
    <p:extLst>
      <p:ext uri="{BB962C8B-B14F-4D97-AF65-F5344CB8AC3E}">
        <p14:creationId xmlns:p14="http://schemas.microsoft.com/office/powerpoint/2010/main" val="1718532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29129" y="216701"/>
            <a:ext cx="10863411" cy="5724644"/>
          </a:xfrm>
          <a:prstGeom prst="rect">
            <a:avLst/>
          </a:prstGeom>
          <a:noFill/>
        </p:spPr>
        <p:txBody>
          <a:bodyPr wrap="square" lIns="91440" tIns="45720" rIns="91440" bIns="45720" rtlCol="0" anchor="t">
            <a:spAutoFit/>
          </a:bodyPr>
          <a:lstStyle/>
          <a:p>
            <a:r>
              <a:rPr lang="en-GB" sz="3200" b="1" dirty="0">
                <a:latin typeface="Arial"/>
                <a:cs typeface="Arial"/>
              </a:rPr>
              <a:t>Access audit</a:t>
            </a:r>
          </a:p>
          <a:p>
            <a:endParaRPr lang="en-GB" sz="2800" b="1" dirty="0">
              <a:latin typeface="Arial" panose="020B0604020202020204" pitchFamily="34" charset="0"/>
              <a:ea typeface="+mn-lt"/>
              <a:cs typeface="Arial" panose="020B0604020202020204" pitchFamily="34" charset="0"/>
            </a:endParaRPr>
          </a:p>
          <a:p>
            <a:pPr algn="l" rtl="0" fontAlgn="base"/>
            <a:r>
              <a:rPr lang="en-GB" sz="2400" b="1" i="0" dirty="0">
                <a:effectLst/>
                <a:latin typeface="Arial" panose="020B0604020202020204" pitchFamily="34" charset="0"/>
                <a:cs typeface="Arial" panose="020B0604020202020204" pitchFamily="34" charset="0"/>
              </a:rPr>
              <a:t>Typical content: </a:t>
            </a:r>
            <a:endParaRPr lang="en-GB" sz="3200" b="1" i="0" dirty="0">
              <a:effectLst/>
              <a:latin typeface="Arial" panose="020B0604020202020204" pitchFamily="34" charset="0"/>
              <a:cs typeface="Arial" panose="020B0604020202020204" pitchFamily="34" charset="0"/>
            </a:endParaRPr>
          </a:p>
          <a:p>
            <a:pPr algn="l" rtl="0" fontAlgn="base"/>
            <a:endParaRPr lang="en-GB" b="0" i="0" dirty="0">
              <a:effectLst/>
              <a:latin typeface="Arial" panose="020B0604020202020204" pitchFamily="34" charset="0"/>
              <a:cs typeface="Arial" panose="020B0604020202020204" pitchFamily="34" charset="0"/>
            </a:endParaRPr>
          </a:p>
          <a:p>
            <a:pPr marL="1371600" lvl="2" indent="-457200" fontAlgn="base">
              <a:buClr>
                <a:schemeClr val="accent2"/>
              </a:buClr>
              <a:buFont typeface="Wingdings" panose="05000000000000000000" pitchFamily="2" charset="2"/>
              <a:buChar char="v"/>
            </a:pPr>
            <a:r>
              <a:rPr lang="en-GB" sz="2400" i="0" dirty="0">
                <a:effectLst/>
                <a:latin typeface="Arial" panose="020B0604020202020204" pitchFamily="34" charset="0"/>
                <a:cs typeface="Arial" panose="020B0604020202020204" pitchFamily="34" charset="0"/>
              </a:rPr>
              <a:t>Who has carried out this audit</a:t>
            </a:r>
          </a:p>
          <a:p>
            <a:pPr marL="1371600" lvl="2" indent="-457200" fontAlgn="base">
              <a:buClr>
                <a:schemeClr val="accent2"/>
              </a:buClr>
              <a:buFont typeface="Wingdings" panose="05000000000000000000" pitchFamily="2" charset="2"/>
              <a:buChar char="v"/>
            </a:pPr>
            <a:r>
              <a:rPr lang="en-GB" sz="2400" b="0" i="0" dirty="0">
                <a:effectLst/>
                <a:latin typeface="Arial" panose="020B0604020202020204" pitchFamily="34" charset="0"/>
                <a:cs typeface="Arial" panose="020B0604020202020204" pitchFamily="34" charset="0"/>
              </a:rPr>
              <a:t>Signage</a:t>
            </a:r>
          </a:p>
          <a:p>
            <a:pPr marL="1371600" lvl="2" indent="-457200" fontAlgn="base">
              <a:buClr>
                <a:schemeClr val="accent2"/>
              </a:buClr>
              <a:buFont typeface="Wingdings" panose="05000000000000000000" pitchFamily="2" charset="2"/>
              <a:buChar char="v"/>
            </a:pPr>
            <a:r>
              <a:rPr lang="en-GB" sz="2400" dirty="0">
                <a:latin typeface="Arial" panose="020B0604020202020204" pitchFamily="34" charset="0"/>
                <a:cs typeface="Arial" panose="020B0604020202020204" pitchFamily="34" charset="0"/>
              </a:rPr>
              <a:t>Transport</a:t>
            </a:r>
          </a:p>
          <a:p>
            <a:pPr marL="1371600" lvl="2" indent="-457200" fontAlgn="base">
              <a:buClr>
                <a:schemeClr val="accent2"/>
              </a:buClr>
              <a:buFont typeface="Wingdings" panose="05000000000000000000" pitchFamily="2" charset="2"/>
              <a:buChar char="v"/>
            </a:pPr>
            <a:r>
              <a:rPr lang="en-GB" sz="2400" dirty="0">
                <a:latin typeface="Arial" panose="020B0604020202020204" pitchFamily="34" charset="0"/>
                <a:cs typeface="Arial" panose="020B0604020202020204" pitchFamily="34" charset="0"/>
              </a:rPr>
              <a:t>Getting around  - Ramps, stairs, lifts etc.</a:t>
            </a:r>
          </a:p>
          <a:p>
            <a:pPr marL="1371600" lvl="2" indent="-457200" fontAlgn="base">
              <a:buClr>
                <a:schemeClr val="accent2"/>
              </a:buClr>
              <a:buFont typeface="Wingdings" panose="05000000000000000000" pitchFamily="2" charset="2"/>
              <a:buChar char="v"/>
            </a:pPr>
            <a:r>
              <a:rPr lang="en-GB" sz="2400" b="0" i="0" dirty="0">
                <a:effectLst/>
                <a:latin typeface="Arial" panose="020B0604020202020204" pitchFamily="34" charset="0"/>
                <a:cs typeface="Arial" panose="020B0604020202020204" pitchFamily="34" charset="0"/>
              </a:rPr>
              <a:t>Accessible bathrooms</a:t>
            </a:r>
          </a:p>
          <a:p>
            <a:pPr marL="1371600" lvl="2" indent="-457200" fontAlgn="base">
              <a:buClr>
                <a:schemeClr val="accent2"/>
              </a:buClr>
              <a:buFont typeface="Wingdings" panose="05000000000000000000" pitchFamily="2" charset="2"/>
              <a:buChar char="v"/>
            </a:pPr>
            <a:r>
              <a:rPr lang="en-GB" sz="2400" dirty="0">
                <a:latin typeface="Arial" panose="020B0604020202020204" pitchFamily="34" charset="0"/>
                <a:cs typeface="Arial" panose="020B0604020202020204" pitchFamily="34" charset="0"/>
              </a:rPr>
              <a:t>Information/formats</a:t>
            </a:r>
            <a:endParaRPr lang="en-GB" sz="2400" b="0" i="0" dirty="0">
              <a:effectLst/>
              <a:latin typeface="Arial" panose="020B0604020202020204" pitchFamily="34" charset="0"/>
              <a:cs typeface="Arial" panose="020B0604020202020204" pitchFamily="34" charset="0"/>
            </a:endParaRPr>
          </a:p>
          <a:p>
            <a:pPr marL="1371600" lvl="2" indent="-457200" fontAlgn="base">
              <a:buClr>
                <a:schemeClr val="accent2"/>
              </a:buClr>
              <a:buFont typeface="Wingdings" panose="05000000000000000000" pitchFamily="2" charset="2"/>
              <a:buChar char="v"/>
            </a:pPr>
            <a:r>
              <a:rPr lang="en-GB" sz="2400" b="1" i="0" dirty="0">
                <a:effectLst/>
                <a:latin typeface="Arial" panose="020B0604020202020204" pitchFamily="34" charset="0"/>
                <a:cs typeface="Arial" panose="020B0604020202020204" pitchFamily="34" charset="0"/>
              </a:rPr>
              <a:t>Recommendations</a:t>
            </a:r>
          </a:p>
          <a:p>
            <a:pPr algn="l" rtl="0" fontAlgn="base"/>
            <a:endParaRPr lang="en-GB" sz="2400" b="0" i="0" dirty="0">
              <a:effectLst/>
              <a:latin typeface="Arial" panose="020B0604020202020204" pitchFamily="34" charset="0"/>
              <a:cs typeface="Arial" panose="020B0604020202020204" pitchFamily="34" charset="0"/>
            </a:endParaRPr>
          </a:p>
          <a:p>
            <a:pPr algn="l" rtl="0" fontAlgn="base"/>
            <a:r>
              <a:rPr lang="en-GB" sz="2400" b="1" i="0" u="none" strike="noStrike" dirty="0">
                <a:effectLst/>
                <a:latin typeface="Arial" panose="020B0604020202020204" pitchFamily="34" charset="0"/>
                <a:cs typeface="Arial" panose="020B0604020202020204" pitchFamily="34" charset="0"/>
              </a:rPr>
              <a:t>Should influence project plans from an early stage</a:t>
            </a:r>
            <a:endParaRPr lang="en-GB" sz="2400" b="0" i="0" dirty="0">
              <a:effectLst/>
              <a:latin typeface="Arial" panose="020B0604020202020204" pitchFamily="34" charset="0"/>
              <a:cs typeface="Arial" panose="020B0604020202020204" pitchFamily="34" charset="0"/>
            </a:endParaRPr>
          </a:p>
          <a:p>
            <a:pPr algn="l" rtl="0" fontAlgn="base"/>
            <a:endParaRPr lang="en-GB" sz="2400" dirty="0">
              <a:latin typeface="Arial" panose="020B0604020202020204" pitchFamily="34" charset="0"/>
              <a:cs typeface="Arial" panose="020B0604020202020204" pitchFamily="34" charset="0"/>
            </a:endParaRPr>
          </a:p>
          <a:p>
            <a:pPr algn="l" rtl="0" fontAlgn="base"/>
            <a:r>
              <a:rPr lang="en-GB" sz="2400" b="1" i="0" dirty="0">
                <a:effectLst/>
                <a:latin typeface="Arial" panose="020B0604020202020204" pitchFamily="34" charset="0"/>
                <a:cs typeface="Arial" panose="020B0604020202020204" pitchFamily="34" charset="0"/>
              </a:rPr>
              <a:t>Best practice vs minimum requirements</a:t>
            </a:r>
            <a:endParaRPr lang="en-GB" sz="2400" b="1" dirty="0">
              <a:cs typeface="Arial"/>
            </a:endParaRP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391192" y="998390"/>
            <a:ext cx="689584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38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7" name="TextBox 6">
            <a:extLst>
              <a:ext uri="{FF2B5EF4-FFF2-40B4-BE49-F238E27FC236}">
                <a16:creationId xmlns:a16="http://schemas.microsoft.com/office/drawing/2014/main" id="{865B0B74-1517-1FEC-38DD-AEEEA5F7ECF1}"/>
              </a:ext>
            </a:extLst>
          </p:cNvPr>
          <p:cNvSpPr txBox="1"/>
          <p:nvPr/>
        </p:nvSpPr>
        <p:spPr>
          <a:xfrm>
            <a:off x="499961" y="281306"/>
            <a:ext cx="2933209" cy="1169551"/>
          </a:xfrm>
          <a:prstGeom prst="rect">
            <a:avLst/>
          </a:prstGeom>
          <a:noFill/>
        </p:spPr>
        <p:txBody>
          <a:bodyPr wrap="square" lIns="91440" tIns="45720" rIns="91440" bIns="45720" rtlCol="0" anchor="t">
            <a:spAutoFit/>
          </a:bodyPr>
          <a:lstStyle/>
          <a:p>
            <a:r>
              <a:rPr lang="en-GB" sz="7000" b="1">
                <a:latin typeface="Arial"/>
                <a:cs typeface="Arial"/>
              </a:rPr>
              <a:t>Q&amp;A</a:t>
            </a:r>
          </a:p>
        </p:txBody>
      </p:sp>
      <p:sp>
        <p:nvSpPr>
          <p:cNvPr id="5" name="TextBox 4">
            <a:extLst>
              <a:ext uri="{FF2B5EF4-FFF2-40B4-BE49-F238E27FC236}">
                <a16:creationId xmlns:a16="http://schemas.microsoft.com/office/drawing/2014/main" id="{6EB8F65A-CB23-CB2C-B402-487C4343376E}"/>
              </a:ext>
            </a:extLst>
          </p:cNvPr>
          <p:cNvSpPr txBox="1"/>
          <p:nvPr/>
        </p:nvSpPr>
        <p:spPr>
          <a:xfrm>
            <a:off x="499961" y="1522221"/>
            <a:ext cx="5130919" cy="4170372"/>
          </a:xfrm>
          <a:prstGeom prst="rect">
            <a:avLst/>
          </a:prstGeom>
          <a:noFill/>
        </p:spPr>
        <p:txBody>
          <a:bodyPr wrap="square" lIns="91440" tIns="45720" rIns="91440" bIns="45720" rtlCol="0" anchor="t">
            <a:spAutoFit/>
          </a:bodyPr>
          <a:lstStyle/>
          <a:p>
            <a:pPr>
              <a:lnSpc>
                <a:spcPct val="130000"/>
              </a:lnSpc>
            </a:pPr>
            <a:r>
              <a:rPr lang="en-GB" sz="2800" b="1"/>
              <a:t>artscouncil.org.uk/LIF</a:t>
            </a:r>
          </a:p>
          <a:p>
            <a:pPr>
              <a:lnSpc>
                <a:spcPct val="130000"/>
              </a:lnSpc>
            </a:pPr>
            <a:endParaRPr lang="en-GB" sz="1800" b="1"/>
          </a:p>
          <a:p>
            <a:pPr marL="342900" indent="-342900">
              <a:lnSpc>
                <a:spcPct val="130000"/>
              </a:lnSpc>
              <a:buFont typeface="Arial,Sans-Serif" panose="020B0604020202020204" pitchFamily="34" charset="0"/>
              <a:buChar char="•"/>
            </a:pPr>
            <a:r>
              <a:rPr lang="en-GB" sz="2400" b="1">
                <a:ea typeface="+mn-lt"/>
                <a:cs typeface="+mn-lt"/>
              </a:rPr>
              <a:t>Full guidance and Easy Read</a:t>
            </a:r>
            <a:endParaRPr lang="en-US" sz="2400">
              <a:ea typeface="+mn-lt"/>
              <a:cs typeface="+mn-lt"/>
            </a:endParaRPr>
          </a:p>
          <a:p>
            <a:pPr marL="342900" indent="-342900">
              <a:lnSpc>
                <a:spcPct val="130000"/>
              </a:lnSpc>
              <a:buFont typeface="Arial,Sans-Serif" panose="020B0604020202020204" pitchFamily="34" charset="0"/>
              <a:buChar char="•"/>
            </a:pPr>
            <a:r>
              <a:rPr lang="en-GB" sz="2400" b="1">
                <a:ea typeface="+mn-lt"/>
                <a:cs typeface="+mn-lt"/>
              </a:rPr>
              <a:t>Frequently asked questions</a:t>
            </a:r>
            <a:endParaRPr lang="en-US" sz="2400">
              <a:ea typeface="+mn-lt"/>
              <a:cs typeface="+mn-lt"/>
            </a:endParaRPr>
          </a:p>
          <a:p>
            <a:pPr marL="342900" indent="-342900">
              <a:lnSpc>
                <a:spcPct val="130000"/>
              </a:lnSpc>
              <a:buFont typeface="Arial,Sans-Serif" panose="020B0604020202020204" pitchFamily="34" charset="0"/>
              <a:buChar char="•"/>
            </a:pPr>
            <a:r>
              <a:rPr lang="en-GB" sz="2400" b="1">
                <a:ea typeface="+mn-lt"/>
                <a:cs typeface="+mn-lt"/>
              </a:rPr>
              <a:t>Building Excellence in the Cultural Sector</a:t>
            </a:r>
            <a:endParaRPr lang="en-US" sz="2400">
              <a:ea typeface="+mn-lt"/>
              <a:cs typeface="+mn-lt"/>
            </a:endParaRPr>
          </a:p>
          <a:p>
            <a:pPr marL="342900" indent="-342900">
              <a:lnSpc>
                <a:spcPct val="130000"/>
              </a:lnSpc>
              <a:buFont typeface="Arial,Sans-Serif" panose="020B0604020202020204" pitchFamily="34" charset="0"/>
              <a:buChar char="•"/>
            </a:pPr>
            <a:r>
              <a:rPr lang="en-GB" sz="2400" b="1"/>
              <a:t>Contact: </a:t>
            </a:r>
            <a:r>
              <a:rPr lang="en-GB" sz="2400" b="1">
                <a:hlinkClick r:id="rId4">
                  <a:extLst>
                    <a:ext uri="{A12FA001-AC4F-418D-AE19-62706E023703}">
                      <ahyp:hlinkClr xmlns:ahyp="http://schemas.microsoft.com/office/drawing/2018/hyperlinkcolor" val="tx"/>
                    </a:ext>
                  </a:extLst>
                </a:hlinkClick>
              </a:rPr>
              <a:t>enquiries@artscouncil.org.uk</a:t>
            </a:r>
            <a:endParaRPr lang="en-GB" sz="2400">
              <a:hlinkClick r:id="rId4">
                <a:extLst>
                  <a:ext uri="{A12FA001-AC4F-418D-AE19-62706E023703}">
                    <ahyp:hlinkClr xmlns:ahyp="http://schemas.microsoft.com/office/drawing/2018/hyperlinkcolor" val="tx"/>
                  </a:ext>
                </a:extLst>
              </a:hlinkClick>
            </a:endParaRPr>
          </a:p>
          <a:p>
            <a:endParaRPr lang="en-GB"/>
          </a:p>
        </p:txBody>
      </p:sp>
      <p:cxnSp>
        <p:nvCxnSpPr>
          <p:cNvPr id="8" name="Straight Connector 7">
            <a:extLst>
              <a:ext uri="{FF2B5EF4-FFF2-40B4-BE49-F238E27FC236}">
                <a16:creationId xmlns:a16="http://schemas.microsoft.com/office/drawing/2014/main" id="{2E9D9492-09DD-7D92-D78E-B9682D298FD0}"/>
              </a:ext>
            </a:extLst>
          </p:cNvPr>
          <p:cNvCxnSpPr>
            <a:cxnSpLocks/>
          </p:cNvCxnSpPr>
          <p:nvPr/>
        </p:nvCxnSpPr>
        <p:spPr>
          <a:xfrm>
            <a:off x="499961" y="1450857"/>
            <a:ext cx="5018189"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0" name="Picture 10">
            <a:extLst>
              <a:ext uri="{FF2B5EF4-FFF2-40B4-BE49-F238E27FC236}">
                <a16:creationId xmlns:a16="http://schemas.microsoft.com/office/drawing/2014/main" id="{D5936FF4-CB52-1458-84F7-7A92210F1069}"/>
              </a:ext>
            </a:extLst>
          </p:cNvPr>
          <p:cNvPicPr>
            <a:picLocks noChangeAspect="1"/>
          </p:cNvPicPr>
          <p:nvPr/>
        </p:nvPicPr>
        <p:blipFill>
          <a:blip r:embed="rId5"/>
          <a:stretch>
            <a:fillRect/>
          </a:stretch>
        </p:blipFill>
        <p:spPr>
          <a:xfrm>
            <a:off x="6287278" y="404772"/>
            <a:ext cx="5464628" cy="5877396"/>
          </a:xfrm>
          <a:prstGeom prst="rect">
            <a:avLst/>
          </a:prstGeom>
        </p:spPr>
      </p:pic>
      <p:sp>
        <p:nvSpPr>
          <p:cNvPr id="11" name="TextBox 10">
            <a:extLst>
              <a:ext uri="{FF2B5EF4-FFF2-40B4-BE49-F238E27FC236}">
                <a16:creationId xmlns:a16="http://schemas.microsoft.com/office/drawing/2014/main" id="{098E2A91-10E4-8B74-CD5B-7B2E8B859C00}"/>
              </a:ext>
            </a:extLst>
          </p:cNvPr>
          <p:cNvSpPr txBox="1"/>
          <p:nvPr/>
        </p:nvSpPr>
        <p:spPr>
          <a:xfrm>
            <a:off x="8817428" y="6095999"/>
            <a:ext cx="30324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a:solidFill>
                  <a:schemeClr val="bg1"/>
                </a:solidFill>
                <a:ea typeface="+mn-lt"/>
                <a:cs typeface="+mn-lt"/>
              </a:rPr>
              <a:t>Photo © Jill Jennings / Wakefield Libraries and Information Services</a:t>
            </a:r>
            <a:endParaRPr lang="en-US" sz="800">
              <a:solidFill>
                <a:schemeClr val="bg1"/>
              </a:solidFill>
              <a:cs typeface="Calibri"/>
            </a:endParaRPr>
          </a:p>
        </p:txBody>
      </p:sp>
    </p:spTree>
    <p:extLst>
      <p:ext uri="{BB962C8B-B14F-4D97-AF65-F5344CB8AC3E}">
        <p14:creationId xmlns:p14="http://schemas.microsoft.com/office/powerpoint/2010/main" val="2243134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91192" y="246140"/>
            <a:ext cx="10863411" cy="969496"/>
          </a:xfrm>
          <a:prstGeom prst="rect">
            <a:avLst/>
          </a:prstGeom>
          <a:noFill/>
        </p:spPr>
        <p:txBody>
          <a:bodyPr wrap="square" lIns="91440" tIns="45720" rIns="91440" bIns="45720" rtlCol="0" anchor="t">
            <a:spAutoFit/>
          </a:bodyPr>
          <a:lstStyle/>
          <a:p>
            <a:r>
              <a:rPr lang="en-GB" sz="3200" b="1">
                <a:latin typeface="Arial"/>
                <a:cs typeface="Arial"/>
              </a:rPr>
              <a:t>Agenda</a:t>
            </a:r>
          </a:p>
          <a:p>
            <a:endParaRPr lang="en-GB" sz="2500" b="1">
              <a:latin typeface="Arial"/>
              <a:cs typeface="Arial"/>
            </a:endParaRP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391192" y="966498"/>
            <a:ext cx="68958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Box 1">
            <a:extLst>
              <a:ext uri="{FF2B5EF4-FFF2-40B4-BE49-F238E27FC236}">
                <a16:creationId xmlns:a16="http://schemas.microsoft.com/office/drawing/2014/main" id="{3B805D1A-15B1-8389-3958-A5047ADE0234}"/>
              </a:ext>
            </a:extLst>
          </p:cNvPr>
          <p:cNvSpPr txBox="1"/>
          <p:nvPr/>
        </p:nvSpPr>
        <p:spPr>
          <a:xfrm>
            <a:off x="937397" y="1215636"/>
            <a:ext cx="7762162" cy="4832092"/>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800" b="1" dirty="0">
                <a:solidFill>
                  <a:srgbClr val="0070C0"/>
                </a:solidFill>
                <a:latin typeface="Arial"/>
              </a:rPr>
              <a:t>Overview</a:t>
            </a:r>
          </a:p>
          <a:p>
            <a:pPr marL="457200" indent="-457200">
              <a:buFont typeface="Arial" panose="020B0604020202020204" pitchFamily="34" charset="0"/>
              <a:buChar char="•"/>
            </a:pPr>
            <a:r>
              <a:rPr lang="en-GB" sz="2800" dirty="0">
                <a:latin typeface="Arial"/>
              </a:rPr>
              <a:t>Timeline &amp; aims of the fund</a:t>
            </a:r>
            <a:endParaRPr lang="en-GB" sz="2800" dirty="0">
              <a:latin typeface="Arial"/>
              <a:cs typeface="Arial"/>
            </a:endParaRPr>
          </a:p>
          <a:p>
            <a:pPr marL="457200" indent="-457200">
              <a:buFont typeface="Arial" panose="020B0604020202020204" pitchFamily="34" charset="0"/>
              <a:buChar char="•"/>
            </a:pPr>
            <a:r>
              <a:rPr lang="en-GB" sz="2800" dirty="0">
                <a:latin typeface="Arial"/>
              </a:rPr>
              <a:t>The application form &amp; attachments</a:t>
            </a:r>
            <a:endParaRPr lang="en-GB" sz="2800" dirty="0">
              <a:latin typeface="Arial"/>
              <a:cs typeface="Arial"/>
            </a:endParaRPr>
          </a:p>
          <a:p>
            <a:endParaRPr lang="en-GB" sz="2800" dirty="0">
              <a:latin typeface="Arial"/>
            </a:endParaRPr>
          </a:p>
          <a:p>
            <a:r>
              <a:rPr lang="en-GB" sz="2800" b="1" dirty="0">
                <a:solidFill>
                  <a:srgbClr val="0070C0"/>
                </a:solidFill>
                <a:latin typeface="Arial"/>
              </a:rPr>
              <a:t>Getting it right</a:t>
            </a:r>
            <a:endParaRPr lang="en-GB" sz="2800" b="1" dirty="0">
              <a:solidFill>
                <a:srgbClr val="0070C0"/>
              </a:solidFill>
              <a:latin typeface="Arial"/>
              <a:cs typeface="Arial"/>
            </a:endParaRPr>
          </a:p>
          <a:p>
            <a:pPr marL="457200" indent="-457200">
              <a:buFont typeface="Arial" panose="020B0604020202020204" pitchFamily="34" charset="0"/>
              <a:buChar char="•"/>
            </a:pPr>
            <a:r>
              <a:rPr lang="en-GB" sz="2800" dirty="0">
                <a:latin typeface="Arial"/>
              </a:rPr>
              <a:t>Writing your bid &amp; evidencing need</a:t>
            </a:r>
            <a:endParaRPr lang="en-GB" sz="2800" dirty="0">
              <a:latin typeface="Arial"/>
              <a:cs typeface="Arial"/>
            </a:endParaRPr>
          </a:p>
          <a:p>
            <a:pPr marL="457200" indent="-457200">
              <a:buFont typeface="Arial" panose="020B0604020202020204" pitchFamily="34" charset="0"/>
              <a:buChar char="•"/>
            </a:pPr>
            <a:r>
              <a:rPr lang="en-GB" sz="2800" dirty="0">
                <a:latin typeface="Arial"/>
              </a:rPr>
              <a:t>Budgets, cashflows </a:t>
            </a:r>
            <a:endParaRPr lang="en-GB" sz="2800" dirty="0">
              <a:latin typeface="Arial"/>
              <a:cs typeface="Arial"/>
            </a:endParaRPr>
          </a:p>
          <a:p>
            <a:pPr marL="457200" indent="-457200">
              <a:buFont typeface="Arial" panose="020B0604020202020204" pitchFamily="34" charset="0"/>
              <a:buChar char="•"/>
            </a:pPr>
            <a:r>
              <a:rPr lang="en-GB" sz="2800" dirty="0">
                <a:latin typeface="Arial"/>
              </a:rPr>
              <a:t>Procurement method statement</a:t>
            </a:r>
            <a:endParaRPr lang="en-GB" sz="2800" dirty="0">
              <a:latin typeface="Arial"/>
              <a:cs typeface="Arial"/>
            </a:endParaRPr>
          </a:p>
          <a:p>
            <a:pPr marL="457200" indent="-457200">
              <a:buFont typeface="Arial" panose="020B0604020202020204" pitchFamily="34" charset="0"/>
              <a:buChar char="•"/>
            </a:pPr>
            <a:r>
              <a:rPr lang="en-GB" sz="2800" dirty="0">
                <a:latin typeface="Arial"/>
              </a:rPr>
              <a:t>Digital Projects</a:t>
            </a:r>
            <a:endParaRPr lang="en-GB" sz="2800" dirty="0">
              <a:latin typeface="Arial"/>
              <a:cs typeface="Arial"/>
            </a:endParaRPr>
          </a:p>
          <a:p>
            <a:pPr marL="457200" indent="-457200">
              <a:buFont typeface="Arial" panose="020B0604020202020204" pitchFamily="34" charset="0"/>
              <a:buChar char="•"/>
            </a:pPr>
            <a:r>
              <a:rPr lang="en-GB" sz="2800" dirty="0">
                <a:latin typeface="Arial"/>
              </a:rPr>
              <a:t>Building projects</a:t>
            </a:r>
          </a:p>
          <a:p>
            <a:pPr marL="457200" indent="-457200">
              <a:buFont typeface="Arial" panose="020B0604020202020204" pitchFamily="34" charset="0"/>
              <a:buChar char="•"/>
            </a:pPr>
            <a:r>
              <a:rPr lang="en-GB" sz="2800" dirty="0">
                <a:latin typeface="Arial"/>
              </a:rPr>
              <a:t>Access audits</a:t>
            </a:r>
          </a:p>
        </p:txBody>
      </p:sp>
    </p:spTree>
    <p:extLst>
      <p:ext uri="{BB962C8B-B14F-4D97-AF65-F5344CB8AC3E}">
        <p14:creationId xmlns:p14="http://schemas.microsoft.com/office/powerpoint/2010/main" val="197082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432060" y="317306"/>
            <a:ext cx="10792918" cy="1077218"/>
          </a:xfrm>
          <a:prstGeom prst="rect">
            <a:avLst/>
          </a:prstGeom>
          <a:noFill/>
        </p:spPr>
        <p:txBody>
          <a:bodyPr wrap="square" lIns="91440" tIns="45720" rIns="91440" bIns="45720" rtlCol="0" anchor="t">
            <a:spAutoFit/>
          </a:bodyPr>
          <a:lstStyle/>
          <a:p>
            <a:r>
              <a:rPr lang="en-GB" sz="3200" b="1">
                <a:latin typeface="Arial"/>
                <a:cs typeface="Arial"/>
              </a:rPr>
              <a:t>Timeline</a:t>
            </a:r>
            <a:endParaRPr lang="en-US"/>
          </a:p>
          <a:p>
            <a:pPr algn="ctr"/>
            <a:endParaRPr lang="en-GB" sz="3200">
              <a:latin typeface="Arial"/>
              <a:cs typeface="Arial"/>
            </a:endParaRPr>
          </a:p>
        </p:txBody>
      </p:sp>
      <p:cxnSp>
        <p:nvCxnSpPr>
          <p:cNvPr id="5" name="Straight Connector 4">
            <a:extLst>
              <a:ext uri="{FF2B5EF4-FFF2-40B4-BE49-F238E27FC236}">
                <a16:creationId xmlns:a16="http://schemas.microsoft.com/office/drawing/2014/main" id="{ACA449D6-D1A8-8934-F961-3EA20389E800}"/>
              </a:ext>
            </a:extLst>
          </p:cNvPr>
          <p:cNvCxnSpPr>
            <a:cxnSpLocks/>
          </p:cNvCxnSpPr>
          <p:nvPr/>
        </p:nvCxnSpPr>
        <p:spPr>
          <a:xfrm>
            <a:off x="432060" y="994512"/>
            <a:ext cx="689584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28" name="Arrow: Right 27">
            <a:extLst>
              <a:ext uri="{FF2B5EF4-FFF2-40B4-BE49-F238E27FC236}">
                <a16:creationId xmlns:a16="http://schemas.microsoft.com/office/drawing/2014/main" id="{17AF1623-78CC-0E25-3C68-3FE0D74E8967}"/>
              </a:ext>
            </a:extLst>
          </p:cNvPr>
          <p:cNvSpPr/>
          <p:nvPr/>
        </p:nvSpPr>
        <p:spPr>
          <a:xfrm>
            <a:off x="550986" y="871538"/>
            <a:ext cx="11090031" cy="5114925"/>
          </a:xfrm>
          <a:prstGeom prst="rightArrow">
            <a:avLst>
              <a:gd name="adj1" fmla="val 50000"/>
              <a:gd name="adj2" fmla="val 3760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defRPr/>
            </a:pPr>
            <a:endParaRPr lang="en-GB">
              <a:solidFill>
                <a:srgbClr val="FFFFFF"/>
              </a:solidFill>
              <a:latin typeface="Calibri" panose="020F0502020204030204"/>
            </a:endParaRPr>
          </a:p>
        </p:txBody>
      </p:sp>
      <p:sp>
        <p:nvSpPr>
          <p:cNvPr id="30" name="Rectangle: Rounded Corners 29">
            <a:extLst>
              <a:ext uri="{FF2B5EF4-FFF2-40B4-BE49-F238E27FC236}">
                <a16:creationId xmlns:a16="http://schemas.microsoft.com/office/drawing/2014/main" id="{DF668D36-1CC0-B147-0032-82EE535D3F1A}"/>
              </a:ext>
            </a:extLst>
          </p:cNvPr>
          <p:cNvSpPr/>
          <p:nvPr/>
        </p:nvSpPr>
        <p:spPr>
          <a:xfrm>
            <a:off x="1036636" y="2396977"/>
            <a:ext cx="1920000" cy="1536000"/>
          </a:xfrm>
          <a:prstGeom prst="round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defRPr/>
            </a:pPr>
            <a:r>
              <a:rPr lang="en-GB" b="1">
                <a:solidFill>
                  <a:srgbClr val="FFFFFF"/>
                </a:solidFill>
                <a:latin typeface="Calibri" panose="020F0502020204030204"/>
              </a:rPr>
              <a:t>Expression of Interest</a:t>
            </a:r>
            <a:br>
              <a:rPr lang="en-GB" b="1">
                <a:solidFill>
                  <a:srgbClr val="FFFFFF"/>
                </a:solidFill>
                <a:latin typeface="Calibri" panose="020F0502020204030204"/>
              </a:rPr>
            </a:br>
            <a:r>
              <a:rPr lang="en-GB" b="1">
                <a:solidFill>
                  <a:srgbClr val="FFFFFF"/>
                </a:solidFill>
                <a:latin typeface="Calibri" panose="020F0502020204030204"/>
              </a:rPr>
              <a:t>(EOI)</a:t>
            </a:r>
          </a:p>
        </p:txBody>
      </p:sp>
      <p:sp>
        <p:nvSpPr>
          <p:cNvPr id="32" name="Rectangle: Rounded Corners 31">
            <a:extLst>
              <a:ext uri="{FF2B5EF4-FFF2-40B4-BE49-F238E27FC236}">
                <a16:creationId xmlns:a16="http://schemas.microsoft.com/office/drawing/2014/main" id="{F01F2B6F-1C98-AAE1-8EB8-B5E546F1A356}"/>
              </a:ext>
            </a:extLst>
          </p:cNvPr>
          <p:cNvSpPr/>
          <p:nvPr/>
        </p:nvSpPr>
        <p:spPr>
          <a:xfrm>
            <a:off x="3212305" y="2396977"/>
            <a:ext cx="1920000" cy="1536000"/>
          </a:xfrm>
          <a:prstGeom prst="round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defRPr/>
            </a:pPr>
            <a:r>
              <a:rPr lang="en-GB">
                <a:solidFill>
                  <a:srgbClr val="FFFFFF"/>
                </a:solidFill>
                <a:latin typeface="Calibri" panose="020F0502020204030204"/>
              </a:rPr>
              <a:t>EOIs Considered &amp; invites</a:t>
            </a:r>
            <a:endParaRPr lang="en-GB">
              <a:solidFill>
                <a:srgbClr val="FFFFFF"/>
              </a:solidFill>
              <a:latin typeface="Calibri" panose="020F0502020204030204"/>
              <a:cs typeface="Calibri"/>
            </a:endParaRPr>
          </a:p>
        </p:txBody>
      </p:sp>
      <p:sp>
        <p:nvSpPr>
          <p:cNvPr id="34" name="Rectangle: Rounded Corners 33">
            <a:extLst>
              <a:ext uri="{FF2B5EF4-FFF2-40B4-BE49-F238E27FC236}">
                <a16:creationId xmlns:a16="http://schemas.microsoft.com/office/drawing/2014/main" id="{5AC2DB0A-CF36-4563-081B-982574C80E25}"/>
              </a:ext>
            </a:extLst>
          </p:cNvPr>
          <p:cNvSpPr/>
          <p:nvPr/>
        </p:nvSpPr>
        <p:spPr>
          <a:xfrm>
            <a:off x="5387975" y="2396977"/>
            <a:ext cx="1920000" cy="1536000"/>
          </a:xfrm>
          <a:prstGeom prst="round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defRPr/>
            </a:pPr>
            <a:r>
              <a:rPr lang="en-GB" b="1">
                <a:solidFill>
                  <a:srgbClr val="FFFFFF"/>
                </a:solidFill>
                <a:latin typeface="Calibri" panose="020F0502020204030204"/>
              </a:rPr>
              <a:t>Application</a:t>
            </a:r>
          </a:p>
        </p:txBody>
      </p:sp>
      <p:sp>
        <p:nvSpPr>
          <p:cNvPr id="36" name="Rectangle: Rounded Corners 35">
            <a:extLst>
              <a:ext uri="{FF2B5EF4-FFF2-40B4-BE49-F238E27FC236}">
                <a16:creationId xmlns:a16="http://schemas.microsoft.com/office/drawing/2014/main" id="{F96D2366-3660-BCF8-D948-08D1E9445B94}"/>
              </a:ext>
            </a:extLst>
          </p:cNvPr>
          <p:cNvSpPr/>
          <p:nvPr/>
        </p:nvSpPr>
        <p:spPr>
          <a:xfrm>
            <a:off x="7563643" y="2396977"/>
            <a:ext cx="1920000" cy="1536000"/>
          </a:xfrm>
          <a:prstGeom prst="round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defRPr/>
            </a:pPr>
            <a:r>
              <a:rPr lang="en-GB">
                <a:solidFill>
                  <a:srgbClr val="FFFFFF"/>
                </a:solidFill>
                <a:latin typeface="Calibri" panose="020F0502020204030204"/>
              </a:rPr>
              <a:t>Assessment &amp; Balancing</a:t>
            </a:r>
          </a:p>
        </p:txBody>
      </p:sp>
      <p:sp>
        <p:nvSpPr>
          <p:cNvPr id="38" name="Rectangle: Rounded Corners 37">
            <a:extLst>
              <a:ext uri="{FF2B5EF4-FFF2-40B4-BE49-F238E27FC236}">
                <a16:creationId xmlns:a16="http://schemas.microsoft.com/office/drawing/2014/main" id="{5EAFB076-DD10-97B4-67F9-13E1489D83A3}"/>
              </a:ext>
            </a:extLst>
          </p:cNvPr>
          <p:cNvSpPr/>
          <p:nvPr/>
        </p:nvSpPr>
        <p:spPr>
          <a:xfrm>
            <a:off x="9739311" y="2396977"/>
            <a:ext cx="1920000" cy="1536000"/>
          </a:xfrm>
          <a:prstGeom prst="round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defRPr/>
            </a:pPr>
            <a:r>
              <a:rPr lang="en-GB">
                <a:solidFill>
                  <a:srgbClr val="FFFFFF"/>
                </a:solidFill>
                <a:latin typeface="Calibri" panose="020F0502020204030204"/>
              </a:rPr>
              <a:t>Final </a:t>
            </a:r>
          </a:p>
          <a:p>
            <a:pPr algn="ctr" defTabSz="914377">
              <a:defRPr/>
            </a:pPr>
            <a:r>
              <a:rPr lang="en-GB">
                <a:solidFill>
                  <a:srgbClr val="FFFFFF"/>
                </a:solidFill>
                <a:latin typeface="Calibri" panose="020F0502020204030204"/>
              </a:rPr>
              <a:t>Decisions announced</a:t>
            </a:r>
          </a:p>
        </p:txBody>
      </p:sp>
      <p:sp>
        <p:nvSpPr>
          <p:cNvPr id="40" name="TextBox 3">
            <a:extLst>
              <a:ext uri="{FF2B5EF4-FFF2-40B4-BE49-F238E27FC236}">
                <a16:creationId xmlns:a16="http://schemas.microsoft.com/office/drawing/2014/main" id="{A0481030-D108-9BF5-5348-FE284C6EFB3C}"/>
              </a:ext>
            </a:extLst>
          </p:cNvPr>
          <p:cNvSpPr txBox="1"/>
          <p:nvPr/>
        </p:nvSpPr>
        <p:spPr>
          <a:xfrm>
            <a:off x="1036637" y="4501166"/>
            <a:ext cx="1919999" cy="720000"/>
          </a:xfrm>
          <a:prstGeom prst="roundRect">
            <a:avLst/>
          </a:prstGeom>
          <a:solidFill>
            <a:schemeClr val="accent1"/>
          </a:solidFill>
          <a:ln>
            <a:solidFill>
              <a:schemeClr val="bg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GB" b="1">
                <a:solidFill>
                  <a:srgbClr val="FFFFFF"/>
                </a:solidFill>
                <a:latin typeface="Calibri" panose="020F0502020204030204"/>
              </a:rPr>
              <a:t>17 Apr – </a:t>
            </a:r>
          </a:p>
          <a:p>
            <a:pPr algn="ctr" defTabSz="914377">
              <a:defRPr/>
            </a:pPr>
            <a:r>
              <a:rPr lang="en-GB" b="1">
                <a:solidFill>
                  <a:srgbClr val="FFFFFF"/>
                </a:solidFill>
                <a:latin typeface="Calibri" panose="020F0502020204030204"/>
              </a:rPr>
              <a:t>19 Jun 23</a:t>
            </a:r>
            <a:endParaRPr lang="en-GB" b="1">
              <a:solidFill>
                <a:srgbClr val="FFFFFF"/>
              </a:solidFill>
              <a:latin typeface="Calibri" panose="020F0502020204030204"/>
              <a:cs typeface="Calibri"/>
            </a:endParaRPr>
          </a:p>
        </p:txBody>
      </p:sp>
      <p:sp>
        <p:nvSpPr>
          <p:cNvPr id="42" name="TextBox 18">
            <a:extLst>
              <a:ext uri="{FF2B5EF4-FFF2-40B4-BE49-F238E27FC236}">
                <a16:creationId xmlns:a16="http://schemas.microsoft.com/office/drawing/2014/main" id="{4DDCF911-13FE-1506-2E5F-439C99F2E351}"/>
              </a:ext>
            </a:extLst>
          </p:cNvPr>
          <p:cNvSpPr txBox="1"/>
          <p:nvPr/>
        </p:nvSpPr>
        <p:spPr>
          <a:xfrm>
            <a:off x="5387975" y="4501166"/>
            <a:ext cx="1920000" cy="720000"/>
          </a:xfrm>
          <a:prstGeom prst="roundRect">
            <a:avLst/>
          </a:prstGeom>
          <a:solidFill>
            <a:schemeClr val="accent1"/>
          </a:solidFill>
          <a:ln>
            <a:solidFill>
              <a:schemeClr val="bg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GB" b="1">
                <a:solidFill>
                  <a:srgbClr val="FFFFFF"/>
                </a:solidFill>
                <a:latin typeface="Calibri" panose="020F0502020204030204"/>
              </a:rPr>
              <a:t>19 Jul –</a:t>
            </a:r>
          </a:p>
          <a:p>
            <a:pPr algn="ctr" defTabSz="914377">
              <a:defRPr/>
            </a:pPr>
            <a:r>
              <a:rPr lang="en-GB" b="1">
                <a:solidFill>
                  <a:srgbClr val="FFFFFF"/>
                </a:solidFill>
                <a:latin typeface="Calibri" panose="020F0502020204030204"/>
              </a:rPr>
              <a:t> 18 Sep 23</a:t>
            </a:r>
          </a:p>
        </p:txBody>
      </p:sp>
      <p:sp>
        <p:nvSpPr>
          <p:cNvPr id="44" name="TextBox 19">
            <a:extLst>
              <a:ext uri="{FF2B5EF4-FFF2-40B4-BE49-F238E27FC236}">
                <a16:creationId xmlns:a16="http://schemas.microsoft.com/office/drawing/2014/main" id="{6EC8E61F-A922-8D9D-310E-B3EA5F877F6A}"/>
              </a:ext>
            </a:extLst>
          </p:cNvPr>
          <p:cNvSpPr txBox="1"/>
          <p:nvPr/>
        </p:nvSpPr>
        <p:spPr>
          <a:xfrm>
            <a:off x="9712397" y="4501166"/>
            <a:ext cx="1973827" cy="720000"/>
          </a:xfrm>
          <a:prstGeom prst="roundRect">
            <a:avLst/>
          </a:prstGeom>
          <a:solidFill>
            <a:schemeClr val="accent1"/>
          </a:solidFill>
          <a:ln>
            <a:solidFill>
              <a:schemeClr val="bg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GB" b="1">
                <a:solidFill>
                  <a:srgbClr val="FFFFFF"/>
                </a:solidFill>
                <a:latin typeface="Calibri" panose="020F0502020204030204"/>
              </a:rPr>
              <a:t>March </a:t>
            </a:r>
          </a:p>
          <a:p>
            <a:pPr algn="ctr" defTabSz="914377">
              <a:defRPr/>
            </a:pPr>
            <a:r>
              <a:rPr lang="en-GB" b="1">
                <a:solidFill>
                  <a:srgbClr val="FFFFFF"/>
                </a:solidFill>
                <a:latin typeface="Calibri" panose="020F0502020204030204"/>
              </a:rPr>
              <a:t>2024</a:t>
            </a:r>
          </a:p>
        </p:txBody>
      </p:sp>
      <p:cxnSp>
        <p:nvCxnSpPr>
          <p:cNvPr id="46" name="Straight Connector 45">
            <a:extLst>
              <a:ext uri="{FF2B5EF4-FFF2-40B4-BE49-F238E27FC236}">
                <a16:creationId xmlns:a16="http://schemas.microsoft.com/office/drawing/2014/main" id="{2D5F8066-48E0-1B64-0E1D-E355926DE757}"/>
              </a:ext>
            </a:extLst>
          </p:cNvPr>
          <p:cNvCxnSpPr>
            <a:cxnSpLocks/>
          </p:cNvCxnSpPr>
          <p:nvPr/>
        </p:nvCxnSpPr>
        <p:spPr>
          <a:xfrm>
            <a:off x="1996636" y="3932977"/>
            <a:ext cx="1" cy="56819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A0F2B30-BF54-9EAB-2938-2EFA1B52BA25}"/>
              </a:ext>
            </a:extLst>
          </p:cNvPr>
          <p:cNvCxnSpPr>
            <a:cxnSpLocks/>
          </p:cNvCxnSpPr>
          <p:nvPr/>
        </p:nvCxnSpPr>
        <p:spPr>
          <a:xfrm>
            <a:off x="6347975" y="3932977"/>
            <a:ext cx="0" cy="59195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B41BDCF-5E17-785D-44D5-D8BDF3EBB285}"/>
              </a:ext>
            </a:extLst>
          </p:cNvPr>
          <p:cNvCxnSpPr>
            <a:cxnSpLocks/>
            <a:stCxn id="38" idx="2"/>
            <a:endCxn id="44" idx="0"/>
          </p:cNvCxnSpPr>
          <p:nvPr/>
        </p:nvCxnSpPr>
        <p:spPr>
          <a:xfrm>
            <a:off x="10699311" y="3932977"/>
            <a:ext cx="0" cy="56818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52" name="Graphic 10" descr="User outline">
            <a:extLst>
              <a:ext uri="{FF2B5EF4-FFF2-40B4-BE49-F238E27FC236}">
                <a16:creationId xmlns:a16="http://schemas.microsoft.com/office/drawing/2014/main" id="{E98ED62A-678F-D305-1735-20EE698CD2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39435" y="1488509"/>
            <a:ext cx="914400" cy="914400"/>
          </a:xfrm>
          <a:prstGeom prst="rect">
            <a:avLst/>
          </a:prstGeom>
        </p:spPr>
      </p:pic>
      <p:pic>
        <p:nvPicPr>
          <p:cNvPr id="54" name="Graphic 10" descr="User outline">
            <a:extLst>
              <a:ext uri="{FF2B5EF4-FFF2-40B4-BE49-F238E27FC236}">
                <a16:creationId xmlns:a16="http://schemas.microsoft.com/office/drawing/2014/main" id="{D69870AB-1D9C-5BCA-E736-F8B7D09F92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90775" y="1482577"/>
            <a:ext cx="914400" cy="914400"/>
          </a:xfrm>
          <a:prstGeom prst="rect">
            <a:avLst/>
          </a:prstGeom>
        </p:spPr>
      </p:pic>
    </p:spTree>
    <p:extLst>
      <p:ext uri="{BB962C8B-B14F-4D97-AF65-F5344CB8AC3E}">
        <p14:creationId xmlns:p14="http://schemas.microsoft.com/office/powerpoint/2010/main" val="2077683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Let's Create Cd" panose="020B0806020203020204" pitchFamily="34" charset="0"/>
                <a:ea typeface="+mn-ea"/>
                <a:cs typeface="+mn-cs"/>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61567" y="282211"/>
            <a:ext cx="10552617" cy="513986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0000"/>
                </a:solidFill>
                <a:effectLst/>
                <a:uLnTx/>
                <a:uFillTx/>
                <a:latin typeface="Arial"/>
                <a:ea typeface="+mn-ea"/>
                <a:cs typeface="Arial"/>
              </a:rPr>
              <a:t>Aims of the fund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Arial"/>
                <a:ea typeface="+mn-lt"/>
                <a:cs typeface="Arial"/>
              </a:rPr>
              <a:t>Investment in </a:t>
            </a:r>
            <a:r>
              <a:rPr kumimoji="0" lang="en-GB" sz="2400" b="1" i="0" u="none" strike="noStrike" kern="1200" cap="none" spc="0" normalizeH="0" baseline="0" noProof="0">
                <a:ln>
                  <a:noFill/>
                </a:ln>
                <a:solidFill>
                  <a:srgbClr val="000000"/>
                </a:solidFill>
                <a:effectLst/>
                <a:uLnTx/>
                <a:uFillTx/>
                <a:latin typeface="Arial"/>
                <a:ea typeface="+mn-lt"/>
                <a:cs typeface="Arial"/>
              </a:rPr>
              <a:t>digital infrastructure </a:t>
            </a:r>
            <a:r>
              <a:rPr kumimoji="0" lang="en-GB" sz="2400" b="0" i="0" u="none" strike="noStrike" kern="1200" cap="none" spc="0" normalizeH="0" baseline="0" noProof="0">
                <a:ln>
                  <a:noFill/>
                </a:ln>
                <a:solidFill>
                  <a:srgbClr val="000000"/>
                </a:solidFill>
                <a:effectLst/>
                <a:uLnTx/>
                <a:uFillTx/>
                <a:latin typeface="Arial"/>
                <a:ea typeface="+mn-lt"/>
                <a:cs typeface="Arial"/>
              </a:rPr>
              <a:t>and </a:t>
            </a:r>
            <a:r>
              <a:rPr kumimoji="0" lang="en-GB" sz="2400" b="1" i="0" u="none" strike="noStrike" kern="1200" cap="none" spc="0" normalizeH="0" baseline="0" noProof="0">
                <a:ln>
                  <a:noFill/>
                </a:ln>
                <a:solidFill>
                  <a:srgbClr val="000000"/>
                </a:solidFill>
                <a:effectLst/>
                <a:uLnTx/>
                <a:uFillTx/>
                <a:latin typeface="Arial"/>
                <a:ea typeface="+mn-lt"/>
                <a:cs typeface="Arial"/>
              </a:rPr>
              <a:t>physical spaces </a:t>
            </a:r>
            <a:r>
              <a:rPr kumimoji="0" lang="en-GB" sz="2400" b="0" i="0" u="none" strike="noStrike" kern="1200" cap="none" spc="0" normalizeH="0" baseline="0" noProof="0">
                <a:ln>
                  <a:noFill/>
                </a:ln>
                <a:solidFill>
                  <a:srgbClr val="000000"/>
                </a:solidFill>
                <a:effectLst/>
                <a:uLnTx/>
                <a:uFillTx/>
                <a:latin typeface="Arial"/>
                <a:ea typeface="+mn-lt"/>
                <a:cs typeface="Arial"/>
              </a:rPr>
              <a:t>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a:ea typeface="+mn-lt"/>
              <a:cs typeface="Aria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srgbClr val="000000"/>
              </a:solidFill>
              <a:effectLst/>
              <a:uLnTx/>
              <a:uFillTx/>
              <a:latin typeface="Arial"/>
              <a:ea typeface="+mn-lt"/>
              <a:cs typeface="Arial"/>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Arial"/>
                <a:ea typeface="+mn-lt"/>
                <a:cs typeface="Arial"/>
              </a:rPr>
              <a:t>Increase the sustainability and potential for transformation of libraries by developing more flexible, more commercial spaces</a:t>
            </a:r>
          </a:p>
          <a:p>
            <a:pPr marL="1371600" marR="0" lvl="3" indent="0" algn="l" defTabSz="914400" rtl="0" eaLnBrk="1" fontAlgn="auto" latinLnBrk="0" hangingPunct="1">
              <a:lnSpc>
                <a:spcPct val="100000"/>
              </a:lnSpc>
              <a:spcBef>
                <a:spcPts val="0"/>
              </a:spcBef>
              <a:spcAft>
                <a:spcPts val="0"/>
              </a:spcAft>
              <a:buClrTx/>
              <a:buSzTx/>
              <a:buFontTx/>
              <a:buNone/>
              <a:tabLst/>
              <a:defRPr/>
            </a:pPr>
            <a:br>
              <a:rPr kumimoji="0" lang="en-GB" sz="2400" b="0" i="0" u="none" strike="noStrike" kern="1200" cap="none" spc="0" normalizeH="0" baseline="0" noProof="0">
                <a:ln>
                  <a:noFill/>
                </a:ln>
                <a:solidFill>
                  <a:srgbClr val="000000"/>
                </a:solidFill>
                <a:effectLst/>
                <a:uLnTx/>
                <a:uFillTx/>
                <a:latin typeface="Arial"/>
                <a:ea typeface="+mn-lt"/>
                <a:cs typeface="Arial"/>
              </a:rPr>
            </a:br>
            <a:endParaRPr kumimoji="0" lang="en-GB" sz="2400" b="0" i="0" u="none" strike="noStrike" kern="1200" cap="none" spc="0" normalizeH="0" baseline="0" noProof="0">
              <a:ln>
                <a:noFill/>
              </a:ln>
              <a:solidFill>
                <a:srgbClr val="000000"/>
              </a:solidFill>
              <a:effectLst/>
              <a:uLnTx/>
              <a:uFillTx/>
              <a:latin typeface="Arial"/>
              <a:ea typeface="+mn-lt"/>
              <a:cs typeface="Arial"/>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Arial"/>
                <a:ea typeface="+mn-lt"/>
                <a:cs typeface="Arial"/>
              </a:rPr>
              <a:t>Increase and improve digital access within communities </a:t>
            </a:r>
          </a:p>
          <a:p>
            <a:pPr marL="1371600" marR="0" lvl="3" indent="0" algn="l" defTabSz="914400" rtl="0" eaLnBrk="1" fontAlgn="auto" latinLnBrk="0" hangingPunct="1">
              <a:lnSpc>
                <a:spcPct val="100000"/>
              </a:lnSpc>
              <a:spcBef>
                <a:spcPts val="0"/>
              </a:spcBef>
              <a:spcAft>
                <a:spcPts val="0"/>
              </a:spcAft>
              <a:buClrTx/>
              <a:buSzTx/>
              <a:buFontTx/>
              <a:buNone/>
              <a:tabLst/>
              <a:defRPr/>
            </a:pPr>
            <a:br>
              <a:rPr kumimoji="0" lang="en-GB" sz="2400" b="0" i="0" u="none" strike="noStrike" kern="1200" cap="none" spc="0" normalizeH="0" baseline="0" noProof="0">
                <a:ln>
                  <a:noFill/>
                </a:ln>
                <a:solidFill>
                  <a:srgbClr val="000000"/>
                </a:solidFill>
                <a:effectLst/>
                <a:uLnTx/>
                <a:uFillTx/>
                <a:latin typeface="Arial"/>
                <a:ea typeface="+mn-lt"/>
                <a:cs typeface="Arial"/>
              </a:rPr>
            </a:br>
            <a:endParaRPr kumimoji="0" lang="en-GB" sz="2400" b="0" i="0" u="none" strike="noStrike" kern="1200" cap="none" spc="0" normalizeH="0" baseline="0" noProof="0">
              <a:ln>
                <a:noFill/>
              </a:ln>
              <a:solidFill>
                <a:srgbClr val="000000"/>
              </a:solidFill>
              <a:effectLst/>
              <a:uLnTx/>
              <a:uFillTx/>
              <a:latin typeface="Arial"/>
              <a:ea typeface="+mn-lt"/>
              <a:cs typeface="Arial"/>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Arial"/>
                <a:ea typeface="+mn-lt"/>
                <a:cs typeface="Arial"/>
              </a:rPr>
              <a:t>Connect libraries to their communities and increase library use </a:t>
            </a:r>
          </a:p>
        </p:txBody>
      </p:sp>
      <p:pic>
        <p:nvPicPr>
          <p:cNvPr id="8" name="Graphic 7" descr="Computer with solid fill">
            <a:extLst>
              <a:ext uri="{FF2B5EF4-FFF2-40B4-BE49-F238E27FC236}">
                <a16:creationId xmlns:a16="http://schemas.microsoft.com/office/drawing/2014/main" id="{061111A4-42B7-38B0-472B-603B664E6A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2060" y="3628293"/>
            <a:ext cx="914400" cy="914400"/>
          </a:xfrm>
          <a:prstGeom prst="rect">
            <a:avLst/>
          </a:prstGeom>
        </p:spPr>
      </p:pic>
      <p:pic>
        <p:nvPicPr>
          <p:cNvPr id="11" name="Graphic 10" descr="Sustainability with solid fill">
            <a:extLst>
              <a:ext uri="{FF2B5EF4-FFF2-40B4-BE49-F238E27FC236}">
                <a16:creationId xmlns:a16="http://schemas.microsoft.com/office/drawing/2014/main" id="{4793990E-C7AD-E562-30B9-43A9F2406B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2060" y="2315307"/>
            <a:ext cx="914400" cy="914400"/>
          </a:xfrm>
          <a:prstGeom prst="rect">
            <a:avLst/>
          </a:prstGeom>
        </p:spPr>
      </p:pic>
      <p:pic>
        <p:nvPicPr>
          <p:cNvPr id="13" name="Graphic 12" descr="Woman with baby with solid fill">
            <a:extLst>
              <a:ext uri="{FF2B5EF4-FFF2-40B4-BE49-F238E27FC236}">
                <a16:creationId xmlns:a16="http://schemas.microsoft.com/office/drawing/2014/main" id="{C517E8AA-C16C-5CF6-13E2-138AD618CC0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2060" y="4677259"/>
            <a:ext cx="914400" cy="914400"/>
          </a:xfrm>
          <a:prstGeom prst="rect">
            <a:avLst/>
          </a:prstGeom>
        </p:spPr>
      </p:pic>
      <p:cxnSp>
        <p:nvCxnSpPr>
          <p:cNvPr id="10" name="Straight Connector 9">
            <a:extLst>
              <a:ext uri="{FF2B5EF4-FFF2-40B4-BE49-F238E27FC236}">
                <a16:creationId xmlns:a16="http://schemas.microsoft.com/office/drawing/2014/main" id="{7C196ECA-B5F3-E942-DF87-F919F9F9A3C4}"/>
              </a:ext>
            </a:extLst>
          </p:cNvPr>
          <p:cNvCxnSpPr>
            <a:cxnSpLocks/>
          </p:cNvCxnSpPr>
          <p:nvPr/>
        </p:nvCxnSpPr>
        <p:spPr>
          <a:xfrm>
            <a:off x="500445" y="912261"/>
            <a:ext cx="689584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0233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61567" y="176615"/>
            <a:ext cx="10994269" cy="5793702"/>
          </a:xfrm>
          <a:prstGeom prst="rect">
            <a:avLst/>
          </a:prstGeom>
          <a:noFill/>
        </p:spPr>
        <p:txBody>
          <a:bodyPr wrap="square" lIns="91440" tIns="45720" rIns="91440" bIns="45720" rtlCol="0" anchor="t">
            <a:spAutoFit/>
          </a:bodyPr>
          <a:lstStyle/>
          <a:p>
            <a:r>
              <a:rPr lang="en-GB" sz="3200" b="1" dirty="0">
                <a:latin typeface="Arial"/>
                <a:cs typeface="Arial"/>
              </a:rPr>
              <a:t>The Form – read the guidance!</a:t>
            </a:r>
          </a:p>
          <a:p>
            <a:endParaRPr lang="en-GB" sz="2400" dirty="0">
              <a:latin typeface="Arial"/>
              <a:cs typeface="Arial"/>
            </a:endParaRPr>
          </a:p>
          <a:p>
            <a:pPr lvl="1" fontAlgn="base">
              <a:lnSpc>
                <a:spcPct val="112999"/>
              </a:lnSpc>
            </a:pPr>
            <a:r>
              <a:rPr lang="en-GB" sz="2800" b="1" i="0" u="none" strike="noStrike" dirty="0">
                <a:effectLst/>
                <a:latin typeface="Arial" panose="020B0604020202020204" pitchFamily="34" charset="0"/>
              </a:rPr>
              <a:t>Basic details</a:t>
            </a:r>
            <a:r>
              <a:rPr lang="en-US" sz="2800" b="0" i="0" dirty="0">
                <a:effectLst/>
                <a:latin typeface="Arial" panose="020B0604020202020204" pitchFamily="34" charset="0"/>
              </a:rPr>
              <a:t>​</a:t>
            </a:r>
            <a:endParaRPr lang="en-US" sz="2800" b="0" i="0" dirty="0">
              <a:effectLst/>
              <a:latin typeface="Segoe UI" panose="020B0502040204020203" pitchFamily="34" charset="0"/>
              <a:cs typeface="Segoe UI" panose="020B0502040204020203" pitchFamily="34" charset="0"/>
            </a:endParaRPr>
          </a:p>
          <a:p>
            <a:pPr marL="1371600" lvl="1" indent="-457200" fontAlgn="base">
              <a:lnSpc>
                <a:spcPct val="112999"/>
              </a:lnSpc>
              <a:buClr>
                <a:srgbClr val="0070C0"/>
              </a:buClr>
              <a:buFont typeface="Wingdings" panose="05000000000000000000" pitchFamily="2" charset="2"/>
              <a:buChar char="Ø"/>
            </a:pPr>
            <a:r>
              <a:rPr lang="en-GB" sz="2800" b="0" i="0" u="none" strike="noStrike" dirty="0">
                <a:effectLst/>
                <a:latin typeface="Arial"/>
                <a:cs typeface="Arial"/>
              </a:rPr>
              <a:t>Brief description, amounts, dates, library sites,</a:t>
            </a:r>
            <a:r>
              <a:rPr lang="en-GB" sz="2800" dirty="0">
                <a:latin typeface="Arial"/>
                <a:cs typeface="Arial"/>
              </a:rPr>
              <a:t> statutory approvals, RIBA stages etc.</a:t>
            </a:r>
            <a:endParaRPr lang="en-US" sz="2800" b="0" i="0" dirty="0">
              <a:effectLst/>
              <a:latin typeface="Arial"/>
              <a:cs typeface="Arial"/>
            </a:endParaRPr>
          </a:p>
          <a:p>
            <a:pPr lvl="1" fontAlgn="base">
              <a:lnSpc>
                <a:spcPct val="112999"/>
              </a:lnSpc>
              <a:buFont typeface="Arial" panose="020B0604020202020204" pitchFamily="34" charset="0"/>
              <a:buChar char="•"/>
            </a:pPr>
            <a:endParaRPr lang="en-GB" sz="2800" b="0" i="0" dirty="0">
              <a:effectLst/>
              <a:latin typeface="Arial" panose="020B0604020202020204" pitchFamily="34" charset="0"/>
              <a:cs typeface="Arial" panose="020B0604020202020204" pitchFamily="34" charset="0"/>
            </a:endParaRPr>
          </a:p>
          <a:p>
            <a:pPr lvl="1" fontAlgn="base">
              <a:lnSpc>
                <a:spcPct val="112999"/>
              </a:lnSpc>
            </a:pPr>
            <a:r>
              <a:rPr lang="en-GB" sz="2800" b="1" i="0" u="none" strike="noStrike" dirty="0">
                <a:effectLst/>
                <a:latin typeface="Arial" panose="020B0604020202020204" pitchFamily="34" charset="0"/>
              </a:rPr>
              <a:t>Meeting the brief – </a:t>
            </a:r>
            <a:r>
              <a:rPr lang="en-GB" sz="2800" b="1" i="0" u="none" strike="noStrike" dirty="0">
                <a:solidFill>
                  <a:srgbClr val="0070C0"/>
                </a:solidFill>
                <a:effectLst/>
                <a:latin typeface="Arial" panose="020B0604020202020204" pitchFamily="34" charset="0"/>
              </a:rPr>
              <a:t>50%</a:t>
            </a:r>
            <a:r>
              <a:rPr lang="en-US" sz="2800" b="0" i="0" dirty="0">
                <a:solidFill>
                  <a:srgbClr val="0070C0"/>
                </a:solidFill>
                <a:effectLst/>
                <a:latin typeface="Arial" panose="020B0604020202020204" pitchFamily="34" charset="0"/>
              </a:rPr>
              <a:t>​</a:t>
            </a:r>
            <a:endParaRPr lang="en-US" sz="2800" b="0" i="0" dirty="0">
              <a:solidFill>
                <a:srgbClr val="0070C0"/>
              </a:solidFill>
              <a:effectLst/>
              <a:latin typeface="Segoe UI" panose="020B0502040204020203" pitchFamily="34" charset="0"/>
              <a:cs typeface="Segoe UI" panose="020B0502040204020203" pitchFamily="34" charset="0"/>
            </a:endParaRPr>
          </a:p>
          <a:p>
            <a:pPr marL="1371600" lvl="1" indent="-457200" fontAlgn="base">
              <a:lnSpc>
                <a:spcPct val="112999"/>
              </a:lnSpc>
              <a:buClr>
                <a:srgbClr val="0070C0"/>
              </a:buClr>
              <a:buFont typeface="Wingdings" panose="05000000000000000000" pitchFamily="2" charset="2"/>
              <a:buChar char="Ø"/>
            </a:pPr>
            <a:r>
              <a:rPr lang="en-GB" sz="2800" b="0" i="0" u="none" strike="noStrike" dirty="0">
                <a:effectLst/>
                <a:latin typeface="Arial" panose="020B0604020202020204" pitchFamily="34" charset="0"/>
              </a:rPr>
              <a:t>How the project meets the aims &amp; criteria in the guidance</a:t>
            </a:r>
            <a:r>
              <a:rPr lang="en-US" sz="2800" b="0" i="0" dirty="0">
                <a:effectLst/>
                <a:latin typeface="Arial" panose="020B0604020202020204" pitchFamily="34" charset="0"/>
              </a:rPr>
              <a:t>​</a:t>
            </a:r>
            <a:endParaRPr lang="en-US" sz="2800" b="0" i="0" dirty="0">
              <a:effectLst/>
              <a:latin typeface="Arial" panose="020B0604020202020204" pitchFamily="34" charset="0"/>
              <a:cs typeface="Arial" panose="020B0604020202020204" pitchFamily="34" charset="0"/>
            </a:endParaRPr>
          </a:p>
          <a:p>
            <a:pPr lvl="1" fontAlgn="base">
              <a:lnSpc>
                <a:spcPct val="112999"/>
              </a:lnSpc>
            </a:pPr>
            <a:r>
              <a:rPr lang="en-GB" sz="2800" b="1" i="0" u="none" strike="noStrike" dirty="0">
                <a:effectLst/>
                <a:latin typeface="Arial" panose="020B0604020202020204" pitchFamily="34" charset="0"/>
              </a:rPr>
              <a:t>Governance &amp; Management – </a:t>
            </a:r>
            <a:r>
              <a:rPr lang="en-GB" sz="2800" b="1" i="0" u="none" strike="noStrike" dirty="0">
                <a:solidFill>
                  <a:srgbClr val="0070C0"/>
                </a:solidFill>
                <a:effectLst/>
                <a:latin typeface="Arial" panose="020B0604020202020204" pitchFamily="34" charset="0"/>
              </a:rPr>
              <a:t>25%</a:t>
            </a:r>
            <a:r>
              <a:rPr lang="en-US" sz="2800" b="0" i="0" dirty="0">
                <a:solidFill>
                  <a:srgbClr val="0070C0"/>
                </a:solidFill>
                <a:effectLst/>
                <a:latin typeface="Arial" panose="020B0604020202020204" pitchFamily="34" charset="0"/>
              </a:rPr>
              <a:t>​</a:t>
            </a:r>
            <a:endParaRPr lang="en-US" sz="2800" b="0" i="0" dirty="0">
              <a:solidFill>
                <a:srgbClr val="0070C0"/>
              </a:solidFill>
              <a:effectLst/>
              <a:latin typeface="Segoe UI" panose="020B0502040204020203" pitchFamily="34" charset="0"/>
              <a:cs typeface="Segoe UI" panose="020B0502040204020203" pitchFamily="34" charset="0"/>
            </a:endParaRPr>
          </a:p>
          <a:p>
            <a:pPr marL="1371600" lvl="1" indent="-457200" fontAlgn="base">
              <a:lnSpc>
                <a:spcPct val="112999"/>
              </a:lnSpc>
              <a:buClr>
                <a:srgbClr val="0070C0"/>
              </a:buClr>
              <a:buFont typeface="Wingdings" panose="05000000000000000000" pitchFamily="2" charset="2"/>
              <a:buChar char="Ø"/>
            </a:pPr>
            <a:r>
              <a:rPr lang="en-GB" sz="2800" b="0" i="0" u="none" strike="noStrike" dirty="0">
                <a:effectLst/>
                <a:latin typeface="Arial" panose="020B0604020202020204" pitchFamily="34" charset="0"/>
              </a:rPr>
              <a:t>Timelines, management, partners </a:t>
            </a:r>
            <a:endParaRPr lang="en-GB" sz="2800" dirty="0">
              <a:latin typeface="Arial" panose="020B0604020202020204" pitchFamily="34" charset="0"/>
            </a:endParaRPr>
          </a:p>
          <a:p>
            <a:pPr marL="457200" fontAlgn="base">
              <a:lnSpc>
                <a:spcPct val="112999"/>
              </a:lnSpc>
            </a:pPr>
            <a:r>
              <a:rPr lang="en-GB" sz="2800" b="1" i="0" u="none" strike="noStrike" dirty="0">
                <a:effectLst/>
                <a:latin typeface="Arial" panose="020B0604020202020204" pitchFamily="34" charset="0"/>
              </a:rPr>
              <a:t>Financial Viability – </a:t>
            </a:r>
            <a:r>
              <a:rPr lang="en-GB" sz="2800" b="1" i="0" u="none" strike="noStrike" dirty="0">
                <a:solidFill>
                  <a:srgbClr val="0070C0"/>
                </a:solidFill>
                <a:effectLst/>
                <a:latin typeface="Arial" panose="020B0604020202020204" pitchFamily="34" charset="0"/>
              </a:rPr>
              <a:t>25%</a:t>
            </a:r>
            <a:r>
              <a:rPr lang="en-US" sz="2800" b="0" i="0" dirty="0">
                <a:solidFill>
                  <a:srgbClr val="0070C0"/>
                </a:solidFill>
                <a:effectLst/>
                <a:latin typeface="Arial" panose="020B0604020202020204" pitchFamily="34" charset="0"/>
              </a:rPr>
              <a:t>​</a:t>
            </a:r>
            <a:endParaRPr lang="en-US" sz="2800" b="0" i="0" dirty="0">
              <a:solidFill>
                <a:srgbClr val="0070C0"/>
              </a:solidFill>
              <a:effectLst/>
              <a:latin typeface="Segoe UI" panose="020B0502040204020203" pitchFamily="34" charset="0"/>
              <a:cs typeface="Segoe UI" panose="020B0502040204020203" pitchFamily="34" charset="0"/>
            </a:endParaRPr>
          </a:p>
          <a:p>
            <a:pPr marL="1371600" lvl="1" indent="-457200" fontAlgn="base">
              <a:lnSpc>
                <a:spcPct val="112999"/>
              </a:lnSpc>
              <a:buClr>
                <a:srgbClr val="0070C0"/>
              </a:buClr>
              <a:buFont typeface="Wingdings" panose="05000000000000000000" pitchFamily="2" charset="2"/>
              <a:buChar char="Ø"/>
            </a:pPr>
            <a:r>
              <a:rPr lang="en-GB" sz="2800" b="0" i="0" u="none" strike="noStrike" dirty="0">
                <a:effectLst/>
                <a:latin typeface="Arial" panose="020B0604020202020204" pitchFamily="34" charset="0"/>
              </a:rPr>
              <a:t>Budget &amp; financial management approach</a:t>
            </a:r>
            <a:endParaRPr lang="en-GB" dirty="0"/>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486998" y="872034"/>
            <a:ext cx="689584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99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animEffect transition="in" filter="fade">
                                      <p:cBhvr>
                                        <p:cTn id="7" dur="500"/>
                                        <p:tgtEl>
                                          <p:spTgt spid="7">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6" end="6"/>
                                            </p:txEl>
                                          </p:spTgt>
                                        </p:tgtEl>
                                        <p:attrNameLst>
                                          <p:attrName>style.visibility</p:attrName>
                                        </p:attrNameLst>
                                      </p:cBhvr>
                                      <p:to>
                                        <p:strVal val="visible"/>
                                      </p:to>
                                    </p:set>
                                    <p:animEffect transition="in" filter="fade">
                                      <p:cBhvr>
                                        <p:cTn id="10" dur="500"/>
                                        <p:tgtEl>
                                          <p:spTgt spid="7">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7" end="7"/>
                                            </p:txEl>
                                          </p:spTgt>
                                        </p:tgtEl>
                                        <p:attrNameLst>
                                          <p:attrName>style.visibility</p:attrName>
                                        </p:attrNameLst>
                                      </p:cBhvr>
                                      <p:to>
                                        <p:strVal val="visible"/>
                                      </p:to>
                                    </p:set>
                                    <p:animEffect transition="in" filter="fade">
                                      <p:cBhvr>
                                        <p:cTn id="13" dur="500"/>
                                        <p:tgtEl>
                                          <p:spTgt spid="7">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8" end="8"/>
                                            </p:txEl>
                                          </p:spTgt>
                                        </p:tgtEl>
                                        <p:attrNameLst>
                                          <p:attrName>style.visibility</p:attrName>
                                        </p:attrNameLst>
                                      </p:cBhvr>
                                      <p:to>
                                        <p:strVal val="visible"/>
                                      </p:to>
                                    </p:set>
                                    <p:animEffect transition="in" filter="fade">
                                      <p:cBhvr>
                                        <p:cTn id="16" dur="500"/>
                                        <p:tgtEl>
                                          <p:spTgt spid="7">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9" end="9"/>
                                            </p:txEl>
                                          </p:spTgt>
                                        </p:tgtEl>
                                        <p:attrNameLst>
                                          <p:attrName>style.visibility</p:attrName>
                                        </p:attrNameLst>
                                      </p:cBhvr>
                                      <p:to>
                                        <p:strVal val="visible"/>
                                      </p:to>
                                    </p:set>
                                    <p:animEffect transition="in" filter="fade">
                                      <p:cBhvr>
                                        <p:cTn id="19" dur="500"/>
                                        <p:tgtEl>
                                          <p:spTgt spid="7">
                                            <p:txEl>
                                              <p:pRg st="9" end="9"/>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
                                            <p:txEl>
                                              <p:pRg st="10" end="10"/>
                                            </p:txEl>
                                          </p:spTgt>
                                        </p:tgtEl>
                                        <p:attrNameLst>
                                          <p:attrName>style.visibility</p:attrName>
                                        </p:attrNameLst>
                                      </p:cBhvr>
                                      <p:to>
                                        <p:strVal val="visible"/>
                                      </p:to>
                                    </p:set>
                                    <p:animEffect transition="in" filter="fade">
                                      <p:cBhvr>
                                        <p:cTn id="22"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61567" y="176615"/>
            <a:ext cx="10994269" cy="1231106"/>
          </a:xfrm>
          <a:prstGeom prst="rect">
            <a:avLst/>
          </a:prstGeom>
          <a:noFill/>
        </p:spPr>
        <p:txBody>
          <a:bodyPr wrap="square" lIns="91440" tIns="45720" rIns="91440" bIns="45720" rtlCol="0" anchor="t">
            <a:spAutoFit/>
          </a:bodyPr>
          <a:lstStyle/>
          <a:p>
            <a:r>
              <a:rPr lang="en-GB" sz="3200" b="1">
                <a:latin typeface="Arial"/>
                <a:cs typeface="Arial"/>
              </a:rPr>
              <a:t>Mandatory Attachments</a:t>
            </a:r>
          </a:p>
          <a:p>
            <a:endParaRPr lang="en-GB" sz="2400">
              <a:latin typeface="Arial"/>
              <a:cs typeface="Arial"/>
            </a:endParaRPr>
          </a:p>
          <a:p>
            <a:pPr lvl="1"/>
            <a:endParaRPr lang="en-GB"/>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361567" y="813190"/>
            <a:ext cx="689584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TextBox 1">
            <a:extLst>
              <a:ext uri="{FF2B5EF4-FFF2-40B4-BE49-F238E27FC236}">
                <a16:creationId xmlns:a16="http://schemas.microsoft.com/office/drawing/2014/main" id="{C66E0BB8-63C1-FC3E-B951-8898DDB0265E}"/>
              </a:ext>
            </a:extLst>
          </p:cNvPr>
          <p:cNvSpPr txBox="1"/>
          <p:nvPr/>
        </p:nvSpPr>
        <p:spPr>
          <a:xfrm>
            <a:off x="638355" y="1196010"/>
            <a:ext cx="9323977" cy="50126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90000"/>
              </a:lnSpc>
              <a:spcBef>
                <a:spcPts val="750"/>
              </a:spcBef>
            </a:pPr>
            <a:r>
              <a:rPr lang="en-GB" sz="2400" b="1">
                <a:latin typeface="Arial" panose="020B0604020202020204" pitchFamily="34" charset="0"/>
                <a:ea typeface="+mn-lt"/>
                <a:cs typeface="Arial" panose="020B0604020202020204" pitchFamily="34" charset="0"/>
              </a:rPr>
              <a:t>For all applications</a:t>
            </a:r>
          </a:p>
          <a:p>
            <a:pPr marL="685800" lvl="1" indent="-342900">
              <a:lnSpc>
                <a:spcPct val="90000"/>
              </a:lnSpc>
              <a:spcBef>
                <a:spcPts val="750"/>
              </a:spcBef>
              <a:buClr>
                <a:srgbClr val="0070C0"/>
              </a:buClr>
              <a:buFont typeface="Wingdings" panose="05000000000000000000" pitchFamily="2" charset="2"/>
              <a:buChar char="v"/>
            </a:pPr>
            <a:r>
              <a:rPr lang="en-GB" sz="2400">
                <a:latin typeface="Arial" panose="020B0604020202020204" pitchFamily="34" charset="0"/>
                <a:ea typeface="+mn-lt"/>
                <a:cs typeface="Arial" panose="020B0604020202020204" pitchFamily="34" charset="0"/>
              </a:rPr>
              <a:t>Cashflow – template provided</a:t>
            </a:r>
            <a:endParaRPr lang="en-US" sz="2400">
              <a:latin typeface="Arial" panose="020B0604020202020204" pitchFamily="34" charset="0"/>
              <a:ea typeface="+mn-lt"/>
              <a:cs typeface="Arial" panose="020B0604020202020204" pitchFamily="34" charset="0"/>
            </a:endParaRPr>
          </a:p>
          <a:p>
            <a:pPr marL="685800" lvl="1" indent="-342900">
              <a:lnSpc>
                <a:spcPct val="90000"/>
              </a:lnSpc>
              <a:spcBef>
                <a:spcPts val="750"/>
              </a:spcBef>
              <a:buClr>
                <a:srgbClr val="0070C0"/>
              </a:buClr>
              <a:buFont typeface="Wingdings" panose="05000000000000000000" pitchFamily="2" charset="2"/>
              <a:buChar char="v"/>
            </a:pPr>
            <a:r>
              <a:rPr lang="en-GB" sz="2400">
                <a:latin typeface="Arial" panose="020B0604020202020204" pitchFamily="34" charset="0"/>
                <a:ea typeface="+mn-lt"/>
                <a:cs typeface="Arial" panose="020B0604020202020204" pitchFamily="34" charset="0"/>
              </a:rPr>
              <a:t>Costed Risk Register</a:t>
            </a:r>
            <a:endParaRPr lang="en-US" sz="2400">
              <a:latin typeface="Arial" panose="020B0604020202020204" pitchFamily="34" charset="0"/>
              <a:ea typeface="+mn-lt"/>
              <a:cs typeface="Arial" panose="020B0604020202020204" pitchFamily="34" charset="0"/>
            </a:endParaRPr>
          </a:p>
          <a:p>
            <a:pPr marL="685800" lvl="1" indent="-342900">
              <a:lnSpc>
                <a:spcPct val="90000"/>
              </a:lnSpc>
              <a:spcBef>
                <a:spcPts val="750"/>
              </a:spcBef>
              <a:buClr>
                <a:srgbClr val="0070C0"/>
              </a:buClr>
              <a:buFont typeface="Wingdings" panose="05000000000000000000" pitchFamily="2" charset="2"/>
              <a:buChar char="v"/>
            </a:pPr>
            <a:r>
              <a:rPr lang="en-GB" sz="2400">
                <a:latin typeface="Arial" panose="020B0604020202020204" pitchFamily="34" charset="0"/>
                <a:ea typeface="+mn-lt"/>
                <a:cs typeface="Arial" panose="020B0604020202020204" pitchFamily="34" charset="0"/>
              </a:rPr>
              <a:t>Procurement method statement</a:t>
            </a:r>
          </a:p>
          <a:p>
            <a:pPr>
              <a:lnSpc>
                <a:spcPct val="90000"/>
              </a:lnSpc>
              <a:spcBef>
                <a:spcPts val="750"/>
              </a:spcBef>
            </a:pPr>
            <a:endParaRPr lang="en-US" sz="2400">
              <a:latin typeface="Arial" panose="020B0604020202020204" pitchFamily="34" charset="0"/>
              <a:ea typeface="+mn-lt"/>
              <a:cs typeface="Arial" panose="020B0604020202020204" pitchFamily="34" charset="0"/>
            </a:endParaRPr>
          </a:p>
          <a:p>
            <a:pPr>
              <a:lnSpc>
                <a:spcPct val="90000"/>
              </a:lnSpc>
              <a:spcBef>
                <a:spcPts val="750"/>
              </a:spcBef>
            </a:pPr>
            <a:r>
              <a:rPr lang="en-US" sz="2400" b="1">
                <a:latin typeface="Arial" panose="020B0604020202020204" pitchFamily="34" charset="0"/>
                <a:ea typeface="+mn-lt"/>
                <a:cs typeface="Arial" panose="020B0604020202020204" pitchFamily="34" charset="0"/>
              </a:rPr>
              <a:t>Building projects only </a:t>
            </a:r>
          </a:p>
          <a:p>
            <a:pPr marL="685800" lvl="1" indent="-342900">
              <a:lnSpc>
                <a:spcPct val="90000"/>
              </a:lnSpc>
              <a:spcBef>
                <a:spcPts val="750"/>
              </a:spcBef>
              <a:buClr>
                <a:srgbClr val="0070C0"/>
              </a:buClr>
              <a:buFont typeface="Wingdings" panose="05000000000000000000" pitchFamily="2" charset="2"/>
              <a:buChar char="v"/>
            </a:pPr>
            <a:r>
              <a:rPr lang="en-GB" sz="2400">
                <a:latin typeface="Arial" panose="020B0604020202020204" pitchFamily="34" charset="0"/>
                <a:ea typeface="+mn-lt"/>
                <a:cs typeface="Arial" panose="020B0604020202020204" pitchFamily="34" charset="0"/>
              </a:rPr>
              <a:t>Access Audit</a:t>
            </a:r>
            <a:endParaRPr lang="en-US" sz="2400">
              <a:latin typeface="Arial" panose="020B0604020202020204" pitchFamily="34" charset="0"/>
              <a:ea typeface="+mn-lt"/>
              <a:cs typeface="Arial" panose="020B0604020202020204" pitchFamily="34" charset="0"/>
            </a:endParaRPr>
          </a:p>
          <a:p>
            <a:pPr marL="685800" lvl="1" indent="-342900">
              <a:lnSpc>
                <a:spcPct val="90000"/>
              </a:lnSpc>
              <a:spcBef>
                <a:spcPts val="750"/>
              </a:spcBef>
              <a:buClr>
                <a:srgbClr val="0070C0"/>
              </a:buClr>
              <a:buFont typeface="Wingdings" panose="05000000000000000000" pitchFamily="2" charset="2"/>
              <a:buChar char="v"/>
            </a:pPr>
            <a:r>
              <a:rPr lang="en-GB" sz="2400">
                <a:latin typeface="Arial" panose="020B0604020202020204" pitchFamily="34" charset="0"/>
                <a:ea typeface="+mn-lt"/>
                <a:cs typeface="Arial" panose="020B0604020202020204" pitchFamily="34" charset="0"/>
              </a:rPr>
              <a:t>Design Drawings </a:t>
            </a:r>
            <a:r>
              <a:rPr lang="en-US" sz="2400">
                <a:latin typeface="Arial" panose="020B0604020202020204" pitchFamily="34" charset="0"/>
                <a:ea typeface="+mn-lt"/>
                <a:cs typeface="Arial" panose="020B0604020202020204" pitchFamily="34" charset="0"/>
              </a:rPr>
              <a:t>(to RIBA stage 3 – spatially coordinated)</a:t>
            </a:r>
            <a:endParaRPr lang="en-GB" sz="2400">
              <a:latin typeface="Arial" panose="020B0604020202020204" pitchFamily="34" charset="0"/>
              <a:ea typeface="+mn-lt"/>
              <a:cs typeface="Arial" panose="020B0604020202020204" pitchFamily="34" charset="0"/>
            </a:endParaRPr>
          </a:p>
          <a:p>
            <a:pPr marL="685800" lvl="1" indent="-342900">
              <a:lnSpc>
                <a:spcPct val="90000"/>
              </a:lnSpc>
              <a:spcBef>
                <a:spcPts val="750"/>
              </a:spcBef>
              <a:buClr>
                <a:srgbClr val="0070C0"/>
              </a:buClr>
              <a:buFont typeface="Wingdings" panose="05000000000000000000" pitchFamily="2" charset="2"/>
              <a:buChar char="v"/>
            </a:pPr>
            <a:r>
              <a:rPr lang="en-GB" sz="2400">
                <a:latin typeface="Arial" panose="020B0604020202020204" pitchFamily="34" charset="0"/>
                <a:ea typeface="+mn-lt"/>
                <a:cs typeface="Arial" panose="020B0604020202020204" pitchFamily="34" charset="0"/>
              </a:rPr>
              <a:t>Cost Plan </a:t>
            </a:r>
            <a:r>
              <a:rPr lang="en-US" sz="2400">
                <a:latin typeface="Arial" panose="020B0604020202020204" pitchFamily="34" charset="0"/>
                <a:ea typeface="+mn-lt"/>
                <a:cs typeface="Arial" panose="020B0604020202020204" pitchFamily="34" charset="0"/>
              </a:rPr>
              <a:t>(Based on RIBA 3 drawings)</a:t>
            </a:r>
          </a:p>
          <a:p>
            <a:pPr defTabSz="685783"/>
            <a:endParaRPr lang="en-GB" sz="2400">
              <a:latin typeface="Arial" panose="020B0604020202020204" pitchFamily="34" charset="0"/>
              <a:cs typeface="Arial" panose="020B0604020202020204" pitchFamily="34" charset="0"/>
            </a:endParaRPr>
          </a:p>
          <a:p>
            <a:pPr defTabSz="685783"/>
            <a:r>
              <a:rPr lang="en-GB" sz="2400" b="1">
                <a:solidFill>
                  <a:srgbClr val="C00000"/>
                </a:solidFill>
                <a:latin typeface="Arial" panose="020B0604020202020204" pitchFamily="34" charset="0"/>
                <a:cs typeface="Arial" panose="020B0604020202020204" pitchFamily="34" charset="0"/>
              </a:rPr>
              <a:t>Mandatory attachments are mandatory </a:t>
            </a:r>
            <a:endParaRPr lang="en-GB" sz="2400">
              <a:solidFill>
                <a:srgbClr val="C00000"/>
              </a:solidFill>
              <a:latin typeface="Arial" panose="020B0604020202020204" pitchFamily="34" charset="0"/>
              <a:cs typeface="Arial" panose="020B0604020202020204" pitchFamily="34" charset="0"/>
            </a:endParaRPr>
          </a:p>
          <a:p>
            <a:pPr defTabSz="685783"/>
            <a:r>
              <a:rPr lang="en-GB" sz="2400" b="1">
                <a:solidFill>
                  <a:srgbClr val="C00000"/>
                </a:solidFill>
                <a:latin typeface="Arial" panose="020B0604020202020204" pitchFamily="34" charset="0"/>
                <a:cs typeface="Arial" panose="020B0604020202020204" pitchFamily="34" charset="0"/>
              </a:rPr>
              <a:t>Think they’re not? Unsure? – get in touch!</a:t>
            </a:r>
            <a:endParaRPr lang="en-US" sz="24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111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61567" y="313200"/>
            <a:ext cx="6334701" cy="5693866"/>
          </a:xfrm>
          <a:prstGeom prst="rect">
            <a:avLst/>
          </a:prstGeom>
          <a:noFill/>
        </p:spPr>
        <p:txBody>
          <a:bodyPr wrap="square" lIns="91440" tIns="45720" rIns="91440" bIns="45720" rtlCol="0" anchor="t">
            <a:spAutoFit/>
          </a:bodyPr>
          <a:lstStyle/>
          <a:p>
            <a:r>
              <a:rPr lang="en-GB" sz="3200" b="1" dirty="0">
                <a:latin typeface="Arial"/>
                <a:cs typeface="Arial"/>
              </a:rPr>
              <a:t>Writing the project description</a:t>
            </a:r>
          </a:p>
          <a:p>
            <a:endParaRPr lang="en-GB" sz="2400" dirty="0">
              <a:latin typeface="Arial"/>
              <a:cs typeface="Arial"/>
            </a:endParaRPr>
          </a:p>
          <a:p>
            <a:r>
              <a:rPr lang="en-GB" sz="2000" b="1" i="0" dirty="0">
                <a:effectLst/>
                <a:latin typeface="Arial" panose="020B0604020202020204" pitchFamily="34" charset="0"/>
              </a:rPr>
              <a:t>Tangible details - Who, what, where, when, why?</a:t>
            </a:r>
          </a:p>
          <a:p>
            <a:endParaRPr lang="en-GB" sz="2000" b="0" dirty="0"/>
          </a:p>
          <a:p>
            <a:pPr marL="800100" lvl="1" indent="-342900">
              <a:buFont typeface="Arial" panose="020B0604020202020204" pitchFamily="34" charset="0"/>
              <a:buChar char="•"/>
            </a:pPr>
            <a:r>
              <a:rPr lang="en-GB" sz="2000" b="0" dirty="0"/>
              <a:t>Overview of the library service​</a:t>
            </a:r>
          </a:p>
          <a:p>
            <a:pPr marL="800100" lvl="1" indent="-342900">
              <a:buFont typeface="Arial" panose="020B0604020202020204" pitchFamily="34" charset="0"/>
              <a:buChar char="•"/>
            </a:pPr>
            <a:endParaRPr lang="en-GB" sz="2000" b="0" dirty="0"/>
          </a:p>
          <a:p>
            <a:pPr marL="800100" lvl="1" indent="-342900">
              <a:buFont typeface="Arial" panose="020B0604020202020204" pitchFamily="34" charset="0"/>
              <a:buChar char="•"/>
            </a:pPr>
            <a:r>
              <a:rPr lang="en-GB" sz="2000" b="0" dirty="0"/>
              <a:t>What work will be carried out?​</a:t>
            </a:r>
          </a:p>
          <a:p>
            <a:pPr marL="800100" lvl="1" indent="-342900">
              <a:buFont typeface="Arial" panose="020B0604020202020204" pitchFamily="34" charset="0"/>
              <a:buChar char="•"/>
            </a:pPr>
            <a:r>
              <a:rPr lang="en-GB" sz="2000" b="0" dirty="0"/>
              <a:t>What items will be purchased?​</a:t>
            </a:r>
          </a:p>
          <a:p>
            <a:pPr marL="800100" lvl="1" indent="-342900">
              <a:buFont typeface="Arial" panose="020B0604020202020204" pitchFamily="34" charset="0"/>
              <a:buChar char="•"/>
            </a:pPr>
            <a:endParaRPr lang="en-GB" sz="2000" b="0" dirty="0"/>
          </a:p>
          <a:p>
            <a:pPr marL="800100" lvl="1" indent="-342900">
              <a:buFont typeface="Arial" panose="020B0604020202020204" pitchFamily="34" charset="0"/>
              <a:buChar char="•"/>
            </a:pPr>
            <a:r>
              <a:rPr lang="en-GB" sz="2000" b="0" dirty="0"/>
              <a:t>When will all this happen?​</a:t>
            </a:r>
          </a:p>
          <a:p>
            <a:pPr marL="800100" lvl="1" indent="-342900">
              <a:buFont typeface="Arial" panose="020B0604020202020204" pitchFamily="34" charset="0"/>
              <a:buChar char="•"/>
            </a:pPr>
            <a:r>
              <a:rPr lang="en-GB" sz="2000" b="0" dirty="0"/>
              <a:t>Which site(s) will it happen at?​</a:t>
            </a:r>
          </a:p>
          <a:p>
            <a:pPr marL="800100" lvl="1" indent="-342900">
              <a:buFont typeface="Arial" panose="020B0604020202020204" pitchFamily="34" charset="0"/>
              <a:buChar char="•"/>
            </a:pPr>
            <a:endParaRPr lang="en-GB" sz="2000" b="0" dirty="0"/>
          </a:p>
          <a:p>
            <a:pPr marL="800100" lvl="1" indent="-342900">
              <a:buFont typeface="Arial" panose="020B0604020202020204" pitchFamily="34" charset="0"/>
              <a:buChar char="•"/>
            </a:pPr>
            <a:r>
              <a:rPr lang="en-GB" sz="2000" b="0" dirty="0"/>
              <a:t>Who will it benefit and how?​</a:t>
            </a:r>
          </a:p>
          <a:p>
            <a:pPr marL="800100" lvl="1" indent="-342900">
              <a:buFont typeface="Arial" panose="020B0604020202020204" pitchFamily="34" charset="0"/>
              <a:buChar char="•"/>
            </a:pPr>
            <a:r>
              <a:rPr lang="en-GB" sz="2000" b="0" dirty="0"/>
              <a:t>Why this project? </a:t>
            </a:r>
            <a:r>
              <a:rPr lang="en-GB" sz="2000" dirty="0"/>
              <a:t>Why now?</a:t>
            </a:r>
            <a:endParaRPr lang="en-GB" sz="2000" b="0" dirty="0"/>
          </a:p>
          <a:p>
            <a:pPr marL="800100" lvl="1" indent="-342900">
              <a:buFont typeface="Arial" panose="020B0604020202020204" pitchFamily="34" charset="0"/>
              <a:buChar char="•"/>
            </a:pPr>
            <a:endParaRPr lang="en-GB" sz="2000" b="0" dirty="0"/>
          </a:p>
          <a:p>
            <a:pPr lvl="1"/>
            <a:r>
              <a:rPr lang="en-GB" sz="2400" b="1" dirty="0">
                <a:solidFill>
                  <a:srgbClr val="C00000"/>
                </a:solidFill>
              </a:rPr>
              <a:t>Assume we know nothing </a:t>
            </a:r>
            <a:r>
              <a:rPr lang="en-GB" sz="2400" b="0" dirty="0"/>
              <a:t>– test it with someone unfamiliar with the project</a:t>
            </a: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432060" y="1061748"/>
            <a:ext cx="5968740" cy="0"/>
          </a:xfrm>
          <a:prstGeom prst="line">
            <a:avLst/>
          </a:prstGeom>
          <a:ln w="57150">
            <a:solidFill>
              <a:srgbClr val="4472C4"/>
            </a:solidFill>
          </a:ln>
        </p:spPr>
        <p:style>
          <a:lnRef idx="1">
            <a:schemeClr val="accent1"/>
          </a:lnRef>
          <a:fillRef idx="0">
            <a:schemeClr val="accent1"/>
          </a:fillRef>
          <a:effectRef idx="0">
            <a:schemeClr val="accent1"/>
          </a:effectRef>
          <a:fontRef idx="minor">
            <a:schemeClr val="tx1"/>
          </a:fontRef>
        </p:style>
      </p:cxnSp>
      <p:pic>
        <p:nvPicPr>
          <p:cNvPr id="10" name="Picture 10">
            <a:extLst>
              <a:ext uri="{FF2B5EF4-FFF2-40B4-BE49-F238E27FC236}">
                <a16:creationId xmlns:a16="http://schemas.microsoft.com/office/drawing/2014/main" id="{7B223E06-6EDC-3085-A3AF-88C21423DDD0}"/>
              </a:ext>
            </a:extLst>
          </p:cNvPr>
          <p:cNvPicPr>
            <a:picLocks noChangeAspect="1"/>
          </p:cNvPicPr>
          <p:nvPr/>
        </p:nvPicPr>
        <p:blipFill rotWithShape="1">
          <a:blip r:embed="rId4"/>
          <a:srcRect l="31045" t="308" r="9970" b="-304"/>
          <a:stretch/>
        </p:blipFill>
        <p:spPr>
          <a:xfrm>
            <a:off x="6614920" y="460772"/>
            <a:ext cx="5128870" cy="5799454"/>
          </a:xfrm>
          <a:prstGeom prst="rect">
            <a:avLst/>
          </a:prstGeom>
        </p:spPr>
      </p:pic>
      <p:sp>
        <p:nvSpPr>
          <p:cNvPr id="11" name="TextBox 10">
            <a:extLst>
              <a:ext uri="{FF2B5EF4-FFF2-40B4-BE49-F238E27FC236}">
                <a16:creationId xmlns:a16="http://schemas.microsoft.com/office/drawing/2014/main" id="{38C1E5C9-8C24-E268-6E1F-083139158318}"/>
              </a:ext>
            </a:extLst>
          </p:cNvPr>
          <p:cNvSpPr txBox="1"/>
          <p:nvPr/>
        </p:nvSpPr>
        <p:spPr>
          <a:xfrm>
            <a:off x="9906000" y="6078140"/>
            <a:ext cx="296465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a:solidFill>
                  <a:schemeClr val="bg1"/>
                </a:solidFill>
                <a:cs typeface="Arial"/>
              </a:rPr>
              <a:t>Beeston Library. </a:t>
            </a:r>
            <a:r>
              <a:rPr lang="en-GB" sz="800">
                <a:solidFill>
                  <a:schemeClr val="bg1"/>
                </a:solidFill>
                <a:ea typeface="+mn-lt"/>
                <a:cs typeface="+mn-lt"/>
              </a:rPr>
              <a:t>Photo © Neil Pledger</a:t>
            </a:r>
          </a:p>
        </p:txBody>
      </p:sp>
    </p:spTree>
    <p:extLst>
      <p:ext uri="{BB962C8B-B14F-4D97-AF65-F5344CB8AC3E}">
        <p14:creationId xmlns:p14="http://schemas.microsoft.com/office/powerpoint/2010/main" val="2991775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Let's Create Cd" panose="020B0806020203020204" pitchFamily="34" charset="0"/>
                <a:ea typeface="+mn-ea"/>
                <a:cs typeface="+mn-cs"/>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29130" y="274497"/>
            <a:ext cx="7818408" cy="403187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0000"/>
                </a:solidFill>
                <a:effectLst/>
                <a:uLnTx/>
                <a:uFillTx/>
                <a:latin typeface="Arial"/>
                <a:ea typeface="+mn-ea"/>
                <a:cs typeface="Arial"/>
              </a:rPr>
              <a:t>Evidencing need</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a:ea typeface="+mn-ea"/>
              <a:cs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srgbClr val="000000"/>
                </a:solidFill>
                <a:effectLst/>
                <a:uLnTx/>
                <a:uFillTx/>
                <a:latin typeface="Arial"/>
                <a:ea typeface="+mn-ea"/>
                <a:cs typeface="+mn-cs"/>
              </a:rPr>
              <a:t>Why this particular project &amp; why 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600" b="1" i="0" u="none" strike="noStrike" kern="1200" cap="none" spc="0" normalizeH="0" baseline="0" noProof="0">
              <a:ln>
                <a:noFill/>
              </a:ln>
              <a:solidFill>
                <a:srgbClr val="000000"/>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Ø"/>
              <a:tabLst/>
              <a:defRPr/>
            </a:pPr>
            <a:r>
              <a:rPr kumimoji="0" lang="en-GB" sz="2600" b="0" i="0" u="none" strike="noStrike" kern="1200" cap="none" spc="0" normalizeH="0" baseline="0" noProof="0">
                <a:ln>
                  <a:noFill/>
                </a:ln>
                <a:solidFill>
                  <a:srgbClr val="000000"/>
                </a:solidFill>
                <a:effectLst/>
                <a:uLnTx/>
                <a:uFillTx/>
                <a:latin typeface="Arial"/>
                <a:ea typeface="+mn-ea"/>
                <a:cs typeface="+mn-cs"/>
              </a:rPr>
              <a:t>Feedback from users &amp; communities</a:t>
            </a:r>
          </a:p>
          <a:p>
            <a:pPr marL="457200" marR="0" lvl="0" indent="-4572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Ø"/>
              <a:tabLst/>
              <a:defRPr/>
            </a:pPr>
            <a:r>
              <a:rPr kumimoji="0" lang="en-GB" sz="2600" b="0" i="0" u="none" strike="noStrike" kern="1200" cap="none" spc="0" normalizeH="0" baseline="0" noProof="0">
                <a:ln>
                  <a:noFill/>
                </a:ln>
                <a:solidFill>
                  <a:srgbClr val="000000"/>
                </a:solidFill>
                <a:effectLst/>
                <a:uLnTx/>
                <a:uFillTx/>
                <a:latin typeface="Arial"/>
                <a:ea typeface="+mn-ea"/>
                <a:cs typeface="+mn-cs"/>
              </a:rPr>
              <a:t>Surveys and focus groups</a:t>
            </a:r>
          </a:p>
          <a:p>
            <a:pPr marL="457200" marR="0" lvl="0" indent="-4572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Ø"/>
              <a:tabLst/>
              <a:defRPr/>
            </a:pPr>
            <a:r>
              <a:rPr kumimoji="0" lang="en-GB" sz="2600" b="0" i="0" u="none" strike="noStrike" kern="1200" cap="none" spc="0" normalizeH="0" baseline="0" noProof="0">
                <a:ln>
                  <a:noFill/>
                </a:ln>
                <a:solidFill>
                  <a:srgbClr val="000000"/>
                </a:solidFill>
                <a:effectLst/>
                <a:uLnTx/>
                <a:uFillTx/>
                <a:latin typeface="Arial"/>
                <a:ea typeface="+mn-ea"/>
                <a:cs typeface="+mn-cs"/>
              </a:rPr>
              <a:t>Library/LA priorities</a:t>
            </a:r>
          </a:p>
          <a:p>
            <a:pPr marL="457200" marR="0" lvl="0" indent="-4572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Ø"/>
              <a:tabLst/>
              <a:defRPr/>
            </a:pPr>
            <a:r>
              <a:rPr kumimoji="0" lang="en-GB" sz="2600" b="0" i="0" u="none" strike="noStrike" kern="1200" cap="none" spc="0" normalizeH="0" baseline="0" noProof="0">
                <a:ln>
                  <a:noFill/>
                </a:ln>
                <a:solidFill>
                  <a:srgbClr val="000000"/>
                </a:solidFill>
                <a:effectLst/>
                <a:uLnTx/>
                <a:uFillTx/>
                <a:latin typeface="Arial"/>
                <a:ea typeface="+mn-ea"/>
                <a:cs typeface="+mn-cs"/>
              </a:rPr>
              <a:t>Access Audits</a:t>
            </a:r>
          </a:p>
          <a:p>
            <a:pPr marL="457200" marR="0" lvl="0" indent="-4572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Ø"/>
              <a:tabLst/>
              <a:defRPr/>
            </a:pPr>
            <a:r>
              <a:rPr kumimoji="0" lang="en-GB" sz="2600" b="0" i="0" u="none" strike="noStrike" kern="1200" cap="none" spc="0" normalizeH="0" baseline="0" noProof="0">
                <a:ln>
                  <a:noFill/>
                </a:ln>
                <a:solidFill>
                  <a:srgbClr val="000000"/>
                </a:solidFill>
                <a:effectLst/>
                <a:uLnTx/>
                <a:uFillTx/>
                <a:latin typeface="Arial"/>
                <a:ea typeface="+mn-ea"/>
                <a:cs typeface="+mn-cs"/>
              </a:rPr>
              <a:t>Research/Data </a:t>
            </a: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432060" y="1007959"/>
            <a:ext cx="4508908" cy="0"/>
          </a:xfrm>
          <a:prstGeom prst="line">
            <a:avLst/>
          </a:prstGeom>
          <a:ln w="57150">
            <a:solidFill>
              <a:srgbClr val="4472C4"/>
            </a:solidFill>
          </a:ln>
        </p:spPr>
        <p:style>
          <a:lnRef idx="1">
            <a:schemeClr val="accent1"/>
          </a:lnRef>
          <a:fillRef idx="0">
            <a:schemeClr val="accent1"/>
          </a:fillRef>
          <a:effectRef idx="0">
            <a:schemeClr val="accent1"/>
          </a:effectRef>
          <a:fontRef idx="minor">
            <a:schemeClr val="tx1"/>
          </a:fontRef>
        </p:style>
      </p:cxnSp>
      <p:graphicFrame>
        <p:nvGraphicFramePr>
          <p:cNvPr id="11" name="Diagram 10">
            <a:extLst>
              <a:ext uri="{FF2B5EF4-FFF2-40B4-BE49-F238E27FC236}">
                <a16:creationId xmlns:a16="http://schemas.microsoft.com/office/drawing/2014/main" id="{65879EA4-7E73-17C5-4B81-E363976603F1}"/>
              </a:ext>
            </a:extLst>
          </p:cNvPr>
          <p:cNvGraphicFramePr/>
          <p:nvPr>
            <p:extLst>
              <p:ext uri="{D42A27DB-BD31-4B8C-83A1-F6EECF244321}">
                <p14:modId xmlns:p14="http://schemas.microsoft.com/office/powerpoint/2010/main" val="3126095600"/>
              </p:ext>
            </p:extLst>
          </p:nvPr>
        </p:nvGraphicFramePr>
        <p:xfrm>
          <a:off x="2507220" y="2510271"/>
          <a:ext cx="9968230" cy="43477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340997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ED5C514998EA041AEC6DB626849AF1F" ma:contentTypeVersion="16" ma:contentTypeDescription="Create a new document." ma:contentTypeScope="" ma:versionID="0a1080a0de574aad501a493ea3d0a6ca">
  <xsd:schema xmlns:xsd="http://www.w3.org/2001/XMLSchema" xmlns:xs="http://www.w3.org/2001/XMLSchema" xmlns:p="http://schemas.microsoft.com/office/2006/metadata/properties" xmlns:ns2="643b289c-f11c-48ca-8c99-7a44317c705b" xmlns:ns3="32a02632-1bd0-47a3-8ab0-809a410db0a8" targetNamespace="http://schemas.microsoft.com/office/2006/metadata/properties" ma:root="true" ma:fieldsID="35d1571f76fd8c9ae318f507f5f34b01" ns2:_="" ns3:_="">
    <xsd:import namespace="643b289c-f11c-48ca-8c99-7a44317c705b"/>
    <xsd:import namespace="32a02632-1bd0-47a3-8ab0-809a410db0a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OCR"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3b289c-f11c-48ca-8c99-7a44317c70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2265ee6-a210-40dd-8ecb-32ddbadbe68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a02632-1bd0-47a3-8ab0-809a410db0a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e39d6c6-ba1c-4c1c-b1ed-528f46168b77}" ma:internalName="TaxCatchAll" ma:showField="CatchAllData" ma:web="32a02632-1bd0-47a3-8ab0-809a410db0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43b289c-f11c-48ca-8c99-7a44317c705b">
      <Terms xmlns="http://schemas.microsoft.com/office/infopath/2007/PartnerControls"/>
    </lcf76f155ced4ddcb4097134ff3c332f>
    <TaxCatchAll xmlns="32a02632-1bd0-47a3-8ab0-809a410db0a8" xsi:nil="true"/>
    <SharedWithUsers xmlns="32a02632-1bd0-47a3-8ab0-809a410db0a8">
      <UserInfo>
        <DisplayName>Carl Stevens</DisplayName>
        <AccountId>272</AccountId>
        <AccountType/>
      </UserInfo>
    </SharedWithUsers>
  </documentManagement>
</p:properties>
</file>

<file path=customXml/itemProps1.xml><?xml version="1.0" encoding="utf-8"?>
<ds:datastoreItem xmlns:ds="http://schemas.openxmlformats.org/officeDocument/2006/customXml" ds:itemID="{BB3C8283-C855-49FA-A08B-EC5E26C9E9DB}">
  <ds:schemaRefs>
    <ds:schemaRef ds:uri="http://schemas.microsoft.com/sharepoint/v3/contenttype/forms"/>
  </ds:schemaRefs>
</ds:datastoreItem>
</file>

<file path=customXml/itemProps2.xml><?xml version="1.0" encoding="utf-8"?>
<ds:datastoreItem xmlns:ds="http://schemas.openxmlformats.org/officeDocument/2006/customXml" ds:itemID="{4C03C7B9-03B4-4C44-9F05-5E8D1CFED746}">
  <ds:schemaRefs>
    <ds:schemaRef ds:uri="32a02632-1bd0-47a3-8ab0-809a410db0a8"/>
    <ds:schemaRef ds:uri="643b289c-f11c-48ca-8c99-7a44317c70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F82A44A-9328-4FB2-AC81-0024F98B080C}">
  <ds:schemaRefs>
    <ds:schemaRef ds:uri="http://purl.org/dc/elements/1.1/"/>
    <ds:schemaRef ds:uri="http://schemas.microsoft.com/office/2006/metadata/properties"/>
    <ds:schemaRef ds:uri="32a02632-1bd0-47a3-8ab0-809a410db0a8"/>
    <ds:schemaRef ds:uri="http://purl.org/dc/terms/"/>
    <ds:schemaRef ds:uri="643b289c-f11c-48ca-8c99-7a44317c705b"/>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1561</TotalTime>
  <Words>7310</Words>
  <Application>Microsoft Office PowerPoint</Application>
  <PresentationFormat>Widescreen</PresentationFormat>
  <Paragraphs>745</Paragraphs>
  <Slides>24</Slides>
  <Notes>24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24</vt:i4>
      </vt:variant>
    </vt:vector>
  </HeadingPairs>
  <TitlesOfParts>
    <vt:vector size="37" baseType="lpstr">
      <vt:lpstr>Arial</vt:lpstr>
      <vt:lpstr>Arial,Sans-Serif</vt:lpstr>
      <vt:lpstr>Calibri</vt:lpstr>
      <vt:lpstr>Calibri Light</vt:lpstr>
      <vt:lpstr>Courier New</vt:lpstr>
      <vt:lpstr>Georgia</vt:lpstr>
      <vt:lpstr>Let's Create Cd</vt:lpstr>
      <vt:lpstr>Segoe UI</vt:lpstr>
      <vt:lpstr>Symbol</vt:lpstr>
      <vt:lpstr>Times New Roman</vt:lpstr>
      <vt:lpstr>Wingdings</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Arts Council England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Jodie McLeod</dc:creator>
  <cp:lastModifiedBy>Graeme Calvert</cp:lastModifiedBy>
  <cp:revision>10</cp:revision>
  <dcterms:created xsi:type="dcterms:W3CDTF">2023-04-14T13:06:01Z</dcterms:created>
  <dcterms:modified xsi:type="dcterms:W3CDTF">2023-07-24T09:26:42Z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0x0101000ED5C514998EA041AEC6DB626849AF1F</vt:lpwstr>
  </property>
  <property fmtid="{D5CDD505-2E9C-101B-9397-08002B2CF9AE}" pid="3" name="MediaServiceImageTags">
    <vt:lpwstr/>
  </property>
</Properties>
</file>